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8"/>
  </p:notesMasterIdLst>
  <p:sldIdLst>
    <p:sldId id="364" r:id="rId5"/>
    <p:sldId id="1020" r:id="rId6"/>
    <p:sldId id="1021" r:id="rId7"/>
    <p:sldId id="1022" r:id="rId8"/>
    <p:sldId id="1023" r:id="rId9"/>
    <p:sldId id="1090" r:id="rId10"/>
    <p:sldId id="1025" r:id="rId11"/>
    <p:sldId id="1026" r:id="rId12"/>
    <p:sldId id="1058" r:id="rId13"/>
    <p:sldId id="1091" r:id="rId14"/>
    <p:sldId id="1065" r:id="rId15"/>
    <p:sldId id="1105" r:id="rId16"/>
    <p:sldId id="1068" r:id="rId17"/>
    <p:sldId id="1069" r:id="rId18"/>
    <p:sldId id="1070" r:id="rId19"/>
    <p:sldId id="1071" r:id="rId20"/>
    <p:sldId id="1072" r:id="rId21"/>
    <p:sldId id="1073" r:id="rId22"/>
    <p:sldId id="1074" r:id="rId23"/>
    <p:sldId id="1075" r:id="rId24"/>
    <p:sldId id="1076" r:id="rId25"/>
    <p:sldId id="1077" r:id="rId26"/>
    <p:sldId id="1078" r:id="rId27"/>
    <p:sldId id="1101" r:id="rId28"/>
    <p:sldId id="1080" r:id="rId29"/>
    <p:sldId id="1092" r:id="rId30"/>
    <p:sldId id="1093" r:id="rId31"/>
    <p:sldId id="1030" r:id="rId32"/>
    <p:sldId id="1039" r:id="rId33"/>
    <p:sldId id="1094" r:id="rId34"/>
    <p:sldId id="1104" r:id="rId35"/>
    <p:sldId id="1047" r:id="rId36"/>
    <p:sldId id="1095" r:id="rId37"/>
    <p:sldId id="1096" r:id="rId38"/>
    <p:sldId id="1042" r:id="rId39"/>
    <p:sldId id="1043" r:id="rId40"/>
    <p:sldId id="1083" r:id="rId41"/>
    <p:sldId id="1084" r:id="rId42"/>
    <p:sldId id="1085" r:id="rId43"/>
    <p:sldId id="1086" r:id="rId44"/>
    <p:sldId id="1032" r:id="rId45"/>
    <p:sldId id="1064" r:id="rId46"/>
    <p:sldId id="1106"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8" userDrawn="1">
          <p15:clr>
            <a:srgbClr val="A4A3A4"/>
          </p15:clr>
        </p15:guide>
        <p15:guide id="2" pos="7061"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123D0B-7B15-8241-114F-0F509F9C0883}" name="Jerry Huang" initials="JH" userId="S::jerry.huang@primeglobalpeople.com::47175e71-6f0f-4bf1-922a-f2da50266449" providerId="AD"/>
  <p188:author id="{C07A505D-5E7E-6BEB-4195-801D42364FA7}" name="Ceren Akdeniz Vogt" initials="CA" userId="S::cak@lundbeckfonden.com::6291f9b8-8487-4396-8769-615d243e0f4b" providerId="AD"/>
  <p188:author id="{0CAF265E-3507-DDFB-096F-5F160D94C031}" name="Kiyanah Coghiel-Fox" initials="" userId="S::Kiyanah.Coghiel-Fox@primeglobalpeople.com::98e38abd-df58-4111-a4e7-d3b356d99ddb" providerId="AD"/>
  <p188:author id="{46555C6D-31EC-DA99-61B5-C6F6A324EF99}" name="Fact Check" initials="FC" userId="Fact Check" providerId="None"/>
  <p188:author id="{C8911B80-9C65-8D61-72BF-E1ED915E10FA}" name="Mel Ward" initials="MW" userId="Mel Ward" providerId="None"/>
  <p188:author id="{33F2F481-7F84-1190-CBE4-732A72D1E981}" name="Jane Snowball" initials="JS" userId="Jane Snowball" providerId="None"/>
  <p188:author id="{2428F584-1FE4-8162-173F-87BFBD4D6849}" name="Ana Catalan Alcantara" initials="AC" userId="S::k1808030@kcl.ac.uk::b52135e5-b684-4b1f-9dd7-77eebd48a82b" providerId="AD"/>
  <p188:author id="{A00A1298-AB63-4804-7CAD-1CF35FB5980A}" name="Jane Snowball " initials="JS" userId="Jane Snowball " providerId="None"/>
  <p188:author id="{8EBDF5A9-C4BC-A8A8-CDF6-CD616BF5A6CC}" name="Lucy Helas" initials="LH" userId="Lucy Helas" providerId="None"/>
  <p188:author id="{AB25F1AB-1588-8335-5B1E-F4F14CAF435E}" name="Kiyanah Coghiel-Fox" initials="KC" userId="S::kiyanah.coghiel-fox@primeglobalpeople.com::98e38abd-df58-4111-a4e7-d3b356d99ddb" providerId="AD"/>
  <p188:author id="{8D1EF3B3-7F19-2B30-416A-A782C61DA141}" name="Kiyanah Coghiel-Fox" initials="SR" userId="Kiyanah Coghiel-Fox"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 id="{C536F4EF-557A-800A-363B-FC62070B3F72}" name="Jane Snowball  " initials="JS" userId="Jane Snowball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1A01"/>
    <a:srgbClr val="EBE23A"/>
    <a:srgbClr val="F2F2F2"/>
    <a:srgbClr val="D9D1CC"/>
    <a:srgbClr val="E0DBD6"/>
    <a:srgbClr val="26322D"/>
    <a:srgbClr val="717171"/>
    <a:srgbClr val="99B3A8"/>
    <a:srgbClr val="FC7B23"/>
    <a:srgbClr val="E5EB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7311D-85FF-4859-9004-0E74F74BABE3}" v="1" dt="2026-06-02T13:55:34.7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29" autoAdjust="0"/>
    <p:restoredTop sz="80270" autoAdjust="0"/>
  </p:normalViewPr>
  <p:slideViewPr>
    <p:cSldViewPr snapToGrid="0">
      <p:cViewPr varScale="1">
        <p:scale>
          <a:sx n="127" d="100"/>
          <a:sy n="127" d="100"/>
        </p:scale>
        <p:origin x="1440" y="132"/>
      </p:cViewPr>
      <p:guideLst>
        <p:guide orient="horz" pos="2228"/>
        <p:guide pos="7061"/>
      </p:guideLst>
    </p:cSldViewPr>
  </p:slideViewPr>
  <p:notesTextViewPr>
    <p:cViewPr>
      <p:scale>
        <a:sx n="3" d="2"/>
        <a:sy n="3" d="2"/>
      </p:scale>
      <p:origin x="0" y="0"/>
    </p:cViewPr>
  </p:notesTextViewPr>
  <p:notesViewPr>
    <p:cSldViewPr snapToGrid="0">
      <p:cViewPr varScale="1">
        <p:scale>
          <a:sx n="121" d="100"/>
          <a:sy n="121" d="100"/>
        </p:scale>
        <p:origin x="478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zel Ramwi" userId="ceae2b4f-61cb-4d9e-933a-3611c44ccd97" providerId="ADAL" clId="{A9F68A15-098E-4CA3-9D59-9F24D9FBA166}"/>
    <pc:docChg chg="custSel addSld delSld modSld">
      <pc:chgData name="Hazel Ramwi" userId="ceae2b4f-61cb-4d9e-933a-3611c44ccd97" providerId="ADAL" clId="{A9F68A15-098E-4CA3-9D59-9F24D9FBA166}" dt="2026-06-02T14:29:24.440" v="71" actId="20577"/>
      <pc:docMkLst>
        <pc:docMk/>
      </pc:docMkLst>
      <pc:sldChg chg="modSp mod modNotes">
        <pc:chgData name="Hazel Ramwi" userId="ceae2b4f-61cb-4d9e-933a-3611c44ccd97" providerId="ADAL" clId="{A9F68A15-098E-4CA3-9D59-9F24D9FBA166}" dt="2026-06-02T14:09:31.335" v="47" actId="20577"/>
        <pc:sldMkLst>
          <pc:docMk/>
          <pc:sldMk cId="714090399" sldId="364"/>
        </pc:sldMkLst>
        <pc:spChg chg="mod">
          <ac:chgData name="Hazel Ramwi" userId="ceae2b4f-61cb-4d9e-933a-3611c44ccd97" providerId="ADAL" clId="{A9F68A15-098E-4CA3-9D59-9F24D9FBA166}" dt="2026-06-02T14:09:31.335" v="47" actId="20577"/>
          <ac:spMkLst>
            <pc:docMk/>
            <pc:sldMk cId="714090399" sldId="364"/>
            <ac:spMk id="4" creationId="{4BD2FDF9-4A62-489B-BDE3-72C10080FE37}"/>
          </ac:spMkLst>
        </pc:spChg>
      </pc:sldChg>
      <pc:sldChg chg="modSp mod modNotes">
        <pc:chgData name="Hazel Ramwi" userId="ceae2b4f-61cb-4d9e-933a-3611c44ccd97" providerId="ADAL" clId="{A9F68A15-098E-4CA3-9D59-9F24D9FBA166}" dt="2026-06-02T14:09:08.646" v="45" actId="20577"/>
        <pc:sldMkLst>
          <pc:docMk/>
          <pc:sldMk cId="3460179363" sldId="1020"/>
        </pc:sldMkLst>
        <pc:spChg chg="mod">
          <ac:chgData name="Hazel Ramwi" userId="ceae2b4f-61cb-4d9e-933a-3611c44ccd97" providerId="ADAL" clId="{A9F68A15-098E-4CA3-9D59-9F24D9FBA166}" dt="2026-06-02T14:09:08.646" v="45" actId="20577"/>
          <ac:spMkLst>
            <pc:docMk/>
            <pc:sldMk cId="3460179363" sldId="1020"/>
            <ac:spMk id="7" creationId="{2D19AA58-22B9-DCA0-E951-2B9C70933502}"/>
          </ac:spMkLst>
        </pc:spChg>
      </pc:sldChg>
      <pc:sldChg chg="modNotes">
        <pc:chgData name="Hazel Ramwi" userId="ceae2b4f-61cb-4d9e-933a-3611c44ccd97" providerId="ADAL" clId="{A9F68A15-098E-4CA3-9D59-9F24D9FBA166}" dt="2026-06-02T13:50:10.442" v="6" actId="255"/>
        <pc:sldMkLst>
          <pc:docMk/>
          <pc:sldMk cId="3219652415" sldId="1022"/>
        </pc:sldMkLst>
      </pc:sldChg>
      <pc:sldChg chg="modNotes">
        <pc:chgData name="Hazel Ramwi" userId="ceae2b4f-61cb-4d9e-933a-3611c44ccd97" providerId="ADAL" clId="{A9F68A15-098E-4CA3-9D59-9F24D9FBA166}" dt="2026-06-02T13:50:30.217" v="8" actId="255"/>
        <pc:sldMkLst>
          <pc:docMk/>
          <pc:sldMk cId="1316328679" sldId="1026"/>
        </pc:sldMkLst>
      </pc:sldChg>
      <pc:sldChg chg="modNotes">
        <pc:chgData name="Hazel Ramwi" userId="ceae2b4f-61cb-4d9e-933a-3611c44ccd97" providerId="ADAL" clId="{A9F68A15-098E-4CA3-9D59-9F24D9FBA166}" dt="2026-06-02T13:53:05.548" v="21" actId="255"/>
        <pc:sldMkLst>
          <pc:docMk/>
          <pc:sldMk cId="2688781982" sldId="1030"/>
        </pc:sldMkLst>
      </pc:sldChg>
      <pc:sldChg chg="modNotes">
        <pc:chgData name="Hazel Ramwi" userId="ceae2b4f-61cb-4d9e-933a-3611c44ccd97" providerId="ADAL" clId="{A9F68A15-098E-4CA3-9D59-9F24D9FBA166}" dt="2026-06-02T13:54:15.380" v="26" actId="255"/>
        <pc:sldMkLst>
          <pc:docMk/>
          <pc:sldMk cId="856669981" sldId="1032"/>
        </pc:sldMkLst>
      </pc:sldChg>
      <pc:sldChg chg="modNotes">
        <pc:chgData name="Hazel Ramwi" userId="ceae2b4f-61cb-4d9e-933a-3611c44ccd97" providerId="ADAL" clId="{A9F68A15-098E-4CA3-9D59-9F24D9FBA166}" dt="2026-06-02T13:58:44.785" v="37" actId="57"/>
        <pc:sldMkLst>
          <pc:docMk/>
          <pc:sldMk cId="2569584203" sldId="1047"/>
        </pc:sldMkLst>
      </pc:sldChg>
      <pc:sldChg chg="modNotes">
        <pc:chgData name="Hazel Ramwi" userId="ceae2b4f-61cb-4d9e-933a-3611c44ccd97" providerId="ADAL" clId="{A9F68A15-098E-4CA3-9D59-9F24D9FBA166}" dt="2026-06-02T13:50:41.102" v="9" actId="478"/>
        <pc:sldMkLst>
          <pc:docMk/>
          <pc:sldMk cId="4060879856" sldId="1058"/>
        </pc:sldMkLst>
      </pc:sldChg>
      <pc:sldChg chg="modNotes">
        <pc:chgData name="Hazel Ramwi" userId="ceae2b4f-61cb-4d9e-933a-3611c44ccd97" providerId="ADAL" clId="{A9F68A15-098E-4CA3-9D59-9F24D9FBA166}" dt="2026-06-02T13:57:39.785" v="31" actId="2711"/>
        <pc:sldMkLst>
          <pc:docMk/>
          <pc:sldMk cId="1152732014" sldId="1065"/>
        </pc:sldMkLst>
      </pc:sldChg>
      <pc:sldChg chg="modNotes">
        <pc:chgData name="Hazel Ramwi" userId="ceae2b4f-61cb-4d9e-933a-3611c44ccd97" providerId="ADAL" clId="{A9F68A15-098E-4CA3-9D59-9F24D9FBA166}" dt="2026-06-02T14:06:09.140" v="39" actId="2711"/>
        <pc:sldMkLst>
          <pc:docMk/>
          <pc:sldMk cId="2995620716" sldId="1070"/>
        </pc:sldMkLst>
      </pc:sldChg>
      <pc:sldChg chg="modNotes">
        <pc:chgData name="Hazel Ramwi" userId="ceae2b4f-61cb-4d9e-933a-3611c44ccd97" providerId="ADAL" clId="{A9F68A15-098E-4CA3-9D59-9F24D9FBA166}" dt="2026-06-02T13:51:14.707" v="11" actId="255"/>
        <pc:sldMkLst>
          <pc:docMk/>
          <pc:sldMk cId="1758611085" sldId="1071"/>
        </pc:sldMkLst>
      </pc:sldChg>
      <pc:sldChg chg="modNotes">
        <pc:chgData name="Hazel Ramwi" userId="ceae2b4f-61cb-4d9e-933a-3611c44ccd97" providerId="ADAL" clId="{A9F68A15-098E-4CA3-9D59-9F24D9FBA166}" dt="2026-06-02T14:06:23.364" v="40" actId="2711"/>
        <pc:sldMkLst>
          <pc:docMk/>
          <pc:sldMk cId="3284017231" sldId="1073"/>
        </pc:sldMkLst>
      </pc:sldChg>
      <pc:sldChg chg="modNotes">
        <pc:chgData name="Hazel Ramwi" userId="ceae2b4f-61cb-4d9e-933a-3611c44ccd97" providerId="ADAL" clId="{A9F68A15-098E-4CA3-9D59-9F24D9FBA166}" dt="2026-06-02T13:51:36.605" v="13" actId="255"/>
        <pc:sldMkLst>
          <pc:docMk/>
          <pc:sldMk cId="3496489867" sldId="1075"/>
        </pc:sldMkLst>
      </pc:sldChg>
      <pc:sldChg chg="modNotes">
        <pc:chgData name="Hazel Ramwi" userId="ceae2b4f-61cb-4d9e-933a-3611c44ccd97" providerId="ADAL" clId="{A9F68A15-098E-4CA3-9D59-9F24D9FBA166}" dt="2026-06-02T14:06:39.050" v="41" actId="2711"/>
        <pc:sldMkLst>
          <pc:docMk/>
          <pc:sldMk cId="3135069990" sldId="1076"/>
        </pc:sldMkLst>
      </pc:sldChg>
      <pc:sldChg chg="modNotes">
        <pc:chgData name="Hazel Ramwi" userId="ceae2b4f-61cb-4d9e-933a-3611c44ccd97" providerId="ADAL" clId="{A9F68A15-098E-4CA3-9D59-9F24D9FBA166}" dt="2026-06-02T14:06:47.932" v="42" actId="2711"/>
        <pc:sldMkLst>
          <pc:docMk/>
          <pc:sldMk cId="3743958188" sldId="1077"/>
        </pc:sldMkLst>
      </pc:sldChg>
      <pc:sldChg chg="modNotes">
        <pc:chgData name="Hazel Ramwi" userId="ceae2b4f-61cb-4d9e-933a-3611c44ccd97" providerId="ADAL" clId="{A9F68A15-098E-4CA3-9D59-9F24D9FBA166}" dt="2026-06-02T13:52:06.479" v="15" actId="255"/>
        <pc:sldMkLst>
          <pc:docMk/>
          <pc:sldMk cId="2346930240" sldId="1080"/>
        </pc:sldMkLst>
      </pc:sldChg>
      <pc:sldChg chg="modNotes">
        <pc:chgData name="Hazel Ramwi" userId="ceae2b4f-61cb-4d9e-933a-3611c44ccd97" providerId="ADAL" clId="{A9F68A15-098E-4CA3-9D59-9F24D9FBA166}" dt="2026-06-02T13:53:53.273" v="24" actId="255"/>
        <pc:sldMkLst>
          <pc:docMk/>
          <pc:sldMk cId="3901840726" sldId="1083"/>
        </pc:sldMkLst>
      </pc:sldChg>
      <pc:sldChg chg="modNotes">
        <pc:chgData name="Hazel Ramwi" userId="ceae2b4f-61cb-4d9e-933a-3611c44ccd97" providerId="ADAL" clId="{A9F68A15-098E-4CA3-9D59-9F24D9FBA166}" dt="2026-06-02T14:29:24.440" v="71" actId="20577"/>
        <pc:sldMkLst>
          <pc:docMk/>
          <pc:sldMk cId="1645841835" sldId="1085"/>
        </pc:sldMkLst>
      </pc:sldChg>
      <pc:sldChg chg="modNotes">
        <pc:chgData name="Hazel Ramwi" userId="ceae2b4f-61cb-4d9e-933a-3611c44ccd97" providerId="ADAL" clId="{A9F68A15-098E-4CA3-9D59-9F24D9FBA166}" dt="2026-06-02T13:52:36.087" v="18" actId="14100"/>
        <pc:sldMkLst>
          <pc:docMk/>
          <pc:sldMk cId="526209413" sldId="1092"/>
        </pc:sldMkLst>
      </pc:sldChg>
      <pc:sldChg chg="modNotes">
        <pc:chgData name="Hazel Ramwi" userId="ceae2b4f-61cb-4d9e-933a-3611c44ccd97" providerId="ADAL" clId="{A9F68A15-098E-4CA3-9D59-9F24D9FBA166}" dt="2026-06-02T13:52:52.924" v="19" actId="2711"/>
        <pc:sldMkLst>
          <pc:docMk/>
          <pc:sldMk cId="3758369464" sldId="1093"/>
        </pc:sldMkLst>
      </pc:sldChg>
      <pc:sldChg chg="del">
        <pc:chgData name="Hazel Ramwi" userId="ceae2b4f-61cb-4d9e-933a-3611c44ccd97" providerId="ADAL" clId="{A9F68A15-098E-4CA3-9D59-9F24D9FBA166}" dt="2026-06-02T13:40:13.922" v="0" actId="47"/>
        <pc:sldMkLst>
          <pc:docMk/>
          <pc:sldMk cId="1724628832" sldId="1097"/>
        </pc:sldMkLst>
      </pc:sldChg>
      <pc:sldChg chg="modNotes">
        <pc:chgData name="Hazel Ramwi" userId="ceae2b4f-61cb-4d9e-933a-3611c44ccd97" providerId="ADAL" clId="{A9F68A15-098E-4CA3-9D59-9F24D9FBA166}" dt="2026-06-02T14:07:00.565" v="43" actId="2711"/>
        <pc:sldMkLst>
          <pc:docMk/>
          <pc:sldMk cId="635040267" sldId="1101"/>
        </pc:sldMkLst>
      </pc:sldChg>
      <pc:sldChg chg="modNotes">
        <pc:chgData name="Hazel Ramwi" userId="ceae2b4f-61cb-4d9e-933a-3611c44ccd97" providerId="ADAL" clId="{A9F68A15-098E-4CA3-9D59-9F24D9FBA166}" dt="2026-06-02T14:26:39.402" v="67" actId="20577"/>
        <pc:sldMkLst>
          <pc:docMk/>
          <pc:sldMk cId="3771861172" sldId="1105"/>
        </pc:sldMkLst>
      </pc:sldChg>
      <pc:sldChg chg="modSp mod modNotes">
        <pc:chgData name="Hazel Ramwi" userId="ceae2b4f-61cb-4d9e-933a-3611c44ccd97" providerId="ADAL" clId="{A9F68A15-098E-4CA3-9D59-9F24D9FBA166}" dt="2026-06-02T14:24:18.701" v="54" actId="20577"/>
        <pc:sldMkLst>
          <pc:docMk/>
          <pc:sldMk cId="1451274818" sldId="1106"/>
        </pc:sldMkLst>
        <pc:spChg chg="mod">
          <ac:chgData name="Hazel Ramwi" userId="ceae2b4f-61cb-4d9e-933a-3611c44ccd97" providerId="ADAL" clId="{A9F68A15-098E-4CA3-9D59-9F24D9FBA166}" dt="2026-06-02T14:24:18.701" v="54" actId="20577"/>
          <ac:spMkLst>
            <pc:docMk/>
            <pc:sldMk cId="1451274818" sldId="1106"/>
            <ac:spMk id="4" creationId="{0AFF4A9B-4A3D-833E-F75E-B48436835991}"/>
          </ac:spMkLst>
        </pc:spChg>
      </pc:sldChg>
      <pc:sldChg chg="add del modNotes">
        <pc:chgData name="Hazel Ramwi" userId="ceae2b4f-61cb-4d9e-933a-3611c44ccd97" providerId="ADAL" clId="{A9F68A15-098E-4CA3-9D59-9F24D9FBA166}" dt="2026-06-02T14:24:15.498" v="48" actId="47"/>
        <pc:sldMkLst>
          <pc:docMk/>
          <pc:sldMk cId="3399041952" sldId="111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11.xml.rels><?xml version="1.0" encoding="UTF-8" standalone="yes"?>
<Relationships xmlns="http://schemas.openxmlformats.org/package/2006/relationships"><Relationship Id="rId3" Type="http://schemas.openxmlformats.org/officeDocument/2006/relationships/oleObject" Target="https://primemedica.sharepoint.com/sites/LundbeckFoundation/Shared%20Documents/General/Lundbeck%20Foundation/SCZ%20theme%20deck%20updates/4_Course_History_Prognosis/02.%20Draft%202/forest%20plot%20data.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Sheet1!$E$18</c:f>
              <c:strCache>
                <c:ptCount val="1"/>
                <c:pt idx="0">
                  <c:v>DUI ≤2 years (n=31)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Sheet1!$F$17:$H$17</c:f>
              <c:numCache>
                <c:formatCode>General</c:formatCode>
                <c:ptCount val="3"/>
                <c:pt idx="0">
                  <c:v>0</c:v>
                </c:pt>
                <c:pt idx="1">
                  <c:v>4</c:v>
                </c:pt>
                <c:pt idx="2">
                  <c:v>8</c:v>
                </c:pt>
              </c:numCache>
            </c:numRef>
          </c:cat>
          <c:val>
            <c:numRef>
              <c:f>Sheet1!$F$18:$H$18</c:f>
              <c:numCache>
                <c:formatCode>General</c:formatCode>
                <c:ptCount val="3"/>
                <c:pt idx="0">
                  <c:v>22.8</c:v>
                </c:pt>
                <c:pt idx="1">
                  <c:v>64.8</c:v>
                </c:pt>
                <c:pt idx="2">
                  <c:v>74.599999999999994</c:v>
                </c:pt>
              </c:numCache>
            </c:numRef>
          </c:val>
          <c:extLst>
            <c:ext xmlns:c16="http://schemas.microsoft.com/office/drawing/2014/chart" uri="{C3380CC4-5D6E-409C-BE32-E72D297353CC}">
              <c16:uniqueId val="{00000000-C71D-4ECA-A30E-E09BB7805D6F}"/>
            </c:ext>
          </c:extLst>
        </c:ser>
        <c:ser>
          <c:idx val="1"/>
          <c:order val="1"/>
          <c:tx>
            <c:strRef>
              <c:f>Sheet1!$E$19</c:f>
              <c:strCache>
                <c:ptCount val="1"/>
                <c:pt idx="0">
                  <c:v>DUI &gt;2 years (n=36)</c:v>
                </c:pt>
              </c:strCache>
            </c:strRef>
          </c:tx>
          <c:spPr>
            <a:solidFill>
              <a:schemeClr val="accent5"/>
            </a:solidFill>
            <a:ln>
              <a:noFill/>
            </a:ln>
            <a:effectLst/>
          </c:spPr>
          <c:invertIfNegative val="0"/>
          <c:dLbls>
            <c:dLbl>
              <c:idx val="1"/>
              <c:tx>
                <c:rich>
                  <a:bodyPr/>
                  <a:lstStyle/>
                  <a:p>
                    <a:fld id="{F7ACD826-769D-41AF-8CAE-501896733C1E}" type="VALUE">
                      <a:rPr lang="en-US" smtClean="0"/>
                      <a:pPr/>
                      <a:t>[VALUE]</a:t>
                    </a:fld>
                    <a:r>
                      <a:rPr lang="en-US"/>
                      <a:t>.0</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071-4253-ADF5-2AE2FE54D85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Sheet1!$F$17:$H$17</c:f>
              <c:numCache>
                <c:formatCode>General</c:formatCode>
                <c:ptCount val="3"/>
                <c:pt idx="0">
                  <c:v>0</c:v>
                </c:pt>
                <c:pt idx="1">
                  <c:v>4</c:v>
                </c:pt>
                <c:pt idx="2">
                  <c:v>8</c:v>
                </c:pt>
              </c:numCache>
            </c:numRef>
          </c:cat>
          <c:val>
            <c:numRef>
              <c:f>Sheet1!$F$19:$H$19</c:f>
              <c:numCache>
                <c:formatCode>General</c:formatCode>
                <c:ptCount val="3"/>
                <c:pt idx="0">
                  <c:v>22.3</c:v>
                </c:pt>
                <c:pt idx="1">
                  <c:v>55</c:v>
                </c:pt>
                <c:pt idx="2">
                  <c:v>55.1</c:v>
                </c:pt>
              </c:numCache>
            </c:numRef>
          </c:val>
          <c:extLst>
            <c:ext xmlns:c16="http://schemas.microsoft.com/office/drawing/2014/chart" uri="{C3380CC4-5D6E-409C-BE32-E72D297353CC}">
              <c16:uniqueId val="{00000001-C71D-4ECA-A30E-E09BB7805D6F}"/>
            </c:ext>
          </c:extLst>
        </c:ser>
        <c:dLbls>
          <c:dLblPos val="outEnd"/>
          <c:showLegendKey val="0"/>
          <c:showVal val="1"/>
          <c:showCatName val="0"/>
          <c:showSerName val="0"/>
          <c:showPercent val="0"/>
          <c:showBubbleSize val="0"/>
        </c:dLbls>
        <c:gapWidth val="219"/>
        <c:overlap val="-27"/>
        <c:axId val="1570193824"/>
        <c:axId val="1570194784"/>
      </c:barChart>
      <c:catAx>
        <c:axId val="1570193824"/>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2"/>
                    </a:solidFill>
                    <a:latin typeface="+mn-lt"/>
                    <a:ea typeface="+mn-ea"/>
                    <a:cs typeface="+mn-cs"/>
                  </a:defRPr>
                </a:pPr>
                <a:r>
                  <a:rPr lang="en-GB" b="1" noProof="0"/>
                  <a:t>Number of years after presentation</a:t>
                </a:r>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1570194784"/>
        <c:crosses val="autoZero"/>
        <c:auto val="1"/>
        <c:lblAlgn val="ctr"/>
        <c:lblOffset val="100"/>
        <c:noMultiLvlLbl val="0"/>
      </c:catAx>
      <c:valAx>
        <c:axId val="1570194784"/>
        <c:scaling>
          <c:orientation val="minMax"/>
          <c:max val="100"/>
        </c:scaling>
        <c:delete val="0"/>
        <c:axPos val="l"/>
        <c:title>
          <c:tx>
            <c:rich>
              <a:bodyPr rot="-5400000" spcFirstLastPara="1" vertOverflow="ellipsis" vert="horz" wrap="square" anchor="ctr" anchorCtr="1"/>
              <a:lstStyle/>
              <a:p>
                <a:pPr>
                  <a:defRPr sz="1100" b="1" i="0" u="none" strike="noStrike" kern="1200" baseline="0">
                    <a:solidFill>
                      <a:schemeClr val="tx2"/>
                    </a:solidFill>
                    <a:latin typeface="+mn-lt"/>
                    <a:ea typeface="+mn-ea"/>
                    <a:cs typeface="+mn-cs"/>
                  </a:defRPr>
                </a:pPr>
                <a:r>
                  <a:rPr lang="en-GB" b="1" noProof="0"/>
                  <a:t>Global assessment of function (mean)</a:t>
                </a:r>
              </a:p>
            </c:rich>
          </c:tx>
          <c:layout>
            <c:manualLayout>
              <c:xMode val="edge"/>
              <c:yMode val="edge"/>
              <c:x val="3.0462805855058301E-2"/>
              <c:y val="4.6469398986015757E-2"/>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1570193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2"/>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47909328018263"/>
          <c:y val="0.25539383132515481"/>
          <c:w val="0.49058252012064157"/>
          <c:h val="0.56637013567925432"/>
        </c:manualLayout>
      </c:layout>
      <c:pieChart>
        <c:varyColors val="1"/>
        <c:ser>
          <c:idx val="0"/>
          <c:order val="0"/>
          <c:tx>
            <c:strRef>
              <c:f>Sheet1!$B$1</c:f>
              <c:strCache>
                <c:ptCount val="1"/>
                <c:pt idx="0">
                  <c:v>Sales</c:v>
                </c:pt>
              </c:strCache>
            </c:strRef>
          </c:tx>
          <c:explosion val="7"/>
          <c:dPt>
            <c:idx val="0"/>
            <c:bubble3D val="0"/>
            <c:spPr>
              <a:solidFill>
                <a:schemeClr val="accent3"/>
              </a:solidFill>
              <a:ln w="19050">
                <a:solidFill>
                  <a:schemeClr val="lt1"/>
                </a:solidFill>
              </a:ln>
              <a:effectLst/>
            </c:spPr>
            <c:extLst>
              <c:ext xmlns:c16="http://schemas.microsoft.com/office/drawing/2014/chart" uri="{C3380CC4-5D6E-409C-BE32-E72D297353CC}">
                <c16:uniqueId val="{00000002-BD39-462B-BCB3-646A883A73F3}"/>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1-BD39-462B-BCB3-646A883A73F3}"/>
              </c:ext>
            </c:extLst>
          </c:dPt>
          <c:cat>
            <c:strRef>
              <c:f>Sheet1!$A$2:$A$3</c:f>
              <c:strCache>
                <c:ptCount val="2"/>
                <c:pt idx="0">
                  <c:v>1st Qtr</c:v>
                </c:pt>
                <c:pt idx="1">
                  <c:v>2nd Qtr</c:v>
                </c:pt>
              </c:strCache>
            </c:strRef>
          </c:cat>
          <c:val>
            <c:numRef>
              <c:f>Sheet1!$B$2:$B$3</c:f>
              <c:numCache>
                <c:formatCode>General</c:formatCode>
                <c:ptCount val="2"/>
                <c:pt idx="0">
                  <c:v>3.5</c:v>
                </c:pt>
                <c:pt idx="1">
                  <c:v>96.5</c:v>
                </c:pt>
              </c:numCache>
            </c:numRef>
          </c:val>
          <c:extLst>
            <c:ext xmlns:c16="http://schemas.microsoft.com/office/drawing/2014/chart" uri="{C3380CC4-5D6E-409C-BE32-E72D297353CC}">
              <c16:uniqueId val="{00000000-BD39-462B-BCB3-646A883A73F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noFill/>
            <a:ln>
              <a:noFill/>
            </a:ln>
            <a:effectLst/>
          </c:spPr>
          <c:invertIfNegative val="0"/>
          <c:cat>
            <c:strRef>
              <c:f>Sheet2!$A$1:$A$7</c:f>
              <c:strCache>
                <c:ptCount val="7"/>
                <c:pt idx="0">
                  <c:v>% hospitalization</c:v>
                </c:pt>
                <c:pt idx="1">
                  <c:v>N. days hospitalized</c:v>
                </c:pt>
                <c:pt idx="2">
                  <c:v>Work involvement</c:v>
                </c:pt>
                <c:pt idx="3">
                  <c:v>Remission</c:v>
                </c:pt>
                <c:pt idx="4">
                  <c:v>Legal offences</c:v>
                </c:pt>
                <c:pt idx="5">
                  <c:v>Antipsychotic use</c:v>
                </c:pt>
                <c:pt idx="6">
                  <c:v>Suicide attempts</c:v>
                </c:pt>
              </c:strCache>
            </c:strRef>
          </c:cat>
          <c:val>
            <c:numRef>
              <c:f>Sheet2!$B$1:$B$7</c:f>
              <c:numCache>
                <c:formatCode>0.000</c:formatCode>
                <c:ptCount val="7"/>
                <c:pt idx="0">
                  <c:v>0.9</c:v>
                </c:pt>
                <c:pt idx="1">
                  <c:v>0.128</c:v>
                </c:pt>
                <c:pt idx="2">
                  <c:v>0.96899999999999997</c:v>
                </c:pt>
                <c:pt idx="3">
                  <c:v>1.071</c:v>
                </c:pt>
                <c:pt idx="4">
                  <c:v>0.61899999999999999</c:v>
                </c:pt>
                <c:pt idx="5">
                  <c:v>0.99099999999999999</c:v>
                </c:pt>
                <c:pt idx="6">
                  <c:v>0.73899999999999999</c:v>
                </c:pt>
              </c:numCache>
            </c:numRef>
          </c:val>
          <c:extLst>
            <c:ext xmlns:c16="http://schemas.microsoft.com/office/drawing/2014/chart" uri="{C3380CC4-5D6E-409C-BE32-E72D297353CC}">
              <c16:uniqueId val="{00000000-BAF8-4B05-9ACB-4FD4817BCF38}"/>
            </c:ext>
          </c:extLst>
        </c:ser>
        <c:dLbls>
          <c:showLegendKey val="0"/>
          <c:showVal val="0"/>
          <c:showCatName val="0"/>
          <c:showSerName val="0"/>
          <c:showPercent val="0"/>
          <c:showBubbleSize val="0"/>
        </c:dLbls>
        <c:gapWidth val="182"/>
        <c:axId val="1083319504"/>
        <c:axId val="2009469056"/>
      </c:barChart>
      <c:scatterChart>
        <c:scatterStyle val="lineMarker"/>
        <c:varyColors val="0"/>
        <c:ser>
          <c:idx val="1"/>
          <c:order val="1"/>
          <c:spPr>
            <a:ln w="25400" cap="rnd">
              <a:noFill/>
              <a:round/>
            </a:ln>
            <a:effectLst/>
          </c:spPr>
          <c:marker>
            <c:symbol val="circle"/>
            <c:size val="5"/>
            <c:spPr>
              <a:solidFill>
                <a:schemeClr val="tx2"/>
              </a:solidFill>
              <a:ln w="9525">
                <a:noFill/>
              </a:ln>
              <a:effectLst/>
            </c:spPr>
          </c:marker>
          <c:errBars>
            <c:errDir val="x"/>
            <c:errBarType val="both"/>
            <c:errValType val="cust"/>
            <c:noEndCap val="0"/>
            <c:plus>
              <c:numRef>
                <c:f>Sheet2!$H$1:$H$7</c:f>
                <c:numCache>
                  <c:formatCode>General</c:formatCode>
                  <c:ptCount val="7"/>
                  <c:pt idx="0">
                    <c:v>0.12899999999999989</c:v>
                  </c:pt>
                  <c:pt idx="1">
                    <c:v>0.10899999999999999</c:v>
                  </c:pt>
                  <c:pt idx="2">
                    <c:v>0.38200000000000001</c:v>
                  </c:pt>
                  <c:pt idx="3">
                    <c:v>0.20300000000000007</c:v>
                  </c:pt>
                  <c:pt idx="4">
                    <c:v>1.095</c:v>
                  </c:pt>
                  <c:pt idx="5">
                    <c:v>9.3999999999999972E-2</c:v>
                  </c:pt>
                  <c:pt idx="6">
                    <c:v>1.0590000000000002</c:v>
                  </c:pt>
                </c:numCache>
              </c:numRef>
            </c:plus>
            <c:minus>
              <c:numRef>
                <c:f>Sheet2!$G$1:$G$7</c:f>
                <c:numCache>
                  <c:formatCode>General</c:formatCode>
                  <c:ptCount val="7"/>
                  <c:pt idx="0">
                    <c:v>0.11299999999999999</c:v>
                  </c:pt>
                  <c:pt idx="1">
                    <c:v>0.109</c:v>
                  </c:pt>
                  <c:pt idx="2">
                    <c:v>0.27400000000000002</c:v>
                  </c:pt>
                  <c:pt idx="3">
                    <c:v>0.16999999999999993</c:v>
                  </c:pt>
                  <c:pt idx="4">
                    <c:v>0.39700000000000002</c:v>
                  </c:pt>
                  <c:pt idx="5">
                    <c:v>8.5999999999999965E-2</c:v>
                  </c:pt>
                  <c:pt idx="6">
                    <c:v>0.435</c:v>
                  </c:pt>
                </c:numCache>
              </c:numRef>
            </c:minus>
            <c:spPr>
              <a:noFill/>
              <a:ln w="9525" cap="flat" cmpd="sng" algn="ctr">
                <a:solidFill>
                  <a:schemeClr val="tx2"/>
                </a:solidFill>
                <a:round/>
              </a:ln>
              <a:effectLst/>
            </c:spPr>
          </c:errBars>
          <c:xVal>
            <c:numRef>
              <c:f>Sheet2!$B$1:$B$7</c:f>
              <c:numCache>
                <c:formatCode>0.000</c:formatCode>
                <c:ptCount val="7"/>
                <c:pt idx="0">
                  <c:v>0.9</c:v>
                </c:pt>
                <c:pt idx="1">
                  <c:v>0.128</c:v>
                </c:pt>
                <c:pt idx="2">
                  <c:v>0.96899999999999997</c:v>
                </c:pt>
                <c:pt idx="3">
                  <c:v>1.071</c:v>
                </c:pt>
                <c:pt idx="4">
                  <c:v>0.61899999999999999</c:v>
                </c:pt>
                <c:pt idx="5">
                  <c:v>0.99099999999999999</c:v>
                </c:pt>
                <c:pt idx="6">
                  <c:v>0.73899999999999999</c:v>
                </c:pt>
              </c:numCache>
            </c:numRef>
          </c:xVal>
          <c:yVal>
            <c:numRef>
              <c:f>Sheet2!$C$1:$C$7</c:f>
              <c:numCache>
                <c:formatCode>General</c:formatCode>
                <c:ptCount val="7"/>
                <c:pt idx="0">
                  <c:v>0.5</c:v>
                </c:pt>
                <c:pt idx="1">
                  <c:v>1.5</c:v>
                </c:pt>
                <c:pt idx="2">
                  <c:v>2.5</c:v>
                </c:pt>
                <c:pt idx="3">
                  <c:v>3.5</c:v>
                </c:pt>
                <c:pt idx="4">
                  <c:v>4.5</c:v>
                </c:pt>
                <c:pt idx="5">
                  <c:v>5.5</c:v>
                </c:pt>
                <c:pt idx="6">
                  <c:v>6.5</c:v>
                </c:pt>
              </c:numCache>
            </c:numRef>
          </c:yVal>
          <c:smooth val="0"/>
          <c:extLst>
            <c:ext xmlns:c16="http://schemas.microsoft.com/office/drawing/2014/chart" uri="{C3380CC4-5D6E-409C-BE32-E72D297353CC}">
              <c16:uniqueId val="{00000001-BAF8-4B05-9ACB-4FD4817BCF38}"/>
            </c:ext>
          </c:extLst>
        </c:ser>
        <c:dLbls>
          <c:showLegendKey val="0"/>
          <c:showVal val="0"/>
          <c:showCatName val="0"/>
          <c:showSerName val="0"/>
          <c:showPercent val="0"/>
          <c:showBubbleSize val="0"/>
        </c:dLbls>
        <c:axId val="1981796672"/>
        <c:axId val="1981798592"/>
      </c:scatterChart>
      <c:catAx>
        <c:axId val="1083319504"/>
        <c:scaling>
          <c:orientation val="minMax"/>
        </c:scaling>
        <c:delete val="1"/>
        <c:axPos val="l"/>
        <c:numFmt formatCode="General" sourceLinked="1"/>
        <c:majorTickMark val="none"/>
        <c:minorTickMark val="none"/>
        <c:tickLblPos val="nextTo"/>
        <c:crossAx val="2009469056"/>
        <c:crosses val="autoZero"/>
        <c:auto val="1"/>
        <c:lblAlgn val="ctr"/>
        <c:lblOffset val="100"/>
        <c:noMultiLvlLbl val="0"/>
      </c:catAx>
      <c:valAx>
        <c:axId val="2009469056"/>
        <c:scaling>
          <c:orientation val="minMax"/>
        </c:scaling>
        <c:delete val="0"/>
        <c:axPos val="b"/>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83319504"/>
        <c:crosses val="autoZero"/>
        <c:crossBetween val="between"/>
        <c:majorUnit val="0.5"/>
      </c:valAx>
      <c:valAx>
        <c:axId val="1981798592"/>
        <c:scaling>
          <c:orientation val="minMax"/>
        </c:scaling>
        <c:delete val="1"/>
        <c:axPos val="r"/>
        <c:numFmt formatCode="General" sourceLinked="1"/>
        <c:majorTickMark val="out"/>
        <c:minorTickMark val="none"/>
        <c:tickLblPos val="nextTo"/>
        <c:crossAx val="1981796672"/>
        <c:crosses val="max"/>
        <c:crossBetween val="midCat"/>
      </c:valAx>
      <c:valAx>
        <c:axId val="1981796672"/>
        <c:scaling>
          <c:orientation val="minMax"/>
        </c:scaling>
        <c:delete val="1"/>
        <c:axPos val="b"/>
        <c:numFmt formatCode="0.000" sourceLinked="1"/>
        <c:majorTickMark val="out"/>
        <c:minorTickMark val="none"/>
        <c:tickLblPos val="nextTo"/>
        <c:crossAx val="1981798592"/>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53460387090956"/>
          <c:y val="4.9457808617238135E-2"/>
          <c:w val="0.80194286688447958"/>
          <c:h val="0.73945069872870406"/>
        </c:manualLayout>
      </c:layout>
      <c:lineChart>
        <c:grouping val="standard"/>
        <c:varyColors val="0"/>
        <c:ser>
          <c:idx val="0"/>
          <c:order val="0"/>
          <c:tx>
            <c:strRef>
              <c:f>Sheet1!$B$1</c:f>
              <c:strCache>
                <c:ptCount val="1"/>
                <c:pt idx="0">
                  <c:v>Series 1</c:v>
                </c:pt>
              </c:strCache>
            </c:strRef>
          </c:tx>
          <c:spPr>
            <a:ln w="19050" cap="rnd">
              <a:solidFill>
                <a:srgbClr val="99B3A8"/>
              </a:solidFill>
              <a:round/>
            </a:ln>
            <a:effectLst/>
          </c:spPr>
          <c:marker>
            <c:symbol val="circle"/>
            <c:size val="5"/>
            <c:spPr>
              <a:solidFill>
                <a:srgbClr val="99B3A8"/>
              </a:solidFill>
              <a:ln w="19050">
                <a:solidFill>
                  <a:srgbClr val="99B3A8"/>
                </a:solidFill>
              </a:ln>
              <a:effectLst/>
            </c:spPr>
          </c:marker>
          <c:dLbls>
            <c:dLbl>
              <c:idx val="0"/>
              <c:layout>
                <c:manualLayout>
                  <c:x val="-5.6872456528781992E-2"/>
                  <c:y val="-0.16478838516365552"/>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fld id="{CBB6DFB8-70A8-4002-BEBA-852A1B04D0CA}" type="VALUE">
                      <a:rPr lang="en-US" sz="1000" smtClean="0"/>
                      <a:pPr>
                        <a:defRPr sz="1000"/>
                      </a:pPr>
                      <a:t>[VALUE]</a:t>
                    </a:fld>
                    <a:r>
                      <a:rPr lang="en-US" sz="1000"/>
                      <a:t> </a:t>
                    </a:r>
                    <a:br>
                      <a:rPr lang="en-US" sz="1000"/>
                    </a:br>
                    <a:r>
                      <a:rPr lang="en-US" sz="1000"/>
                      <a:t>(0.07, 0.10)</a:t>
                    </a: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3B4-4C49-A1F9-78B2F894893C}"/>
                </c:ext>
              </c:extLst>
            </c:dLbl>
            <c:dLbl>
              <c:idx val="1"/>
              <c:layout>
                <c:manualLayout>
                  <c:x val="-5.4911337338134317E-2"/>
                  <c:y val="0.11408426665176144"/>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fld id="{40A77358-9EE5-4F3D-9F89-335FCC9931A8}" type="VALUE">
                      <a:rPr lang="en-US" sz="1000" smtClean="0"/>
                      <a:pPr>
                        <a:defRPr sz="1000"/>
                      </a:pPr>
                      <a:t>[VALUE]</a:t>
                    </a:fld>
                    <a:endParaRPr lang="en-US" sz="1000"/>
                  </a:p>
                  <a:p>
                    <a:pPr>
                      <a:defRPr sz="1000"/>
                    </a:pPr>
                    <a:r>
                      <a:rPr lang="en-US" sz="1000"/>
                      <a:t>(0.13, 0.16)</a:t>
                    </a: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B3B4-4C49-A1F9-78B2F894893C}"/>
                </c:ext>
              </c:extLst>
            </c:dLbl>
            <c:dLbl>
              <c:idx val="2"/>
              <c:layout>
                <c:manualLayout>
                  <c:x val="-7.4522529244610891E-2"/>
                  <c:y val="-0.12253495307041053"/>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fld id="{AE221B7C-9CC4-4054-98C0-0E56E0CDCE3F}" type="VALUE">
                      <a:rPr lang="en-US" sz="1000" smtClean="0"/>
                      <a:pPr>
                        <a:defRPr sz="1000"/>
                      </a:pPr>
                      <a:t>[VALUE]</a:t>
                    </a:fld>
                    <a:r>
                      <a:rPr lang="en-US" sz="1000"/>
                      <a:t> </a:t>
                    </a:r>
                    <a:br>
                      <a:rPr lang="en-US" sz="1000"/>
                    </a:br>
                    <a:r>
                      <a:rPr lang="en-US" sz="1000"/>
                      <a:t>(0.17, 0.22)</a:t>
                    </a: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3B4-4C49-A1F9-78B2F894893C}"/>
                </c:ext>
              </c:extLst>
            </c:dLbl>
            <c:dLbl>
              <c:idx val="3"/>
              <c:layout>
                <c:manualLayout>
                  <c:x val="-6.4716933291372666E-2"/>
                  <c:y val="0.10140823702378801"/>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r>
                      <a:rPr lang="en-US" sz="1000"/>
                      <a:t>0.19 </a:t>
                    </a:r>
                    <a:br>
                      <a:rPr lang="en-US" sz="1000"/>
                    </a:br>
                    <a:r>
                      <a:rPr lang="en-US" sz="1000"/>
                      <a:t>(0.17, </a:t>
                    </a:r>
                    <a:r>
                      <a:rPr lang="en-US" sz="1000">
                        <a:solidFill>
                          <a:schemeClr val="tx1"/>
                        </a:solidFill>
                      </a:rPr>
                      <a:t>0.22)</a:t>
                    </a: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3B4-4C49-A1F9-78B2F894893C}"/>
                </c:ext>
              </c:extLst>
            </c:dLbl>
            <c:dLbl>
              <c:idx val="4"/>
              <c:layout>
                <c:manualLayout>
                  <c:x val="-7.0600290863315554E-2"/>
                  <c:y val="-0.1492873642608494"/>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fld id="{59178FCF-FB06-4735-A857-ACD338DA9D4C}" type="VALUE">
                      <a:rPr lang="en-US" sz="1000" smtClean="0"/>
                      <a:pPr>
                        <a:defRPr sz="1000"/>
                      </a:pPr>
                      <a:t>[VALUE]</a:t>
                    </a:fld>
                    <a:br>
                      <a:rPr lang="en-US" sz="1000"/>
                    </a:br>
                    <a:r>
                      <a:rPr lang="en-US" sz="1000"/>
                      <a:t>(0.21,</a:t>
                    </a:r>
                    <a:r>
                      <a:rPr lang="en-US" sz="1000" baseline="0"/>
                      <a:t> 0.29)</a:t>
                    </a: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3B4-4C49-A1F9-78B2F894893C}"/>
                </c:ext>
              </c:extLst>
            </c:dLbl>
            <c:dLbl>
              <c:idx val="5"/>
              <c:layout>
                <c:manualLayout>
                  <c:x val="-5.0989098956839084E-2"/>
                  <c:y val="0.11690925792659414"/>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fld id="{1BE536A9-C541-4087-BAC1-CF45EA715378}" type="VALUE">
                      <a:rPr lang="en-US" sz="1000" smtClean="0"/>
                      <a:pPr>
                        <a:defRPr sz="1000"/>
                      </a:pPr>
                      <a:t>[VALUE]</a:t>
                    </a:fld>
                    <a:br>
                      <a:rPr lang="en-US" sz="1000"/>
                    </a:br>
                    <a:r>
                      <a:rPr lang="en-US" sz="1000"/>
                      <a:t>(0.22,</a:t>
                    </a:r>
                    <a:r>
                      <a:rPr lang="en-US" sz="1000" baseline="0"/>
                      <a:t> 0.29)</a:t>
                    </a: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3B4-4C49-A1F9-78B2F894893C}"/>
                </c:ext>
              </c:extLst>
            </c:dLbl>
            <c:dLbl>
              <c:idx val="6"/>
              <c:layout>
                <c:manualLayout>
                  <c:x val="-7.0600290863315693E-2"/>
                  <c:y val="-0.12657564545444563"/>
                </c:manualLayout>
              </c:layout>
              <c:tx>
                <c:rich>
                  <a:bodyPr/>
                  <a:lstStyle/>
                  <a:p>
                    <a:fld id="{84B88EA9-362E-4517-8C01-1058C8E35CDD}" type="VALUE">
                      <a:rPr lang="en-US" sz="1000" smtClean="0"/>
                      <a:pPr/>
                      <a:t>[VALUE]</a:t>
                    </a:fld>
                    <a:br>
                      <a:rPr lang="en-US" sz="1000"/>
                    </a:br>
                    <a:r>
                      <a:rPr lang="en-US" sz="1000"/>
                      <a:t>(0.23, 0.30)</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3B4-4C49-A1F9-78B2F894893C}"/>
                </c:ext>
              </c:extLst>
            </c:dLbl>
            <c:dLbl>
              <c:idx val="7"/>
              <c:layout>
                <c:manualLayout>
                  <c:x val="-6.8639171672667892E-2"/>
                  <c:y val="0.21549250367554953"/>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fld id="{51385DB1-4806-4278-9817-01695EB07AF4}" type="VALUE">
                      <a:rPr lang="en-US" sz="1000" smtClean="0"/>
                      <a:pPr>
                        <a:defRPr sz="1000"/>
                      </a:pPr>
                      <a:t>[VALUE]</a:t>
                    </a:fld>
                    <a:r>
                      <a:rPr lang="en-US" sz="1000"/>
                      <a:t> </a:t>
                    </a:r>
                    <a:br>
                      <a:rPr lang="en-US" sz="1000"/>
                    </a:br>
                    <a:r>
                      <a:rPr lang="en-US" sz="1000"/>
                      <a:t>(0.20, 0.37)</a:t>
                    </a: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B3B4-4C49-A1F9-78B2F894893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Dir val="y"/>
            <c:errBarType val="both"/>
            <c:errValType val="cust"/>
            <c:noEndCap val="0"/>
            <c:plus>
              <c:numRef>
                <c:f>Sheet1!$G$2:$G$9</c:f>
                <c:numCache>
                  <c:formatCode>General</c:formatCode>
                  <c:ptCount val="8"/>
                  <c:pt idx="0">
                    <c:v>1.0000000000000009E-2</c:v>
                  </c:pt>
                  <c:pt idx="1">
                    <c:v>1.0000000000000009E-2</c:v>
                  </c:pt>
                  <c:pt idx="2">
                    <c:v>1.999999999999999E-2</c:v>
                  </c:pt>
                  <c:pt idx="3">
                    <c:v>0.03</c:v>
                  </c:pt>
                  <c:pt idx="4">
                    <c:v>3.999999999999998E-2</c:v>
                  </c:pt>
                  <c:pt idx="5">
                    <c:v>3.999999999999998E-2</c:v>
                  </c:pt>
                  <c:pt idx="6">
                    <c:v>3.999999999999998E-2</c:v>
                  </c:pt>
                  <c:pt idx="7">
                    <c:v>8.9999999999999969E-2</c:v>
                  </c:pt>
                </c:numCache>
              </c:numRef>
            </c:plus>
            <c:minus>
              <c:numRef>
                <c:f>Sheet1!$F$2:$F$9</c:f>
                <c:numCache>
                  <c:formatCode>General</c:formatCode>
                  <c:ptCount val="8"/>
                  <c:pt idx="0">
                    <c:v>1.999999999999999E-2</c:v>
                  </c:pt>
                  <c:pt idx="1">
                    <c:v>1.999999999999999E-2</c:v>
                  </c:pt>
                  <c:pt idx="2">
                    <c:v>0.03</c:v>
                  </c:pt>
                  <c:pt idx="3">
                    <c:v>1.999999999999999E-2</c:v>
                  </c:pt>
                  <c:pt idx="4">
                    <c:v>4.0000000000000008E-2</c:v>
                  </c:pt>
                  <c:pt idx="5">
                    <c:v>0.03</c:v>
                  </c:pt>
                  <c:pt idx="6">
                    <c:v>0.03</c:v>
                  </c:pt>
                  <c:pt idx="7">
                    <c:v>8.0000000000000016E-2</c:v>
                  </c:pt>
                </c:numCache>
              </c:numRef>
            </c:minus>
            <c:spPr>
              <a:noFill/>
              <a:ln w="19050" cap="flat" cmpd="sng" algn="ctr">
                <a:solidFill>
                  <a:srgbClr val="99B3A8"/>
                </a:solidFill>
                <a:round/>
              </a:ln>
              <a:effectLst/>
            </c:spPr>
          </c:errBars>
          <c:cat>
            <c:strRef>
              <c:f>Sheet1!$A$2:$A$9</c:f>
              <c:strCache>
                <c:ptCount val="8"/>
                <c:pt idx="0">
                  <c:v>0.50</c:v>
                </c:pt>
                <c:pt idx="1">
                  <c:v>1.00</c:v>
                </c:pt>
                <c:pt idx="2">
                  <c:v>1.50</c:v>
                </c:pt>
                <c:pt idx="3">
                  <c:v>2.00</c:v>
                </c:pt>
                <c:pt idx="4">
                  <c:v>2.50</c:v>
                </c:pt>
                <c:pt idx="5">
                  <c:v>3.00</c:v>
                </c:pt>
                <c:pt idx="6">
                  <c:v>4.00</c:v>
                </c:pt>
                <c:pt idx="7">
                  <c:v>&gt;4.00</c:v>
                </c:pt>
              </c:strCache>
            </c:strRef>
          </c:cat>
          <c:val>
            <c:numRef>
              <c:f>Sheet1!$B$2:$B$9</c:f>
              <c:numCache>
                <c:formatCode>0.00</c:formatCode>
                <c:ptCount val="8"/>
                <c:pt idx="0">
                  <c:v>0.09</c:v>
                </c:pt>
                <c:pt idx="1">
                  <c:v>0.15</c:v>
                </c:pt>
                <c:pt idx="2">
                  <c:v>0.2</c:v>
                </c:pt>
                <c:pt idx="3">
                  <c:v>0.19</c:v>
                </c:pt>
                <c:pt idx="4">
                  <c:v>0.25</c:v>
                </c:pt>
                <c:pt idx="5">
                  <c:v>0.25</c:v>
                </c:pt>
                <c:pt idx="6">
                  <c:v>0.26</c:v>
                </c:pt>
                <c:pt idx="7" formatCode="General">
                  <c:v>0.28000000000000003</c:v>
                </c:pt>
              </c:numCache>
            </c:numRef>
          </c:val>
          <c:smooth val="0"/>
          <c:extLst>
            <c:ext xmlns:c16="http://schemas.microsoft.com/office/drawing/2014/chart" uri="{C3380CC4-5D6E-409C-BE32-E72D297353CC}">
              <c16:uniqueId val="{00000000-0EB4-42D5-87CE-97E5C098732B}"/>
            </c:ext>
          </c:extLst>
        </c:ser>
        <c:dLbls>
          <c:showLegendKey val="0"/>
          <c:showVal val="0"/>
          <c:showCatName val="0"/>
          <c:showSerName val="0"/>
          <c:showPercent val="0"/>
          <c:showBubbleSize val="0"/>
        </c:dLbls>
        <c:marker val="1"/>
        <c:smooth val="0"/>
        <c:axId val="1555355776"/>
        <c:axId val="1555353376"/>
      </c:lineChart>
      <c:catAx>
        <c:axId val="1555355776"/>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2"/>
                    </a:solidFill>
                    <a:latin typeface="+mn-lt"/>
                    <a:ea typeface="+mn-ea"/>
                    <a:cs typeface="+mn-cs"/>
                  </a:defRPr>
                </a:pPr>
                <a:r>
                  <a:rPr lang="en-GB" noProof="0"/>
                  <a:t>Follow-up</a:t>
                </a:r>
                <a:r>
                  <a:rPr lang="en-GB" baseline="0" noProof="0"/>
                  <a:t> (years)</a:t>
                </a:r>
                <a:endParaRPr lang="en-GB" noProof="0"/>
              </a:p>
            </c:rich>
          </c:tx>
          <c:layout>
            <c:manualLayout>
              <c:xMode val="edge"/>
              <c:yMode val="edge"/>
              <c:x val="0.41890957449272648"/>
              <c:y val="0.88251416571263741"/>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GB"/>
            </a:p>
          </c:txPr>
        </c:title>
        <c:numFmt formatCode="General" sourceLinked="1"/>
        <c:majorTickMark val="none"/>
        <c:minorTickMark val="out"/>
        <c:tickLblPos val="nextTo"/>
        <c:spPr>
          <a:noFill/>
          <a:ln w="19050" cap="flat" cmpd="sng" algn="ctr">
            <a:solidFill>
              <a:schemeClr val="tx2"/>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crossAx val="1555353376"/>
        <c:crosses val="autoZero"/>
        <c:auto val="1"/>
        <c:lblAlgn val="ctr"/>
        <c:lblOffset val="100"/>
        <c:noMultiLvlLbl val="0"/>
      </c:catAx>
      <c:valAx>
        <c:axId val="1555353376"/>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r>
                  <a:rPr lang="en-GB" noProof="0"/>
                  <a:t>Cumulative risk</a:t>
                </a:r>
                <a:r>
                  <a:rPr lang="en-GB" baseline="0" noProof="0"/>
                  <a:t> (</a:t>
                </a:r>
                <a:r>
                  <a:rPr lang="en-GB" noProof="0"/>
                  <a:t>95% CI)</a:t>
                </a:r>
              </a:p>
            </c:rich>
          </c:tx>
          <c:layout>
            <c:manualLayout>
              <c:xMode val="edge"/>
              <c:yMode val="edge"/>
              <c:x val="9.8055959532382716E-3"/>
              <c:y val="0.12045122673025309"/>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US"/>
            </a:p>
          </c:txPr>
        </c:title>
        <c:numFmt formatCode="0.00"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crossAx val="1555355776"/>
        <c:crosses val="autoZero"/>
        <c:crossBetween val="between"/>
      </c:valAx>
      <c:spPr>
        <a:noFill/>
        <a:ln>
          <a:noFill/>
        </a:ln>
        <a:effectLst/>
      </c:spPr>
    </c:plotArea>
    <c:plotVisOnly val="1"/>
    <c:dispBlanksAs val="gap"/>
    <c:showDLblsOverMax val="0"/>
    <c:extLst/>
  </c:chart>
  <c:spPr>
    <a:noFill/>
    <a:ln>
      <a:noFill/>
    </a:ln>
    <a:effectLst/>
  </c:spPr>
  <c:txPr>
    <a:bodyPr/>
    <a:lstStyle/>
    <a:p>
      <a:pPr>
        <a:defRPr sz="1200">
          <a:solidFill>
            <a:schemeClr val="tx2"/>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Remission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6–&lt;12 months</c:v>
                </c:pt>
                <c:pt idx="1">
                  <c:v>≥12–&lt;24 months</c:v>
                </c:pt>
                <c:pt idx="2">
                  <c:v>≥24–&lt;36 months</c:v>
                </c:pt>
                <c:pt idx="3">
                  <c:v>≥36 months</c:v>
                </c:pt>
              </c:strCache>
            </c:strRef>
          </c:cat>
          <c:val>
            <c:numRef>
              <c:f>Sheet1!$B$2:$B$5</c:f>
              <c:numCache>
                <c:formatCode>General</c:formatCode>
                <c:ptCount val="4"/>
                <c:pt idx="0">
                  <c:v>56</c:v>
                </c:pt>
                <c:pt idx="1">
                  <c:v>54</c:v>
                </c:pt>
                <c:pt idx="2">
                  <c:v>59</c:v>
                </c:pt>
                <c:pt idx="3">
                  <c:v>50</c:v>
                </c:pt>
              </c:numCache>
            </c:numRef>
          </c:val>
          <c:extLst>
            <c:ext xmlns:c16="http://schemas.microsoft.com/office/drawing/2014/chart" uri="{C3380CC4-5D6E-409C-BE32-E72D297353CC}">
              <c16:uniqueId val="{00000000-C71D-4ECA-A30E-E09BB7805D6F}"/>
            </c:ext>
          </c:extLst>
        </c:ser>
        <c:ser>
          <c:idx val="1"/>
          <c:order val="1"/>
          <c:tx>
            <c:strRef>
              <c:f>Sheet1!$C$1</c:f>
              <c:strCache>
                <c:ptCount val="1"/>
                <c:pt idx="0">
                  <c:v>Recovery</c:v>
                </c:pt>
              </c:strCache>
            </c:strRef>
          </c:tx>
          <c:spPr>
            <a:solidFill>
              <a:schemeClr val="accent5"/>
            </a:solidFill>
            <a:ln>
              <a:noFill/>
            </a:ln>
            <a:effectLst/>
          </c:spPr>
          <c:invertIfNegative val="0"/>
          <c:dLbls>
            <c:dLbl>
              <c:idx val="1"/>
              <c:tx>
                <c:rich>
                  <a:bodyPr/>
                  <a:lstStyle/>
                  <a:p>
                    <a:r>
                      <a:rPr lang="en-US"/>
                      <a:t>25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071-4253-ADF5-2AE2FE54D85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6–&lt;12 months</c:v>
                </c:pt>
                <c:pt idx="1">
                  <c:v>≥12–&lt;24 months</c:v>
                </c:pt>
                <c:pt idx="2">
                  <c:v>≥24–&lt;36 months</c:v>
                </c:pt>
                <c:pt idx="3">
                  <c:v>≥36 months</c:v>
                </c:pt>
              </c:strCache>
            </c:strRef>
          </c:cat>
          <c:val>
            <c:numRef>
              <c:f>Sheet1!$C$2:$C$5</c:f>
              <c:numCache>
                <c:formatCode>General</c:formatCode>
                <c:ptCount val="4"/>
                <c:pt idx="0">
                  <c:v>26</c:v>
                </c:pt>
                <c:pt idx="1">
                  <c:v>25</c:v>
                </c:pt>
                <c:pt idx="2">
                  <c:v>30</c:v>
                </c:pt>
                <c:pt idx="3">
                  <c:v>35</c:v>
                </c:pt>
              </c:numCache>
            </c:numRef>
          </c:val>
          <c:extLst>
            <c:ext xmlns:c16="http://schemas.microsoft.com/office/drawing/2014/chart" uri="{C3380CC4-5D6E-409C-BE32-E72D297353CC}">
              <c16:uniqueId val="{00000001-C71D-4ECA-A30E-E09BB7805D6F}"/>
            </c:ext>
          </c:extLst>
        </c:ser>
        <c:dLbls>
          <c:dLblPos val="outEnd"/>
          <c:showLegendKey val="0"/>
          <c:showVal val="1"/>
          <c:showCatName val="0"/>
          <c:showSerName val="0"/>
          <c:showPercent val="0"/>
          <c:showBubbleSize val="0"/>
        </c:dLbls>
        <c:gapWidth val="219"/>
        <c:overlap val="-27"/>
        <c:axId val="1570193824"/>
        <c:axId val="1570194784"/>
      </c:barChart>
      <c:catAx>
        <c:axId val="1570193824"/>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2"/>
                    </a:solidFill>
                    <a:latin typeface="+mn-lt"/>
                    <a:ea typeface="+mn-ea"/>
                    <a:cs typeface="+mn-cs"/>
                  </a:defRPr>
                </a:pPr>
                <a:r>
                  <a:rPr lang="en-GB" noProof="0"/>
                  <a:t>Time in recovery</a:t>
                </a:r>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1570194784"/>
        <c:crosses val="autoZero"/>
        <c:auto val="1"/>
        <c:lblAlgn val="ctr"/>
        <c:lblOffset val="100"/>
        <c:noMultiLvlLbl val="0"/>
      </c:catAx>
      <c:valAx>
        <c:axId val="1570194784"/>
        <c:scaling>
          <c:orientation val="minMax"/>
          <c:max val="100"/>
        </c:scaling>
        <c:delete val="0"/>
        <c:axPos val="l"/>
        <c:title>
          <c:tx>
            <c:rich>
              <a:bodyPr rot="-5400000" spcFirstLastPara="1" vertOverflow="ellipsis" vert="horz" wrap="square" anchor="ctr" anchorCtr="1"/>
              <a:lstStyle/>
              <a:p>
                <a:pPr>
                  <a:defRPr sz="1100" b="1" i="0" u="none" strike="noStrike" kern="1200" baseline="0">
                    <a:solidFill>
                      <a:schemeClr val="tx2"/>
                    </a:solidFill>
                    <a:latin typeface="+mn-lt"/>
                    <a:ea typeface="+mn-ea"/>
                    <a:cs typeface="+mn-cs"/>
                  </a:defRPr>
                </a:pPr>
                <a:r>
                  <a:rPr lang="en-GB" noProof="0"/>
                  <a:t>Proportion in remission, %</a:t>
                </a:r>
              </a:p>
            </c:rich>
          </c:tx>
          <c:layout>
            <c:manualLayout>
              <c:xMode val="edge"/>
              <c:yMode val="edge"/>
              <c:x val="1.7962844488188977E-2"/>
              <c:y val="0.17244941362338215"/>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1570193824"/>
        <c:crosses val="autoZero"/>
        <c:crossBetween val="between"/>
      </c:valAx>
      <c:spPr>
        <a:noFill/>
        <a:ln>
          <a:noFill/>
        </a:ln>
        <a:effectLst/>
      </c:spPr>
    </c:plotArea>
    <c:legend>
      <c:legendPos val="b"/>
      <c:layout>
        <c:manualLayout>
          <c:xMode val="edge"/>
          <c:yMode val="edge"/>
          <c:x val="0.70004490649606299"/>
          <c:y val="0.12565722240328789"/>
          <c:w val="0.22491018700787402"/>
          <c:h val="0.161842984748131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showDLblsOverMax val="0"/>
    <c:extLst/>
  </c:chart>
  <c:spPr>
    <a:noFill/>
    <a:ln>
      <a:noFill/>
    </a:ln>
    <a:effectLst/>
  </c:spPr>
  <c:txPr>
    <a:bodyPr/>
    <a:lstStyle/>
    <a:p>
      <a:pPr>
        <a:defRPr sz="1100">
          <a:solidFill>
            <a:schemeClr val="tx2"/>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955009407444868"/>
          <c:y val="0.30452360289193509"/>
          <c:w val="0.31368475720592054"/>
          <c:h val="0.47052713580888084"/>
        </c:manualLayout>
      </c:layout>
      <c:pieChart>
        <c:varyColors val="1"/>
        <c:ser>
          <c:idx val="0"/>
          <c:order val="0"/>
          <c:tx>
            <c:strRef>
              <c:f>Sheet1!$B$1</c:f>
              <c:strCache>
                <c:ptCount val="1"/>
                <c:pt idx="0">
                  <c:v>Column1</c:v>
                </c:pt>
              </c:strCache>
            </c:strRef>
          </c:tx>
          <c:spPr>
            <a:ln w="3175">
              <a:solidFill>
                <a:schemeClr val="bg1"/>
              </a:solidFill>
            </a:ln>
          </c:spPr>
          <c:dPt>
            <c:idx val="0"/>
            <c:bubble3D val="0"/>
            <c:spPr>
              <a:solidFill>
                <a:schemeClr val="accent3"/>
              </a:solidFill>
              <a:ln w="3175">
                <a:solidFill>
                  <a:schemeClr val="bg1"/>
                </a:solidFill>
              </a:ln>
              <a:effectLst/>
            </c:spPr>
            <c:extLst>
              <c:ext xmlns:c16="http://schemas.microsoft.com/office/drawing/2014/chart" uri="{C3380CC4-5D6E-409C-BE32-E72D297353CC}">
                <c16:uniqueId val="{00000001-C6F5-4518-BA7C-72342E21FFB7}"/>
              </c:ext>
            </c:extLst>
          </c:dPt>
          <c:dPt>
            <c:idx val="1"/>
            <c:bubble3D val="0"/>
            <c:spPr>
              <a:solidFill>
                <a:schemeClr val="accent3">
                  <a:lumMod val="40000"/>
                  <a:lumOff val="60000"/>
                </a:schemeClr>
              </a:solidFill>
              <a:ln w="3175">
                <a:solidFill>
                  <a:schemeClr val="bg1"/>
                </a:solidFill>
              </a:ln>
              <a:effectLst/>
            </c:spPr>
            <c:extLst>
              <c:ext xmlns:c16="http://schemas.microsoft.com/office/drawing/2014/chart" uri="{C3380CC4-5D6E-409C-BE32-E72D297353CC}">
                <c16:uniqueId val="{00000003-C6F5-4518-BA7C-72342E21FFB7}"/>
              </c:ext>
            </c:extLst>
          </c:dPt>
          <c:dPt>
            <c:idx val="2"/>
            <c:bubble3D val="0"/>
            <c:spPr>
              <a:solidFill>
                <a:schemeClr val="accent3">
                  <a:lumMod val="60000"/>
                  <a:lumOff val="40000"/>
                </a:schemeClr>
              </a:solidFill>
              <a:ln w="3175">
                <a:solidFill>
                  <a:schemeClr val="bg1"/>
                </a:solidFill>
              </a:ln>
              <a:effectLst/>
            </c:spPr>
            <c:extLst>
              <c:ext xmlns:c16="http://schemas.microsoft.com/office/drawing/2014/chart" uri="{C3380CC4-5D6E-409C-BE32-E72D297353CC}">
                <c16:uniqueId val="{00000005-C6F5-4518-BA7C-72342E21FFB7}"/>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7-C6F5-4518-BA7C-72342E21FFB7}"/>
              </c:ext>
            </c:extLst>
          </c:dPt>
          <c:dPt>
            <c:idx val="4"/>
            <c:bubble3D val="0"/>
            <c:spPr>
              <a:solidFill>
                <a:schemeClr val="accent3">
                  <a:lumMod val="75000"/>
                </a:schemeClr>
              </a:solidFill>
              <a:ln w="3175">
                <a:solidFill>
                  <a:schemeClr val="bg1"/>
                </a:solidFill>
              </a:ln>
              <a:effectLst/>
            </c:spPr>
            <c:extLst>
              <c:ext xmlns:c16="http://schemas.microsoft.com/office/drawing/2014/chart" uri="{C3380CC4-5D6E-409C-BE32-E72D297353CC}">
                <c16:uniqueId val="{00000009-C6F5-4518-BA7C-72342E21FFB7}"/>
              </c:ext>
            </c:extLst>
          </c:dPt>
          <c:dPt>
            <c:idx val="5"/>
            <c:bubble3D val="0"/>
            <c:spPr>
              <a:solidFill>
                <a:schemeClr val="accent3">
                  <a:lumMod val="20000"/>
                  <a:lumOff val="80000"/>
                </a:schemeClr>
              </a:solidFill>
              <a:ln w="3175">
                <a:solidFill>
                  <a:schemeClr val="bg1"/>
                </a:solidFill>
              </a:ln>
              <a:effectLst/>
            </c:spPr>
            <c:extLst>
              <c:ext xmlns:c16="http://schemas.microsoft.com/office/drawing/2014/chart" uri="{C3380CC4-5D6E-409C-BE32-E72D297353CC}">
                <c16:uniqueId val="{0000000B-C6F5-4518-BA7C-72342E21FFB7}"/>
              </c:ext>
            </c:extLst>
          </c:dPt>
          <c:dPt>
            <c:idx val="6"/>
            <c:bubble3D val="0"/>
            <c:spPr>
              <a:solidFill>
                <a:schemeClr val="accent2"/>
              </a:solidFill>
              <a:ln w="3175">
                <a:solidFill>
                  <a:schemeClr val="bg1"/>
                </a:solidFill>
              </a:ln>
              <a:effectLst/>
            </c:spPr>
            <c:extLst>
              <c:ext xmlns:c16="http://schemas.microsoft.com/office/drawing/2014/chart" uri="{C3380CC4-5D6E-409C-BE32-E72D297353CC}">
                <c16:uniqueId val="{0000000D-C6F5-4518-BA7C-72342E21FFB7}"/>
              </c:ext>
            </c:extLst>
          </c:dPt>
          <c:dPt>
            <c:idx val="7"/>
            <c:bubble3D val="0"/>
            <c:spPr>
              <a:solidFill>
                <a:schemeClr val="accent2">
                  <a:lumMod val="40000"/>
                  <a:lumOff val="60000"/>
                </a:schemeClr>
              </a:solidFill>
              <a:ln w="3175">
                <a:solidFill>
                  <a:schemeClr val="bg1"/>
                </a:solidFill>
              </a:ln>
              <a:effectLst/>
            </c:spPr>
            <c:extLst>
              <c:ext xmlns:c16="http://schemas.microsoft.com/office/drawing/2014/chart" uri="{C3380CC4-5D6E-409C-BE32-E72D297353CC}">
                <c16:uniqueId val="{0000000F-C6F5-4518-BA7C-72342E21FFB7}"/>
              </c:ext>
            </c:extLst>
          </c:dPt>
          <c:dPt>
            <c:idx val="8"/>
            <c:bubble3D val="0"/>
            <c:explosion val="19"/>
            <c:spPr>
              <a:solidFill>
                <a:schemeClr val="accent2">
                  <a:lumMod val="75000"/>
                </a:schemeClr>
              </a:solidFill>
              <a:ln w="3175">
                <a:solidFill>
                  <a:schemeClr val="bg1"/>
                </a:solidFill>
              </a:ln>
              <a:effectLst/>
            </c:spPr>
            <c:extLst>
              <c:ext xmlns:c16="http://schemas.microsoft.com/office/drawing/2014/chart" uri="{C3380CC4-5D6E-409C-BE32-E72D297353CC}">
                <c16:uniqueId val="{00000011-C6F5-4518-BA7C-72342E21FFB7}"/>
              </c:ext>
            </c:extLst>
          </c:dPt>
          <c:dPt>
            <c:idx val="9"/>
            <c:bubble3D val="0"/>
            <c:explosion val="16"/>
            <c:spPr>
              <a:solidFill>
                <a:schemeClr val="accent2">
                  <a:lumMod val="50000"/>
                </a:schemeClr>
              </a:solidFill>
              <a:ln w="3175">
                <a:solidFill>
                  <a:schemeClr val="bg1"/>
                </a:solidFill>
              </a:ln>
              <a:effectLst/>
            </c:spPr>
            <c:extLst>
              <c:ext xmlns:c16="http://schemas.microsoft.com/office/drawing/2014/chart" uri="{C3380CC4-5D6E-409C-BE32-E72D297353CC}">
                <c16:uniqueId val="{00000013-C6F5-4518-BA7C-72342E21FFB7}"/>
              </c:ext>
            </c:extLst>
          </c:dPt>
          <c:dPt>
            <c:idx val="10"/>
            <c:bubble3D val="0"/>
            <c:spPr>
              <a:solidFill>
                <a:schemeClr val="accent5"/>
              </a:solidFill>
              <a:ln w="3175">
                <a:solidFill>
                  <a:schemeClr val="bg1"/>
                </a:solidFill>
              </a:ln>
              <a:effectLst/>
            </c:spPr>
            <c:extLst>
              <c:ext xmlns:c16="http://schemas.microsoft.com/office/drawing/2014/chart" uri="{C3380CC4-5D6E-409C-BE32-E72D297353CC}">
                <c16:uniqueId val="{00000015-C6F5-4518-BA7C-72342E21FFB7}"/>
              </c:ext>
            </c:extLst>
          </c:dPt>
          <c:dPt>
            <c:idx val="11"/>
            <c:bubble3D val="0"/>
            <c:spPr>
              <a:solidFill>
                <a:schemeClr val="accent5">
                  <a:lumMod val="40000"/>
                  <a:lumOff val="60000"/>
                </a:schemeClr>
              </a:solidFill>
              <a:ln w="3175">
                <a:solidFill>
                  <a:schemeClr val="bg1"/>
                </a:solidFill>
              </a:ln>
              <a:effectLst/>
            </c:spPr>
            <c:extLst>
              <c:ext xmlns:c16="http://schemas.microsoft.com/office/drawing/2014/chart" uri="{C3380CC4-5D6E-409C-BE32-E72D297353CC}">
                <c16:uniqueId val="{00000017-C6F5-4518-BA7C-72342E21FFB7}"/>
              </c:ext>
            </c:extLst>
          </c:dPt>
          <c:dPt>
            <c:idx val="12"/>
            <c:bubble3D val="0"/>
            <c:spPr>
              <a:solidFill>
                <a:schemeClr val="accent5">
                  <a:lumMod val="60000"/>
                  <a:lumOff val="40000"/>
                </a:schemeClr>
              </a:solidFill>
              <a:ln w="3175">
                <a:solidFill>
                  <a:schemeClr val="bg1"/>
                </a:solidFill>
              </a:ln>
              <a:effectLst/>
            </c:spPr>
            <c:extLst>
              <c:ext xmlns:c16="http://schemas.microsoft.com/office/drawing/2014/chart" uri="{C3380CC4-5D6E-409C-BE32-E72D297353CC}">
                <c16:uniqueId val="{00000019-C6F5-4518-BA7C-72342E21FFB7}"/>
              </c:ext>
            </c:extLst>
          </c:dPt>
          <c:dPt>
            <c:idx val="13"/>
            <c:bubble3D val="0"/>
            <c:spPr>
              <a:solidFill>
                <a:schemeClr val="accent5">
                  <a:lumMod val="75000"/>
                </a:schemeClr>
              </a:solidFill>
              <a:ln w="3175">
                <a:solidFill>
                  <a:schemeClr val="bg1"/>
                </a:solidFill>
              </a:ln>
              <a:effectLst/>
            </c:spPr>
            <c:extLst>
              <c:ext xmlns:c16="http://schemas.microsoft.com/office/drawing/2014/chart" uri="{C3380CC4-5D6E-409C-BE32-E72D297353CC}">
                <c16:uniqueId val="{0000001B-C6F5-4518-BA7C-72342E21FFB7}"/>
              </c:ext>
            </c:extLst>
          </c:dPt>
          <c:dLbls>
            <c:delete val="1"/>
          </c:dLbls>
          <c:cat>
            <c:numRef>
              <c:f>Sheet1!$A$2:$A$6</c:f>
              <c:numCache>
                <c:formatCode>General</c:formatCode>
                <c:ptCount val="5"/>
              </c:numCache>
            </c:numRef>
          </c:cat>
          <c:val>
            <c:numRef>
              <c:f>Sheet1!$B$2:$B$6</c:f>
              <c:numCache>
                <c:formatCode>0</c:formatCode>
                <c:ptCount val="5"/>
                <c:pt idx="0">
                  <c:v>51</c:v>
                </c:pt>
                <c:pt idx="1">
                  <c:v>18</c:v>
                </c:pt>
                <c:pt idx="2">
                  <c:v>10</c:v>
                </c:pt>
                <c:pt idx="3">
                  <c:v>12</c:v>
                </c:pt>
                <c:pt idx="4">
                  <c:v>9</c:v>
                </c:pt>
              </c:numCache>
            </c:numRef>
          </c:val>
          <c:extLst>
            <c:ext xmlns:c16="http://schemas.microsoft.com/office/drawing/2014/chart" uri="{C3380CC4-5D6E-409C-BE32-E72D297353CC}">
              <c16:uniqueId val="{0000001C-C6F5-4518-BA7C-72342E21FFB7}"/>
            </c:ext>
          </c:extLst>
        </c:ser>
        <c:ser>
          <c:idx val="1"/>
          <c:order val="1"/>
          <c:tx>
            <c:strRef>
              <c:f>Sheet1!$C$1</c:f>
              <c:strCache>
                <c:ptCount val="1"/>
                <c:pt idx="0">
                  <c:v>Column2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D-F067-4A7B-965D-E1B0A88A1F6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F-F067-4A7B-965D-E1B0A88A1F6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21-F067-4A7B-965D-E1B0A88A1F6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23-F067-4A7B-965D-E1B0A88A1F6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25-F067-4A7B-965D-E1B0A88A1F68}"/>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Sheet1!$A$2:$A$6</c:f>
              <c:numCache>
                <c:formatCode>General</c:formatCode>
                <c:ptCount val="5"/>
              </c:numCache>
            </c:numRef>
          </c:cat>
          <c:val>
            <c:numRef>
              <c:f>Sheet1!$C$2:$C$6</c:f>
              <c:numCache>
                <c:formatCode>General</c:formatCode>
                <c:ptCount val="5"/>
              </c:numCache>
            </c:numRef>
          </c:val>
          <c:extLst>
            <c:ext xmlns:c16="http://schemas.microsoft.com/office/drawing/2014/chart" uri="{C3380CC4-5D6E-409C-BE32-E72D297353CC}">
              <c16:uniqueId val="{0000001F-5E25-4852-9B00-7E8E724FB4D1}"/>
            </c:ext>
          </c:extLst>
        </c:ser>
        <c:dLbls>
          <c:dLblPos val="outEnd"/>
          <c:showLegendKey val="0"/>
          <c:showVal val="1"/>
          <c:showCatName val="0"/>
          <c:showSerName val="0"/>
          <c:showPercent val="0"/>
          <c:showBubbleSize val="0"/>
          <c:showLeaderLines val="1"/>
        </c:dLbls>
        <c:firstSliceAng val="128"/>
      </c:pieChart>
      <c:spPr>
        <a:noFill/>
        <a:ln>
          <a:noFill/>
        </a:ln>
        <a:effectLst/>
      </c:spPr>
    </c:plotArea>
    <c:plotVisOnly val="1"/>
    <c:dispBlanksAs val="gap"/>
    <c:showDLblsOverMax val="0"/>
    <c:extLst/>
  </c:chart>
  <c:spPr>
    <a:noFill/>
    <a:ln>
      <a:noFill/>
    </a:ln>
    <a:effectLst/>
  </c:spPr>
  <c:txPr>
    <a:bodyPr/>
    <a:lstStyle/>
    <a:p>
      <a:pPr>
        <a:defRPr sz="1050">
          <a:solidFill>
            <a:schemeClr val="tx1"/>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955009407444868"/>
          <c:y val="0.30452360289193509"/>
          <c:w val="0.31368475720592054"/>
          <c:h val="0.47052713580888084"/>
        </c:manualLayout>
      </c:layout>
      <c:pieChart>
        <c:varyColors val="1"/>
        <c:ser>
          <c:idx val="0"/>
          <c:order val="0"/>
          <c:tx>
            <c:strRef>
              <c:f>Sheet1!$B$1</c:f>
              <c:strCache>
                <c:ptCount val="1"/>
                <c:pt idx="0">
                  <c:v>Column1</c:v>
                </c:pt>
              </c:strCache>
            </c:strRef>
          </c:tx>
          <c:spPr>
            <a:solidFill>
              <a:srgbClr val="7B9CBB">
                <a:lumMod val="20000"/>
                <a:lumOff val="80000"/>
              </a:srgbClr>
            </a:solidFill>
            <a:ln w="3175">
              <a:solidFill>
                <a:schemeClr val="bg1"/>
              </a:solidFill>
            </a:ln>
          </c:spPr>
          <c:dPt>
            <c:idx val="0"/>
            <c:bubble3D val="0"/>
            <c:spPr>
              <a:solidFill>
                <a:srgbClr val="7B9CBB"/>
              </a:solidFill>
              <a:ln w="3175">
                <a:solidFill>
                  <a:schemeClr val="bg1"/>
                </a:solidFill>
              </a:ln>
              <a:effectLst/>
            </c:spPr>
            <c:extLst>
              <c:ext xmlns:c16="http://schemas.microsoft.com/office/drawing/2014/chart" uri="{C3380CC4-5D6E-409C-BE32-E72D297353CC}">
                <c16:uniqueId val="{00000001-C6F5-4518-BA7C-72342E21FFB7}"/>
              </c:ext>
            </c:extLst>
          </c:dPt>
          <c:dPt>
            <c:idx val="1"/>
            <c:bubble3D val="0"/>
            <c:spPr>
              <a:solidFill>
                <a:srgbClr val="7B9CBB">
                  <a:lumMod val="40000"/>
                  <a:lumOff val="60000"/>
                </a:srgbClr>
              </a:solidFill>
              <a:ln w="3175">
                <a:solidFill>
                  <a:schemeClr val="bg1"/>
                </a:solidFill>
              </a:ln>
              <a:effectLst/>
            </c:spPr>
            <c:extLst>
              <c:ext xmlns:c16="http://schemas.microsoft.com/office/drawing/2014/chart" uri="{C3380CC4-5D6E-409C-BE32-E72D297353CC}">
                <c16:uniqueId val="{00000003-C6F5-4518-BA7C-72342E21FFB7}"/>
              </c:ext>
            </c:extLst>
          </c:dPt>
          <c:dPt>
            <c:idx val="2"/>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05-C6F5-4518-BA7C-72342E21FFB7}"/>
              </c:ext>
            </c:extLst>
          </c:dPt>
          <c:dPt>
            <c:idx val="3"/>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07-C6F5-4518-BA7C-72342E21FFB7}"/>
              </c:ext>
            </c:extLst>
          </c:dPt>
          <c:dPt>
            <c:idx val="4"/>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09-C6F5-4518-BA7C-72342E21FFB7}"/>
              </c:ext>
            </c:extLst>
          </c:dPt>
          <c:dPt>
            <c:idx val="5"/>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0B-C6F5-4518-BA7C-72342E21FFB7}"/>
              </c:ext>
            </c:extLst>
          </c:dPt>
          <c:dPt>
            <c:idx val="6"/>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0D-C6F5-4518-BA7C-72342E21FFB7}"/>
              </c:ext>
            </c:extLst>
          </c:dPt>
          <c:dPt>
            <c:idx val="7"/>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0F-C6F5-4518-BA7C-72342E21FFB7}"/>
              </c:ext>
            </c:extLst>
          </c:dPt>
          <c:dPt>
            <c:idx val="8"/>
            <c:bubble3D val="0"/>
            <c:explosion val="19"/>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11-C6F5-4518-BA7C-72342E21FFB7}"/>
              </c:ext>
            </c:extLst>
          </c:dPt>
          <c:dPt>
            <c:idx val="9"/>
            <c:bubble3D val="0"/>
            <c:explosion val="16"/>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13-C6F5-4518-BA7C-72342E21FFB7}"/>
              </c:ext>
            </c:extLst>
          </c:dPt>
          <c:dPt>
            <c:idx val="10"/>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15-C6F5-4518-BA7C-72342E21FFB7}"/>
              </c:ext>
            </c:extLst>
          </c:dPt>
          <c:dPt>
            <c:idx val="11"/>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17-C6F5-4518-BA7C-72342E21FFB7}"/>
              </c:ext>
            </c:extLst>
          </c:dPt>
          <c:dPt>
            <c:idx val="12"/>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19-C6F5-4518-BA7C-72342E21FFB7}"/>
              </c:ext>
            </c:extLst>
          </c:dPt>
          <c:dPt>
            <c:idx val="13"/>
            <c:bubble3D val="0"/>
            <c:spPr>
              <a:solidFill>
                <a:srgbClr val="7B9CBB">
                  <a:lumMod val="20000"/>
                  <a:lumOff val="80000"/>
                </a:srgbClr>
              </a:solidFill>
              <a:ln w="3175">
                <a:solidFill>
                  <a:schemeClr val="bg1"/>
                </a:solidFill>
              </a:ln>
              <a:effectLst/>
            </c:spPr>
            <c:extLst>
              <c:ext xmlns:c16="http://schemas.microsoft.com/office/drawing/2014/chart" uri="{C3380CC4-5D6E-409C-BE32-E72D297353CC}">
                <c16:uniqueId val="{0000001B-C6F5-4518-BA7C-72342E21FFB7}"/>
              </c:ext>
            </c:extLst>
          </c:dPt>
          <c:dLbls>
            <c:delete val="1"/>
          </c:dLbls>
          <c:cat>
            <c:numRef>
              <c:f>Sheet1!$A$2:$A$3</c:f>
              <c:numCache>
                <c:formatCode>General</c:formatCode>
                <c:ptCount val="2"/>
              </c:numCache>
            </c:numRef>
          </c:cat>
          <c:val>
            <c:numRef>
              <c:f>Sheet1!$B$2:$B$3</c:f>
              <c:numCache>
                <c:formatCode>0</c:formatCode>
                <c:ptCount val="2"/>
                <c:pt idx="0">
                  <c:v>51</c:v>
                </c:pt>
                <c:pt idx="1">
                  <c:v>49</c:v>
                </c:pt>
              </c:numCache>
            </c:numRef>
          </c:val>
          <c:extLst>
            <c:ext xmlns:c16="http://schemas.microsoft.com/office/drawing/2014/chart" uri="{C3380CC4-5D6E-409C-BE32-E72D297353CC}">
              <c16:uniqueId val="{0000001C-C6F5-4518-BA7C-72342E21FFB7}"/>
            </c:ext>
          </c:extLst>
        </c:ser>
        <c:dLbls>
          <c:dLblPos val="outEnd"/>
          <c:showLegendKey val="0"/>
          <c:showVal val="1"/>
          <c:showCatName val="0"/>
          <c:showSerName val="0"/>
          <c:showPercent val="0"/>
          <c:showBubbleSize val="0"/>
          <c:showLeaderLines val="1"/>
        </c:dLbls>
        <c:firstSliceAng val="8"/>
      </c:pieChart>
      <c:spPr>
        <a:noFill/>
        <a:ln>
          <a:noFill/>
        </a:ln>
        <a:effectLst/>
      </c:spPr>
    </c:plotArea>
    <c:plotVisOnly val="1"/>
    <c:dispBlanksAs val="gap"/>
    <c:showDLblsOverMax val="0"/>
    <c:extLst/>
  </c:chart>
  <c:spPr>
    <a:noFill/>
    <a:ln>
      <a:noFill/>
    </a:ln>
    <a:effectLst/>
  </c:spPr>
  <c:txPr>
    <a:bodyPr/>
    <a:lstStyle/>
    <a:p>
      <a:pPr>
        <a:defRPr sz="1050">
          <a:solidFill>
            <a:schemeClr val="tx1"/>
          </a:solidFill>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28807572530309"/>
          <c:y val="1.4700807604032881E-2"/>
          <c:w val="0.80880094686273896"/>
          <c:h val="0.90667637848255367"/>
        </c:manualLayout>
      </c:layout>
      <c:scatterChart>
        <c:scatterStyle val="lineMarker"/>
        <c:varyColors val="0"/>
        <c:ser>
          <c:idx val="1"/>
          <c:order val="0"/>
          <c:spPr>
            <a:ln w="25400" cap="rnd">
              <a:noFill/>
              <a:round/>
            </a:ln>
            <a:effectLst/>
          </c:spPr>
          <c:marker>
            <c:symbol val="circle"/>
            <c:size val="5"/>
            <c:spPr>
              <a:solidFill>
                <a:schemeClr val="tx2"/>
              </a:solidFill>
              <a:ln w="9525">
                <a:noFill/>
              </a:ln>
              <a:effectLst/>
            </c:spPr>
          </c:marker>
          <c:errBars>
            <c:errDir val="x"/>
            <c:errBarType val="both"/>
            <c:errValType val="cust"/>
            <c:noEndCap val="0"/>
            <c:plus>
              <c:numRef>
                <c:f>Sheet1!$F$2:$F$17</c:f>
                <c:numCache>
                  <c:formatCode>General</c:formatCode>
                  <c:ptCount val="16"/>
                  <c:pt idx="0">
                    <c:v>0.77</c:v>
                  </c:pt>
                  <c:pt idx="1">
                    <c:v>0.7799999999999998</c:v>
                  </c:pt>
                  <c:pt idx="2">
                    <c:v>0.77</c:v>
                  </c:pt>
                  <c:pt idx="3">
                    <c:v>0.54</c:v>
                  </c:pt>
                  <c:pt idx="4">
                    <c:v>0.4900000000000001</c:v>
                  </c:pt>
                  <c:pt idx="5">
                    <c:v>0.56000000000000005</c:v>
                  </c:pt>
                  <c:pt idx="6">
                    <c:v>0.51</c:v>
                  </c:pt>
                  <c:pt idx="7">
                    <c:v>0.49000000000000021</c:v>
                  </c:pt>
                  <c:pt idx="8">
                    <c:v>1.48</c:v>
                  </c:pt>
                  <c:pt idx="9">
                    <c:v>1.21</c:v>
                  </c:pt>
                  <c:pt idx="10">
                    <c:v>1.39</c:v>
                  </c:pt>
                  <c:pt idx="11">
                    <c:v>0.78000000000000025</c:v>
                  </c:pt>
                  <c:pt idx="12">
                    <c:v>0.99000000000000021</c:v>
                  </c:pt>
                  <c:pt idx="13">
                    <c:v>0.64999999999999991</c:v>
                  </c:pt>
                  <c:pt idx="14">
                    <c:v>0.64999999999999991</c:v>
                  </c:pt>
                  <c:pt idx="15">
                    <c:v>0.70000000000000018</c:v>
                  </c:pt>
                </c:numCache>
              </c:numRef>
            </c:plus>
            <c:minus>
              <c:numRef>
                <c:f>Sheet1!$D$2:$D$17</c:f>
                <c:numCache>
                  <c:formatCode>General</c:formatCode>
                  <c:ptCount val="16"/>
                  <c:pt idx="0">
                    <c:v>0.52</c:v>
                  </c:pt>
                  <c:pt idx="1">
                    <c:v>0.47</c:v>
                  </c:pt>
                  <c:pt idx="2">
                    <c:v>0.45999999999999996</c:v>
                  </c:pt>
                  <c:pt idx="3">
                    <c:v>0.35</c:v>
                  </c:pt>
                  <c:pt idx="4">
                    <c:v>0.29999999999999993</c:v>
                  </c:pt>
                  <c:pt idx="5">
                    <c:v>0.38</c:v>
                  </c:pt>
                  <c:pt idx="6">
                    <c:v>0.36</c:v>
                  </c:pt>
                  <c:pt idx="7">
                    <c:v>0.33999999999999986</c:v>
                  </c:pt>
                  <c:pt idx="8">
                    <c:v>0.98</c:v>
                  </c:pt>
                  <c:pt idx="9">
                    <c:v>0.69</c:v>
                  </c:pt>
                  <c:pt idx="10">
                    <c:v>0.78</c:v>
                  </c:pt>
                  <c:pt idx="11">
                    <c:v>0.49999999999999989</c:v>
                  </c:pt>
                  <c:pt idx="12">
                    <c:v>0.61999999999999988</c:v>
                  </c:pt>
                  <c:pt idx="13">
                    <c:v>0.44000000000000006</c:v>
                  </c:pt>
                  <c:pt idx="14">
                    <c:v>0.44999999999999996</c:v>
                  </c:pt>
                  <c:pt idx="15">
                    <c:v>0.48</c:v>
                  </c:pt>
                </c:numCache>
              </c:numRef>
            </c:minus>
            <c:spPr>
              <a:noFill/>
              <a:ln w="9525" cap="flat" cmpd="sng" algn="ctr">
                <a:solidFill>
                  <a:schemeClr val="tx2"/>
                </a:solidFill>
                <a:round/>
              </a:ln>
              <a:effectLst/>
            </c:spPr>
          </c:errBars>
          <c:xVal>
            <c:numRef>
              <c:f>Sheet1!$B$2:$B$17</c:f>
              <c:numCache>
                <c:formatCode>General</c:formatCode>
                <c:ptCount val="16"/>
                <c:pt idx="0">
                  <c:v>1.65</c:v>
                </c:pt>
                <c:pt idx="1">
                  <c:v>1.25</c:v>
                </c:pt>
                <c:pt idx="2">
                  <c:v>1.18</c:v>
                </c:pt>
                <c:pt idx="3">
                  <c:v>1.02</c:v>
                </c:pt>
                <c:pt idx="4">
                  <c:v>0.83</c:v>
                </c:pt>
                <c:pt idx="5">
                  <c:v>1.22</c:v>
                </c:pt>
                <c:pt idx="6">
                  <c:v>1.18</c:v>
                </c:pt>
                <c:pt idx="7">
                  <c:v>1.1299999999999999</c:v>
                </c:pt>
                <c:pt idx="8">
                  <c:v>2.9</c:v>
                </c:pt>
                <c:pt idx="9">
                  <c:v>1.65</c:v>
                </c:pt>
                <c:pt idx="10">
                  <c:v>1.8</c:v>
                </c:pt>
                <c:pt idx="11">
                  <c:v>1.38</c:v>
                </c:pt>
                <c:pt idx="12">
                  <c:v>1.67</c:v>
                </c:pt>
                <c:pt idx="13">
                  <c:v>1.3</c:v>
                </c:pt>
                <c:pt idx="14">
                  <c:v>1.42</c:v>
                </c:pt>
                <c:pt idx="15">
                  <c:v>1.54</c:v>
                </c:pt>
              </c:numCache>
            </c:numRef>
          </c:xVal>
          <c:yVal>
            <c:numRef>
              <c:f>Sheet1!$H$2:$H$17</c:f>
              <c:numCache>
                <c:formatCode>General</c:formatCode>
                <c:ptCount val="16"/>
                <c:pt idx="0">
                  <c:v>0.5</c:v>
                </c:pt>
                <c:pt idx="1">
                  <c:v>1.5</c:v>
                </c:pt>
                <c:pt idx="2">
                  <c:v>2.5</c:v>
                </c:pt>
                <c:pt idx="3">
                  <c:v>3.5</c:v>
                </c:pt>
                <c:pt idx="4">
                  <c:v>4.5</c:v>
                </c:pt>
                <c:pt idx="5">
                  <c:v>5.5</c:v>
                </c:pt>
                <c:pt idx="6">
                  <c:v>6.5</c:v>
                </c:pt>
                <c:pt idx="7">
                  <c:v>7.5</c:v>
                </c:pt>
                <c:pt idx="8">
                  <c:v>8.5</c:v>
                </c:pt>
                <c:pt idx="9">
                  <c:v>9.5</c:v>
                </c:pt>
                <c:pt idx="10">
                  <c:v>10.5</c:v>
                </c:pt>
                <c:pt idx="11">
                  <c:v>11.5</c:v>
                </c:pt>
                <c:pt idx="12">
                  <c:v>12.5</c:v>
                </c:pt>
                <c:pt idx="13">
                  <c:v>13.5</c:v>
                </c:pt>
                <c:pt idx="14">
                  <c:v>14.5</c:v>
                </c:pt>
                <c:pt idx="15">
                  <c:v>15.5</c:v>
                </c:pt>
              </c:numCache>
            </c:numRef>
          </c:yVal>
          <c:smooth val="0"/>
          <c:extLst>
            <c:ext xmlns:c16="http://schemas.microsoft.com/office/drawing/2014/chart" uri="{C3380CC4-5D6E-409C-BE32-E72D297353CC}">
              <c16:uniqueId val="{00000008-524D-48F5-AE9A-C995E33FCC25}"/>
            </c:ext>
          </c:extLst>
        </c:ser>
        <c:dLbls>
          <c:showLegendKey val="0"/>
          <c:showVal val="0"/>
          <c:showCatName val="0"/>
          <c:showSerName val="0"/>
          <c:showPercent val="0"/>
          <c:showBubbleSize val="0"/>
        </c:dLbls>
        <c:axId val="390592159"/>
        <c:axId val="390593599"/>
      </c:scatterChart>
      <c:catAx>
        <c:axId val="390593599"/>
        <c:scaling>
          <c:orientation val="minMax"/>
        </c:scaling>
        <c:delete val="1"/>
        <c:axPos val="l"/>
        <c:numFmt formatCode="General" sourceLinked="1"/>
        <c:majorTickMark val="none"/>
        <c:minorTickMark val="none"/>
        <c:tickLblPos val="nextTo"/>
        <c:crossAx val="390592159"/>
        <c:crosses val="autoZero"/>
        <c:auto val="1"/>
        <c:lblAlgn val="ctr"/>
        <c:lblOffset val="100"/>
        <c:noMultiLvlLbl val="0"/>
      </c:catAx>
      <c:valAx>
        <c:axId val="390592159"/>
        <c:scaling>
          <c:orientation val="minMax"/>
          <c:max val="4.5"/>
          <c:min val="-1"/>
        </c:scaling>
        <c:delete val="0"/>
        <c:axPos val="b"/>
        <c:numFmt formatCode="General"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90593599"/>
        <c:crosses val="autoZero"/>
        <c:crossBetween val="between"/>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367058684972076E-2"/>
          <c:y val="7.0120773085421445E-2"/>
          <c:w val="0.58786509859344505"/>
          <c:h val="0.70527695830593307"/>
        </c:manualLayout>
      </c:layout>
      <c:barChart>
        <c:barDir val="col"/>
        <c:grouping val="clustered"/>
        <c:varyColors val="0"/>
        <c:ser>
          <c:idx val="0"/>
          <c:order val="0"/>
          <c:tx>
            <c:strRef>
              <c:f>Sheet1!$B$1</c:f>
              <c:strCache>
                <c:ptCount val="1"/>
                <c:pt idx="0">
                  <c:v>Progressive decline</c:v>
                </c:pt>
              </c:strCache>
            </c:strRef>
          </c:tx>
          <c:spPr>
            <a:solidFill>
              <a:schemeClr val="tx1">
                <a:lumMod val="25000"/>
                <a:lumOff val="75000"/>
              </a:schemeClr>
            </a:solidFill>
            <a:ln>
              <a:noFill/>
            </a:ln>
            <a:effectLst/>
          </c:spPr>
          <c:invertIfNegative val="0"/>
          <c:dLbls>
            <c:dLbl>
              <c:idx val="1"/>
              <c:layout>
                <c:manualLayout>
                  <c:x val="-5.341880341880342E-3"/>
                  <c:y val="0.33114948504951336"/>
                </c:manualLayout>
              </c:layout>
              <c:tx>
                <c:rich>
                  <a:bodyPr/>
                  <a:lstStyle/>
                  <a:p>
                    <a:fld id="{B9737550-3F72-490B-87E9-DE7CF2D1F380}" type="VALUE">
                      <a:rPr lang="en-US"/>
                      <a:pPr/>
                      <a:t>[VALUE]</a:t>
                    </a:fld>
                    <a:endParaRPr lang="da-DK"/>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FC9-4149-97EA-2722067EF56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Sheet1!$A$8:$A$9</c:f>
              <c:numCache>
                <c:formatCode>General</c:formatCode>
                <c:ptCount val="2"/>
                <c:pt idx="0">
                  <c:v>8</c:v>
                </c:pt>
                <c:pt idx="1">
                  <c:v>16</c:v>
                </c:pt>
              </c:numCache>
            </c:numRef>
          </c:cat>
          <c:val>
            <c:numRef>
              <c:f>Sheet1!$B$8:$B$9</c:f>
              <c:numCache>
                <c:formatCode>0.0</c:formatCode>
                <c:ptCount val="2"/>
                <c:pt idx="0">
                  <c:v>4.7000000000000028</c:v>
                </c:pt>
                <c:pt idx="1">
                  <c:v>-2</c:v>
                </c:pt>
              </c:numCache>
            </c:numRef>
          </c:val>
          <c:extLst>
            <c:ext xmlns:c16="http://schemas.microsoft.com/office/drawing/2014/chart" uri="{C3380CC4-5D6E-409C-BE32-E72D297353CC}">
              <c16:uniqueId val="{00000000-D60B-4DC8-8BBB-DE9A49A8955B}"/>
            </c:ext>
          </c:extLst>
        </c:ser>
        <c:ser>
          <c:idx val="1"/>
          <c:order val="1"/>
          <c:tx>
            <c:strRef>
              <c:f>Sheet1!$C$1</c:f>
              <c:strCache>
                <c:ptCount val="1"/>
                <c:pt idx="0">
                  <c:v>Average </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Sheet1!$A$8:$A$9</c:f>
              <c:numCache>
                <c:formatCode>General</c:formatCode>
                <c:ptCount val="2"/>
                <c:pt idx="0">
                  <c:v>8</c:v>
                </c:pt>
                <c:pt idx="1">
                  <c:v>16</c:v>
                </c:pt>
              </c:numCache>
            </c:numRef>
          </c:cat>
          <c:val>
            <c:numRef>
              <c:f>Sheet1!$C$8:$C$9</c:f>
              <c:numCache>
                <c:formatCode>0.0</c:formatCode>
                <c:ptCount val="2"/>
                <c:pt idx="0">
                  <c:v>1.7999999999999972</c:v>
                </c:pt>
                <c:pt idx="1">
                  <c:v>5.6000000000000014</c:v>
                </c:pt>
              </c:numCache>
            </c:numRef>
          </c:val>
          <c:extLst>
            <c:ext xmlns:c16="http://schemas.microsoft.com/office/drawing/2014/chart" uri="{C3380CC4-5D6E-409C-BE32-E72D297353CC}">
              <c16:uniqueId val="{00000001-D60B-4DC8-8BBB-DE9A49A8955B}"/>
            </c:ext>
          </c:extLst>
        </c:ser>
        <c:ser>
          <c:idx val="2"/>
          <c:order val="2"/>
          <c:tx>
            <c:strRef>
              <c:f>Sheet1!$D$1</c:f>
              <c:strCache>
                <c:ptCount val="1"/>
                <c:pt idx="0">
                  <c:v>High-functioning</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Sheet1!$A$8:$A$9</c:f>
              <c:numCache>
                <c:formatCode>General</c:formatCode>
                <c:ptCount val="2"/>
                <c:pt idx="0">
                  <c:v>8</c:v>
                </c:pt>
                <c:pt idx="1">
                  <c:v>16</c:v>
                </c:pt>
              </c:numCache>
            </c:numRef>
          </c:cat>
          <c:val>
            <c:numRef>
              <c:f>Sheet1!$D$8:$D$9</c:f>
              <c:numCache>
                <c:formatCode>0.0</c:formatCode>
                <c:ptCount val="2"/>
                <c:pt idx="0">
                  <c:v>0.10000000000000142</c:v>
                </c:pt>
                <c:pt idx="1">
                  <c:v>3</c:v>
                </c:pt>
              </c:numCache>
            </c:numRef>
          </c:val>
          <c:extLst>
            <c:ext xmlns:c16="http://schemas.microsoft.com/office/drawing/2014/chart" uri="{C3380CC4-5D6E-409C-BE32-E72D297353CC}">
              <c16:uniqueId val="{00000002-D60B-4DC8-8BBB-DE9A49A8955B}"/>
            </c:ext>
          </c:extLst>
        </c:ser>
        <c:dLbls>
          <c:dLblPos val="outEnd"/>
          <c:showLegendKey val="0"/>
          <c:showVal val="1"/>
          <c:showCatName val="0"/>
          <c:showSerName val="0"/>
          <c:showPercent val="0"/>
          <c:showBubbleSize val="0"/>
        </c:dLbls>
        <c:gapWidth val="150"/>
        <c:axId val="23668032"/>
        <c:axId val="23668512"/>
      </c:barChart>
      <c:catAx>
        <c:axId val="236680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r>
                  <a:rPr lang="en-GB" b="1"/>
                  <a:t>Time point</a:t>
                </a:r>
                <a:r>
                  <a:rPr lang="en-GB" b="1" baseline="0"/>
                  <a:t> (months)</a:t>
                </a:r>
                <a:endParaRPr lang="en-GB" b="1"/>
              </a:p>
            </c:rich>
          </c:tx>
          <c:layout>
            <c:manualLayout>
              <c:xMode val="edge"/>
              <c:yMode val="edge"/>
              <c:x val="0.18517396863853555"/>
              <c:y val="0.8774746905316799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GB"/>
            </a:p>
          </c:txPr>
        </c:title>
        <c:numFmt formatCode="General" sourceLinked="1"/>
        <c:majorTickMark val="none"/>
        <c:minorTickMark val="out"/>
        <c:tickLblPos val="nextTo"/>
        <c:spPr>
          <a:noFill/>
          <a:ln w="19050" cap="flat" cmpd="sng" algn="ctr">
            <a:solidFill>
              <a:schemeClr val="tx2"/>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23668512"/>
        <c:crosses val="autoZero"/>
        <c:auto val="1"/>
        <c:lblAlgn val="ctr"/>
        <c:lblOffset val="100"/>
        <c:noMultiLvlLbl val="0"/>
      </c:catAx>
      <c:valAx>
        <c:axId val="23668512"/>
        <c:scaling>
          <c:orientation val="minMax"/>
          <c:max val="6"/>
          <c:min val="-2"/>
        </c:scaling>
        <c:delete val="0"/>
        <c:axPos val="l"/>
        <c:numFmt formatCode="0.0"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23668032"/>
        <c:crossesAt val="1"/>
        <c:crossBetween val="between"/>
        <c:majorUnit val="2"/>
      </c:valAx>
      <c:spPr>
        <a:noFill/>
        <a:ln>
          <a:noFill/>
        </a:ln>
        <a:effectLst/>
      </c:spPr>
    </c:plotArea>
    <c:legend>
      <c:legendPos val="r"/>
      <c:layout>
        <c:manualLayout>
          <c:xMode val="edge"/>
          <c:yMode val="edge"/>
          <c:x val="0.67341131637391483"/>
          <c:y val="0.16653176979761244"/>
          <c:w val="0.28036185981559997"/>
          <c:h val="0.3434634542192429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chemeClr val="tx2"/>
          </a:solidFill>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817615168553631E-2"/>
          <c:y val="3.6352053971415013E-2"/>
          <c:w val="0.90873929625984251"/>
          <c:h val="0.8829745141830605"/>
        </c:manualLayout>
      </c:layout>
      <c:barChart>
        <c:barDir val="col"/>
        <c:grouping val="percentStacked"/>
        <c:varyColors val="0"/>
        <c:ser>
          <c:idx val="0"/>
          <c:order val="0"/>
          <c:tx>
            <c:strRef>
              <c:f>Sheet1!$B$1</c:f>
              <c:strCache>
                <c:ptCount val="1"/>
                <c:pt idx="0">
                  <c:v>Employed</c:v>
                </c:pt>
              </c:strCache>
            </c:strRef>
          </c:tx>
          <c:spPr>
            <a:solidFill>
              <a:schemeClr val="accent1"/>
            </a:solidFill>
            <a:ln>
              <a:noFill/>
            </a:ln>
            <a:effectLst/>
          </c:spPr>
          <c:invertIfNegative val="0"/>
          <c:dLbls>
            <c:dLbl>
              <c:idx val="0"/>
              <c:tx>
                <c:rich>
                  <a:bodyPr/>
                  <a:lstStyle/>
                  <a:p>
                    <a:fld id="{A326D0E4-2D20-472E-87F5-D91978B8ED15}" type="VALUE">
                      <a:rPr lang="en-US" smtClean="0">
                        <a:solidFill>
                          <a:schemeClr val="bg1"/>
                        </a:solidFill>
                      </a:rPr>
                      <a:pPr/>
                      <a:t>[VALUE]</a:t>
                    </a:fld>
                    <a:r>
                      <a:rPr lang="en-US">
                        <a:solidFill>
                          <a:schemeClr val="bg1"/>
                        </a:solidFill>
                      </a:rPr>
                      <a:t>.0</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F44-4626-A08F-332B36676597}"/>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Sheet1!$B$2:$B$6</c:f>
              <c:numCache>
                <c:formatCode>General</c:formatCode>
                <c:ptCount val="5"/>
                <c:pt idx="0">
                  <c:v>32</c:v>
                </c:pt>
                <c:pt idx="1">
                  <c:v>22.2</c:v>
                </c:pt>
                <c:pt idx="2">
                  <c:v>22.1</c:v>
                </c:pt>
                <c:pt idx="3">
                  <c:v>23.9</c:v>
                </c:pt>
                <c:pt idx="4">
                  <c:v>25.1</c:v>
                </c:pt>
              </c:numCache>
            </c:numRef>
          </c:val>
          <c:extLst>
            <c:ext xmlns:c16="http://schemas.microsoft.com/office/drawing/2014/chart" uri="{C3380CC4-5D6E-409C-BE32-E72D297353CC}">
              <c16:uniqueId val="{00000000-2B49-4C42-9FD6-2A6ECDE0D21D}"/>
            </c:ext>
          </c:extLst>
        </c:ser>
        <c:ser>
          <c:idx val="1"/>
          <c:order val="1"/>
          <c:tx>
            <c:strRef>
              <c:f>Sheet1!$C$1</c:f>
              <c:strCache>
                <c:ptCount val="1"/>
                <c:pt idx="0">
                  <c:v>Long-term Parental Leave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Sheet1!$C$2:$C$6</c:f>
              <c:numCache>
                <c:formatCode>General</c:formatCode>
                <c:ptCount val="5"/>
                <c:pt idx="0">
                  <c:v>1.6</c:v>
                </c:pt>
                <c:pt idx="1">
                  <c:v>1.1000000000000001</c:v>
                </c:pt>
                <c:pt idx="2">
                  <c:v>1.1000000000000001</c:v>
                </c:pt>
                <c:pt idx="3">
                  <c:v>1.2</c:v>
                </c:pt>
                <c:pt idx="4">
                  <c:v>1.2</c:v>
                </c:pt>
              </c:numCache>
            </c:numRef>
          </c:val>
          <c:extLst>
            <c:ext xmlns:c16="http://schemas.microsoft.com/office/drawing/2014/chart" uri="{C3380CC4-5D6E-409C-BE32-E72D297353CC}">
              <c16:uniqueId val="{00000001-2B49-4C42-9FD6-2A6ECDE0D21D}"/>
            </c:ext>
          </c:extLst>
        </c:ser>
        <c:ser>
          <c:idx val="2"/>
          <c:order val="2"/>
          <c:tx>
            <c:strRef>
              <c:f>Sheet1!$D$1</c:f>
              <c:strCache>
                <c:ptCount val="1"/>
                <c:pt idx="0">
                  <c:v>Student</c:v>
                </c:pt>
              </c:strCache>
            </c:strRef>
          </c:tx>
          <c:spPr>
            <a:solidFill>
              <a:schemeClr val="accent3"/>
            </a:solidFill>
            <a:ln>
              <a:noFill/>
            </a:ln>
            <a:effectLst/>
          </c:spPr>
          <c:invertIfNegative val="0"/>
          <c:dLbls>
            <c:dLbl>
              <c:idx val="0"/>
              <c:layout>
                <c:manualLayout>
                  <c:x val="-1.854512592250413E-17"/>
                  <c:y val="3.402145065858295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49-4C42-9FD6-2A6ECDE0D21D}"/>
                </c:ext>
              </c:extLst>
            </c:dLbl>
            <c:dLbl>
              <c:idx val="1"/>
              <c:layout>
                <c:manualLayout>
                  <c:x val="0"/>
                  <c:y val="3.402145065858326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49-4C42-9FD6-2A6ECDE0D21D}"/>
                </c:ext>
              </c:extLst>
            </c:dLbl>
            <c:dLbl>
              <c:idx val="4"/>
              <c:tx>
                <c:rich>
                  <a:bodyPr/>
                  <a:lstStyle/>
                  <a:p>
                    <a:fld id="{463FF045-DAC0-4FF6-BE87-25DD843F5FF1}" type="VALUE">
                      <a:rPr lang="en-US" smtClean="0">
                        <a:solidFill>
                          <a:schemeClr val="bg1"/>
                        </a:solidFill>
                      </a:rPr>
                      <a:pPr/>
                      <a:t>[VALUE]</a:t>
                    </a:fld>
                    <a:r>
                      <a:rPr lang="en-US">
                        <a:solidFill>
                          <a:schemeClr val="bg1"/>
                        </a:solidFill>
                      </a:rPr>
                      <a:t>.0</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F44-4626-A08F-332B36676597}"/>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Sheet1!$D$2:$D$6</c:f>
              <c:numCache>
                <c:formatCode>General</c:formatCode>
                <c:ptCount val="5"/>
                <c:pt idx="0">
                  <c:v>14.4</c:v>
                </c:pt>
                <c:pt idx="1">
                  <c:v>10.1</c:v>
                </c:pt>
                <c:pt idx="2">
                  <c:v>6.5</c:v>
                </c:pt>
                <c:pt idx="3">
                  <c:v>4.7</c:v>
                </c:pt>
                <c:pt idx="4">
                  <c:v>4</c:v>
                </c:pt>
              </c:numCache>
            </c:numRef>
          </c:val>
          <c:extLst>
            <c:ext xmlns:c16="http://schemas.microsoft.com/office/drawing/2014/chart" uri="{C3380CC4-5D6E-409C-BE32-E72D297353CC}">
              <c16:uniqueId val="{00000004-2B49-4C42-9FD6-2A6ECDE0D21D}"/>
            </c:ext>
          </c:extLst>
        </c:ser>
        <c:ser>
          <c:idx val="3"/>
          <c:order val="3"/>
          <c:tx>
            <c:strRef>
              <c:f>Sheet1!$E$1</c:f>
              <c:strCache>
                <c:ptCount val="1"/>
                <c:pt idx="0">
                  <c:v>Not in work</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Sheet1!$E$2:$E$6</c:f>
              <c:numCache>
                <c:formatCode>General</c:formatCode>
                <c:ptCount val="5"/>
                <c:pt idx="0">
                  <c:v>40.800000000000004</c:v>
                </c:pt>
                <c:pt idx="1">
                  <c:v>49.9</c:v>
                </c:pt>
                <c:pt idx="2">
                  <c:v>40.9</c:v>
                </c:pt>
                <c:pt idx="3">
                  <c:v>35.599999999999994</c:v>
                </c:pt>
                <c:pt idx="4">
                  <c:v>33.799999999999997</c:v>
                </c:pt>
              </c:numCache>
            </c:numRef>
          </c:val>
          <c:extLst>
            <c:ext xmlns:c16="http://schemas.microsoft.com/office/drawing/2014/chart" uri="{C3380CC4-5D6E-409C-BE32-E72D297353CC}">
              <c16:uniqueId val="{00000005-2B49-4C42-9FD6-2A6ECDE0D21D}"/>
            </c:ext>
          </c:extLst>
        </c:ser>
        <c:ser>
          <c:idx val="4"/>
          <c:order val="4"/>
          <c:tx>
            <c:strRef>
              <c:f>Sheet1!$F$1</c:f>
              <c:strCache>
                <c:ptCount val="1"/>
                <c:pt idx="0">
                  <c:v>Social welfare</c:v>
                </c:pt>
              </c:strCache>
            </c:strRef>
          </c:tx>
          <c:spPr>
            <a:solidFill>
              <a:schemeClr val="accent5"/>
            </a:solidFill>
            <a:ln>
              <a:noFill/>
            </a:ln>
            <a:effectLst/>
          </c:spPr>
          <c:invertIfNegative val="0"/>
          <c:dLbls>
            <c:dLbl>
              <c:idx val="0"/>
              <c:layout>
                <c:manualLayout>
                  <c:x val="-1.854512592250413E-17"/>
                  <c:y val="-6.804290131716590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B49-4C42-9FD6-2A6ECDE0D21D}"/>
                </c:ext>
              </c:extLst>
            </c:dLbl>
            <c:dLbl>
              <c:idx val="1"/>
              <c:layout>
                <c:manualLayout>
                  <c:x val="0"/>
                  <c:y val="-3.402145065858326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B49-4C42-9FD6-2A6ECDE0D21D}"/>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Sheet1!$F$2:$F$6</c:f>
              <c:numCache>
                <c:formatCode>General</c:formatCode>
                <c:ptCount val="5"/>
                <c:pt idx="0">
                  <c:v>11.2</c:v>
                </c:pt>
                <c:pt idx="1">
                  <c:v>16.7</c:v>
                </c:pt>
                <c:pt idx="2">
                  <c:v>29.4</c:v>
                </c:pt>
                <c:pt idx="3">
                  <c:v>34.599999999999994</c:v>
                </c:pt>
                <c:pt idx="4">
                  <c:v>35.9</c:v>
                </c:pt>
              </c:numCache>
            </c:numRef>
          </c:val>
          <c:extLst>
            <c:ext xmlns:c16="http://schemas.microsoft.com/office/drawing/2014/chart" uri="{C3380CC4-5D6E-409C-BE32-E72D297353CC}">
              <c16:uniqueId val="{00000008-2B49-4C42-9FD6-2A6ECDE0D21D}"/>
            </c:ext>
          </c:extLst>
        </c:ser>
        <c:dLbls>
          <c:dLblPos val="ctr"/>
          <c:showLegendKey val="0"/>
          <c:showVal val="1"/>
          <c:showCatName val="0"/>
          <c:showSerName val="0"/>
          <c:showPercent val="0"/>
          <c:showBubbleSize val="0"/>
        </c:dLbls>
        <c:gapWidth val="21"/>
        <c:overlap val="100"/>
        <c:axId val="916867200"/>
        <c:axId val="916873440"/>
      </c:barChart>
      <c:catAx>
        <c:axId val="916867200"/>
        <c:scaling>
          <c:orientation val="minMax"/>
        </c:scaling>
        <c:delete val="0"/>
        <c:axPos val="b"/>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916873440"/>
        <c:crosses val="autoZero"/>
        <c:auto val="1"/>
        <c:lblAlgn val="ctr"/>
        <c:lblOffset val="100"/>
        <c:noMultiLvlLbl val="0"/>
      </c:catAx>
      <c:valAx>
        <c:axId val="916873440"/>
        <c:scaling>
          <c:orientation val="minMax"/>
        </c:scaling>
        <c:delete val="0"/>
        <c:axPos val="l"/>
        <c:numFmt formatCode="0%" sourceLinked="0"/>
        <c:majorTickMark val="out"/>
        <c:minorTickMark val="none"/>
        <c:tickLblPos val="none"/>
        <c:spPr>
          <a:noFill/>
          <a:ln w="19050">
            <a:solidFill>
              <a:schemeClr val="tx2"/>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9168672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470841103666941"/>
          <c:y val="0.2650385561163503"/>
          <c:w val="0.49058252012064157"/>
          <c:h val="0.56637013567925432"/>
        </c:manualLayout>
      </c:layout>
      <c:pieChart>
        <c:varyColors val="1"/>
        <c:ser>
          <c:idx val="0"/>
          <c:order val="0"/>
          <c:tx>
            <c:strRef>
              <c:f>Sheet1!$B$1</c:f>
              <c:strCache>
                <c:ptCount val="1"/>
                <c:pt idx="0">
                  <c:v>Sales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2-BD39-462B-BCB3-646A883A73F3}"/>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1-BD39-462B-BCB3-646A883A73F3}"/>
              </c:ext>
            </c:extLst>
          </c:dPt>
          <c:cat>
            <c:strRef>
              <c:f>Sheet1!$A$2:$A$3</c:f>
              <c:strCache>
                <c:ptCount val="2"/>
                <c:pt idx="0">
                  <c:v>1st Qtr</c:v>
                </c:pt>
                <c:pt idx="1">
                  <c:v>2nd Qtr</c:v>
                </c:pt>
              </c:strCache>
            </c:strRef>
          </c:cat>
          <c:val>
            <c:numRef>
              <c:f>Sheet1!$B$2:$B$3</c:f>
              <c:numCache>
                <c:formatCode>General</c:formatCode>
                <c:ptCount val="2"/>
                <c:pt idx="0">
                  <c:v>80</c:v>
                </c:pt>
                <c:pt idx="1">
                  <c:v>20</c:v>
                </c:pt>
              </c:numCache>
            </c:numRef>
          </c:val>
          <c:extLst>
            <c:ext xmlns:c16="http://schemas.microsoft.com/office/drawing/2014/chart" uri="{C3380CC4-5D6E-409C-BE32-E72D297353CC}">
              <c16:uniqueId val="{00000000-BD39-462B-BCB3-646A883A73F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0.66938</cdr:x>
      <cdr:y>0.17289</cdr:y>
    </cdr:from>
    <cdr:to>
      <cdr:x>0.97088</cdr:x>
      <cdr:y>0.52043</cdr:y>
    </cdr:to>
    <cdr:sp macro="" textlink="">
      <cdr:nvSpPr>
        <cdr:cNvPr id="2" name="TextBox 1">
          <a:extLst xmlns:a="http://schemas.openxmlformats.org/drawingml/2006/main">
            <a:ext uri="{FF2B5EF4-FFF2-40B4-BE49-F238E27FC236}">
              <a16:creationId xmlns:a16="http://schemas.microsoft.com/office/drawing/2014/main" id="{12C70846-9A89-A310-A9E5-939A96CE88A9}"/>
            </a:ext>
          </a:extLst>
        </cdr:cNvPr>
        <cdr:cNvSpPr txBox="1"/>
      </cdr:nvSpPr>
      <cdr:spPr>
        <a:xfrm xmlns:a="http://schemas.openxmlformats.org/drawingml/2006/main">
          <a:off x="3182839" y="331535"/>
          <a:ext cx="1433593" cy="666427"/>
        </a:xfrm>
        <a:prstGeom xmlns:a="http://schemas.openxmlformats.org/drawingml/2006/main" prst="rect">
          <a:avLst/>
        </a:prstGeom>
        <a:noFill xmlns:a="http://schemas.openxmlformats.org/drawingml/2006/main"/>
        <a:ln xmlns:a="http://schemas.openxmlformats.org/drawingml/2006/main" w="38100">
          <a:noFill/>
        </a:ln>
      </cdr:spPr>
      <cdr:txBody>
        <a:bodyPr xmlns:a="http://schemas.openxmlformats.org/drawingml/2006/main" vertOverflow="clip" wrap="square" rtlCol="0"/>
        <a:lstStyle xmlns:a="http://schemas.openxmlformats.org/drawingml/2006/main"/>
        <a:p xmlns:a="http://schemas.openxmlformats.org/drawingml/2006/main">
          <a:endParaRPr lang="en-GB" sz="1100" kern="1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AA615-5510-4769-A084-647B102C2045}" type="datetimeFigureOut">
              <a:rPr lang="en-GB" smtClean="0"/>
              <a:t>03/06/2026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721F48-A6A6-4C52-B94D-420AADA25D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Image Placeholder 5">
            <a:extLst>
              <a:ext uri="{FF2B5EF4-FFF2-40B4-BE49-F238E27FC236}">
                <a16:creationId xmlns:a16="http://schemas.microsoft.com/office/drawing/2014/main" id="{E968C3AF-DB07-ACDC-740C-9FB013E5D28C}"/>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50715FE4-834B-72B1-63F4-C404D8BD971F}"/>
              </a:ext>
            </a:extLst>
          </p:cNvPr>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3717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Crumlish N, Whitty P, Clarke M, et al. Beyond the critical period: longitudinal study of 8-year outcome in first-episode non-affective psychosis. Br J Psychiatry 2009; 194:18–24.</a:t>
            </a:r>
          </a:p>
          <a:p>
            <a:pPr marL="228600" indent="-228600">
              <a:buFont typeface="+mj-lt"/>
              <a:buAutoNum type="arabicPeriod"/>
            </a:pPr>
            <a:r>
              <a:rPr lang="pl-PL"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Fusar-Poli</a:t>
            </a: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 McGorry PD, Kane JM</a:t>
            </a:r>
            <a:r>
              <a:rPr lang="pl-PL"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Improving outcomes of first-episode psychosis: an overview. World Psychiatry 2017; 16: 251–265. </a:t>
            </a:r>
            <a:endParaRPr lang="en-GB" sz="1000">
              <a:latin typeface="Calibri" panose="020F0502020204030204" pitchFamily="34" charset="0"/>
              <a:ea typeface="Calibri" panose="020F0502020204030204" pitchFamily="34" charset="0"/>
              <a:cs typeface="Calibri" panose="020F0502020204030204" pitchFamily="34" charset="0"/>
            </a:endParaRPr>
          </a:p>
          <a:p>
            <a:endPar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4463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2265-65CB-C7C3-66EB-3E1C0B22E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E1402B-4CF7-51F3-ACA4-D1D56A6E6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7E8086-602A-E626-BA47-9D0FB300A6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latin typeface="Calibri" panose="020F0502020204030204" pitchFamily="34" charset="0"/>
                <a:ea typeface="Calibri" panose="020F0502020204030204" pitchFamily="34" charset="0"/>
                <a:cs typeface="Calibri" panose="020F0502020204030204" pitchFamily="34" charset="0"/>
              </a:rPr>
              <a:t>Traditional clinical staging is unidirectional and fails to account for the dynamic course of schizophrenia.</a:t>
            </a:r>
            <a:r>
              <a:rPr lang="en-US" sz="1000" b="0" i="0" baseline="30000" dirty="0">
                <a:latin typeface="Calibri" panose="020F0502020204030204" pitchFamily="34" charset="0"/>
                <a:ea typeface="Calibri" panose="020F0502020204030204" pitchFamily="34" charset="0"/>
                <a:cs typeface="Calibri" panose="020F0502020204030204" pitchFamily="34" charset="0"/>
              </a:rPr>
              <a:t>1</a:t>
            </a:r>
            <a:r>
              <a:rPr lang="en-US" sz="1000" baseline="0" dirty="0">
                <a:latin typeface="Calibri" panose="020F0502020204030204" pitchFamily="34" charset="0"/>
                <a:ea typeface="Calibri" panose="020F0502020204030204" pitchFamily="34" charset="0"/>
                <a:cs typeface="Calibri" panose="020F0502020204030204" pitchFamily="34" charset="0"/>
              </a:rPr>
              <a:t> </a:t>
            </a:r>
            <a:r>
              <a:rPr lang="en-US" sz="1000" b="0" i="0" dirty="0">
                <a:latin typeface="Calibri" panose="020F0502020204030204" pitchFamily="34" charset="0"/>
                <a:ea typeface="Calibri" panose="020F0502020204030204" pitchFamily="34" charset="0"/>
                <a:cs typeface="Calibri" panose="020F0502020204030204" pitchFamily="34" charset="0"/>
              </a:rPr>
              <a:t>Dynamic models may enhance prognosis prediction and guide individualized treatment, within and across stages.</a:t>
            </a:r>
            <a:r>
              <a:rPr lang="en-US" sz="1000" b="0" i="0" baseline="30000" dirty="0">
                <a:latin typeface="Calibri" panose="020F0502020204030204" pitchFamily="34" charset="0"/>
                <a:ea typeface="Calibri" panose="020F0502020204030204" pitchFamily="34" charset="0"/>
                <a:cs typeface="Calibri" panose="020F0502020204030204" pitchFamily="34" charset="0"/>
              </a:rPr>
              <a:t>1</a:t>
            </a:r>
            <a:endParaRPr lang="en-US" sz="1000" b="0" i="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Scott J,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Iorfino</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F, Capon W, et al. Staging 2.0: refining transdiagnostic clinical staging frameworks to enhance reliability and utility for youth mental health. Lancet Psychiatry 2024; 11: 461</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471. </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Scott J, Martin N, Parker R, et al. Prevalence of self-reported subthreshold phenotypes of major mental disorders and their association with functional impairment, treatment, and full-threshold syndromes in a community-residing cohort of young adults. Early </a:t>
            </a:r>
            <a:r>
              <a:rPr lang="en-GB" sz="1000" dirty="0" err="1">
                <a:latin typeface="Calibri" panose="020F0502020204030204" pitchFamily="34" charset="0"/>
                <a:ea typeface="Calibri" panose="020F0502020204030204" pitchFamily="34" charset="0"/>
                <a:cs typeface="Calibri" panose="020F0502020204030204" pitchFamily="34" charset="0"/>
              </a:rPr>
              <a:t>Interv</a:t>
            </a:r>
            <a:r>
              <a:rPr lang="en-GB" sz="1000" dirty="0">
                <a:latin typeface="Calibri" panose="020F0502020204030204" pitchFamily="34" charset="0"/>
                <a:ea typeface="Calibri" panose="020F0502020204030204" pitchFamily="34" charset="0"/>
                <a:cs typeface="Calibri" panose="020F0502020204030204" pitchFamily="34" charset="0"/>
              </a:rPr>
              <a:t> Psychiatry 2020; 15: 306–313.</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Shah JL, Scott J, McGorry PD, et al. Transdiagnostic clinical staging in youth mental health: a first international consensus statement. World Psychiatry 2020; 19: 233–242.</a:t>
            </a:r>
          </a:p>
        </p:txBody>
      </p:sp>
      <p:sp>
        <p:nvSpPr>
          <p:cNvPr id="4" name="Slide Number Placeholder 3">
            <a:extLst>
              <a:ext uri="{FF2B5EF4-FFF2-40B4-BE49-F238E27FC236}">
                <a16:creationId xmlns:a16="http://schemas.microsoft.com/office/drawing/2014/main" id="{345B7CE5-5BAE-114D-70D0-7AB807054E8E}"/>
              </a:ext>
            </a:extLst>
          </p:cNvPr>
          <p:cNvSpPr>
            <a:spLocks noGrp="1"/>
          </p:cNvSpPr>
          <p:nvPr>
            <p:ph type="sldNum" sz="quarter" idx="5"/>
          </p:nvPr>
        </p:nvSpPr>
        <p:spPr/>
        <p:txBody>
          <a:bodyPr/>
          <a:lstStyle/>
          <a:p>
            <a:fld id="{9E4441FC-7B67-43FA-BD36-9EFD361338B9}" type="slidenum">
              <a:rPr lang="en-GB" smtClean="0"/>
              <a:t>11</a:t>
            </a:fld>
            <a:endParaRPr lang="en-GB"/>
          </a:p>
        </p:txBody>
      </p:sp>
    </p:spTree>
    <p:extLst>
      <p:ext uri="{BB962C8B-B14F-4D97-AF65-F5344CB8AC3E}">
        <p14:creationId xmlns:p14="http://schemas.microsoft.com/office/powerpoint/2010/main" val="2690665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06D87-205A-9E79-F53A-957135E0E7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4EC8D-8B3E-8650-2644-0E95C68094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63619-17B6-BA9D-3A5A-C619E71C3F2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Several assessment tools have been developed to identify individuals at clinical high risk for psychosis, particularly in the early stages before a full psychotic disorder emerges. Three key assessment tools are described below.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latin typeface="Calibri" panose="020F0502020204030204" pitchFamily="34" charset="0"/>
                <a:ea typeface="Calibri" panose="020F0502020204030204" pitchFamily="34" charset="0"/>
                <a:cs typeface="Calibri" panose="020F0502020204030204" pitchFamily="34" charset="0"/>
              </a:rPr>
              <a:t>The CAARMS is a semi-structured interview designed to assess subthreshold psychotic symptoms, functional decline, and other risk indicators to determine whether an individual meets criteria for an at-risk mental state.</a:t>
            </a:r>
            <a:r>
              <a:rPr lang="en-GB" sz="1000" baseline="30000" dirty="0">
                <a:latin typeface="Calibri" panose="020F0502020204030204" pitchFamily="34" charset="0"/>
                <a:ea typeface="Calibri" panose="020F0502020204030204" pitchFamily="34" charset="0"/>
                <a:cs typeface="Calibri" panose="020F0502020204030204" pitchFamily="34" charset="0"/>
              </a:rPr>
              <a:t>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latin typeface="Calibri" panose="020F0502020204030204" pitchFamily="34" charset="0"/>
                <a:ea typeface="Calibri" panose="020F0502020204030204" pitchFamily="34" charset="0"/>
                <a:cs typeface="Calibri" panose="020F0502020204030204" pitchFamily="34" charset="0"/>
              </a:rPr>
              <a:t>The SIPS evaluates attenuated psychotic syndromes, brief intermittent psychotic symptoms, and genetic risk combined with functional deterioration.</a:t>
            </a:r>
            <a:r>
              <a:rPr lang="en-GB" sz="1000" baseline="30000" dirty="0">
                <a:latin typeface="Calibri" panose="020F0502020204030204" pitchFamily="34" charset="0"/>
                <a:ea typeface="Calibri" panose="020F0502020204030204" pitchFamily="34" charset="0"/>
                <a:cs typeface="Calibri" panose="020F0502020204030204" pitchFamily="34" charset="0"/>
              </a:rPr>
              <a:t>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latin typeface="Calibri" panose="020F0502020204030204" pitchFamily="34" charset="0"/>
                <a:ea typeface="Calibri" panose="020F0502020204030204" pitchFamily="34" charset="0"/>
                <a:cs typeface="Calibri" panose="020F0502020204030204" pitchFamily="34" charset="0"/>
              </a:rPr>
              <a:t>The Mini-SIPS is a shorter screening version of SIPS developed to provide a more time-efficient method for identifying possible psychosis-risk syndromes in clinical settings while maintaining alignment with the SIPS criteria.</a:t>
            </a:r>
            <a:r>
              <a:rPr lang="en-GB" sz="1000" baseline="30000" dirty="0">
                <a:latin typeface="Calibri" panose="020F0502020204030204" pitchFamily="34" charset="0"/>
                <a:ea typeface="Calibri" panose="020F0502020204030204" pitchFamily="34" charset="0"/>
                <a:cs typeface="Calibri" panose="020F0502020204030204" pitchFamily="34" charset="0"/>
              </a:rPr>
              <a:t>4</a:t>
            </a:r>
          </a:p>
          <a:p>
            <a:pPr lvl="0">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0">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Abbreviations: </a:t>
            </a:r>
            <a:r>
              <a:rPr lang="en-GB" sz="1000" dirty="0">
                <a:latin typeface="Calibri" panose="020F0502020204030204" pitchFamily="34" charset="0"/>
                <a:ea typeface="Calibri" panose="020F0502020204030204" pitchFamily="34" charset="0"/>
                <a:cs typeface="Calibri" panose="020F0502020204030204" pitchFamily="34" charset="0"/>
              </a:rPr>
              <a:t>CAARMS=Comprehensive Assessment of At-Risk Mental States; SIPS=Structured Interview for Psychosis-Risk Syndromes</a:t>
            </a: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0">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defRPr/>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Fusar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-Poli P, Borgwardt 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Bechdolf</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 et al. The psychosis high-risk state: a comprehensive state-of-the-art review. JAMA Psychiatry 2013; 70: 107</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120. </a:t>
            </a:r>
          </a:p>
          <a:p>
            <a:pPr marL="228600" lvl="0" indent="-228600">
              <a:buFont typeface="+mj-lt"/>
              <a:buAutoNum type="arabicPeriod"/>
              <a:defRPr/>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Fusar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-Poli P, Salazar de Pablo G, Correll CU, et al. Prevention of psychosis: advances in detection, prognosis, and intervention. JAMA Psychiatry 2020; 77: 755–765. </a:t>
            </a:r>
          </a:p>
          <a:p>
            <a:pPr marL="228600" lvl="0" indent="-228600">
              <a:buFont typeface="+mj-lt"/>
              <a:buAutoNum type="arabicPeriod"/>
              <a:defRPr/>
            </a:pPr>
            <a:r>
              <a:rPr lang="en-GB" sz="1000" dirty="0" err="1">
                <a:latin typeface="Calibri" panose="020F0502020204030204" pitchFamily="34" charset="0"/>
                <a:ea typeface="Calibri" panose="020F0502020204030204" pitchFamily="34" charset="0"/>
                <a:cs typeface="Calibri" panose="020F0502020204030204" pitchFamily="34" charset="0"/>
              </a:rPr>
              <a:t>Orygen</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i="0" dirty="0">
                <a:latin typeface="Calibri" panose="020F0502020204030204" pitchFamily="34" charset="0"/>
                <a:ea typeface="Calibri" panose="020F0502020204030204" pitchFamily="34" charset="0"/>
                <a:cs typeface="Calibri" panose="020F0502020204030204" pitchFamily="34" charset="0"/>
              </a:rPr>
              <a:t>Comprehensive Assessment of At-Risk Mental States (CAARMS 23) Toolkit</a:t>
            </a:r>
            <a:r>
              <a:rPr lang="en-GB" sz="1000" i="1" dirty="0">
                <a:latin typeface="Calibri" panose="020F0502020204030204" pitchFamily="34" charset="0"/>
                <a:ea typeface="Calibri" panose="020F0502020204030204" pitchFamily="34" charset="0"/>
                <a:cs typeface="Calibri" panose="020F0502020204030204" pitchFamily="34" charset="0"/>
              </a:rPr>
              <a:t>. </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https://www.orygen.org.au/Training/Resources/Psychosis/CAARMS-Toolkit/CAARMS-23.</a:t>
            </a:r>
            <a:endParaRPr lang="en-GB" sz="1000" dirty="0">
              <a:latin typeface="Calibri" panose="020F0502020204030204" pitchFamily="34" charset="0"/>
              <a:ea typeface="Calibri" panose="020F0502020204030204" pitchFamily="34" charset="0"/>
              <a:cs typeface="Calibri" panose="020F0502020204030204" pitchFamily="34" charset="0"/>
            </a:endParaRPr>
          </a:p>
          <a:p>
            <a:pPr marL="228600" lvl="0" indent="-228600">
              <a:buFont typeface="+mj-lt"/>
              <a:buAutoNum type="arabicPeriod"/>
              <a:defRPr/>
            </a:pPr>
            <a:r>
              <a:rPr lang="en-GB" sz="1000" dirty="0">
                <a:latin typeface="Calibri" panose="020F0502020204030204" pitchFamily="34" charset="0"/>
                <a:ea typeface="Calibri" panose="020F0502020204030204" pitchFamily="34" charset="0"/>
                <a:cs typeface="Calibri" panose="020F0502020204030204" pitchFamily="34" charset="0"/>
              </a:rPr>
              <a:t>Woods S, </a:t>
            </a:r>
            <a:r>
              <a:rPr lang="en-GB" sz="1000" dirty="0" err="1">
                <a:latin typeface="Calibri" panose="020F0502020204030204" pitchFamily="34" charset="0"/>
                <a:ea typeface="Calibri" panose="020F0502020204030204" pitchFamily="34" charset="0"/>
                <a:cs typeface="Calibri" panose="020F0502020204030204" pitchFamily="34" charset="0"/>
              </a:rPr>
              <a:t>Lympus</a:t>
            </a:r>
            <a:r>
              <a:rPr lang="en-GB" sz="1000" dirty="0">
                <a:latin typeface="Calibri" panose="020F0502020204030204" pitchFamily="34" charset="0"/>
                <a:ea typeface="Calibri" panose="020F0502020204030204" pitchFamily="34" charset="0"/>
                <a:cs typeface="Calibri" panose="020F0502020204030204" pitchFamily="34" charset="0"/>
              </a:rPr>
              <a:t> C, McGlashan TH, et al. </a:t>
            </a: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 Mini-SIPS: development of a brief clinical structured interview guide to diagnosing DSM-5 Attenuated Psychosis Syndrome and training outcomes. BMC Psychiatry 2022; 22: 784.</a:t>
            </a:r>
            <a:endParaRPr lang="en-GB" sz="10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3D09B24-ECBF-4572-64A2-3FA03DE50FD9}"/>
              </a:ext>
            </a:extLst>
          </p:cNvPr>
          <p:cNvSpPr>
            <a:spLocks noGrp="1"/>
          </p:cNvSpPr>
          <p:nvPr>
            <p:ph type="sldNum" sz="quarter" idx="5"/>
          </p:nvPr>
        </p:nvSpPr>
        <p:spPr/>
        <p:txBody>
          <a:bodyPr/>
          <a:lstStyle/>
          <a:p>
            <a:fld id="{9E4441FC-7B67-43FA-BD36-9EFD361338B9}" type="slidenum">
              <a:rPr lang="en-GB" smtClean="0"/>
              <a:t>12</a:t>
            </a:fld>
            <a:endParaRPr lang="en-GB"/>
          </a:p>
        </p:txBody>
      </p:sp>
    </p:spTree>
    <p:extLst>
      <p:ext uri="{BB962C8B-B14F-4D97-AF65-F5344CB8AC3E}">
        <p14:creationId xmlns:p14="http://schemas.microsoft.com/office/powerpoint/2010/main" val="3245581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82688"/>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Salazar de Pablo G, </a:t>
            </a:r>
            <a:r>
              <a:rPr lang="en-GB" sz="1000" b="0" i="0" u="none" strike="noStrike" kern="1200" baseline="0" dirty="0" err="1">
                <a:solidFill>
                  <a:schemeClr val="tx1"/>
                </a:solidFill>
                <a:latin typeface="Calibri" panose="020F0502020204030204" pitchFamily="34" charset="0"/>
                <a:ea typeface="Calibri" panose="020F0502020204030204" pitchFamily="34" charset="0"/>
                <a:cs typeface="Calibri" panose="020F0502020204030204" pitchFamily="34" charset="0"/>
              </a:rPr>
              <a:t>Radua</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J, </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Pereira J, et al. Probability of transition to psychosis in individuals at clinical high risk: an updated meta-analysis. JAMA Psychiatry 2021; 78: 970–978.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Catalan et al. Annual research review: prevention of psychosis in adolescents - systematic review and meta-analysis of advances in detection, prognosis and intervention. J Child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Psychiatry 2021; 62: 657</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673. </a:t>
            </a:r>
          </a:p>
          <a:p>
            <a:pPr marL="228600" lvl="0" indent="-228600">
              <a:buFont typeface="+mj-lt"/>
              <a:buAutoNum type="arabicPeriod"/>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Salazar de Pablo G,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a:t>
            </a:r>
            <a:r>
              <a:rPr lang="en-GB" sz="1000" b="0" i="0" u="none" strike="noStrike" kern="1200" baseline="0" dirty="0" err="1">
                <a:solidFill>
                  <a:schemeClr val="tx1"/>
                </a:solidFill>
                <a:latin typeface="Calibri" panose="020F0502020204030204" pitchFamily="34" charset="0"/>
                <a:ea typeface="Calibri" panose="020F0502020204030204" pitchFamily="34" charset="0"/>
                <a:cs typeface="Calibri" panose="020F0502020204030204" pitchFamily="34" charset="0"/>
              </a:rPr>
              <a:t>oardo</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L, Cabras A, </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et al. Clinical outcomes in individuals at clinical high risk of psychosis who do not transition to psychosis: a meta-analysis.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Epidemiol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Psychiatr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Sci 2022; 31: e9. </a:t>
            </a:r>
          </a:p>
        </p:txBody>
      </p:sp>
      <p:sp>
        <p:nvSpPr>
          <p:cNvPr id="4" name="Slide Number Placeholder 3"/>
          <p:cNvSpPr>
            <a:spLocks noGrp="1"/>
          </p:cNvSpPr>
          <p:nvPr>
            <p:ph type="sldNum" sz="quarter" idx="5"/>
          </p:nvPr>
        </p:nvSpPr>
        <p:spPr/>
        <p:txBody>
          <a:bodyPr/>
          <a:lstStyle/>
          <a:p>
            <a:fld id="{9E4441FC-7B67-43FA-BD36-9EFD361338B9}" type="slidenum">
              <a:rPr lang="en-GB" smtClean="0"/>
              <a:t>13</a:t>
            </a:fld>
            <a:endParaRPr lang="en-GB"/>
          </a:p>
        </p:txBody>
      </p:sp>
    </p:spTree>
    <p:extLst>
      <p:ext uri="{BB962C8B-B14F-4D97-AF65-F5344CB8AC3E}">
        <p14:creationId xmlns:p14="http://schemas.microsoft.com/office/powerpoint/2010/main" val="4067828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the figure, </a:t>
            </a:r>
            <a:r>
              <a:rPr lang="en-GB" sz="1000" b="0" dirty="0">
                <a:solidFill>
                  <a:schemeClr val="accent2">
                    <a:lumMod val="50000"/>
                  </a:schemeClr>
                </a:solidFill>
                <a:latin typeface="Calibri" panose="020F0502020204030204" pitchFamily="34" charset="0"/>
                <a:ea typeface="Calibri" panose="020F0502020204030204" pitchFamily="34" charset="0"/>
                <a:cs typeface="Calibri" panose="020F0502020204030204" pitchFamily="34" charset="0"/>
              </a:rPr>
              <a:t>e</a:t>
            </a:r>
            <a:r>
              <a:rPr lang="en-GB" sz="1000" dirty="0">
                <a:latin typeface="Calibri" panose="020F0502020204030204" pitchFamily="34" charset="0"/>
                <a:ea typeface="Calibri" panose="020F0502020204030204" pitchFamily="34" charset="0"/>
                <a:cs typeface="Calibri" panose="020F0502020204030204" pitchFamily="34" charset="0"/>
              </a:rPr>
              <a:t>ach circle (node) represents a symptom, and the lines between nodes represent </a:t>
            </a:r>
            <a:r>
              <a:rPr lang="en-GB" sz="1000" b="0" dirty="0">
                <a:latin typeface="Calibri" panose="020F0502020204030204" pitchFamily="34" charset="0"/>
                <a:ea typeface="Calibri" panose="020F0502020204030204" pitchFamily="34" charset="0"/>
                <a:cs typeface="Calibri" panose="020F0502020204030204" pitchFamily="34" charset="0"/>
              </a:rPr>
              <a:t>statistical associations between symptoms</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baseline="30000" dirty="0">
                <a:latin typeface="Calibri" panose="020F0502020204030204" pitchFamily="34" charset="0"/>
                <a:ea typeface="Calibri" panose="020F0502020204030204" pitchFamily="34" charset="0"/>
                <a:cs typeface="Calibri" panose="020F0502020204030204" pitchFamily="34" charset="0"/>
              </a:rPr>
              <a:t>2</a:t>
            </a:r>
            <a:r>
              <a:rPr lang="en-GB" sz="1000" baseline="0" dirty="0">
                <a:latin typeface="Calibri" panose="020F0502020204030204" pitchFamily="34" charset="0"/>
                <a:ea typeface="Calibri" panose="020F0502020204030204" pitchFamily="34" charset="0"/>
                <a:cs typeface="Calibri" panose="020F0502020204030204" pitchFamily="34" charset="0"/>
              </a:rPr>
              <a:t> </a:t>
            </a:r>
            <a:r>
              <a:rPr lang="en-GB" sz="1000" dirty="0">
                <a:latin typeface="Calibri" panose="020F0502020204030204" pitchFamily="34" charset="0"/>
                <a:ea typeface="Calibri" panose="020F0502020204030204" pitchFamily="34" charset="0"/>
                <a:cs typeface="Calibri" panose="020F0502020204030204" pitchFamily="34" charset="0"/>
              </a:rPr>
              <a:t>Symptoms are grouped by clinical scale: </a:t>
            </a:r>
            <a:r>
              <a:rPr lang="en-GB" sz="1000" b="0" dirty="0">
                <a:latin typeface="Calibri" panose="020F0502020204030204" pitchFamily="34" charset="0"/>
                <a:ea typeface="Calibri" panose="020F0502020204030204" pitchFamily="34" charset="0"/>
                <a:cs typeface="Calibri" panose="020F0502020204030204" pitchFamily="34" charset="0"/>
              </a:rPr>
              <a:t>orange nodes represent depressive symptoms from the CDSS, blue nodes represent negative symptoms from the PANSS, and green nodes represent positive symptoms from the PANSS.</a:t>
            </a:r>
            <a:r>
              <a:rPr lang="en-GB" sz="1000" b="0" baseline="30000" dirty="0">
                <a:latin typeface="Calibri" panose="020F0502020204030204" pitchFamily="34" charset="0"/>
                <a:ea typeface="Calibri" panose="020F0502020204030204" pitchFamily="34" charset="0"/>
                <a:cs typeface="Calibri" panose="020F0502020204030204" pitchFamily="34" charset="0"/>
              </a:rPr>
              <a:t>2</a:t>
            </a:r>
            <a:r>
              <a:rPr lang="en-GB" sz="1000" b="0" dirty="0">
                <a:latin typeface="Calibri" panose="020F0502020204030204" pitchFamily="34" charset="0"/>
                <a:ea typeface="Calibri" panose="020F0502020204030204" pitchFamily="34" charset="0"/>
                <a:cs typeface="Calibri" panose="020F0502020204030204" pitchFamily="34" charset="0"/>
              </a:rPr>
              <a:t> The yellow nodes highlight bridge symptoms.</a:t>
            </a:r>
            <a:r>
              <a:rPr lang="en-GB" sz="1000" b="0" baseline="30000" dirty="0">
                <a:latin typeface="Calibri" panose="020F0502020204030204" pitchFamily="34" charset="0"/>
                <a:ea typeface="Calibri" panose="020F0502020204030204" pitchFamily="34" charset="0"/>
                <a:cs typeface="Calibri" panose="020F0502020204030204" pitchFamily="34" charset="0"/>
              </a:rPr>
              <a:t>2</a:t>
            </a:r>
            <a:r>
              <a:rPr lang="en-GB" sz="1000" b="0" dirty="0">
                <a:latin typeface="Calibri" panose="020F0502020204030204" pitchFamily="34" charset="0"/>
                <a:ea typeface="Calibri" panose="020F0502020204030204" pitchFamily="34" charset="0"/>
                <a:cs typeface="Calibri" panose="020F0502020204030204" pitchFamily="34" charset="0"/>
              </a:rPr>
              <a:t> These are symptoms that connect different symptom clusters and are important because they may help explain how symptoms from different domains influence each other and may represent potential targets for intervention to reduce overall symptom burden.</a:t>
            </a:r>
            <a:r>
              <a:rPr lang="en-GB" sz="1000" b="0" baseline="30000" dirty="0">
                <a:latin typeface="Calibri" panose="020F0502020204030204" pitchFamily="34" charset="0"/>
                <a:ea typeface="Calibri" panose="020F0502020204030204" pitchFamily="34" charset="0"/>
                <a:cs typeface="Calibri" panose="020F0502020204030204" pitchFamily="34" charset="0"/>
              </a:rPr>
              <a:t>2</a:t>
            </a:r>
            <a:r>
              <a:rPr lang="en-GB" sz="1000" b="0" dirty="0">
                <a:latin typeface="Calibri" panose="020F0502020204030204" pitchFamily="34" charset="0"/>
                <a:ea typeface="Calibri" panose="020F0502020204030204" pitchFamily="34" charset="0"/>
                <a:cs typeface="Calibri" panose="020F0502020204030204" pitchFamily="34" charset="0"/>
              </a:rPr>
              <a:t> The figure </a:t>
            </a:r>
            <a:r>
              <a:rPr lang="en-GB" sz="1000" dirty="0">
                <a:latin typeface="Calibri" panose="020F0502020204030204" pitchFamily="34" charset="0"/>
                <a:ea typeface="Calibri" panose="020F0502020204030204" pitchFamily="34" charset="0"/>
                <a:cs typeface="Calibri" panose="020F0502020204030204" pitchFamily="34" charset="0"/>
              </a:rPr>
              <a:t>suggests that relationships between symptom domains may evolve during the course of illness and treatment.</a:t>
            </a:r>
            <a:r>
              <a:rPr lang="en-GB" sz="1000" baseline="30000" dirty="0">
                <a:latin typeface="Calibri" panose="020F0502020204030204" pitchFamily="34" charset="0"/>
                <a:ea typeface="Calibri" panose="020F0502020204030204" pitchFamily="34" charset="0"/>
                <a:cs typeface="Calibri" panose="020F0502020204030204" pitchFamily="34" charset="0"/>
              </a:rPr>
              <a:t>2 </a:t>
            </a:r>
            <a:r>
              <a:rPr lang="en-GB" sz="1000" dirty="0">
                <a:latin typeface="Calibri" panose="020F0502020204030204" pitchFamily="34" charset="0"/>
                <a:ea typeface="Calibri" panose="020F0502020204030204" pitchFamily="34" charset="0"/>
                <a:cs typeface="Calibri" panose="020F0502020204030204" pitchFamily="34" charset="0"/>
              </a:rPr>
              <a:t>P1=Delusions; P2=Conceptual Organization; P3=Hallucinatory Behaviour; P4=Excitement; P5=Grandiosity; P6=Suspiciousness/Persecution; P7=Hostility; N1=Blunted Affect; N2=Emotional Withdrawal; N3=Poor Rapport; N4=Passive/Apathetic Social Withdrawal; N5=Difficulty in Abstract Thinking; N6=Lack of Spontaneity and Flow of Conversation; N7=Stereotyped Thinking; C1=Depression; C2=Hopelessness; C3=Self Depreciation; C4=Guilt Ideas of Reference; C5=Pathological Guilt; C6=Morning Depression; C7=Early Awakening; C8=Suicide; C9=Observed Depression.</a:t>
            </a:r>
            <a:endParaRPr lang="en-GB" sz="1000" b="0" baseline="30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Abbreviations: CDSS=</a:t>
            </a:r>
            <a:r>
              <a:rPr lang="en-GB" sz="1000" b="0" dirty="0">
                <a:latin typeface="Calibri" panose="020F0502020204030204" pitchFamily="34" charset="0"/>
                <a:ea typeface="Calibri" panose="020F0502020204030204" pitchFamily="34" charset="0"/>
                <a:cs typeface="Calibri" panose="020F0502020204030204" pitchFamily="34" charset="0"/>
              </a:rPr>
              <a:t>Calgary Depression Scale for Schizophrenia</a:t>
            </a:r>
            <a:r>
              <a:rPr lang="en-GB"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PANSS=Positive and Negative Syndrome Scale</a:t>
            </a:r>
            <a:br>
              <a:rPr lang="en-GB"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endParaRPr lang="en-GB" sz="1000" b="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Amoretti 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Verdolini</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N,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Mezquida</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G, et al. Identifying clinical clusters with distinct trajectories in first-episode psychosis through an unsupervised machine learning technique.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Eur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Neuropsychopharmacol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2021; 47: 112</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129. </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Griffiths SL, Leighton SP, Mallikarjun PK, et al. Structure and stability of symptoms in first episode psychosis: a longitudinal network approach.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Transl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Psychiatry 2021; 11: 567.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14</a:t>
            </a:fld>
            <a:endParaRPr lang="en-GB"/>
          </a:p>
        </p:txBody>
      </p:sp>
    </p:spTree>
    <p:extLst>
      <p:ext uri="{BB962C8B-B14F-4D97-AF65-F5344CB8AC3E}">
        <p14:creationId xmlns:p14="http://schemas.microsoft.com/office/powerpoint/2010/main" val="3466171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Salazar de Pablo G,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Guinart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D, Armendariz A, et al. Duration of untreated psychosis and outcomes in first-episode psychosis: systematic review and meta-analysis of early detection and intervention strategies. Schizophr Bull 2024; 50: 771</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783. </a:t>
            </a:r>
          </a:p>
          <a:p>
            <a:pPr marL="228600" lvl="0" indent="-228600">
              <a:buFont typeface="+mj-lt"/>
              <a:buAutoNum type="arabicPeriod"/>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Catalan A, Salazar de Pablo, Aymerich C, et al</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"Short" versus “long" duration of untreated psychosis in people with first-episode psychosis: a systematic review and meta-analysis of baseline status and follow-up outcomes. Schizophr Bull 2025; 51: 1206</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1230.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15</a:t>
            </a:fld>
            <a:endParaRPr lang="en-GB"/>
          </a:p>
        </p:txBody>
      </p:sp>
    </p:spTree>
    <p:extLst>
      <p:ext uri="{BB962C8B-B14F-4D97-AF65-F5344CB8AC3E}">
        <p14:creationId xmlns:p14="http://schemas.microsoft.com/office/powerpoint/2010/main" val="3379367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16</a:t>
            </a:fld>
            <a:endParaRPr lang="en-GB"/>
          </a:p>
        </p:txBody>
      </p:sp>
    </p:spTree>
    <p:extLst>
      <p:ext uri="{BB962C8B-B14F-4D97-AF65-F5344CB8AC3E}">
        <p14:creationId xmlns:p14="http://schemas.microsoft.com/office/powerpoint/2010/main" val="26858124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5475" y="1143000"/>
            <a:ext cx="5486400" cy="3086100"/>
          </a:xfrm>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2" indent="-228600">
              <a:buFont typeface="+mj-lt"/>
              <a:buAutoNum type="arabicPeriod"/>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Tramazzo</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Lian W, Ajnakina O, et al. Long-term course of remission and recovery in psychotic disorders. Am J Psychiatry 2024; 181: 532</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540. </a:t>
            </a:r>
          </a:p>
          <a:p>
            <a:pPr marL="228600" lvl="2"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Catalan A, Richter A, Salazar de Pablo G, et al. Proportion and predictors of remission and recovery in first-episode psychosis: systematic review and meta-analysis.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Eur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Psychiatry 2021; 64: e69. </a:t>
            </a:r>
          </a:p>
          <a:p>
            <a:pPr marL="228600" lvl="2"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Samara MT, Leucht C, Leeflang MM, et al. Early improvement as a predictor of later response to antipsychotics in schizophrenia: A diagnostic test review. Am J Psychiatry 2015; 172: 617–629. </a:t>
            </a:r>
          </a:p>
        </p:txBody>
      </p:sp>
      <p:sp>
        <p:nvSpPr>
          <p:cNvPr id="4" name="Slide Number Placeholder 3"/>
          <p:cNvSpPr>
            <a:spLocks noGrp="1"/>
          </p:cNvSpPr>
          <p:nvPr>
            <p:ph type="sldNum" sz="quarter" idx="5"/>
          </p:nvPr>
        </p:nvSpPr>
        <p:spPr/>
        <p:txBody>
          <a:bodyPr/>
          <a:lstStyle/>
          <a:p>
            <a:fld id="{9E4441FC-7B67-43FA-BD36-9EFD361338B9}" type="slidenum">
              <a:rPr lang="en-GB" smtClean="0"/>
              <a:t>17</a:t>
            </a:fld>
            <a:endParaRPr lang="en-GB"/>
          </a:p>
        </p:txBody>
      </p:sp>
    </p:spTree>
    <p:extLst>
      <p:ext uri="{BB962C8B-B14F-4D97-AF65-F5344CB8AC3E}">
        <p14:creationId xmlns:p14="http://schemas.microsoft.com/office/powerpoint/2010/main" val="1285539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ln w="9525"/>
        </p:spPr>
      </p:sp>
      <p:sp>
        <p:nvSpPr>
          <p:cNvPr id="3" name="Notes Placeholder 2"/>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Symptoms were assessed using the Scale for the Assessment of Positive Symptoms and the Scale for the Assessment of Negative Symptoms; a composite score was calculated for each dimension, ranging from 0 to 5.</a:t>
            </a:r>
            <a:r>
              <a:rPr lang="en-GB" sz="1000" baseline="30000" dirty="0">
                <a:latin typeface="Calibri" panose="020F0502020204030204" pitchFamily="34" charset="0"/>
                <a:ea typeface="Calibri" panose="020F0502020204030204" pitchFamily="34" charset="0"/>
                <a:cs typeface="Calibri" panose="020F0502020204030204" pitchFamily="34" charset="0"/>
              </a:rPr>
              <a:t>1</a:t>
            </a:r>
            <a:r>
              <a:rPr lang="en-GB" sz="1000" dirty="0">
                <a:latin typeface="Calibri" panose="020F0502020204030204" pitchFamily="34" charset="0"/>
                <a:ea typeface="Calibri" panose="020F0502020204030204" pitchFamily="34" charset="0"/>
                <a:cs typeface="Calibri" panose="020F0502020204030204" pitchFamily="34" charset="0"/>
              </a:rPr>
              <a:t> A score of 2 or less on all global ratings of symptoms was classed as clinical remission.</a:t>
            </a:r>
            <a:r>
              <a:rPr lang="en-GB" sz="1000" baseline="30000" dirty="0">
                <a:latin typeface="Calibri" panose="020F0502020204030204" pitchFamily="34" charset="0"/>
                <a:ea typeface="Calibri" panose="020F0502020204030204" pitchFamily="34" charset="0"/>
                <a:cs typeface="Calibri" panose="020F0502020204030204" pitchFamily="34" charset="0"/>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defRPr/>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Starzer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 Hansen HG, Hjorthøj C, et al. 20-year trajectories of positive and negative symptoms after the first psychotic episode in patients with schizophrenia spectrum disorder: results from the OPUS study. World Psychiatry 2023; 22: 424</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432.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18</a:t>
            </a:fld>
            <a:endParaRPr lang="en-GB"/>
          </a:p>
        </p:txBody>
      </p:sp>
    </p:spTree>
    <p:extLst>
      <p:ext uri="{BB962C8B-B14F-4D97-AF65-F5344CB8AC3E}">
        <p14:creationId xmlns:p14="http://schemas.microsoft.com/office/powerpoint/2010/main" val="28003571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2"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Kotov R,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Fochtmann</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L, Li L, et al. Declining clinical course of psychotic disorders over the two decades following first hospitalization: evidence from the Suffolk County Mental Health Project. Am J Psychiatry 2017; 174: 1064</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1074. </a:t>
            </a:r>
          </a:p>
          <a:p>
            <a:pPr marL="0" lvl="2"/>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19</a:t>
            </a:fld>
            <a:endParaRPr lang="en-GB"/>
          </a:p>
        </p:txBody>
      </p:sp>
    </p:spTree>
    <p:extLst>
      <p:ext uri="{BB962C8B-B14F-4D97-AF65-F5344CB8AC3E}">
        <p14:creationId xmlns:p14="http://schemas.microsoft.com/office/powerpoint/2010/main" val="2144613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a:t>
            </a:fld>
            <a:endParaRPr lang="en-GB"/>
          </a:p>
        </p:txBody>
      </p:sp>
    </p:spTree>
    <p:extLst>
      <p:ext uri="{BB962C8B-B14F-4D97-AF65-F5344CB8AC3E}">
        <p14:creationId xmlns:p14="http://schemas.microsoft.com/office/powerpoint/2010/main" val="1344860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20</a:t>
            </a:fld>
            <a:endParaRPr lang="en-GB"/>
          </a:p>
        </p:txBody>
      </p:sp>
    </p:spTree>
    <p:extLst>
      <p:ext uri="{BB962C8B-B14F-4D97-AF65-F5344CB8AC3E}">
        <p14:creationId xmlns:p14="http://schemas.microsoft.com/office/powerpoint/2010/main" val="764414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 Winter L, Jelsma A, Vermeulen JM, et al. Interrelationships of changes in outcome domains in patients with schizophrenia spectrum disorders: a meta-analysis. Acta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Psychiatr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Scand 2025; 152: 6</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26. </a:t>
            </a:r>
          </a:p>
          <a:p>
            <a:pPr marL="228600" lvl="0" indent="-228600">
              <a:buFont typeface="+mj-lt"/>
              <a:buAutoNum type="arabicPeriod"/>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Morgan C,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Dazzan</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 Lappin J, et al. Rethinking the course of psychotic disorders: modelling long-term symptom trajectories.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Med 2022; 52: 2641</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2650.</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21</a:t>
            </a:fld>
            <a:endParaRPr lang="en-GB"/>
          </a:p>
        </p:txBody>
      </p:sp>
    </p:spTree>
    <p:extLst>
      <p:ext uri="{BB962C8B-B14F-4D97-AF65-F5344CB8AC3E}">
        <p14:creationId xmlns:p14="http://schemas.microsoft.com/office/powerpoint/2010/main" val="411914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Takeuchi H, Siu C, Remington G, et al. Does relapse contribute to treatment resistance? Antipsychotic response in first- vs. second-episode schizophrenia. Neuropsychopharmacology 2019; 44: 1036</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1042. </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Rubio JM,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Schoretsanitis</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G, John M, et al. Psychosis relapse during treatment with long-acting injectable antipsychotics in individuals with schizophrenia-spectrum disorders: an individual participant data meta-analysis. Lancet Psychiatry 2020; 7: 749</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761. </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Taipale H, Tanskanen A, Correll CU, Tiihonen J. Real-world effectiveness of antipsychotic doses for relapse prevention in patients with first-episode schizophrenia in Finland: a nationwide, register-based cohort study. Lancet Psychiatry 2022; 9: 271</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279.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22</a:t>
            </a:fld>
            <a:endParaRPr lang="en-GB"/>
          </a:p>
        </p:txBody>
      </p:sp>
    </p:spTree>
    <p:extLst>
      <p:ext uri="{BB962C8B-B14F-4D97-AF65-F5344CB8AC3E}">
        <p14:creationId xmlns:p14="http://schemas.microsoft.com/office/powerpoint/2010/main" val="37078977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en-US" sz="1000" dirty="0">
                <a:latin typeface="Calibri" panose="020F0502020204030204" pitchFamily="34" charset="0"/>
                <a:ea typeface="Calibri" panose="020F0502020204030204" pitchFamily="34" charset="0"/>
                <a:cs typeface="Calibri" panose="020F0502020204030204" pitchFamily="34" charset="0"/>
              </a:rPr>
              <a:t>Negative symptoms can be primary symptoms, which are intrinsic to the underlying pathophysiology of schizophrenia, or secondary symptoms that are related to psychiatric or medical comorbidities, adverse effects of treatment, or environmental factors.</a:t>
            </a:r>
            <a:r>
              <a:rPr lang="en-US" sz="1000" baseline="30000" dirty="0">
                <a:latin typeface="Calibri" panose="020F0502020204030204" pitchFamily="34" charset="0"/>
                <a:ea typeface="Calibri" panose="020F0502020204030204" pitchFamily="34" charset="0"/>
                <a:cs typeface="Calibri" panose="020F0502020204030204" pitchFamily="34" charset="0"/>
              </a:rPr>
              <a:t>3</a:t>
            </a:r>
            <a:endParaRPr lang="en-US" sz="1000" dirty="0">
              <a:latin typeface="Calibri" panose="020F0502020204030204" pitchFamily="34" charset="0"/>
              <a:ea typeface="Calibri" panose="020F0502020204030204" pitchFamily="34" charset="0"/>
              <a:cs typeface="Calibri" panose="020F0502020204030204" pitchFamily="34" charset="0"/>
            </a:endParaRPr>
          </a:p>
          <a:p>
            <a:pPr lvl="0">
              <a:defRPr/>
            </a:pPr>
            <a:endParaRPr lang="en-US" sz="1000" dirty="0">
              <a:latin typeface="Calibri" panose="020F0502020204030204" pitchFamily="34" charset="0"/>
              <a:ea typeface="Calibri" panose="020F0502020204030204" pitchFamily="34" charset="0"/>
              <a:cs typeface="Calibri" panose="020F0502020204030204" pitchFamily="34" charset="0"/>
            </a:endParaRPr>
          </a:p>
          <a:p>
            <a:pPr lvl="0">
              <a:defRPr/>
            </a:pPr>
            <a:r>
              <a:rPr lang="en-US" sz="1000" dirty="0">
                <a:latin typeface="Calibri" panose="020F0502020204030204" pitchFamily="34" charset="0"/>
                <a:ea typeface="Calibri" panose="020F0502020204030204" pitchFamily="34" charset="0"/>
                <a:cs typeface="Calibri" panose="020F0502020204030204" pitchFamily="34" charset="0"/>
              </a:rPr>
              <a:t>While secondary negative symptoms can improve with treatment to improve symptoms in other domains (i.e., positive symptoms, depressive symptoms) primary negative symptoms generally do not respond well to currently available antipsychotic treatment. Since some patients may lack insight about the presence of negative symptoms, these are generally not the reason that patients seek clinical care. Further symptoms may be underrecognized.</a:t>
            </a:r>
            <a:r>
              <a:rPr lang="en-US" sz="1000" baseline="30000" dirty="0">
                <a:latin typeface="Calibri" panose="020F0502020204030204" pitchFamily="34" charset="0"/>
                <a:ea typeface="Calibri" panose="020F0502020204030204" pitchFamily="34" charset="0"/>
                <a:cs typeface="Calibri" panose="020F0502020204030204" pitchFamily="34" charset="0"/>
              </a:rPr>
              <a:t>3</a:t>
            </a:r>
            <a:r>
              <a:rPr lang="en-US" sz="1000" dirty="0">
                <a:latin typeface="Calibri" panose="020F0502020204030204" pitchFamily="34" charset="0"/>
                <a:ea typeface="Calibri" panose="020F0502020204030204" pitchFamily="34" charset="0"/>
                <a:cs typeface="Calibri" panose="020F0502020204030204" pitchFamily="34" charset="0"/>
              </a:rPr>
              <a:t> These two factors combined with the limited number of effective treatment options contribute to overall disease burden, and poor functional outcomes.</a:t>
            </a:r>
            <a:r>
              <a:rPr lang="en-US" sz="1000" baseline="30000" dirty="0">
                <a:latin typeface="Calibri" panose="020F0502020204030204" pitchFamily="34" charset="0"/>
                <a:ea typeface="Calibri" panose="020F0502020204030204" pitchFamily="34" charset="0"/>
                <a:cs typeface="Calibri" panose="020F0502020204030204" pitchFamily="34" charset="0"/>
              </a:rPr>
              <a:t>3</a:t>
            </a:r>
          </a:p>
          <a:p>
            <a:pPr lvl="0">
              <a:defRPr/>
            </a:pPr>
            <a:endPar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0">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Galderisi</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Mucca</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Dollfus</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et al. EPA guidance on assessment of negative symptoms in schizophrenia.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Eur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Psychiatry 2021; 64: e23.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aseline="0" dirty="0" err="1">
                <a:latin typeface="Calibri" panose="020F0502020204030204" pitchFamily="34" charset="0"/>
                <a:ea typeface="Calibri" panose="020F0502020204030204" pitchFamily="34" charset="0"/>
                <a:cs typeface="Calibri" panose="020F0502020204030204" pitchFamily="34" charset="0"/>
              </a:rPr>
              <a:t>Fervaha</a:t>
            </a:r>
            <a:r>
              <a:rPr lang="en-GB" sz="1000" baseline="0" dirty="0">
                <a:latin typeface="Calibri" panose="020F0502020204030204" pitchFamily="34" charset="0"/>
                <a:ea typeface="Calibri" panose="020F0502020204030204" pitchFamily="34" charset="0"/>
                <a:cs typeface="Calibri" panose="020F0502020204030204" pitchFamily="34" charset="0"/>
              </a:rPr>
              <a:t> G, </a:t>
            </a:r>
            <a:r>
              <a:rPr lang="en-GB" sz="1000" baseline="0" dirty="0" err="1">
                <a:latin typeface="Calibri" panose="020F0502020204030204" pitchFamily="34" charset="0"/>
                <a:ea typeface="Calibri" panose="020F0502020204030204" pitchFamily="34" charset="0"/>
                <a:cs typeface="Calibri" panose="020F0502020204030204" pitchFamily="34" charset="0"/>
              </a:rPr>
              <a:t>Foussias</a:t>
            </a:r>
            <a:r>
              <a:rPr lang="en-GB" sz="1000" baseline="0" dirty="0">
                <a:latin typeface="Calibri" panose="020F0502020204030204" pitchFamily="34" charset="0"/>
                <a:ea typeface="Calibri" panose="020F0502020204030204" pitchFamily="34" charset="0"/>
                <a:cs typeface="Calibri" panose="020F0502020204030204" pitchFamily="34" charset="0"/>
              </a:rPr>
              <a:t> G, Agid O, Remington A.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Impact of primary negative symptoms on functional outcomes in schizophrenia. </a:t>
            </a:r>
            <a:r>
              <a:rPr lang="pl-PL" sz="1000" baseline="0" dirty="0">
                <a:latin typeface="Calibri" panose="020F0502020204030204" pitchFamily="34" charset="0"/>
                <a:ea typeface="Calibri" panose="020F0502020204030204" pitchFamily="34" charset="0"/>
                <a:cs typeface="Calibri" panose="020F0502020204030204" pitchFamily="34" charset="0"/>
              </a:rPr>
              <a:t>Eu</a:t>
            </a:r>
            <a:r>
              <a:rPr lang="en-GB" sz="1000" baseline="0" dirty="0">
                <a:latin typeface="Calibri" panose="020F0502020204030204" pitchFamily="34" charset="0"/>
                <a:ea typeface="Calibri" panose="020F0502020204030204" pitchFamily="34" charset="0"/>
                <a:cs typeface="Calibri" panose="020F0502020204030204" pitchFamily="34" charset="0"/>
              </a:rPr>
              <a:t>r</a:t>
            </a:r>
            <a:r>
              <a:rPr lang="pl-PL" sz="1000" baseline="0" dirty="0">
                <a:latin typeface="Calibri" panose="020F0502020204030204" pitchFamily="34" charset="0"/>
                <a:ea typeface="Calibri" panose="020F0502020204030204" pitchFamily="34" charset="0"/>
                <a:cs typeface="Calibri" panose="020F0502020204030204" pitchFamily="34" charset="0"/>
              </a:rPr>
              <a:t> Psych</a:t>
            </a:r>
            <a:r>
              <a:rPr lang="en-GB" sz="1000" baseline="0" dirty="0">
                <a:latin typeface="Calibri" panose="020F0502020204030204" pitchFamily="34" charset="0"/>
                <a:ea typeface="Calibri" panose="020F0502020204030204" pitchFamily="34" charset="0"/>
                <a:cs typeface="Calibri" panose="020F0502020204030204" pitchFamily="34" charset="0"/>
              </a:rPr>
              <a:t> 2014; 29: </a:t>
            </a:r>
            <a:r>
              <a:rPr lang="pl-PL" sz="1000" baseline="0" dirty="0">
                <a:latin typeface="Calibri" panose="020F0502020204030204" pitchFamily="34" charset="0"/>
                <a:ea typeface="Calibri" panose="020F0502020204030204" pitchFamily="34" charset="0"/>
                <a:cs typeface="Calibri" panose="020F0502020204030204" pitchFamily="34" charset="0"/>
              </a:rPr>
              <a:t>449–455</a:t>
            </a:r>
            <a:r>
              <a:rPr lang="en-GB" sz="1000" baseline="0" dirty="0">
                <a:latin typeface="Calibri" panose="020F0502020204030204" pitchFamily="34" charset="0"/>
                <a:ea typeface="Calibri" panose="020F0502020204030204" pitchFamily="34" charset="0"/>
                <a:cs typeface="Calibri" panose="020F0502020204030204" pitchFamily="34" charset="0"/>
              </a:rPr>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baseline="0" dirty="0">
                <a:latin typeface="Calibri" panose="020F0502020204030204" pitchFamily="34" charset="0"/>
                <a:ea typeface="Calibri" panose="020F0502020204030204" pitchFamily="34" charset="0"/>
                <a:cs typeface="Calibri" panose="020F0502020204030204" pitchFamily="34" charset="0"/>
              </a:rPr>
              <a:t>Correll CU, Schooler NR &amp; Kane JM, et al. Clinical implications of negative symptoms in schizophrenia. </a:t>
            </a:r>
            <a:r>
              <a:rPr lang="en-GB" sz="1000" baseline="0" dirty="0" err="1">
                <a:latin typeface="Calibri" panose="020F0502020204030204" pitchFamily="34" charset="0"/>
                <a:ea typeface="Calibri" panose="020F0502020204030204" pitchFamily="34" charset="0"/>
                <a:cs typeface="Calibri" panose="020F0502020204030204" pitchFamily="34" charset="0"/>
              </a:rPr>
              <a:t>Neuropsychiatr</a:t>
            </a:r>
            <a:r>
              <a:rPr lang="en-GB" sz="1000" baseline="0" dirty="0">
                <a:latin typeface="Calibri" panose="020F0502020204030204" pitchFamily="34" charset="0"/>
                <a:ea typeface="Calibri" panose="020F0502020204030204" pitchFamily="34" charset="0"/>
                <a:cs typeface="Calibri" panose="020F0502020204030204" pitchFamily="34" charset="0"/>
              </a:rPr>
              <a:t> Dis Treat 2020; 16: 519–534.</a:t>
            </a:r>
          </a:p>
          <a:p>
            <a:pPr marL="228600" lvl="0" indent="-228600">
              <a:buFont typeface="+mj-lt"/>
              <a:buAutoNum type="arabicPeriod"/>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lvl="0" indent="-228600">
              <a:buFont typeface="+mj-lt"/>
              <a:buAutoNum type="arabicPeriod"/>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0"/>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23</a:t>
            </a:fld>
            <a:endParaRPr lang="en-GB"/>
          </a:p>
        </p:txBody>
      </p:sp>
    </p:spTree>
    <p:extLst>
      <p:ext uri="{BB962C8B-B14F-4D97-AF65-F5344CB8AC3E}">
        <p14:creationId xmlns:p14="http://schemas.microsoft.com/office/powerpoint/2010/main" val="2256246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8B7FF-CF34-F85B-CD54-225A2EBBF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E8C821-8869-9372-59E6-A93D053305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681D1-FFBC-CA16-0416-DBDD1C275C07}"/>
              </a:ext>
            </a:extLst>
          </p:cNvPr>
          <p:cNvSpPr>
            <a:spLocks noGrp="1"/>
          </p:cNvSpPr>
          <p:nvPr>
            <p:ph type="body" idx="1"/>
          </p:nvPr>
        </p:nvSpPr>
        <p:spPr/>
        <p:txBody>
          <a:bodyPr/>
          <a:lstStyle/>
          <a:p>
            <a:pPr lvl="0">
              <a:defRPr/>
            </a:pPr>
            <a:r>
              <a:rPr lang="en-US" sz="1000" dirty="0">
                <a:latin typeface="Calibri" panose="020F0502020204030204" pitchFamily="34" charset="0"/>
                <a:ea typeface="Calibri" panose="020F0502020204030204" pitchFamily="34" charset="0"/>
                <a:cs typeface="Calibri" panose="020F0502020204030204" pitchFamily="34" charset="0"/>
              </a:rPr>
              <a:t>Persons with schizophrenia-spectrum disorders or mood disorders with psychosis in the early course of illness (N=127) were assessed using clinical, functional, and cognitive measures at three timepoints: baseline, 8, and 16 months.</a:t>
            </a:r>
            <a:r>
              <a:rPr lang="en-US" sz="1000" baseline="30000" dirty="0">
                <a:latin typeface="Calibri" panose="020F0502020204030204" pitchFamily="34" charset="0"/>
                <a:ea typeface="Calibri" panose="020F0502020204030204" pitchFamily="34" charset="0"/>
                <a:cs typeface="Calibri" panose="020F0502020204030204" pitchFamily="34" charset="0"/>
              </a:rPr>
              <a:t>2</a:t>
            </a:r>
            <a:r>
              <a:rPr lang="en-US" sz="1000" dirty="0">
                <a:latin typeface="Calibri" panose="020F0502020204030204" pitchFamily="34" charset="0"/>
                <a:ea typeface="Calibri" panose="020F0502020204030204" pitchFamily="34" charset="0"/>
                <a:cs typeface="Calibri" panose="020F0502020204030204" pitchFamily="34" charset="0"/>
              </a:rPr>
              <a:t> Group-based trajectory modelling, u</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sing the National Institutes of Health Toolbox Fluid Cognition Composite scores, identified </a:t>
            </a:r>
            <a:r>
              <a:rPr lang="en-US" sz="1000" dirty="0">
                <a:latin typeface="Calibri" panose="020F0502020204030204" pitchFamily="34" charset="0"/>
                <a:ea typeface="Calibri" panose="020F0502020204030204" pitchFamily="34" charset="0"/>
                <a:cs typeface="Calibri" panose="020F0502020204030204" pitchFamily="34" charset="0"/>
              </a:rPr>
              <a:t>three distinct cognitive trajectories (progressive decline, stable impairment, partial improvement,). </a:t>
            </a: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 aim of the study was to determine whether early cognitive subgroups predicted clinical and functional outcomes over time.</a:t>
            </a:r>
            <a:r>
              <a:rPr lang="en-US" sz="10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p>
          <a:p>
            <a:pPr lvl="0">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Watson et al. Cognitive trajectories following onset of psychosis: a meta-analysis. Br J Psychiatry 2022; 221: 714</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721. </a:t>
            </a:r>
          </a:p>
          <a:p>
            <a:pPr marL="228600" lvl="0" indent="-228600">
              <a:buFont typeface="+mj-lt"/>
              <a:buAutoNum type="arabicPeriod"/>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Lewandowski KE, Blotner J, Yao B, et al. Distinct cognitive trajectories in the early course of psychosis are associated with clinical and functional outcomes longitudinally. World Psychiatry 2025; 24: 260</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266. </a:t>
            </a:r>
          </a:p>
          <a:p>
            <a:pPr lvl="0">
              <a:defRPr/>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76D2E68-454B-54D8-E8C7-71BC2F18E6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391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25</a:t>
            </a:fld>
            <a:endParaRPr lang="en-GB"/>
          </a:p>
        </p:txBody>
      </p:sp>
    </p:spTree>
    <p:extLst>
      <p:ext uri="{BB962C8B-B14F-4D97-AF65-F5344CB8AC3E}">
        <p14:creationId xmlns:p14="http://schemas.microsoft.com/office/powerpoint/2010/main" val="138591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AA923-509F-3BB3-679D-3C3F2E122D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7F04AA-B529-018B-E06F-D64BAE4214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9A168-5A4F-18C2-D7D0-9BCEB47F408B}"/>
              </a:ext>
            </a:extLst>
          </p:cNvPr>
          <p:cNvSpPr>
            <a:spLocks noGrp="1"/>
          </p:cNvSpPr>
          <p:nvPr>
            <p:ph type="body" idx="1"/>
          </p:nvPr>
        </p:nvSpPr>
        <p:spPr>
          <a:xfrm>
            <a:off x="685800" y="4400549"/>
            <a:ext cx="5486400" cy="4528765"/>
          </a:xfrm>
        </p:spPr>
        <p:txBody>
          <a:bodyPr/>
          <a:lstStyle/>
          <a:p>
            <a:pPr lvl="0"/>
            <a:r>
              <a:rPr lang="en-US" sz="850" dirty="0">
                <a:latin typeface="Calibri" panose="020F0502020204030204" pitchFamily="34" charset="0"/>
                <a:ea typeface="Calibri" panose="020F0502020204030204" pitchFamily="34" charset="0"/>
                <a:cs typeface="Calibri" panose="020F0502020204030204" pitchFamily="34" charset="0"/>
              </a:rPr>
              <a:t>Functional impairment in schizophrenia-spectrum disorders affects multiple areas of everyday life.</a:t>
            </a:r>
            <a:r>
              <a:rPr lang="en-US" sz="850" baseline="30000" dirty="0">
                <a:latin typeface="Calibri" panose="020F0502020204030204" pitchFamily="34" charset="0"/>
                <a:ea typeface="Calibri" panose="020F0502020204030204" pitchFamily="34" charset="0"/>
                <a:cs typeface="Calibri" panose="020F0502020204030204" pitchFamily="34" charset="0"/>
              </a:rPr>
              <a:t>4</a:t>
            </a:r>
            <a:r>
              <a:rPr lang="en-US" sz="850" dirty="0">
                <a:latin typeface="Calibri" panose="020F0502020204030204" pitchFamily="34" charset="0"/>
                <a:ea typeface="Calibri" panose="020F0502020204030204" pitchFamily="34" charset="0"/>
                <a:cs typeface="Calibri" panose="020F0502020204030204" pitchFamily="34" charset="0"/>
              </a:rPr>
              <a:t> Improvements in symptoms alone may not adequately capture functional outcomes in daily life.</a:t>
            </a:r>
            <a:r>
              <a:rPr lang="en-US" sz="850" baseline="30000" dirty="0">
                <a:latin typeface="Calibri" panose="020F0502020204030204" pitchFamily="34" charset="0"/>
                <a:ea typeface="Calibri" panose="020F0502020204030204" pitchFamily="34" charset="0"/>
                <a:cs typeface="Calibri" panose="020F0502020204030204" pitchFamily="34" charset="0"/>
              </a:rPr>
              <a:t>5</a:t>
            </a:r>
            <a:r>
              <a:rPr lang="en-US" sz="850" dirty="0">
                <a:latin typeface="Calibri" panose="020F0502020204030204" pitchFamily="34" charset="0"/>
                <a:ea typeface="Calibri" panose="020F0502020204030204" pitchFamily="34" charset="0"/>
                <a:cs typeface="Calibri" panose="020F0502020204030204" pitchFamily="34" charset="0"/>
              </a:rPr>
              <a:t> Key domains of functioning, including activities of daily living, social functioning, and productive activities, may show differing patterns of impairment and recovery, highlighting the importance of assessing functional domains separately.</a:t>
            </a:r>
            <a:r>
              <a:rPr lang="en-US" sz="850" baseline="30000" dirty="0">
                <a:latin typeface="Calibri" panose="020F0502020204030204" pitchFamily="34" charset="0"/>
                <a:ea typeface="Calibri" panose="020F0502020204030204" pitchFamily="34" charset="0"/>
                <a:cs typeface="Calibri" panose="020F0502020204030204" pitchFamily="34" charset="0"/>
              </a:rPr>
              <a:t>4</a:t>
            </a:r>
            <a:r>
              <a:rPr lang="en-US" sz="850" dirty="0">
                <a:latin typeface="Calibri" panose="020F0502020204030204" pitchFamily="34" charset="0"/>
                <a:ea typeface="Calibri" panose="020F0502020204030204" pitchFamily="34" charset="0"/>
                <a:cs typeface="Calibri" panose="020F0502020204030204" pitchFamily="34" charset="0"/>
              </a:rPr>
              <a:t> </a:t>
            </a:r>
          </a:p>
          <a:p>
            <a:pPr lvl="0"/>
            <a:endParaRPr lang="en-US" sz="850" dirty="0">
              <a:latin typeface="Calibri" panose="020F0502020204030204" pitchFamily="34" charset="0"/>
              <a:ea typeface="Calibri" panose="020F0502020204030204" pitchFamily="34" charset="0"/>
              <a:cs typeface="Calibri" panose="020F0502020204030204" pitchFamily="34" charset="0"/>
            </a:endParaRPr>
          </a:p>
          <a:p>
            <a:pPr lvl="0"/>
            <a:r>
              <a:rPr lang="en-US" sz="850" dirty="0">
                <a:latin typeface="Calibri" panose="020F0502020204030204" pitchFamily="34" charset="0"/>
                <a:ea typeface="Calibri" panose="020F0502020204030204" pitchFamily="34" charset="0"/>
                <a:cs typeface="Calibri" panose="020F0502020204030204" pitchFamily="34" charset="0"/>
              </a:rPr>
              <a:t>Self-report measures show modest convergence with objective and informant-based measures of functioning, whereas high-contact informant ratings are more consistently associated with performance-based functional capacity measures.</a:t>
            </a:r>
            <a:r>
              <a:rPr lang="en-US" sz="850" baseline="30000" dirty="0">
                <a:latin typeface="Calibri" panose="020F0502020204030204" pitchFamily="34" charset="0"/>
                <a:ea typeface="Calibri" panose="020F0502020204030204" pitchFamily="34" charset="0"/>
                <a:cs typeface="Calibri" panose="020F0502020204030204" pitchFamily="34" charset="0"/>
              </a:rPr>
              <a:t>6</a:t>
            </a:r>
          </a:p>
          <a:p>
            <a:pPr lvl="0"/>
            <a:endParaRPr lang="en-GB" sz="850" dirty="0">
              <a:latin typeface="Calibri" panose="020F0502020204030204" pitchFamily="34" charset="0"/>
              <a:ea typeface="Calibri" panose="020F0502020204030204" pitchFamily="34" charset="0"/>
              <a:cs typeface="Calibri" panose="020F0502020204030204" pitchFamily="34" charset="0"/>
            </a:endParaRPr>
          </a:p>
          <a:p>
            <a:pPr lvl="0"/>
            <a:r>
              <a:rPr lang="en-GB" sz="850" dirty="0">
                <a:latin typeface="Calibri" panose="020F0502020204030204" pitchFamily="34" charset="0"/>
                <a:ea typeface="Calibri" panose="020F0502020204030204" pitchFamily="34" charset="0"/>
                <a:cs typeface="Calibri" panose="020F0502020204030204" pitchFamily="34" charset="0"/>
              </a:rPr>
              <a:t>There is no single gold-standard instrument for functional assessment in schizophrenia. Several tools demonstrate adequate reliability and validity, including the Specific Level of Functioning scale and the Personal and Social Performance scale; the World Health Organization Disability Assessment Scale 2.0 may also be used, although schizophrenia-specific data are limited. More detailed instruments, such as the Social Functioning Scale, assess a broad range of domains but may be less feasible in routine clinical practice.</a:t>
            </a:r>
            <a:r>
              <a:rPr lang="en-GB" sz="850" baseline="30000" dirty="0">
                <a:latin typeface="Calibri" panose="020F0502020204030204" pitchFamily="34" charset="0"/>
                <a:ea typeface="Calibri" panose="020F0502020204030204" pitchFamily="34" charset="0"/>
                <a:cs typeface="Calibri" panose="020F0502020204030204" pitchFamily="34" charset="0"/>
              </a:rPr>
              <a:t>7</a:t>
            </a:r>
            <a:r>
              <a:rPr lang="en-GB" sz="850" baseline="0" dirty="0">
                <a:latin typeface="Calibri" panose="020F0502020204030204" pitchFamily="34" charset="0"/>
                <a:ea typeface="Calibri" panose="020F0502020204030204" pitchFamily="34" charset="0"/>
                <a:cs typeface="Calibri" panose="020F0502020204030204" pitchFamily="34" charset="0"/>
              </a:rPr>
              <a:t> </a:t>
            </a:r>
            <a:r>
              <a:rPr lang="en-GB" sz="850" dirty="0">
                <a:latin typeface="Calibri" panose="020F0502020204030204" pitchFamily="34" charset="0"/>
                <a:ea typeface="Calibri" panose="020F0502020204030204" pitchFamily="34" charset="0"/>
                <a:cs typeface="Calibri" panose="020F0502020204030204" pitchFamily="34" charset="0"/>
              </a:rPr>
              <a:t>Overall, outcome assessment in schizophrenia should integrate domain-specific functional measures with symptomatic outcomes and personal recovery perspectives, rather than relying on a single global outcome indicator.</a:t>
            </a:r>
            <a:r>
              <a:rPr lang="en-GB" sz="850" baseline="30000" dirty="0">
                <a:latin typeface="Calibri" panose="020F0502020204030204" pitchFamily="34" charset="0"/>
                <a:ea typeface="Calibri" panose="020F0502020204030204" pitchFamily="34" charset="0"/>
                <a:cs typeface="Calibri" panose="020F0502020204030204" pitchFamily="34" charset="0"/>
              </a:rPr>
              <a:t>7</a:t>
            </a:r>
            <a:endPar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Catalan A, Richter A, Salazar de Pablo G, et al. Proportion and predictors of remission and recovery in first-episode psychosis: Systematic review and meta-analysis. </a:t>
            </a:r>
            <a:r>
              <a:rPr lang="en-GB" sz="85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Eur</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Psychiatry 2021; 64: e69. </a:t>
            </a:r>
          </a:p>
          <a:p>
            <a:pPr marL="228600" indent="-228600">
              <a:buFont typeface="+mj-lt"/>
              <a:buAutoNum type="arabicPeriod"/>
            </a:pPr>
            <a:r>
              <a:rPr lang="en-GB" sz="85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Santesteban-Echarri</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O, Paino M, Rice S, et al. Predictors of functional recovery in first-episode psychosis: a systematic review and meta-analysis of longitudinal studies. Clin </a:t>
            </a:r>
            <a:r>
              <a:rPr lang="en-GB" sz="85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Psychol</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Rev 2017; 58: 59</a:t>
            </a:r>
            <a:r>
              <a:rPr lang="en-GB" sz="850" dirty="0">
                <a:latin typeface="Calibri" panose="020F0502020204030204" pitchFamily="34" charset="0"/>
                <a:ea typeface="Calibri" panose="020F0502020204030204" pitchFamily="34" charset="0"/>
                <a:cs typeface="Calibri" panose="020F0502020204030204" pitchFamily="34" charset="0"/>
              </a:rPr>
              <a:t>–</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75. </a:t>
            </a:r>
          </a:p>
          <a:p>
            <a:pPr marL="228600" indent="-228600">
              <a:buFont typeface="+mj-lt"/>
              <a:buAutoNum type="arabicPeriod"/>
            </a:pP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Peralta V, García de </a:t>
            </a:r>
            <a:r>
              <a:rPr lang="en-GB" sz="85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Jalón</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E, Moreno-</a:t>
            </a:r>
            <a:r>
              <a:rPr lang="en-GB" sz="85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Izco</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L, et al. Long-term outcomes of first-admission psychosis: a naturalistic 21-year follow-up study of symptomatic, functional and personal recovery and their baseline predictors. </a:t>
            </a:r>
            <a:r>
              <a:rPr lang="en-GB" sz="85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2022; 48: 631</a:t>
            </a:r>
            <a:r>
              <a:rPr lang="en-GB" sz="850" dirty="0">
                <a:latin typeface="Calibri" panose="020F0502020204030204" pitchFamily="34" charset="0"/>
                <a:ea typeface="Calibri" panose="020F0502020204030204" pitchFamily="34" charset="0"/>
                <a:cs typeface="Calibri" panose="020F0502020204030204" pitchFamily="34" charset="0"/>
              </a:rPr>
              <a:t>–</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642.</a:t>
            </a:r>
          </a:p>
          <a:p>
            <a:pPr marL="228600" indent="-228600">
              <a:buFont typeface="+mj-lt"/>
              <a:buAutoNum type="arabicPeriod"/>
            </a:pP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Tang SX, Hänsel K, Oliver LD, et al. Functional phenotypes in schizophrenia spectrum disorders: defining the constructs and identifying biopsychosocial correlates using data-driven methods. Schizophrenia (</a:t>
            </a:r>
            <a:r>
              <a:rPr lang="en-GB" sz="85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Heidelb</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2024; 10: 58.</a:t>
            </a:r>
          </a:p>
          <a:p>
            <a:pPr marL="228600" indent="-228600">
              <a:buFont typeface="+mj-lt"/>
              <a:buAutoNum type="arabicPeriod"/>
            </a:pP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Silva MA, Restrepo D. Functional recovery in schizophrenia. Rev Colomb </a:t>
            </a:r>
            <a:r>
              <a:rPr lang="en-GB" sz="85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Psiquiatr</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(Engl Ed). 2019; 48: 252–260.</a:t>
            </a:r>
          </a:p>
          <a:p>
            <a:pPr marL="228600" indent="-228600">
              <a:buFont typeface="+mj-lt"/>
              <a:buAutoNum type="arabicPeriod"/>
            </a:pP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Sabbag S, Twamley EM, Vella L, et al. Assessing everyday functioning in schizophrenia: not all informants seem equally informative. </a:t>
            </a:r>
            <a:r>
              <a:rPr lang="en-GB" sz="85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2011; 131: 250–255.</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50" kern="1200" noProof="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Correll CU, Cortese S, </a:t>
            </a:r>
            <a:r>
              <a:rPr lang="en-GB" sz="850" kern="1200" noProof="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Solmi</a:t>
            </a:r>
            <a:r>
              <a:rPr lang="en-GB" sz="850" kern="1200" noProof="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 et al. Beyond symptom improvement: transdiagnostic and disorder-specific ways to assess functional and quality of life outcomes across mental disorders in adults. World Psychiatry 2025; 24: 296</a:t>
            </a:r>
            <a:r>
              <a:rPr lang="en-GB" sz="850" noProof="0" dirty="0">
                <a:latin typeface="Calibri" panose="020F0502020204030204" pitchFamily="34" charset="0"/>
                <a:ea typeface="Calibri" panose="020F0502020204030204" pitchFamily="34" charset="0"/>
                <a:cs typeface="Calibri" panose="020F0502020204030204" pitchFamily="34" charset="0"/>
              </a:rPr>
              <a:t>–</a:t>
            </a:r>
            <a:r>
              <a:rPr lang="en-GB" sz="850" kern="1200" noProof="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318. </a:t>
            </a:r>
          </a:p>
          <a:p>
            <a:endParaRPr lang="en-GB" sz="850" dirty="0">
              <a:latin typeface="Calibri" panose="020F0502020204030204" pitchFamily="34" charset="0"/>
              <a:ea typeface="Calibri" panose="020F0502020204030204" pitchFamily="34" charset="0"/>
              <a:cs typeface="Calibri" panose="020F0502020204030204" pitchFamily="34" charset="0"/>
            </a:endParaRPr>
          </a:p>
          <a:p>
            <a:endParaRPr lang="en-GB" sz="850" dirty="0">
              <a:latin typeface="Calibri" panose="020F0502020204030204" pitchFamily="34" charset="0"/>
              <a:ea typeface="Calibri" panose="020F0502020204030204" pitchFamily="34" charset="0"/>
              <a:cs typeface="Calibri" panose="020F0502020204030204" pitchFamily="34" charset="0"/>
            </a:endParaRPr>
          </a:p>
          <a:p>
            <a:endParaRPr lang="en-GB" sz="850" dirty="0">
              <a:latin typeface="Calibri" panose="020F0502020204030204" pitchFamily="34" charset="0"/>
              <a:ea typeface="Calibri" panose="020F0502020204030204" pitchFamily="34" charset="0"/>
              <a:cs typeface="Calibri" panose="020F0502020204030204" pitchFamily="34" charset="0"/>
            </a:endParaRPr>
          </a:p>
          <a:p>
            <a:r>
              <a:rPr lang="en-GB" sz="8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sz="85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13AF000-BE36-5DBA-8B50-DD284A3319E1}"/>
              </a:ext>
            </a:extLst>
          </p:cNvPr>
          <p:cNvSpPr>
            <a:spLocks noGrp="1"/>
          </p:cNvSpPr>
          <p:nvPr>
            <p:ph type="sldNum" sz="quarter" idx="5"/>
          </p:nvPr>
        </p:nvSpPr>
        <p:spPr/>
        <p:txBody>
          <a:bodyPr/>
          <a:lstStyle/>
          <a:p>
            <a:fld id="{9E4441FC-7B67-43FA-BD36-9EFD361338B9}" type="slidenum">
              <a:rPr lang="en-GB" smtClean="0"/>
              <a:t>26</a:t>
            </a:fld>
            <a:endParaRPr lang="en-GB"/>
          </a:p>
        </p:txBody>
      </p:sp>
    </p:spTree>
    <p:extLst>
      <p:ext uri="{BB962C8B-B14F-4D97-AF65-F5344CB8AC3E}">
        <p14:creationId xmlns:p14="http://schemas.microsoft.com/office/powerpoint/2010/main" val="3131369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9AB2C-D76E-1DD4-443D-75B3172BFD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665D6-A39F-FDB4-87AA-38B2DE786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D68E17-929E-7E64-4DC6-E0B0C842E94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alibri" panose="020F0502020204030204" pitchFamily="34" charset="0"/>
                <a:ea typeface="Calibri" panose="020F0502020204030204" pitchFamily="34" charset="0"/>
                <a:cs typeface="Calibri" panose="020F0502020204030204" pitchFamily="34" charset="0"/>
              </a:rPr>
              <a:t>Schizophrenia involves early disturbances in self-experience that evolve into broader alterations in identity and reality perception.</a:t>
            </a:r>
            <a:r>
              <a:rPr lang="en-US" sz="10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kern="1200" noProof="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Fusar</a:t>
            </a:r>
            <a:r>
              <a:rPr lang="en-GB" sz="1000" kern="1200" noProof="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-Poli P, Estrade A, </a:t>
            </a:r>
            <a:r>
              <a:rPr lang="en-GB" sz="1000" kern="1200" noProof="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Stanghellini</a:t>
            </a:r>
            <a:r>
              <a:rPr lang="en-GB" sz="1000" kern="1200" noProof="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G, et al. The lived experience of psychosis: a bottom-up review co-written by experts by experience and academics. World Psychiatry 2022; 21: 168</a:t>
            </a:r>
            <a:r>
              <a:rPr lang="en-GB" sz="1000" noProof="0" dirty="0">
                <a:latin typeface="Calibri" panose="020F0502020204030204" pitchFamily="34" charset="0"/>
                <a:ea typeface="Calibri" panose="020F0502020204030204" pitchFamily="34" charset="0"/>
                <a:cs typeface="Calibri" panose="020F0502020204030204" pitchFamily="34" charset="0"/>
              </a:rPr>
              <a:t>–</a:t>
            </a:r>
            <a:r>
              <a:rPr lang="en-GB" sz="1000" kern="1200" noProof="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188. </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Holm </a:t>
            </a:r>
            <a:r>
              <a:rPr lang="en-GB" sz="1000" dirty="0" err="1">
                <a:latin typeface="Calibri" panose="020F0502020204030204" pitchFamily="34" charset="0"/>
                <a:ea typeface="Calibri" panose="020F0502020204030204" pitchFamily="34" charset="0"/>
                <a:cs typeface="Calibri" panose="020F0502020204030204" pitchFamily="34" charset="0"/>
              </a:rPr>
              <a:t>Mtaipale</a:t>
            </a:r>
            <a:r>
              <a:rPr lang="en-GB" sz="1000" dirty="0">
                <a:latin typeface="Calibri" panose="020F0502020204030204" pitchFamily="34" charset="0"/>
                <a:ea typeface="Calibri" panose="020F0502020204030204" pitchFamily="34" charset="0"/>
                <a:cs typeface="Calibri" panose="020F0502020204030204" pitchFamily="34" charset="0"/>
              </a:rPr>
              <a:t> H, Tanskanen A, et al. Employment among people with schizophrenia or bipolar disorder: A population-based study using nationwide registers. Acta </a:t>
            </a:r>
            <a:r>
              <a:rPr lang="en-GB" sz="1000" dirty="0" err="1">
                <a:latin typeface="Calibri" panose="020F0502020204030204" pitchFamily="34" charset="0"/>
                <a:ea typeface="Calibri" panose="020F0502020204030204" pitchFamily="34" charset="0"/>
                <a:cs typeface="Calibri" panose="020F0502020204030204" pitchFamily="34" charset="0"/>
              </a:rPr>
              <a:t>Psychiatr</a:t>
            </a:r>
            <a:r>
              <a:rPr lang="en-GB" sz="1000" dirty="0">
                <a:latin typeface="Calibri" panose="020F0502020204030204" pitchFamily="34" charset="0"/>
                <a:ea typeface="Calibri" panose="020F0502020204030204" pitchFamily="34" charset="0"/>
                <a:cs typeface="Calibri" panose="020F0502020204030204" pitchFamily="34" charset="0"/>
              </a:rPr>
              <a:t> Scand 2021; 143: 61–71.</a:t>
            </a:r>
          </a:p>
          <a:p>
            <a:pPr marL="228600" indent="-228600">
              <a:buFont typeface="+mj-lt"/>
              <a:buAutoNum type="arabicPeriod"/>
            </a:pPr>
            <a:r>
              <a:rPr lang="en-GB" sz="1000" noProof="0" dirty="0">
                <a:latin typeface="Calibri" panose="020F0502020204030204" pitchFamily="34" charset="0"/>
                <a:ea typeface="Calibri" panose="020F0502020204030204" pitchFamily="34" charset="0"/>
                <a:cs typeface="Calibri" panose="020F0502020204030204" pitchFamily="34" charset="0"/>
              </a:rPr>
              <a:t>Ayesa-Arriola R, Miguel-Corredera M, Ortiz-García de la Foz V, et al. Education and long-term outcomes in first episode psychosis: 10-year follow-up study of the PAFIP cohort. Psychological </a:t>
            </a:r>
            <a:r>
              <a:rPr lang="en-GB" sz="1000" dirty="0">
                <a:latin typeface="Calibri" panose="020F0502020204030204" pitchFamily="34" charset="0"/>
                <a:ea typeface="Calibri" panose="020F0502020204030204" pitchFamily="34" charset="0"/>
                <a:cs typeface="Calibri" panose="020F0502020204030204" pitchFamily="34" charset="0"/>
              </a:rPr>
              <a:t>Medicine 2023; 53: 66–77.</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Solmi M, Taipale H, Holm M, et al. Effectiveness of antipsychotic use for reducing risk of work disability: results from a within-subject analysis of a Swedish national cohort of 21,551 patients with first-episode nonaffective psychosis. Am J Psychiatry 2022; 179: 938–946. </a:t>
            </a:r>
          </a:p>
          <a:p>
            <a:pPr marL="228600" indent="-228600">
              <a:buFont typeface="+mj-lt"/>
              <a:buAutoNum type="arabicPeriod"/>
            </a:pPr>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1D10639B-0717-8B39-83DA-40B29D47866F}"/>
              </a:ext>
            </a:extLst>
          </p:cNvPr>
          <p:cNvSpPr>
            <a:spLocks noGrp="1"/>
          </p:cNvSpPr>
          <p:nvPr>
            <p:ph type="sldNum" sz="quarter" idx="5"/>
          </p:nvPr>
        </p:nvSpPr>
        <p:spPr/>
        <p:txBody>
          <a:bodyPr/>
          <a:lstStyle/>
          <a:p>
            <a:fld id="{9E4441FC-7B67-43FA-BD36-9EFD361338B9}" type="slidenum">
              <a:rPr lang="en-GB" smtClean="0"/>
              <a:t>27</a:t>
            </a:fld>
            <a:endParaRPr lang="en-GB"/>
          </a:p>
        </p:txBody>
      </p:sp>
    </p:spTree>
    <p:extLst>
      <p:ext uri="{BB962C8B-B14F-4D97-AF65-F5344CB8AC3E}">
        <p14:creationId xmlns:p14="http://schemas.microsoft.com/office/powerpoint/2010/main" val="14266565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28</a:t>
            </a:fld>
            <a:endParaRPr lang="en-GB"/>
          </a:p>
        </p:txBody>
      </p:sp>
    </p:spTree>
    <p:extLst>
      <p:ext uri="{BB962C8B-B14F-4D97-AF65-F5344CB8AC3E}">
        <p14:creationId xmlns:p14="http://schemas.microsoft.com/office/powerpoint/2010/main" val="36632342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Arango C, </a:t>
            </a:r>
            <a:r>
              <a:rPr lang="en-GB" sz="1000" dirty="0" err="1">
                <a:latin typeface="Calibri" panose="020F0502020204030204" pitchFamily="34" charset="0"/>
                <a:ea typeface="Calibri" panose="020F0502020204030204" pitchFamily="34" charset="0"/>
                <a:cs typeface="Calibri" panose="020F0502020204030204" pitchFamily="34" charset="0"/>
              </a:rPr>
              <a:t>Dragioti</a:t>
            </a:r>
            <a:r>
              <a:rPr lang="en-GB" sz="1000" dirty="0">
                <a:latin typeface="Calibri" panose="020F0502020204030204" pitchFamily="34" charset="0"/>
                <a:ea typeface="Calibri" panose="020F0502020204030204" pitchFamily="34" charset="0"/>
                <a:cs typeface="Calibri" panose="020F0502020204030204" pitchFamily="34" charset="0"/>
              </a:rPr>
              <a:t> E, Solmi M, et al. Risk and protective factors for mental disorders beyond genetics: an evidence-based atlas. World Psychiatry 2021; 20: 417–436.</a:t>
            </a:r>
          </a:p>
          <a:p>
            <a:pPr marL="228600" indent="-228600">
              <a:buFont typeface="+mj-lt"/>
              <a:buAutoNum type="arabicPeriod"/>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Radua</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J,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Ramella-</a:t>
            </a:r>
            <a:r>
              <a:rPr lang="en-GB" sz="1000" b="0" i="0" u="none" strike="noStrike" kern="1200" baseline="0" dirty="0" err="1">
                <a:solidFill>
                  <a:schemeClr val="tx1"/>
                </a:solidFill>
                <a:latin typeface="Calibri" panose="020F0502020204030204" pitchFamily="34" charset="0"/>
                <a:ea typeface="Calibri" panose="020F0502020204030204" pitchFamily="34" charset="0"/>
                <a:cs typeface="Calibri" panose="020F0502020204030204" pitchFamily="34" charset="0"/>
              </a:rPr>
              <a:t>Cravaro</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V, Ioannidis JPA, </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al. What causes psychosis? An umbrella review of risk and protective factors. World Psychiatry 2018; 17: 49</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66. </a:t>
            </a:r>
          </a:p>
          <a:p>
            <a:pPr marL="22860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Solmi M, Cortese S, Vita G, et al. An umbrella review of candidate predictors of response, remission, recovery, and relapse across mental disorders. Mol Psychiatry</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2023; 28: 3671</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3687.</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29</a:t>
            </a:fld>
            <a:endParaRPr lang="en-GB"/>
          </a:p>
        </p:txBody>
      </p:sp>
    </p:spTree>
    <p:extLst>
      <p:ext uri="{BB962C8B-B14F-4D97-AF65-F5344CB8AC3E}">
        <p14:creationId xmlns:p14="http://schemas.microsoft.com/office/powerpoint/2010/main" val="3023722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References: </a:t>
            </a:r>
          </a:p>
          <a:p>
            <a:pPr marL="228600" lvl="0" indent="-228600">
              <a:buFont typeface="+mj-lt"/>
              <a:buAutoNum type="arabicPeriod"/>
            </a:pP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McCutcheon RA, Reis </a:t>
            </a:r>
            <a:r>
              <a:rPr lang="en-GB" sz="1000" kern="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Margques</a:t>
            </a: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 Howes OD. Schizophrenia-an overview. JAMA Psychiatry 2020; 77: 201</a:t>
            </a:r>
            <a:r>
              <a:rPr lang="en-GB" sz="1000"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210.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Calibri" panose="020F0502020204030204" pitchFamily="34" charset="0"/>
                <a:ea typeface="Calibri" panose="020F0502020204030204" pitchFamily="34" charset="0"/>
                <a:cs typeface="Calibri" panose="020F0502020204030204" pitchFamily="34" charset="0"/>
              </a:rPr>
              <a:t>Leucht S, </a:t>
            </a:r>
            <a:r>
              <a:rPr lang="en-US" sz="1000" dirty="0" err="1">
                <a:latin typeface="Calibri" panose="020F0502020204030204" pitchFamily="34" charset="0"/>
                <a:ea typeface="Calibri" panose="020F0502020204030204" pitchFamily="34" charset="0"/>
                <a:cs typeface="Calibri" panose="020F0502020204030204" pitchFamily="34" charset="0"/>
              </a:rPr>
              <a:t>Siafis</a:t>
            </a:r>
            <a:r>
              <a:rPr lang="en-US" sz="1000" dirty="0">
                <a:latin typeface="Calibri" panose="020F0502020204030204" pitchFamily="34" charset="0"/>
                <a:ea typeface="Calibri" panose="020F0502020204030204" pitchFamily="34" charset="0"/>
                <a:cs typeface="Calibri" panose="020F0502020204030204" pitchFamily="34" charset="0"/>
              </a:rPr>
              <a:t> S, McGrath JJ, et al. Schizophrenia. Nat Rev Dis Primers 2025; 11: 83.</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Jauhar S, Johnstone M, McKenna PJ. Schizophrenia. Lancet 2022; 39910323: 473–486. </a:t>
            </a:r>
          </a:p>
          <a:p>
            <a:pPr marL="228600" lvl="0" indent="-228600">
              <a:buFont typeface="+mj-lt"/>
              <a:buAutoNum type="arabicPeriod"/>
            </a:pP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Owen MJ, Sawa A, Mortensen PB. Schizophrenia. Lancet 2016; 388: 86</a:t>
            </a:r>
            <a:r>
              <a:rPr lang="en-GB" sz="1000"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97. </a:t>
            </a:r>
            <a:endParaRPr lang="en-GB" sz="1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3</a:t>
            </a:fld>
            <a:endParaRPr lang="en-GB"/>
          </a:p>
        </p:txBody>
      </p:sp>
    </p:spTree>
    <p:extLst>
      <p:ext uri="{BB962C8B-B14F-4D97-AF65-F5344CB8AC3E}">
        <p14:creationId xmlns:p14="http://schemas.microsoft.com/office/powerpoint/2010/main" val="29101036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31DA5-0879-6DEF-0A2D-7D0A47F63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C752BE-B11A-4DA4-354A-29CF4B0B4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F121B3-7B9F-43F1-2980-77F2958DF2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Samara MT, Leucht C, Leeflang MM, et al. Early improvement as a predictor of later response to antipsychotics in schizophrenia: a diagnostic test review. Am J Psychiatry 2015; 172: 617–629. </a:t>
            </a:r>
            <a:endParaRPr lang="en-GB" dirty="0"/>
          </a:p>
        </p:txBody>
      </p:sp>
      <p:sp>
        <p:nvSpPr>
          <p:cNvPr id="4" name="Slide Number Placeholder 3">
            <a:extLst>
              <a:ext uri="{FF2B5EF4-FFF2-40B4-BE49-F238E27FC236}">
                <a16:creationId xmlns:a16="http://schemas.microsoft.com/office/drawing/2014/main" id="{3C639EB3-737B-1675-9DBF-127872CF2E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50962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C7808-0FCF-8D8C-F873-987E0F9E5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53345-ECE7-E83A-C88E-3F6FB1785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F7705-EC1F-4D4C-DFEA-9316AF4897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Caseiro</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O, Pérez-Iglesias R, Mata I, et al. Predicting relapse after a first episode of non-affective psychosis: a three-year follow-up study. J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Psychiatr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Res 2012; 46: 1099</a:t>
            </a:r>
            <a:r>
              <a:rPr lang="en-GB" sz="1000" dirty="0">
                <a:latin typeface="Calibri" panose="020F0502020204030204" pitchFamily="34" charset="0"/>
                <a:ea typeface="Calibri" panose="020F0502020204030204" pitchFamily="34" charset="0"/>
                <a:cs typeface="Calibri" panose="020F0502020204030204" pitchFamily="34" charset="0"/>
              </a:rPr>
              <a:t>–1</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105.</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Kishi T, Ikuta T, Matsui Y, et al. Effect of discontinuation v. maintenance of antipsychotic medication on relapse rates in patients with remitted/stable first-episode psychosis: a meta-analysis. </a:t>
            </a:r>
            <a:r>
              <a:rPr lang="en-GB" sz="1000" dirty="0" err="1">
                <a:latin typeface="Calibri" panose="020F0502020204030204" pitchFamily="34" charset="0"/>
                <a:ea typeface="Calibri" panose="020F0502020204030204" pitchFamily="34" charset="0"/>
                <a:cs typeface="Calibri" panose="020F0502020204030204" pitchFamily="34" charset="0"/>
              </a:rPr>
              <a:t>Psychol</a:t>
            </a:r>
            <a:r>
              <a:rPr lang="en-GB" sz="1000" dirty="0">
                <a:latin typeface="Calibri" panose="020F0502020204030204" pitchFamily="34" charset="0"/>
                <a:ea typeface="Calibri" panose="020F0502020204030204" pitchFamily="34" charset="0"/>
                <a:cs typeface="Calibri" panose="020F0502020204030204" pitchFamily="34" charset="0"/>
              </a:rPr>
              <a:t> Med 2019; 49: 772–779. </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Bogers JPAM,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Hambarian</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G, Schmidt N, et al. Risk factors for psychotic relapse after dose reduction or discontinuation of antipsychotics in patients with chronic schizophrenia. A meta-analysis of randomized controlled trials. Schizophr Bull 2023; 49: 11</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23. </a:t>
            </a:r>
          </a:p>
        </p:txBody>
      </p:sp>
      <p:sp>
        <p:nvSpPr>
          <p:cNvPr id="4" name="Slide Number Placeholder 3">
            <a:extLst>
              <a:ext uri="{FF2B5EF4-FFF2-40B4-BE49-F238E27FC236}">
                <a16:creationId xmlns:a16="http://schemas.microsoft.com/office/drawing/2014/main" id="{A36A210E-60CD-9C35-249B-EFDADD655D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5033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The colour and thickness of the lines indicate the strength of the evidence: darker, thicker lines represent strong evidence (n ≥ 5), while lighter, thinner lines represent emerging evidence (n = 1).</a:t>
            </a:r>
            <a:r>
              <a:rPr lang="en-GB" sz="1000" baseline="30000" dirty="0">
                <a:latin typeface="Calibri" panose="020F0502020204030204" pitchFamily="34" charset="0"/>
                <a:ea typeface="Calibri" panose="020F0502020204030204" pitchFamily="34" charset="0"/>
                <a:cs typeface="Calibri" panose="020F0502020204030204" pitchFamily="34" charset="0"/>
              </a:rPr>
              <a:t>2 </a:t>
            </a:r>
            <a:r>
              <a:rPr lang="en-GB" sz="1000" dirty="0">
                <a:latin typeface="Calibri" panose="020F0502020204030204" pitchFamily="34" charset="0"/>
                <a:ea typeface="Calibri" panose="020F0502020204030204" pitchFamily="34" charset="0"/>
                <a:cs typeface="Calibri" panose="020F0502020204030204" pitchFamily="34" charset="0"/>
              </a:rPr>
              <a:t>Dotted lines and grey text indicate areas where evidence is lacking and further research is needed.</a:t>
            </a:r>
            <a:r>
              <a:rPr lang="en-GB" sz="1000" baseline="30000" dirty="0">
                <a:latin typeface="Calibri" panose="020F0502020204030204" pitchFamily="34" charset="0"/>
                <a:ea typeface="Calibri" panose="020F0502020204030204" pitchFamily="34" charset="0"/>
                <a:cs typeface="Calibri" panose="020F0502020204030204" pitchFamily="34" charset="0"/>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Alameda L, Christy A, Rodriguez V, et al. Association between specific childhood adversities and symptom dimensions in people with psychosis: systematic review and meta-analysis. Schizophr Bull 2021; 47: 975</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985. </a:t>
            </a:r>
          </a:p>
          <a:p>
            <a:pPr marL="228600" lvl="0" indent="-228600">
              <a:buFont typeface="+mj-lt"/>
              <a:buAutoNum type="arabicPeriod"/>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Fares-Otero N, Alameda L, Paltz, et al. Examining associations, moderators and mediators between childhood maltreatment, social functioning, and social cognition in psychotic disorders: a systematic review and meta-analysis.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Med</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2023; 53: 5909</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5932. </a:t>
            </a:r>
          </a:p>
          <a:p>
            <a:pPr marL="228600" lvl="0" indent="-228600">
              <a:buFont typeface="+mj-lt"/>
              <a:buAutoNum type="arabicPeriod"/>
              <a:defRPr/>
            </a:pPr>
            <a:r>
              <a:rPr lang="en-GB" sz="1000" noProof="0" dirty="0">
                <a:latin typeface="Calibri" panose="020F0502020204030204" pitchFamily="34" charset="0"/>
                <a:ea typeface="Calibri" panose="020F0502020204030204" pitchFamily="34" charset="0"/>
                <a:cs typeface="Calibri" panose="020F0502020204030204" pitchFamily="34" charset="0"/>
              </a:rPr>
              <a:t>Mansueto G, </a:t>
            </a:r>
            <a:r>
              <a:rPr lang="en-GB" sz="1000" noProof="0" dirty="0" err="1">
                <a:latin typeface="Calibri" panose="020F0502020204030204" pitchFamily="34" charset="0"/>
                <a:ea typeface="Calibri" panose="020F0502020204030204" pitchFamily="34" charset="0"/>
                <a:cs typeface="Calibri" panose="020F0502020204030204" pitchFamily="34" charset="0"/>
              </a:rPr>
              <a:t>Schruers</a:t>
            </a:r>
            <a:r>
              <a:rPr lang="en-GB" sz="1000" noProof="0" dirty="0">
                <a:latin typeface="Calibri" panose="020F0502020204030204" pitchFamily="34" charset="0"/>
                <a:ea typeface="Calibri" panose="020F0502020204030204" pitchFamily="34" charset="0"/>
                <a:cs typeface="Calibri" panose="020F0502020204030204" pitchFamily="34" charset="0"/>
              </a:rPr>
              <a:t> K, </a:t>
            </a:r>
            <a:r>
              <a:rPr lang="en-GB" sz="1000" noProof="0" dirty="0" err="1">
                <a:latin typeface="Calibri" panose="020F0502020204030204" pitchFamily="34" charset="0"/>
                <a:ea typeface="Calibri" panose="020F0502020204030204" pitchFamily="34" charset="0"/>
                <a:cs typeface="Calibri" panose="020F0502020204030204" pitchFamily="34" charset="0"/>
              </a:rPr>
              <a:t>Cosci</a:t>
            </a:r>
            <a:r>
              <a:rPr lang="en-GB" sz="1000" noProof="0" dirty="0">
                <a:latin typeface="Calibri" panose="020F0502020204030204" pitchFamily="34" charset="0"/>
                <a:ea typeface="Calibri" panose="020F0502020204030204" pitchFamily="34" charset="0"/>
                <a:cs typeface="Calibri" panose="020F0502020204030204" pitchFamily="34" charset="0"/>
              </a:rPr>
              <a:t> F, et al. Childhood adversities and psychotic symptoms: The potential mediating or moderating role of neurocognition and social cognition. Schizophrenia </a:t>
            </a:r>
            <a:r>
              <a:rPr lang="en-GB" sz="1000" dirty="0">
                <a:latin typeface="Calibri" panose="020F0502020204030204" pitchFamily="34" charset="0"/>
                <a:ea typeface="Calibri" panose="020F0502020204030204" pitchFamily="34" charset="0"/>
                <a:cs typeface="Calibri" panose="020F0502020204030204" pitchFamily="34" charset="0"/>
              </a:rPr>
              <a:t>Research 2019; 206: 183–193.</a:t>
            </a:r>
          </a:p>
        </p:txBody>
      </p:sp>
      <p:sp>
        <p:nvSpPr>
          <p:cNvPr id="4" name="Slide Number Placeholder 3"/>
          <p:cNvSpPr>
            <a:spLocks noGrp="1"/>
          </p:cNvSpPr>
          <p:nvPr>
            <p:ph type="sldNum" sz="quarter" idx="5"/>
          </p:nvPr>
        </p:nvSpPr>
        <p:spPr/>
        <p:txBody>
          <a:bodyPr/>
          <a:lstStyle/>
          <a:p>
            <a:fld id="{9E4441FC-7B67-43FA-BD36-9EFD361338B9}" type="slidenum">
              <a:rPr lang="en-GB" smtClean="0"/>
              <a:t>32</a:t>
            </a:fld>
            <a:endParaRPr lang="en-GB"/>
          </a:p>
        </p:txBody>
      </p:sp>
    </p:spTree>
    <p:extLst>
      <p:ext uri="{BB962C8B-B14F-4D97-AF65-F5344CB8AC3E}">
        <p14:creationId xmlns:p14="http://schemas.microsoft.com/office/powerpoint/2010/main" val="37632483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420B5-E0E4-A564-AACC-55F2E19F0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8D515C-9944-54D4-FE17-28473B3749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FAD46-1E1D-92E4-F9B4-85F13EA3725F}"/>
              </a:ext>
            </a:extLst>
          </p:cNvPr>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A </a:t>
            </a:r>
            <a:r>
              <a:rPr lang="en-US" sz="1000" i="1" dirty="0">
                <a:latin typeface="Calibri" panose="020F0502020204030204" pitchFamily="34" charset="0"/>
                <a:ea typeface="Calibri" panose="020F0502020204030204" pitchFamily="34" charset="0"/>
                <a:cs typeface="Calibri" panose="020F0502020204030204" pitchFamily="34" charset="0"/>
              </a:rPr>
              <a:t>post hoc </a:t>
            </a:r>
            <a:r>
              <a:rPr lang="en-US" sz="1000" dirty="0">
                <a:latin typeface="Calibri" panose="020F0502020204030204" pitchFamily="34" charset="0"/>
                <a:ea typeface="Calibri" panose="020F0502020204030204" pitchFamily="34" charset="0"/>
                <a:cs typeface="Calibri" panose="020F0502020204030204" pitchFamily="34" charset="0"/>
              </a:rPr>
              <a:t>analysis of a 7‑year follow‑up of a first‑episode psychosis cohort (n=103) from a dose‑reduction/discontinuation vs maintenance trial examined whether baseline negative symptoms predicted relapse and functional outcomes.³ After 7 years, baseline negative symptoms were demonstrated to be the highest predictor of relapse, as well as a predictor of functional outcome.³</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p>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Bucci P, Mucci A, Winter van Rossum I, et al. Persistent negative symptoms in recent-onset psychosis: Relationship to treatment response and psychosocial functioning.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Eur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Neuropsychopharmacol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2020; 34: 76</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86. </a:t>
            </a:r>
          </a:p>
          <a:p>
            <a:pPr marL="228600" indent="-228600">
              <a:buFont typeface="+mj-lt"/>
              <a:buAutoNum type="arabicPeriod"/>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Santesteban-Echarri</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O, Paino M, Rice S, et al. Predictors of functional recovery in first-episode psychosis: a systematic review and meta-analysis of longitudinal studies. Clin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Rev 2017; 58: 59</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75. </a:t>
            </a:r>
          </a:p>
          <a:p>
            <a:pPr marL="228600" lvl="0" indent="-228600">
              <a:buFont typeface="+mj-lt"/>
              <a:buAutoNum type="arabicPeriod"/>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Wunderink</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L, van Bebber J,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Sytema</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et al. Negative symptoms predict high relapse rates and both predict less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favorable</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functional outcome in first episode psychosis, independent of treatment strategy. Schizophr Res 2020; 216: 192–199.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C0235402-2E4D-4341-C0B4-DD40EF40D1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6197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1E521-0F11-B5BA-96D1-9C3F8E228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F53C4-5504-3C7A-DD60-3E9356D8F1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C39EE-924E-577A-AE17-0E6A44C7E10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Cowman M,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Hodgekins</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J, Griffiths SL, et al. Cognitive and clinical profiles in first-episode psychosis and their relationship with functional outcomes. Br J Psychiatry 2025; 1</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 </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Yang Y, Clouston SAP, Reichenberg A, et al. Predictors and Outcomes Associated with 25-Year Cognitive Decline in Psychotic Disorders.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2025; 52: sbaf051. </a:t>
            </a:r>
          </a:p>
          <a:p>
            <a:pPr marL="228600" lvl="0" indent="-228600">
              <a:buFont typeface="+mj-lt"/>
              <a:buAutoNum type="arabicPeriod"/>
            </a:pPr>
            <a:r>
              <a:rPr lang="de-DE" sz="1000" dirty="0">
                <a:latin typeface="Calibri" panose="020F0502020204030204" pitchFamily="34" charset="0"/>
                <a:ea typeface="Calibri" panose="020F0502020204030204" pitchFamily="34" charset="0"/>
                <a:cs typeface="Calibri" panose="020F0502020204030204" pitchFamily="34" charset="0"/>
              </a:rPr>
              <a:t>Catalan A, McCutcheon RA, Aymerich C, et al. </a:t>
            </a:r>
            <a:r>
              <a:rPr lang="en-GB" sz="1000" dirty="0">
                <a:latin typeface="Calibri" panose="020F0502020204030204" pitchFamily="34" charset="0"/>
                <a:ea typeface="Calibri" panose="020F0502020204030204" pitchFamily="34" charset="0"/>
                <a:cs typeface="Calibri" panose="020F0502020204030204" pitchFamily="34" charset="0"/>
              </a:rPr>
              <a:t>The magnitude and variability of neurocognitive performance in first-episode psychosis: a systematic review and meta-analysis of longitudinal studies. </a:t>
            </a:r>
            <a:r>
              <a:rPr lang="de-DE" sz="1000" dirty="0">
                <a:latin typeface="Calibri" panose="020F0502020204030204" pitchFamily="34" charset="0"/>
                <a:ea typeface="Calibri" panose="020F0502020204030204" pitchFamily="34" charset="0"/>
                <a:cs typeface="Calibri" panose="020F0502020204030204" pitchFamily="34" charset="0"/>
              </a:rPr>
              <a:t>Transl Psychiatry 2024; 14: 15.</a:t>
            </a: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Schoeler T, Monk A, Sami MB, et al. Continued versus discontinued cannabis use in patients with psychosis: a systematic review and meta-analysis. Lancet Psychiatry 2016; 3: 215–225.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Colizzi M, Carra E, </a:t>
            </a:r>
            <a:r>
              <a:rPr lang="en-GB" sz="1000" dirty="0" err="1">
                <a:latin typeface="Calibri" panose="020F0502020204030204" pitchFamily="34" charset="0"/>
                <a:ea typeface="Calibri" panose="020F0502020204030204" pitchFamily="34" charset="0"/>
                <a:cs typeface="Calibri" panose="020F0502020204030204" pitchFamily="34" charset="0"/>
              </a:rPr>
              <a:t>Fraietta</a:t>
            </a:r>
            <a:r>
              <a:rPr lang="en-GB" sz="1000" dirty="0">
                <a:latin typeface="Calibri" panose="020F0502020204030204" pitchFamily="34" charset="0"/>
                <a:ea typeface="Calibri" panose="020F0502020204030204" pitchFamily="34" charset="0"/>
                <a:cs typeface="Calibri" panose="020F0502020204030204" pitchFamily="34" charset="0"/>
              </a:rPr>
              <a:t> S, et al. Substance use, medication adherence and outcome one year following a first episode of psychosis. </a:t>
            </a:r>
            <a:r>
              <a:rPr lang="en-GB" sz="1000" dirty="0" err="1">
                <a:latin typeface="Calibri" panose="020F0502020204030204" pitchFamily="34" charset="0"/>
                <a:ea typeface="Calibri" panose="020F0502020204030204" pitchFamily="34" charset="0"/>
                <a:cs typeface="Calibri" panose="020F0502020204030204" pitchFamily="34" charset="0"/>
              </a:rPr>
              <a:t>Schizophr</a:t>
            </a:r>
            <a:r>
              <a:rPr lang="en-GB" sz="1000" dirty="0">
                <a:latin typeface="Calibri" panose="020F0502020204030204" pitchFamily="34" charset="0"/>
                <a:ea typeface="Calibri" panose="020F0502020204030204" pitchFamily="34" charset="0"/>
                <a:cs typeface="Calibri" panose="020F0502020204030204" pitchFamily="34" charset="0"/>
              </a:rPr>
              <a:t> Res 2016; 170: 311–317.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0"/>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112F36BF-E5B4-9442-E795-0C08886CD9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83027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There have been several efforts to describe the dimensions of and illness insight. The following five dimensions for insight in schizophrenia have previously been described:</a:t>
            </a:r>
            <a:r>
              <a:rPr lang="en-GB" sz="100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1. Awareness of having a mental illness.</a:t>
            </a:r>
          </a:p>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2. Awareness of the consequences of mental illness.</a:t>
            </a:r>
          </a:p>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3. Awareness of symptoms of mental disorder.</a:t>
            </a:r>
          </a:p>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4. Attribution of symptoms to a mental disorder.</a:t>
            </a:r>
          </a:p>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5. Awareness of the effects of medication.</a:t>
            </a: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Vlachos II, Selakovic M, Ralli I, et al. Role of Clinical Insight at First Month in Predicting Relapse at the Year in First Episode of Psychosis (FEP) Patients. J Clin Med 2023; 12: 4261. </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Reddy. Insight and Psychosis. Indian J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Med 2015; 37: 257–260.</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Lysaker P, Weiden PJ, O’Sullivan AK, et al. Impaired insight in schizophrenia: impact on patient-reported and physician-reported outcome measures in a randomized controlled trial. BMC Psychiatry 2022;22:574.</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O'Connor JA, Ellet L, Ajnakina O, et al. Can cognitive insight predict symptom remission in a first episode psychosis cohort? BMC Psychiatry 2017; 17: 54.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lvl="0" indent="-228600">
              <a:buFont typeface="+mj-lt"/>
              <a:buAutoNum type="arabicPeriod"/>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35</a:t>
            </a:fld>
            <a:endParaRPr lang="en-GB"/>
          </a:p>
        </p:txBody>
      </p:sp>
    </p:spTree>
    <p:extLst>
      <p:ext uri="{BB962C8B-B14F-4D97-AF65-F5344CB8AC3E}">
        <p14:creationId xmlns:p14="http://schemas.microsoft.com/office/powerpoint/2010/main" val="2110244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ln w="9525"/>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Correll C, Galling B, Pawar A, et al. Comparison of early intervention services vs treatment as usual for early-phase psychosis: a systematic review, meta-analysis, and meta-regression. JAMA Psychiatry 2018; 75: 555–565. </a:t>
            </a:r>
          </a:p>
          <a:p>
            <a:pPr marL="228600" indent="-228600">
              <a:buFont typeface="+mj-lt"/>
              <a:buAutoNum type="arabicPeriod"/>
            </a:pP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Salazar de Pablo G, Almeida J, Camacho J, et al. Do early intervention services for psychosis maintain their effects after transition to usual/modular care? A systematic review and meta-analysis. World Psychiatry</a:t>
            </a:r>
            <a:r>
              <a:rPr lang="en-GB" sz="1000">
                <a:latin typeface="Calibri" panose="020F0502020204030204" pitchFamily="34" charset="0"/>
                <a:ea typeface="Calibri" panose="020F0502020204030204" pitchFamily="34" charset="0"/>
                <a:cs typeface="Calibri" panose="020F0502020204030204" pitchFamily="34" charset="0"/>
              </a:rPr>
              <a:t> 2026; </a:t>
            </a: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25: 95</a:t>
            </a:r>
            <a:r>
              <a:rPr lang="en-GB" sz="1000">
                <a:latin typeface="Calibri" panose="020F0502020204030204" pitchFamily="34" charset="0"/>
                <a:ea typeface="Calibri" panose="020F0502020204030204" pitchFamily="34" charset="0"/>
                <a:cs typeface="Calibri" panose="020F0502020204030204" pitchFamily="34" charset="0"/>
              </a:rPr>
              <a:t>–</a:t>
            </a:r>
            <a:r>
              <a:rPr lang="en-GB" sz="1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104. </a:t>
            </a:r>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36</a:t>
            </a:fld>
            <a:endParaRPr lang="en-GB"/>
          </a:p>
        </p:txBody>
      </p:sp>
    </p:spTree>
    <p:extLst>
      <p:ext uri="{BB962C8B-B14F-4D97-AF65-F5344CB8AC3E}">
        <p14:creationId xmlns:p14="http://schemas.microsoft.com/office/powerpoint/2010/main" val="32933189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37</a:t>
            </a:fld>
            <a:endParaRPr lang="en-GB"/>
          </a:p>
        </p:txBody>
      </p:sp>
    </p:spTree>
    <p:extLst>
      <p:ext uri="{BB962C8B-B14F-4D97-AF65-F5344CB8AC3E}">
        <p14:creationId xmlns:p14="http://schemas.microsoft.com/office/powerpoint/2010/main" val="28362215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rPr>
              <a:t>Toll A, </a:t>
            </a:r>
            <a:r>
              <a:rPr lang="en-GB" sz="10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Pechuan</a:t>
            </a:r>
            <a:r>
              <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E, Bergé D, et al. </a:t>
            </a:r>
            <a:r>
              <a:rPr lang="en-GB" sz="1000" b="0" i="0" kern="1200" dirty="0">
                <a:solidFill>
                  <a:schemeClr val="tx1"/>
                </a:solidFill>
                <a:latin typeface="Calibri" panose="020F0502020204030204" pitchFamily="34" charset="0"/>
                <a:ea typeface="Calibri" panose="020F0502020204030204" pitchFamily="34" charset="0"/>
                <a:cs typeface="Calibri" panose="020F0502020204030204" pitchFamily="34" charset="0"/>
              </a:rPr>
              <a:t>Factors associated with suicide attempts in first-episode psychosis during the first two years after onset. Psychiatry Res 2023; 325: 115232.</a:t>
            </a:r>
            <a:endPar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28600" indent="-228600">
              <a:buFont typeface="+mj-lt"/>
              <a:buAutoNum type="arabicPeriod"/>
            </a:pPr>
            <a:r>
              <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rPr>
              <a:t>Cassidy RM, Yang F, Cavalcante Passos I. Risk factors for suicidality in patients with schizophrenia: a systematic review, meta-analysis, and meta-regression of 96 studies. Schizophr Bull 2018; 44: 787</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rPr>
              <a:t>797.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38</a:t>
            </a:fld>
            <a:endParaRPr lang="en-GB"/>
          </a:p>
        </p:txBody>
      </p:sp>
    </p:spTree>
    <p:extLst>
      <p:ext uri="{BB962C8B-B14F-4D97-AF65-F5344CB8AC3E}">
        <p14:creationId xmlns:p14="http://schemas.microsoft.com/office/powerpoint/2010/main" val="31898631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defRPr/>
            </a:pPr>
            <a:r>
              <a:rPr lang="en-GB" sz="1000">
                <a:latin typeface="Calibri" panose="020F0502020204030204" pitchFamily="34" charset="0"/>
                <a:ea typeface="Calibri" panose="020F0502020204030204" pitchFamily="34" charset="0"/>
                <a:cs typeface="Calibri" panose="020F0502020204030204" pitchFamily="34" charset="0"/>
              </a:rPr>
              <a:t>Correll </a:t>
            </a:r>
            <a:r>
              <a:rPr lang="en-GB" sz="1000" dirty="0">
                <a:latin typeface="Calibri" panose="020F0502020204030204" pitchFamily="34" charset="0"/>
                <a:ea typeface="Calibri" panose="020F0502020204030204" pitchFamily="34" charset="0"/>
                <a:cs typeface="Calibri" panose="020F0502020204030204" pitchFamily="34" charset="0"/>
              </a:rPr>
              <a:t>CU, Solmi M, Croatto G, et al. Mortality in people with schizophrenia: a systematic review and meta-analysis of relative risk and aggravating or attenuating factors. World Psychiatry 2022; 21: 248–271. </a:t>
            </a:r>
          </a:p>
        </p:txBody>
      </p:sp>
      <p:sp>
        <p:nvSpPr>
          <p:cNvPr id="4" name="Slide Number Placeholder 3"/>
          <p:cNvSpPr>
            <a:spLocks noGrp="1"/>
          </p:cNvSpPr>
          <p:nvPr>
            <p:ph type="sldNum" sz="quarter" idx="5"/>
          </p:nvPr>
        </p:nvSpPr>
        <p:spPr/>
        <p:txBody>
          <a:bodyPr/>
          <a:lstStyle/>
          <a:p>
            <a:fld id="{9E4441FC-7B67-43FA-BD36-9EFD361338B9}" type="slidenum">
              <a:rPr lang="en-GB" smtClean="0"/>
              <a:t>39</a:t>
            </a:fld>
            <a:endParaRPr lang="en-GB"/>
          </a:p>
        </p:txBody>
      </p:sp>
    </p:spTree>
    <p:extLst>
      <p:ext uri="{BB962C8B-B14F-4D97-AF65-F5344CB8AC3E}">
        <p14:creationId xmlns:p14="http://schemas.microsoft.com/office/powerpoint/2010/main" val="1063315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4</a:t>
            </a:fld>
            <a:endParaRPr lang="en-GB"/>
          </a:p>
        </p:txBody>
      </p:sp>
    </p:spTree>
    <p:extLst>
      <p:ext uri="{BB962C8B-B14F-4D97-AF65-F5344CB8AC3E}">
        <p14:creationId xmlns:p14="http://schemas.microsoft.com/office/powerpoint/2010/main" val="14318742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ln w="9525"/>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Stubbs Koyanagi AI, Veronese N, et al. Physical multimorbidity and psychosis: comprehensive cross sectional analysis including 242,952 people across 48 low- and middle-income countries. BMC Med 2016; 14: 189.</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dirty="0">
                <a:latin typeface="Calibri" panose="020F0502020204030204" pitchFamily="34" charset="0"/>
                <a:ea typeface="Calibri" panose="020F0502020204030204" pitchFamily="34" charset="0"/>
                <a:cs typeface="Calibri" panose="020F0502020204030204" pitchFamily="34" charset="0"/>
              </a:rPr>
              <a:t>Correll CU, Solmi M, Croatto G, et al. Mortality in people with schizophrenia: a systematic review and meta-analysis of relative risk and aggravating or attenuating factors. World Psychiatry 2022; 21: 248–271. </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40</a:t>
            </a:fld>
            <a:endParaRPr lang="en-GB"/>
          </a:p>
        </p:txBody>
      </p:sp>
    </p:spTree>
    <p:extLst>
      <p:ext uri="{BB962C8B-B14F-4D97-AF65-F5344CB8AC3E}">
        <p14:creationId xmlns:p14="http://schemas.microsoft.com/office/powerpoint/2010/main" val="17927624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41</a:t>
            </a:fld>
            <a:endParaRPr lang="en-GB"/>
          </a:p>
        </p:txBody>
      </p:sp>
    </p:spTree>
    <p:extLst>
      <p:ext uri="{BB962C8B-B14F-4D97-AF65-F5344CB8AC3E}">
        <p14:creationId xmlns:p14="http://schemas.microsoft.com/office/powerpoint/2010/main" val="34501188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59383-3456-3C91-6F55-9AA6171379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8BBFE9-43B0-9DA3-BFFF-45D53C1924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83C02-010C-CCB6-A63A-0705930BC4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it-IT"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Ayesa-Arriola R, Ortíz-García de la Foz V, Setién-Suero E, et al. </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Understanding sex differences in long-term outcomes after a first episode of psychosis. NPJ Schizophr 2020; 6: 33.</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Grossman L, Harrow M, Rosen C, et al. Sex differences in schizophrenia and other psychotic disorders: a 20-year longitudinal study of psychosis and recovery. </a:t>
            </a:r>
            <a:r>
              <a:rPr lang="pl-PL"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Compr Psychiatry 2008;</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pl-PL"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49:</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pl-PL"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523</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52</a:t>
            </a:r>
            <a:r>
              <a:rPr lang="pl-PL"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9</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Almeida M, Fletcher S, Granoff M. Schizophrenia in women: a review of unique aspects regarding course, management, and challenges across the lifespan. Curr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Opin</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Psychiatry 2025; 38: 169–176. </a:t>
            </a:r>
          </a:p>
          <a:p>
            <a:pPr marL="22860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Correll Bitter I, Hoti F, et al. Factors and their weight in reducing life expectancy in schizophrenia. Schizophr Res 2022; 250: 67</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75.</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0FB867C-484E-CA27-9586-D3161121DA3A}"/>
              </a:ext>
            </a:extLst>
          </p:cNvPr>
          <p:cNvSpPr>
            <a:spLocks noGrp="1"/>
          </p:cNvSpPr>
          <p:nvPr>
            <p:ph type="sldNum" sz="quarter" idx="5"/>
          </p:nvPr>
        </p:nvSpPr>
        <p:spPr/>
        <p:txBody>
          <a:bodyPr/>
          <a:lstStyle/>
          <a:p>
            <a:fld id="{9E4441FC-7B67-43FA-BD36-9EFD361338B9}" type="slidenum">
              <a:rPr lang="en-GB" smtClean="0"/>
              <a:t>42</a:t>
            </a:fld>
            <a:endParaRPr lang="en-GB"/>
          </a:p>
        </p:txBody>
      </p:sp>
    </p:spTree>
    <p:extLst>
      <p:ext uri="{BB962C8B-B14F-4D97-AF65-F5344CB8AC3E}">
        <p14:creationId xmlns:p14="http://schemas.microsoft.com/office/powerpoint/2010/main" val="1379895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45FE0-A00D-8CEE-BAFF-0EEB3018F4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E51C0-7443-1B6F-8C33-A6848E2DBB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3E643E-0B5C-5073-40F7-D85D712185B9}"/>
              </a:ext>
            </a:extLst>
          </p:cNvPr>
          <p:cNvSpPr>
            <a:spLocks noGrp="1"/>
          </p:cNvSpPr>
          <p:nvPr>
            <p:ph type="body" idx="1"/>
          </p:nvPr>
        </p:nvSpPr>
        <p:spPr/>
        <p:txBody>
          <a:bodyPr/>
          <a:lstStyle/>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110FCC73-4FD6-AE1D-4603-749DEA815BDB}"/>
              </a:ext>
            </a:extLst>
          </p:cNvPr>
          <p:cNvSpPr>
            <a:spLocks noGrp="1"/>
          </p:cNvSpPr>
          <p:nvPr>
            <p:ph type="sldNum" sz="quarter" idx="5"/>
          </p:nvPr>
        </p:nvSpPr>
        <p:spPr/>
        <p:txBody>
          <a:bodyPr/>
          <a:lstStyle/>
          <a:p>
            <a:fld id="{9E4441FC-7B67-43FA-BD36-9EFD361338B9}" type="slidenum">
              <a:rPr lang="en-GB" smtClean="0"/>
              <a:t>43</a:t>
            </a:fld>
            <a:endParaRPr lang="en-GB"/>
          </a:p>
        </p:txBody>
      </p:sp>
    </p:spTree>
    <p:extLst>
      <p:ext uri="{BB962C8B-B14F-4D97-AF65-F5344CB8AC3E}">
        <p14:creationId xmlns:p14="http://schemas.microsoft.com/office/powerpoint/2010/main" val="2015326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latin typeface="Calibri" panose="020F0502020204030204" pitchFamily="34" charset="0"/>
                <a:ea typeface="Calibri" panose="020F0502020204030204" pitchFamily="34" charset="0"/>
                <a:cs typeface="Calibri" panose="020F0502020204030204" pitchFamily="34" charset="0"/>
              </a:rPr>
              <a:t>The Liddle framework identifies psychomotor poverty (e.g., reduced speech and movement), disorganization (e.g., thought disorder and inappropriate affect), and reality distortion (e.g., delusions and hallucinations) as distinct but related syndromes.</a:t>
            </a:r>
            <a:r>
              <a:rPr lang="en-GB" sz="1000" b="0" baseline="30000" dirty="0">
                <a:latin typeface="Calibri" panose="020F0502020204030204" pitchFamily="34" charset="0"/>
                <a:ea typeface="Calibri" panose="020F0502020204030204" pitchFamily="34" charset="0"/>
                <a:cs typeface="Calibri" panose="020F0502020204030204" pitchFamily="34" charset="0"/>
              </a:rPr>
              <a:t>2</a:t>
            </a:r>
            <a:r>
              <a:rPr lang="en-GB" sz="1000" b="0" dirty="0">
                <a:latin typeface="Calibri" panose="020F0502020204030204" pitchFamily="34" charset="0"/>
                <a:ea typeface="Calibri" panose="020F0502020204030204" pitchFamily="34" charset="0"/>
                <a:cs typeface="Calibri" panose="020F0502020204030204" pitchFamily="34" charset="0"/>
              </a:rPr>
              <a:t> This model expanded the earlier positive–negative symptom distinction by suggesting that schizophrenia symptoms group into three underlying syndromes rather than two.</a:t>
            </a:r>
            <a:r>
              <a:rPr lang="en-GB" sz="1000" b="0" baseline="30000" dirty="0">
                <a:latin typeface="Calibri" panose="020F0502020204030204" pitchFamily="34" charset="0"/>
                <a:ea typeface="Calibri" panose="020F0502020204030204" pitchFamily="34" charset="0"/>
                <a:cs typeface="Calibri" panose="020F0502020204030204" pitchFamily="34" charset="0"/>
              </a:rPr>
              <a:t>2</a:t>
            </a:r>
          </a:p>
          <a:p>
            <a:pPr lvl="0"/>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0"/>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t>
            </a:r>
            <a:r>
              <a:rPr lang="en-US" sz="1000" dirty="0" err="1">
                <a:latin typeface="Calibri" panose="020F0502020204030204" pitchFamily="34" charset="0"/>
                <a:ea typeface="Calibri" panose="020F0502020204030204" pitchFamily="34" charset="0"/>
                <a:cs typeface="Calibri" panose="020F0502020204030204" pitchFamily="34" charset="0"/>
              </a:rPr>
              <a:t>andon</a:t>
            </a:r>
            <a:r>
              <a:rPr lang="en-US" sz="1000" dirty="0">
                <a:latin typeface="Calibri" panose="020F0502020204030204" pitchFamily="34" charset="0"/>
                <a:ea typeface="Calibri" panose="020F0502020204030204" pitchFamily="34" charset="0"/>
                <a:cs typeface="Calibri" panose="020F0502020204030204" pitchFamily="34" charset="0"/>
              </a:rPr>
              <a:t> R, Nasrallah HA, Keshavan MS</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Schizophrenia, "just the facts" 4. Clinical features and conceptualization. Schizophr Res 2009; 110: 1</a:t>
            </a:r>
            <a:r>
              <a:rPr lang="en-GB" sz="1000"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23. </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Carpenter. Classical schizophrenia: Liddle and the core of schizophrenia. Can J Psychiatry 2020; 65: 228–230. </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Maj M, van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Os</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J, De Hert M, Wolfgang G, et al. The clinical characterization of the patient with primary psychosis aimed at personalization of management. World Psychiatry 2021; 20: 4–33. </a:t>
            </a:r>
            <a:endParaRPr lang="en-GB" sz="1000" kern="12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lvl="0" indent="-228600">
              <a:buFont typeface="+mj-lt"/>
              <a:buAutoNum type="arabicPeriod"/>
            </a:pPr>
            <a:r>
              <a:rPr lang="en-GB" sz="1000" baseline="0" dirty="0">
                <a:latin typeface="Calibri" panose="020F0502020204030204" pitchFamily="34" charset="0"/>
                <a:ea typeface="Calibri" panose="020F0502020204030204" pitchFamily="34" charset="0"/>
                <a:cs typeface="Calibri" panose="020F0502020204030204" pitchFamily="34" charset="0"/>
              </a:rPr>
              <a:t>Correll CU, Schooler NR &amp; Kane JM, et al. Clinical implications of negative symptoms in schizophrenia. </a:t>
            </a:r>
            <a:r>
              <a:rPr lang="en-GB" sz="1000" baseline="0" dirty="0" err="1">
                <a:latin typeface="Calibri" panose="020F0502020204030204" pitchFamily="34" charset="0"/>
                <a:ea typeface="Calibri" panose="020F0502020204030204" pitchFamily="34" charset="0"/>
                <a:cs typeface="Calibri" panose="020F0502020204030204" pitchFamily="34" charset="0"/>
              </a:rPr>
              <a:t>Neuropsychiatr</a:t>
            </a:r>
            <a:r>
              <a:rPr lang="en-GB" sz="1000" baseline="0" dirty="0">
                <a:latin typeface="Calibri" panose="020F0502020204030204" pitchFamily="34" charset="0"/>
                <a:ea typeface="Calibri" panose="020F0502020204030204" pitchFamily="34" charset="0"/>
                <a:cs typeface="Calibri" panose="020F0502020204030204" pitchFamily="34" charset="0"/>
              </a:rPr>
              <a:t> Dis Treat 2020; 16: 519–534.</a:t>
            </a:r>
          </a:p>
          <a:p>
            <a:pPr marL="228600" lvl="0" indent="-228600">
              <a:buFont typeface="+mj-lt"/>
              <a:buAutoNum type="arabicPeriod"/>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228600" lvl="0" indent="-228600">
              <a:buFont typeface="+mj-lt"/>
              <a:buAutoNum type="arabicPeriod"/>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0"/>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5</a:t>
            </a:fld>
            <a:endParaRPr lang="en-GB"/>
          </a:p>
        </p:txBody>
      </p:sp>
    </p:spTree>
    <p:extLst>
      <p:ext uri="{BB962C8B-B14F-4D97-AF65-F5344CB8AC3E}">
        <p14:creationId xmlns:p14="http://schemas.microsoft.com/office/powerpoint/2010/main" val="1275795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73044-64D3-ED90-CCAA-4CAC68DCC7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D34879-E9B6-E3DE-AB39-85609A943D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A57E7-023B-B3DA-AE98-51D4E5705C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Amoretti 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Verdolini</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N,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Mezquida</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G, et al. Identifying clinical clusters with distinct trajectories in first-episode psychosis through an unsupervised machine learning technique.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Eur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Neuropsychopharmacol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2021; 47: 112–129.  </a:t>
            </a:r>
          </a:p>
          <a:p>
            <a:pPr marL="228600" lvl="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Chan CC, Shanahan M, Ospina LH, et al. Premorbid adjustment trajectories in schizophrenia and bipolar disorder: a transdiagnostic cluster analysis. Psychiatry Res 2019; 272: 655–662. </a:t>
            </a:r>
          </a:p>
          <a:p>
            <a:pPr marL="228600" lvl="0" indent="-228600">
              <a:buFont typeface="+mj-lt"/>
              <a:buAutoNum type="arabicPeriod"/>
            </a:pP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Caqueo-Urízar</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 </a:t>
            </a:r>
            <a:r>
              <a:rPr lang="es-ES"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Ponce-Correa F, Semir-González C, Urzúa A.</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Latent profiles of premorbid adjustment in schizophrenia and their correlation with measures of recovery. J Clin Med 2022; 11: 3840.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D32D774-A907-CB83-54A8-D0C2EA479B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97412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Birnbaum &amp; Weinberger. The genesis of schizophrenia: an origin story. Am J Psychiatry 2024;181; 482–492. </a:t>
            </a:r>
          </a:p>
          <a:p>
            <a:pPr marL="22860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Murray RM, Bhavsar V, Tripoli G, Howes DD. 30 Years on: how the neurodevelopmental hypothesis of schizophrenia morphed into the developmental risk factor model of psychosis. Schizophr Bull 2017; 43: 1190–1196. </a:t>
            </a:r>
          </a:p>
          <a:p>
            <a:pPr marL="228600" lvl="0" indent="-228600">
              <a:buFont typeface="+mj-lt"/>
              <a:buAutoNum type="arabicPeriod"/>
            </a:pP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McCutcheon RA, Reis </a:t>
            </a:r>
            <a:r>
              <a:rPr lang="en-GB" sz="1000" kern="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Margques</a:t>
            </a: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 Howes OD. Schizophrenia-an overview. JAMA Psychiatry 2020; 77: 201</a:t>
            </a:r>
            <a:r>
              <a:rPr lang="en-GB" sz="1000"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210.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dirty="0">
                <a:latin typeface="Calibri" panose="020F0502020204030204" pitchFamily="34" charset="0"/>
                <a:ea typeface="Calibri" panose="020F0502020204030204" pitchFamily="34" charset="0"/>
                <a:cs typeface="Calibri" panose="020F0502020204030204" pitchFamily="34" charset="0"/>
              </a:rPr>
              <a:t>Leucht S, </a:t>
            </a:r>
            <a:r>
              <a:rPr lang="en-US" sz="1000" dirty="0" err="1">
                <a:latin typeface="Calibri" panose="020F0502020204030204" pitchFamily="34" charset="0"/>
                <a:ea typeface="Calibri" panose="020F0502020204030204" pitchFamily="34" charset="0"/>
                <a:cs typeface="Calibri" panose="020F0502020204030204" pitchFamily="34" charset="0"/>
              </a:rPr>
              <a:t>Siafis</a:t>
            </a:r>
            <a:r>
              <a:rPr lang="en-US" sz="1000" dirty="0">
                <a:latin typeface="Calibri" panose="020F0502020204030204" pitchFamily="34" charset="0"/>
                <a:ea typeface="Calibri" panose="020F0502020204030204" pitchFamily="34" charset="0"/>
                <a:cs typeface="Calibri" panose="020F0502020204030204" pitchFamily="34" charset="0"/>
              </a:rPr>
              <a:t> S, McGrath JJ, et al. Schizophrenia. Nat Rev Dis Primers 2025; 11: 83.</a:t>
            </a:r>
          </a:p>
          <a:p>
            <a:pPr marL="0" indent="0">
              <a:buFont typeface="+mj-lt"/>
              <a:buNone/>
            </a:pPr>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7</a:t>
            </a:fld>
            <a:endParaRPr lang="en-GB"/>
          </a:p>
        </p:txBody>
      </p:sp>
    </p:spTree>
    <p:extLst>
      <p:ext uri="{BB962C8B-B14F-4D97-AF65-F5344CB8AC3E}">
        <p14:creationId xmlns:p14="http://schemas.microsoft.com/office/powerpoint/2010/main" val="209663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8</a:t>
            </a:fld>
            <a:endParaRPr lang="en-GB"/>
          </a:p>
        </p:txBody>
      </p:sp>
    </p:spTree>
    <p:extLst>
      <p:ext uri="{BB962C8B-B14F-4D97-AF65-F5344CB8AC3E}">
        <p14:creationId xmlns:p14="http://schemas.microsoft.com/office/powerpoint/2010/main" val="3958218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Salazar de Pablo G, Aymerich C,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Guinart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D. What is the duration of untreated psychosis worldwide? - A meta-analysis of pooled mean and median time and regional trends and other correlates across 369 studies.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Med 2024; 54: 652–662.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9</a:t>
            </a:fld>
            <a:endParaRPr lang="en-GB"/>
          </a:p>
        </p:txBody>
      </p:sp>
    </p:spTree>
    <p:extLst>
      <p:ext uri="{BB962C8B-B14F-4D97-AF65-F5344CB8AC3E}">
        <p14:creationId xmlns:p14="http://schemas.microsoft.com/office/powerpoint/2010/main" val="213006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masterslides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image" Target="../media/image31.svg"/><Relationship Id="rId4" Type="http://schemas.openxmlformats.org/officeDocument/2006/relationships/image" Target="../media/image30.svg"/></Relationships>
</file>

<file path=ppt/slides/_rels/slide2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chart" Target="../charts/chart10.xml"/><Relationship Id="rId4" Type="http://schemas.openxmlformats.org/officeDocument/2006/relationships/chart" Target="../charts/char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image" Target="../media/image33.sv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34.xml"/><Relationship Id="rId1" Type="http://schemas.openxmlformats.org/officeDocument/2006/relationships/slideLayout" Target="../slideLayouts/slideLayout16.xml"/><Relationship Id="rId4" Type="http://schemas.openxmlformats.org/officeDocument/2006/relationships/image" Target="../media/image37.sv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39.svg"/></Relationships>
</file>

<file path=ppt/slides/_rels/slide3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D08838-5C84-4BCD-9F97-53A63FFD934F}"/>
              </a:ext>
            </a:extLst>
          </p:cNvPr>
          <p:cNvSpPr>
            <a:spLocks noGrp="1"/>
          </p:cNvSpPr>
          <p:nvPr>
            <p:ph type="body" sz="quarter" idx="17"/>
          </p:nvPr>
        </p:nvSpPr>
        <p:spPr>
          <a:xfrm>
            <a:off x="8186737" y="513000"/>
            <a:ext cx="3463926" cy="240065"/>
          </a:xfrm>
        </p:spPr>
        <p:txBody>
          <a:bodyPr/>
          <a:lstStyle/>
          <a:p>
            <a:r>
              <a:rPr lang="en-GB" noProof="0"/>
              <a:t>Schizophrenia </a:t>
            </a:r>
          </a:p>
        </p:txBody>
      </p:sp>
      <p:sp>
        <p:nvSpPr>
          <p:cNvPr id="4" name="Text Placeholder 3">
            <a:extLst>
              <a:ext uri="{FF2B5EF4-FFF2-40B4-BE49-F238E27FC236}">
                <a16:creationId xmlns:a16="http://schemas.microsoft.com/office/drawing/2014/main" id="{4BD2FDF9-4A62-489B-BDE3-72C10080FE37}"/>
              </a:ext>
            </a:extLst>
          </p:cNvPr>
          <p:cNvSpPr>
            <a:spLocks noGrp="1"/>
          </p:cNvSpPr>
          <p:nvPr>
            <p:ph type="body" sz="quarter" idx="18"/>
          </p:nvPr>
        </p:nvSpPr>
        <p:spPr>
          <a:xfrm>
            <a:off x="8186737" y="986690"/>
            <a:ext cx="3463926" cy="4062310"/>
          </a:xfrm>
        </p:spPr>
        <p:txBody>
          <a:bodyPr/>
          <a:lstStyle/>
          <a:p>
            <a:r>
              <a:rPr lang="en-GB" noProof="0" dirty="0"/>
              <a:t>Course, natural history, and prognosis</a:t>
            </a:r>
          </a:p>
        </p:txBody>
      </p:sp>
      <p:pic>
        <p:nvPicPr>
          <p:cNvPr id="8" name="Picture Placeholder 7">
            <a:extLst>
              <a:ext uri="{FF2B5EF4-FFF2-40B4-BE49-F238E27FC236}">
                <a16:creationId xmlns:a16="http://schemas.microsoft.com/office/drawing/2014/main" id="{90329EBA-06E0-AE77-F3C6-A2EDF30047F9}"/>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3139" r="3139"/>
          <a:stretch>
            <a:fillRect/>
          </a:stretch>
        </p:blipFill>
        <p:spPr>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pic>
    </p:spTree>
    <p:extLst>
      <p:ext uri="{BB962C8B-B14F-4D97-AF65-F5344CB8AC3E}">
        <p14:creationId xmlns:p14="http://schemas.microsoft.com/office/powerpoint/2010/main" val="714090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5EFEA-D864-4173-6D2F-F501482BA62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BF81DB0-9875-624A-1C46-3BE9CDC00BC1}"/>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D9C92D76-834D-B64D-F671-1C407AAFCC07}"/>
              </a:ext>
            </a:extLst>
          </p:cNvPr>
          <p:cNvSpPr>
            <a:spLocks noGrp="1"/>
          </p:cNvSpPr>
          <p:nvPr>
            <p:ph type="title"/>
          </p:nvPr>
        </p:nvSpPr>
        <p:spPr/>
        <p:txBody>
          <a:bodyPr/>
          <a:lstStyle/>
          <a:p>
            <a:r>
              <a:rPr lang="en-GB" noProof="0"/>
              <a:t>Early-course critical period of psychosis</a:t>
            </a:r>
          </a:p>
        </p:txBody>
      </p:sp>
      <p:sp>
        <p:nvSpPr>
          <p:cNvPr id="8" name="Content Placeholder 7">
            <a:extLst>
              <a:ext uri="{FF2B5EF4-FFF2-40B4-BE49-F238E27FC236}">
                <a16:creationId xmlns:a16="http://schemas.microsoft.com/office/drawing/2014/main" id="{9B29CF99-078E-EC87-AE88-D0FB70F01D1B}"/>
              </a:ext>
            </a:extLst>
          </p:cNvPr>
          <p:cNvSpPr>
            <a:spLocks noGrp="1"/>
          </p:cNvSpPr>
          <p:nvPr>
            <p:ph idx="20"/>
          </p:nvPr>
        </p:nvSpPr>
        <p:spPr>
          <a:noFill/>
        </p:spPr>
        <p:txBody>
          <a:bodyPr/>
          <a:lstStyle/>
          <a:p>
            <a:endParaRPr lang="en-GB" noProof="0"/>
          </a:p>
          <a:p>
            <a:endParaRPr lang="en-GB" noProof="0"/>
          </a:p>
          <a:p>
            <a:endParaRPr lang="en-GB" sz="100" noProof="0"/>
          </a:p>
          <a:p>
            <a:r>
              <a:rPr lang="en-GB" b="1" noProof="0"/>
              <a:t>Early improvements </a:t>
            </a:r>
            <a:r>
              <a:rPr lang="en-GB" noProof="0"/>
              <a:t>or </a:t>
            </a:r>
            <a:r>
              <a:rPr lang="en-GB" b="1" noProof="0"/>
              <a:t>deterioration</a:t>
            </a:r>
            <a:r>
              <a:rPr lang="en-GB" noProof="0"/>
              <a:t> during this critical phase can </a:t>
            </a:r>
            <a:r>
              <a:rPr lang="en-GB" b="1" noProof="0"/>
              <a:t>shape clinical trajectories</a:t>
            </a:r>
            <a:r>
              <a:rPr lang="en-GB" baseline="30000" noProof="0"/>
              <a:t>1</a:t>
            </a:r>
          </a:p>
          <a:p>
            <a:r>
              <a:rPr lang="en-GB" noProof="0"/>
              <a:t>After this period, </a:t>
            </a:r>
            <a:r>
              <a:rPr lang="en-GB" b="1" noProof="0"/>
              <a:t>outcomes tend to stabilize</a:t>
            </a:r>
            <a:r>
              <a:rPr lang="en-GB" noProof="0"/>
              <a:t>, with a lower likelihood of major changes over time</a:t>
            </a:r>
            <a:r>
              <a:rPr lang="en-GB" baseline="30000" noProof="0"/>
              <a:t>1</a:t>
            </a:r>
          </a:p>
          <a:p>
            <a:r>
              <a:rPr lang="en-GB" b="1" noProof="0"/>
              <a:t>Early intervention </a:t>
            </a:r>
            <a:r>
              <a:rPr lang="en-GB" noProof="0"/>
              <a:t>during this window improves </a:t>
            </a:r>
            <a:r>
              <a:rPr lang="en-GB" b="1" noProof="0"/>
              <a:t>remission rates </a:t>
            </a:r>
            <a:r>
              <a:rPr lang="en-GB" noProof="0"/>
              <a:t>and </a:t>
            </a:r>
            <a:r>
              <a:rPr lang="en-GB" b="1" noProof="0"/>
              <a:t>reduces relapse risk</a:t>
            </a:r>
            <a:r>
              <a:rPr lang="en-GB" baseline="30000" noProof="0"/>
              <a:t>2</a:t>
            </a:r>
          </a:p>
          <a:p>
            <a:endParaRPr lang="en-GB" noProof="0"/>
          </a:p>
        </p:txBody>
      </p:sp>
      <p:sp>
        <p:nvSpPr>
          <p:cNvPr id="16" name="Content Placeholder 15">
            <a:extLst>
              <a:ext uri="{FF2B5EF4-FFF2-40B4-BE49-F238E27FC236}">
                <a16:creationId xmlns:a16="http://schemas.microsoft.com/office/drawing/2014/main" id="{C476CCFE-F216-2252-916A-61B69D0AD20B}"/>
              </a:ext>
            </a:extLst>
          </p:cNvPr>
          <p:cNvSpPr>
            <a:spLocks noGrp="1"/>
          </p:cNvSpPr>
          <p:nvPr>
            <p:ph idx="21"/>
          </p:nvPr>
        </p:nvSpPr>
        <p:spPr/>
        <p:txBody>
          <a:bodyPr/>
          <a:lstStyle/>
          <a:p>
            <a:pPr marL="0" indent="0" algn="ctr">
              <a:buNone/>
            </a:pPr>
            <a:r>
              <a:rPr lang="en-GB" b="1" noProof="0">
                <a:solidFill>
                  <a:schemeClr val="accent2">
                    <a:lumMod val="50000"/>
                  </a:schemeClr>
                </a:solidFill>
              </a:rPr>
              <a:t>Mean global assessment of functioning </a:t>
            </a:r>
            <a:br>
              <a:rPr lang="en-GB" b="1" noProof="0">
                <a:solidFill>
                  <a:schemeClr val="accent2">
                    <a:lumMod val="50000"/>
                  </a:schemeClr>
                </a:solidFill>
              </a:rPr>
            </a:br>
            <a:r>
              <a:rPr lang="en-GB" b="1" noProof="0">
                <a:solidFill>
                  <a:schemeClr val="accent2">
                    <a:lumMod val="50000"/>
                  </a:schemeClr>
                </a:solidFill>
              </a:rPr>
              <a:t>by duration of untreated illness in FEP</a:t>
            </a:r>
            <a:r>
              <a:rPr lang="en-GB" b="1" baseline="30000" noProof="0">
                <a:solidFill>
                  <a:schemeClr val="accent2">
                    <a:lumMod val="50000"/>
                  </a:schemeClr>
                </a:solidFill>
              </a:rPr>
              <a:t>1,a</a:t>
            </a:r>
            <a:endParaRPr lang="en-GB" b="1" strike="sngStrike" baseline="30000" noProof="0">
              <a:solidFill>
                <a:schemeClr val="accent2">
                  <a:lumMod val="50000"/>
                </a:schemeClr>
              </a:solidFill>
            </a:endParaRPr>
          </a:p>
          <a:p>
            <a:endParaRPr lang="en-GB" noProof="0"/>
          </a:p>
        </p:txBody>
      </p:sp>
      <p:sp>
        <p:nvSpPr>
          <p:cNvPr id="3" name="Text Placeholder 2">
            <a:extLst>
              <a:ext uri="{FF2B5EF4-FFF2-40B4-BE49-F238E27FC236}">
                <a16:creationId xmlns:a16="http://schemas.microsoft.com/office/drawing/2014/main" id="{729EEC9F-F8CA-8325-EB94-9EB94707856E}"/>
              </a:ext>
            </a:extLst>
          </p:cNvPr>
          <p:cNvSpPr>
            <a:spLocks noGrp="1"/>
          </p:cNvSpPr>
          <p:nvPr>
            <p:ph type="body" sz="quarter" idx="18"/>
          </p:nvPr>
        </p:nvSpPr>
        <p:spPr/>
        <p:txBody>
          <a:bodyPr/>
          <a:lstStyle/>
          <a:p>
            <a:r>
              <a:rPr lang="en-GB" baseline="30000" noProof="0" err="1"/>
              <a:t>a</a:t>
            </a:r>
            <a:r>
              <a:rPr lang="en-GB" noProof="0" err="1"/>
              <a:t>A</a:t>
            </a:r>
            <a:r>
              <a:rPr lang="en-GB" noProof="0"/>
              <a:t> higher global assessment of functioning score indicates better overall functioning</a:t>
            </a:r>
          </a:p>
          <a:p>
            <a:r>
              <a:rPr lang="en-GB" noProof="0"/>
              <a:t>DUI=duration of untreated illness; FEP=first-episode psychosis</a:t>
            </a:r>
          </a:p>
          <a:p>
            <a:r>
              <a:rPr lang="en-GB" noProof="0"/>
              <a:t>1. Crumlish et al. World Psychiatry 2017;16:251–265; 2. </a:t>
            </a:r>
            <a:r>
              <a:rPr lang="en-GB" noProof="0" err="1"/>
              <a:t>Fusar</a:t>
            </a:r>
            <a:r>
              <a:rPr lang="en-GB" noProof="0"/>
              <a:t>-Poli et al. World Psychiatry 2017;16:251–265</a:t>
            </a:r>
          </a:p>
        </p:txBody>
      </p:sp>
      <p:sp>
        <p:nvSpPr>
          <p:cNvPr id="6" name="Slide Number Placeholder 5">
            <a:extLst>
              <a:ext uri="{FF2B5EF4-FFF2-40B4-BE49-F238E27FC236}">
                <a16:creationId xmlns:a16="http://schemas.microsoft.com/office/drawing/2014/main" id="{F646CF75-76DB-D1B9-4CE6-747E7C9257E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82160867-BB89-10D9-F1FF-5D6BEDE80B82}"/>
              </a:ext>
            </a:extLst>
          </p:cNvPr>
          <p:cNvSpPr/>
          <p:nvPr/>
        </p:nvSpPr>
        <p:spPr>
          <a:xfrm>
            <a:off x="522675" y="1444651"/>
            <a:ext cx="5306625" cy="646986"/>
          </a:xfrm>
          <a:prstGeom prst="roundRect">
            <a:avLst/>
          </a:prstGeom>
          <a:solidFill>
            <a:schemeClr val="accent4">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F1A01"/>
                </a:solidFill>
                <a:effectLst/>
                <a:uLnTx/>
                <a:uFillTx/>
                <a:latin typeface="Arial"/>
                <a:ea typeface="+mn-ea"/>
                <a:cs typeface="+mn-cs"/>
              </a:rPr>
              <a:t>The first 2–5 years following illness onset are         </a:t>
            </a:r>
            <a:r>
              <a:rPr kumimoji="0" lang="en-GB" sz="1600" b="1" i="0" u="none" strike="noStrike" kern="1200" cap="none" spc="0" normalizeH="0" baseline="0" noProof="0" dirty="0">
                <a:ln>
                  <a:noFill/>
                </a:ln>
                <a:solidFill>
                  <a:srgbClr val="3F1A01"/>
                </a:solidFill>
                <a:effectLst/>
                <a:uLnTx/>
                <a:uFillTx/>
                <a:latin typeface="Arial"/>
                <a:ea typeface="+mn-ea"/>
                <a:cs typeface="+mn-cs"/>
              </a:rPr>
              <a:t>critical for long-term outcomes</a:t>
            </a:r>
            <a:r>
              <a:rPr kumimoji="0" lang="en-GB" sz="1600" i="0" u="none" strike="noStrike" kern="1200" cap="none" spc="0" normalizeH="0" baseline="30000" noProof="0" dirty="0">
                <a:ln>
                  <a:noFill/>
                </a:ln>
                <a:solidFill>
                  <a:srgbClr val="3F1A01"/>
                </a:solidFill>
                <a:effectLst/>
                <a:uLnTx/>
                <a:uFillTx/>
                <a:latin typeface="Arial"/>
                <a:ea typeface="+mn-ea"/>
                <a:cs typeface="+mn-cs"/>
              </a:rPr>
              <a:t>1</a:t>
            </a:r>
          </a:p>
        </p:txBody>
      </p:sp>
      <p:graphicFrame>
        <p:nvGraphicFramePr>
          <p:cNvPr id="9" name="Chart 8">
            <a:extLst>
              <a:ext uri="{FF2B5EF4-FFF2-40B4-BE49-F238E27FC236}">
                <a16:creationId xmlns:a16="http://schemas.microsoft.com/office/drawing/2014/main" id="{EE354700-F179-ADDB-0CC5-B9CD1D05306E}"/>
              </a:ext>
            </a:extLst>
          </p:cNvPr>
          <p:cNvGraphicFramePr>
            <a:graphicFrameLocks/>
          </p:cNvGraphicFramePr>
          <p:nvPr>
            <p:extLst>
              <p:ext uri="{D42A27DB-BD31-4B8C-83A1-F6EECF244321}">
                <p14:modId xmlns:p14="http://schemas.microsoft.com/office/powerpoint/2010/main" val="3709419062"/>
              </p:ext>
            </p:extLst>
          </p:nvPr>
        </p:nvGraphicFramePr>
        <p:xfrm>
          <a:off x="6140239" y="1889761"/>
          <a:ext cx="5419724" cy="40994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4129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113AE-74CD-9EA3-3564-830DE9EC59C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CC7F2F3-DE80-52F9-8C96-8C12853770CB}"/>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4" name="Title 3">
            <a:extLst>
              <a:ext uri="{FF2B5EF4-FFF2-40B4-BE49-F238E27FC236}">
                <a16:creationId xmlns:a16="http://schemas.microsoft.com/office/drawing/2014/main" id="{CA0901BC-E3BB-DD76-C3D0-CF2613DCA438}"/>
              </a:ext>
            </a:extLst>
          </p:cNvPr>
          <p:cNvSpPr>
            <a:spLocks noGrp="1"/>
          </p:cNvSpPr>
          <p:nvPr>
            <p:ph type="title"/>
          </p:nvPr>
        </p:nvSpPr>
        <p:spPr/>
        <p:txBody>
          <a:bodyPr anchor="b">
            <a:normAutofit/>
          </a:bodyPr>
          <a:lstStyle/>
          <a:p>
            <a:r>
              <a:rPr lang="en-GB" noProof="0"/>
              <a:t>Transdiagnostic clinical staging </a:t>
            </a:r>
          </a:p>
        </p:txBody>
      </p:sp>
      <p:sp>
        <p:nvSpPr>
          <p:cNvPr id="3" name="Text Placeholder 2">
            <a:extLst>
              <a:ext uri="{FF2B5EF4-FFF2-40B4-BE49-F238E27FC236}">
                <a16:creationId xmlns:a16="http://schemas.microsoft.com/office/drawing/2014/main" id="{F12620B1-C1AE-BAF0-7522-56F2DF716620}"/>
              </a:ext>
            </a:extLst>
          </p:cNvPr>
          <p:cNvSpPr>
            <a:spLocks noGrp="1"/>
          </p:cNvSpPr>
          <p:nvPr>
            <p:ph type="body" sz="quarter" idx="18"/>
          </p:nvPr>
        </p:nvSpPr>
        <p:spPr/>
        <p:txBody>
          <a:bodyPr anchor="b">
            <a:normAutofit/>
          </a:bodyPr>
          <a:lstStyle/>
          <a:p>
            <a:r>
              <a:rPr lang="en-GB" noProof="0"/>
              <a:t>Based on papers by Scott and colleagues</a:t>
            </a:r>
            <a:r>
              <a:rPr lang="en-GB" baseline="30000" noProof="0"/>
              <a:t>2</a:t>
            </a:r>
            <a:r>
              <a:rPr lang="en-GB" noProof="0"/>
              <a:t> and Shah and colleagues.</a:t>
            </a:r>
            <a:r>
              <a:rPr lang="en-GB" baseline="30000" noProof="0"/>
              <a:t>3</a:t>
            </a:r>
            <a:r>
              <a:rPr lang="en-GB" noProof="0"/>
              <a:t> Selection of rating scales and score ranges can vary slightly between staging models </a:t>
            </a:r>
            <a:br>
              <a:rPr lang="en-GB" noProof="0"/>
            </a:br>
            <a:br>
              <a:rPr lang="en-GB" noProof="0"/>
            </a:br>
            <a:r>
              <a:rPr lang="en-GB" noProof="0"/>
              <a:t>GAF=Global Assessment of Functioning; QIDS=Quick Inventory of Depressive Symptomatology; YMRS=Young Mania Rating Scale</a:t>
            </a:r>
          </a:p>
          <a:p>
            <a:r>
              <a:rPr lang="en-GB" noProof="0"/>
              <a:t>1. Scott et al. Lancet Psychiatry 2024;11:461–471; 2.</a:t>
            </a:r>
            <a:r>
              <a:rPr lang="en-GB" noProof="0">
                <a:solidFill>
                  <a:srgbClr val="FF0000"/>
                </a:solidFill>
              </a:rPr>
              <a:t> </a:t>
            </a:r>
            <a:r>
              <a:rPr lang="en-GB" noProof="0"/>
              <a:t>Scott et al. Early </a:t>
            </a:r>
            <a:r>
              <a:rPr lang="en-GB" noProof="0" err="1"/>
              <a:t>Interv</a:t>
            </a:r>
            <a:r>
              <a:rPr lang="en-GB" noProof="0"/>
              <a:t> Psychiatry 2021;15:306–313; 3. Shah et al. World Psychiatry 2020;19:233–242</a:t>
            </a:r>
          </a:p>
        </p:txBody>
      </p:sp>
      <p:sp>
        <p:nvSpPr>
          <p:cNvPr id="6" name="Slide Number Placeholder 5">
            <a:extLst>
              <a:ext uri="{FF2B5EF4-FFF2-40B4-BE49-F238E27FC236}">
                <a16:creationId xmlns:a16="http://schemas.microsoft.com/office/drawing/2014/main" id="{D9461F45-B46A-6584-37B6-06CB49C4543A}"/>
              </a:ext>
            </a:extLst>
          </p:cNvPr>
          <p:cNvSpPr>
            <a:spLocks noGrp="1"/>
          </p:cNvSpPr>
          <p:nvPr>
            <p:ph type="sldNum" sz="quarter" idx="4"/>
          </p:nvPr>
        </p:nvSpPr>
        <p:spPr/>
        <p:txBody>
          <a:bodyPr anchor="t">
            <a:normAutofit/>
          </a:bodyPr>
          <a:lstStyle/>
          <a:p>
            <a:fld id="{6DBC486D-4FAB-B746-8B02-8D7C842291C6}" type="slidenum">
              <a:rPr lang="en-GB" noProof="0" smtClean="0"/>
              <a:pPr/>
              <a:t>11</a:t>
            </a:fld>
            <a:endParaRPr lang="en-GB" noProof="0"/>
          </a:p>
        </p:txBody>
      </p:sp>
      <p:grpSp>
        <p:nvGrpSpPr>
          <p:cNvPr id="45" name="Group 44">
            <a:extLst>
              <a:ext uri="{FF2B5EF4-FFF2-40B4-BE49-F238E27FC236}">
                <a16:creationId xmlns:a16="http://schemas.microsoft.com/office/drawing/2014/main" id="{205F81AC-7B21-6BF2-7FC7-1B49CBEC2E8B}"/>
              </a:ext>
            </a:extLst>
          </p:cNvPr>
          <p:cNvGrpSpPr/>
          <p:nvPr/>
        </p:nvGrpSpPr>
        <p:grpSpPr>
          <a:xfrm>
            <a:off x="618600" y="2497571"/>
            <a:ext cx="529288" cy="3389512"/>
            <a:chOff x="3148429" y="1829820"/>
            <a:chExt cx="485415" cy="4272180"/>
          </a:xfrm>
        </p:grpSpPr>
        <p:sp>
          <p:nvSpPr>
            <p:cNvPr id="9" name="Arrow: Down 8">
              <a:extLst>
                <a:ext uri="{FF2B5EF4-FFF2-40B4-BE49-F238E27FC236}">
                  <a16:creationId xmlns:a16="http://schemas.microsoft.com/office/drawing/2014/main" id="{E59637B7-8C18-EB63-2650-868275B7FD8C}"/>
                </a:ext>
              </a:extLst>
            </p:cNvPr>
            <p:cNvSpPr/>
            <p:nvPr/>
          </p:nvSpPr>
          <p:spPr>
            <a:xfrm>
              <a:off x="3187463" y="1829820"/>
              <a:ext cx="442336" cy="4272180"/>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100" noProof="0"/>
            </a:p>
          </p:txBody>
        </p:sp>
        <p:sp>
          <p:nvSpPr>
            <p:cNvPr id="10" name="Rectangle: Rounded Corners 9">
              <a:extLst>
                <a:ext uri="{FF2B5EF4-FFF2-40B4-BE49-F238E27FC236}">
                  <a16:creationId xmlns:a16="http://schemas.microsoft.com/office/drawing/2014/main" id="{C5749CF3-A45E-2707-A2D8-98CC778DE0E6}"/>
                </a:ext>
              </a:extLst>
            </p:cNvPr>
            <p:cNvSpPr/>
            <p:nvPr/>
          </p:nvSpPr>
          <p:spPr>
            <a:xfrm>
              <a:off x="3148429" y="2796728"/>
              <a:ext cx="485415" cy="2034352"/>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72000" tIns="72000" rIns="72000" bIns="72000" rtlCol="0" anchor="ctr"/>
            <a:lstStyle/>
            <a:p>
              <a:pPr algn="ctr"/>
              <a:r>
                <a:rPr lang="en-GB" sz="1100" b="1" noProof="0"/>
                <a:t>Increasing symptom severity, specificit</a:t>
              </a:r>
              <a:r>
                <a:rPr lang="en-GB" sz="1100" b="1" noProof="0">
                  <a:solidFill>
                    <a:schemeClr val="bg1"/>
                  </a:solidFill>
                </a:rPr>
                <a:t>y, and disability</a:t>
              </a:r>
            </a:p>
          </p:txBody>
        </p:sp>
      </p:grpSp>
      <p:grpSp>
        <p:nvGrpSpPr>
          <p:cNvPr id="251" name="Group 250">
            <a:extLst>
              <a:ext uri="{FF2B5EF4-FFF2-40B4-BE49-F238E27FC236}">
                <a16:creationId xmlns:a16="http://schemas.microsoft.com/office/drawing/2014/main" id="{70E0138B-78F4-3820-3D8B-26C8E8208A53}"/>
              </a:ext>
            </a:extLst>
          </p:cNvPr>
          <p:cNvGrpSpPr/>
          <p:nvPr/>
        </p:nvGrpSpPr>
        <p:grpSpPr>
          <a:xfrm>
            <a:off x="1253816" y="2491431"/>
            <a:ext cx="1121260" cy="3401216"/>
            <a:chOff x="1200366" y="2592496"/>
            <a:chExt cx="1297890" cy="3401216"/>
          </a:xfrm>
        </p:grpSpPr>
        <p:sp>
          <p:nvSpPr>
            <p:cNvPr id="39" name="Rectangle: Rounded Corners 38">
              <a:extLst>
                <a:ext uri="{FF2B5EF4-FFF2-40B4-BE49-F238E27FC236}">
                  <a16:creationId xmlns:a16="http://schemas.microsoft.com/office/drawing/2014/main" id="{E994C56B-E511-EFF5-A9CD-172BF5D013E8}"/>
                </a:ext>
              </a:extLst>
            </p:cNvPr>
            <p:cNvSpPr/>
            <p:nvPr/>
          </p:nvSpPr>
          <p:spPr>
            <a:xfrm>
              <a:off x="1200366" y="2592496"/>
              <a:ext cx="1269642" cy="48710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100" noProof="0"/>
                <a:t>Stage 0</a:t>
              </a:r>
            </a:p>
            <a:p>
              <a:pPr algn="ctr"/>
              <a:r>
                <a:rPr lang="en-GB" sz="1100" i="1" noProof="0"/>
                <a:t>asymptomatic</a:t>
              </a:r>
            </a:p>
          </p:txBody>
        </p:sp>
        <p:sp>
          <p:nvSpPr>
            <p:cNvPr id="40" name="Rectangle: Rounded Corners 39">
              <a:extLst>
                <a:ext uri="{FF2B5EF4-FFF2-40B4-BE49-F238E27FC236}">
                  <a16:creationId xmlns:a16="http://schemas.microsoft.com/office/drawing/2014/main" id="{AF6F1E01-710E-CFC9-AD07-5D6A739C7533}"/>
                </a:ext>
              </a:extLst>
            </p:cNvPr>
            <p:cNvSpPr/>
            <p:nvPr/>
          </p:nvSpPr>
          <p:spPr>
            <a:xfrm>
              <a:off x="1214490" y="3175318"/>
              <a:ext cx="1269642" cy="48710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100" noProof="0"/>
                <a:t>Stage 1a</a:t>
              </a:r>
            </a:p>
          </p:txBody>
        </p:sp>
        <p:sp>
          <p:nvSpPr>
            <p:cNvPr id="41" name="Rectangle: Rounded Corners 40">
              <a:extLst>
                <a:ext uri="{FF2B5EF4-FFF2-40B4-BE49-F238E27FC236}">
                  <a16:creationId xmlns:a16="http://schemas.microsoft.com/office/drawing/2014/main" id="{BE87F568-806D-F662-C366-5970DC28CD38}"/>
                </a:ext>
              </a:extLst>
            </p:cNvPr>
            <p:cNvSpPr/>
            <p:nvPr/>
          </p:nvSpPr>
          <p:spPr>
            <a:xfrm>
              <a:off x="1214490" y="3758140"/>
              <a:ext cx="1269642" cy="48710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100" noProof="0"/>
                <a:t>Stage 1b</a:t>
              </a:r>
            </a:p>
          </p:txBody>
        </p:sp>
        <p:sp>
          <p:nvSpPr>
            <p:cNvPr id="42" name="Rectangle: Rounded Corners 41">
              <a:extLst>
                <a:ext uri="{FF2B5EF4-FFF2-40B4-BE49-F238E27FC236}">
                  <a16:creationId xmlns:a16="http://schemas.microsoft.com/office/drawing/2014/main" id="{655172D3-25DE-4A56-9CA7-F0CF0F30192D}"/>
                </a:ext>
              </a:extLst>
            </p:cNvPr>
            <p:cNvSpPr/>
            <p:nvPr/>
          </p:nvSpPr>
          <p:spPr>
            <a:xfrm>
              <a:off x="1214490" y="4340962"/>
              <a:ext cx="1269642" cy="48710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100" noProof="0"/>
                <a:t>Stage 2</a:t>
              </a:r>
            </a:p>
          </p:txBody>
        </p:sp>
        <p:sp>
          <p:nvSpPr>
            <p:cNvPr id="43" name="Rectangle: Rounded Corners 42">
              <a:extLst>
                <a:ext uri="{FF2B5EF4-FFF2-40B4-BE49-F238E27FC236}">
                  <a16:creationId xmlns:a16="http://schemas.microsoft.com/office/drawing/2014/main" id="{A2ED57F9-B82D-5372-5AE7-167A92043598}"/>
                </a:ext>
              </a:extLst>
            </p:cNvPr>
            <p:cNvSpPr/>
            <p:nvPr/>
          </p:nvSpPr>
          <p:spPr>
            <a:xfrm>
              <a:off x="1228614" y="4923784"/>
              <a:ext cx="1269642" cy="48710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100" noProof="0"/>
                <a:t>Stage 3</a:t>
              </a:r>
            </a:p>
          </p:txBody>
        </p:sp>
        <p:sp>
          <p:nvSpPr>
            <p:cNvPr id="44" name="Rectangle: Rounded Corners 43">
              <a:extLst>
                <a:ext uri="{FF2B5EF4-FFF2-40B4-BE49-F238E27FC236}">
                  <a16:creationId xmlns:a16="http://schemas.microsoft.com/office/drawing/2014/main" id="{8C9AAE5D-361F-6AD7-7BBC-01D97E456EA8}"/>
                </a:ext>
              </a:extLst>
            </p:cNvPr>
            <p:cNvSpPr/>
            <p:nvPr/>
          </p:nvSpPr>
          <p:spPr>
            <a:xfrm>
              <a:off x="1228614" y="5506607"/>
              <a:ext cx="1269642" cy="48710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100" noProof="0"/>
                <a:t>Stage 4</a:t>
              </a:r>
            </a:p>
          </p:txBody>
        </p:sp>
      </p:grpSp>
      <p:grpSp>
        <p:nvGrpSpPr>
          <p:cNvPr id="7" name="Group 6">
            <a:extLst>
              <a:ext uri="{FF2B5EF4-FFF2-40B4-BE49-F238E27FC236}">
                <a16:creationId xmlns:a16="http://schemas.microsoft.com/office/drawing/2014/main" id="{ADE23A16-52B3-CBFE-3E8F-76F49F13D6E3}"/>
              </a:ext>
            </a:extLst>
          </p:cNvPr>
          <p:cNvGrpSpPr/>
          <p:nvPr/>
        </p:nvGrpSpPr>
        <p:grpSpPr>
          <a:xfrm>
            <a:off x="2481632" y="2200368"/>
            <a:ext cx="6061678" cy="3686137"/>
            <a:chOff x="2481632" y="2200368"/>
            <a:chExt cx="6061678" cy="3686137"/>
          </a:xfrm>
        </p:grpSpPr>
        <p:sp>
          <p:nvSpPr>
            <p:cNvPr id="32" name="TextBox 31">
              <a:extLst>
                <a:ext uri="{FF2B5EF4-FFF2-40B4-BE49-F238E27FC236}">
                  <a16:creationId xmlns:a16="http://schemas.microsoft.com/office/drawing/2014/main" id="{3D313C9F-3B58-3E7F-3216-9A787B1F7D18}"/>
                </a:ext>
              </a:extLst>
            </p:cNvPr>
            <p:cNvSpPr txBox="1"/>
            <p:nvPr/>
          </p:nvSpPr>
          <p:spPr>
            <a:xfrm>
              <a:off x="2481632" y="2200370"/>
              <a:ext cx="1949461" cy="330072"/>
            </a:xfrm>
            <a:prstGeom prst="rect">
              <a:avLst/>
            </a:prstGeom>
            <a:noFill/>
          </p:spPr>
          <p:txBody>
            <a:bodyPr wrap="square" lIns="72000" tIns="72000" rIns="72000" bIns="72000" rtlCol="0">
              <a:spAutoFit/>
            </a:bodyPr>
            <a:lstStyle/>
            <a:p>
              <a:pPr algn="ctr"/>
              <a:r>
                <a:rPr lang="en-GB" sz="1200" b="1" noProof="0"/>
                <a:t>Symptoms</a:t>
              </a:r>
            </a:p>
          </p:txBody>
        </p:sp>
        <p:sp>
          <p:nvSpPr>
            <p:cNvPr id="25" name="TextBox 24">
              <a:extLst>
                <a:ext uri="{FF2B5EF4-FFF2-40B4-BE49-F238E27FC236}">
                  <a16:creationId xmlns:a16="http://schemas.microsoft.com/office/drawing/2014/main" id="{0BEBDD3D-2DB7-597A-7111-ED1E12439378}"/>
                </a:ext>
              </a:extLst>
            </p:cNvPr>
            <p:cNvSpPr txBox="1"/>
            <p:nvPr/>
          </p:nvSpPr>
          <p:spPr>
            <a:xfrm>
              <a:off x="4552950" y="2200370"/>
              <a:ext cx="1934351" cy="330072"/>
            </a:xfrm>
            <a:prstGeom prst="rect">
              <a:avLst/>
            </a:prstGeom>
            <a:noFill/>
          </p:spPr>
          <p:txBody>
            <a:bodyPr wrap="square" lIns="72000" tIns="72000" rIns="72000" bIns="72000" rtlCol="0">
              <a:spAutoFit/>
            </a:bodyPr>
            <a:lstStyle/>
            <a:p>
              <a:pPr algn="ctr"/>
              <a:r>
                <a:rPr lang="en-GB" sz="1200" b="1" noProof="0"/>
                <a:t>Functioning</a:t>
              </a:r>
            </a:p>
          </p:txBody>
        </p:sp>
        <p:sp>
          <p:nvSpPr>
            <p:cNvPr id="18" name="TextBox 17">
              <a:extLst>
                <a:ext uri="{FF2B5EF4-FFF2-40B4-BE49-F238E27FC236}">
                  <a16:creationId xmlns:a16="http://schemas.microsoft.com/office/drawing/2014/main" id="{B1040706-49AB-27DE-FBFC-CE058595DAE5}"/>
                </a:ext>
              </a:extLst>
            </p:cNvPr>
            <p:cNvSpPr txBox="1"/>
            <p:nvPr/>
          </p:nvSpPr>
          <p:spPr>
            <a:xfrm>
              <a:off x="6593849" y="2200368"/>
              <a:ext cx="1949461" cy="330072"/>
            </a:xfrm>
            <a:prstGeom prst="rect">
              <a:avLst/>
            </a:prstGeom>
            <a:noFill/>
          </p:spPr>
          <p:txBody>
            <a:bodyPr wrap="square" lIns="72000" tIns="72000" rIns="72000" bIns="72000" rtlCol="0">
              <a:spAutoFit/>
            </a:bodyPr>
            <a:lstStyle/>
            <a:p>
              <a:pPr algn="ctr"/>
              <a:r>
                <a:rPr lang="en-GB" sz="1200" b="1" noProof="0"/>
                <a:t>Neurocognition</a:t>
              </a:r>
            </a:p>
          </p:txBody>
        </p:sp>
        <p:grpSp>
          <p:nvGrpSpPr>
            <p:cNvPr id="252" name="Group 251">
              <a:extLst>
                <a:ext uri="{FF2B5EF4-FFF2-40B4-BE49-F238E27FC236}">
                  <a16:creationId xmlns:a16="http://schemas.microsoft.com/office/drawing/2014/main" id="{91029782-C17E-F62A-A54B-2A539DD879F0}"/>
                </a:ext>
              </a:extLst>
            </p:cNvPr>
            <p:cNvGrpSpPr/>
            <p:nvPr/>
          </p:nvGrpSpPr>
          <p:grpSpPr>
            <a:xfrm>
              <a:off x="2486939" y="2497573"/>
              <a:ext cx="6056371" cy="3388932"/>
              <a:chOff x="2611290" y="2598638"/>
              <a:chExt cx="6289650" cy="3388932"/>
            </a:xfrm>
            <a:gradFill>
              <a:gsLst>
                <a:gs pos="42000">
                  <a:schemeClr val="accent3"/>
                </a:gs>
                <a:gs pos="0">
                  <a:schemeClr val="accent3">
                    <a:lumMod val="40000"/>
                    <a:lumOff val="60000"/>
                  </a:schemeClr>
                </a:gs>
                <a:gs pos="100000">
                  <a:srgbClr val="26322D"/>
                </a:gs>
              </a:gsLst>
              <a:lin ang="5400000" scaled="1"/>
            </a:gradFill>
          </p:grpSpPr>
          <p:sp>
            <p:nvSpPr>
              <p:cNvPr id="33" name="Rectangle 32">
                <a:extLst>
                  <a:ext uri="{FF2B5EF4-FFF2-40B4-BE49-F238E27FC236}">
                    <a16:creationId xmlns:a16="http://schemas.microsoft.com/office/drawing/2014/main" id="{C7EDC8A5-8AA9-F0C5-57D6-190E0DDF8AEB}"/>
                  </a:ext>
                </a:extLst>
              </p:cNvPr>
              <p:cNvSpPr/>
              <p:nvPr/>
            </p:nvSpPr>
            <p:spPr>
              <a:xfrm>
                <a:off x="2611290" y="2598638"/>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tx2"/>
                    </a:solidFill>
                  </a:rPr>
                  <a:t>No current symptoms; increased risk of disorder</a:t>
                </a:r>
              </a:p>
            </p:txBody>
          </p:sp>
          <p:sp>
            <p:nvSpPr>
              <p:cNvPr id="34" name="Rectangle 33">
                <a:extLst>
                  <a:ext uri="{FF2B5EF4-FFF2-40B4-BE49-F238E27FC236}">
                    <a16:creationId xmlns:a16="http://schemas.microsoft.com/office/drawing/2014/main" id="{3F4145DF-75C6-7D5C-30E3-18A08943D7B7}"/>
                  </a:ext>
                </a:extLst>
              </p:cNvPr>
              <p:cNvSpPr/>
              <p:nvPr/>
            </p:nvSpPr>
            <p:spPr>
              <a:xfrm>
                <a:off x="2611290" y="3181460"/>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tx2"/>
                    </a:solidFill>
                  </a:rPr>
                  <a:t>Mild/non-specific symptoms (QIDS 0–11)</a:t>
                </a:r>
              </a:p>
            </p:txBody>
          </p:sp>
          <p:sp>
            <p:nvSpPr>
              <p:cNvPr id="35" name="Rectangle 34">
                <a:extLst>
                  <a:ext uri="{FF2B5EF4-FFF2-40B4-BE49-F238E27FC236}">
                    <a16:creationId xmlns:a16="http://schemas.microsoft.com/office/drawing/2014/main" id="{D3306400-3FDD-7D7E-0AC0-4638EE6D7DC1}"/>
                  </a:ext>
                </a:extLst>
              </p:cNvPr>
              <p:cNvSpPr/>
              <p:nvPr/>
            </p:nvSpPr>
            <p:spPr>
              <a:xfrm>
                <a:off x="2611290" y="3764282"/>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tx2"/>
                    </a:solidFill>
                  </a:rPr>
                  <a:t>Sub-threshold symptoms</a:t>
                </a:r>
              </a:p>
              <a:p>
                <a:pPr algn="ctr"/>
                <a:r>
                  <a:rPr lang="en-GB" sz="1050" noProof="0">
                    <a:solidFill>
                      <a:schemeClr val="tx2"/>
                    </a:solidFill>
                  </a:rPr>
                  <a:t>(QIDS 11–20, YMRS &gt;9)</a:t>
                </a:r>
              </a:p>
            </p:txBody>
          </p:sp>
          <p:sp>
            <p:nvSpPr>
              <p:cNvPr id="36" name="Rectangle 35">
                <a:extLst>
                  <a:ext uri="{FF2B5EF4-FFF2-40B4-BE49-F238E27FC236}">
                    <a16:creationId xmlns:a16="http://schemas.microsoft.com/office/drawing/2014/main" id="{90F675B7-6161-D44C-7402-C9C060B37E79}"/>
                  </a:ext>
                </a:extLst>
              </p:cNvPr>
              <p:cNvSpPr/>
              <p:nvPr/>
            </p:nvSpPr>
            <p:spPr>
              <a:xfrm>
                <a:off x="2611290" y="4347104"/>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r>
                  <a:rPr lang="en-GB" sz="1050" noProof="0">
                    <a:solidFill>
                      <a:schemeClr val="bg1"/>
                    </a:solidFill>
                  </a:rPr>
                  <a:t>Moderate to severe symptoms (QIDS &gt;20, YMRS &gt;15)</a:t>
                </a:r>
              </a:p>
            </p:txBody>
          </p:sp>
          <p:sp>
            <p:nvSpPr>
              <p:cNvPr id="37" name="Rectangle 36">
                <a:extLst>
                  <a:ext uri="{FF2B5EF4-FFF2-40B4-BE49-F238E27FC236}">
                    <a16:creationId xmlns:a16="http://schemas.microsoft.com/office/drawing/2014/main" id="{C51BE29A-BC56-336A-899E-E1BC8B5D252E}"/>
                  </a:ext>
                </a:extLst>
              </p:cNvPr>
              <p:cNvSpPr/>
              <p:nvPr/>
            </p:nvSpPr>
            <p:spPr>
              <a:xfrm>
                <a:off x="2611290" y="4929926"/>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bg1"/>
                    </a:solidFill>
                  </a:rPr>
                  <a:t>Incomplete remission or relapse</a:t>
                </a:r>
              </a:p>
            </p:txBody>
          </p:sp>
          <p:sp>
            <p:nvSpPr>
              <p:cNvPr id="38" name="Rectangle 37">
                <a:extLst>
                  <a:ext uri="{FF2B5EF4-FFF2-40B4-BE49-F238E27FC236}">
                    <a16:creationId xmlns:a16="http://schemas.microsoft.com/office/drawing/2014/main" id="{E56FF3C0-2A39-0438-D6CC-1F82F9634AB3}"/>
                  </a:ext>
                </a:extLst>
              </p:cNvPr>
              <p:cNvSpPr/>
              <p:nvPr/>
            </p:nvSpPr>
            <p:spPr>
              <a:xfrm>
                <a:off x="2611290" y="5512748"/>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bg1"/>
                    </a:solidFill>
                  </a:rPr>
                  <a:t>Severe, unremitting, or refractory illness</a:t>
                </a:r>
              </a:p>
            </p:txBody>
          </p:sp>
          <p:grpSp>
            <p:nvGrpSpPr>
              <p:cNvPr id="247" name="Group 246">
                <a:extLst>
                  <a:ext uri="{FF2B5EF4-FFF2-40B4-BE49-F238E27FC236}">
                    <a16:creationId xmlns:a16="http://schemas.microsoft.com/office/drawing/2014/main" id="{AC8A0037-3F66-1463-4F64-3BEAFE933237}"/>
                  </a:ext>
                </a:extLst>
              </p:cNvPr>
              <p:cNvGrpSpPr/>
              <p:nvPr/>
            </p:nvGrpSpPr>
            <p:grpSpPr>
              <a:xfrm>
                <a:off x="4743840" y="2598638"/>
                <a:ext cx="2024550" cy="3388932"/>
                <a:chOff x="4722276" y="2598638"/>
                <a:chExt cx="2024550" cy="3388932"/>
              </a:xfrm>
              <a:grpFill/>
            </p:grpSpPr>
            <p:sp>
              <p:nvSpPr>
                <p:cNvPr id="26" name="Rectangle 25">
                  <a:extLst>
                    <a:ext uri="{FF2B5EF4-FFF2-40B4-BE49-F238E27FC236}">
                      <a16:creationId xmlns:a16="http://schemas.microsoft.com/office/drawing/2014/main" id="{7509BF28-F515-07F5-096D-A6BDD996F208}"/>
                    </a:ext>
                  </a:extLst>
                </p:cNvPr>
                <p:cNvSpPr/>
                <p:nvPr/>
              </p:nvSpPr>
              <p:spPr>
                <a:xfrm>
                  <a:off x="4722276" y="2598638"/>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tx2"/>
                      </a:solidFill>
                    </a:rPr>
                    <a:t>No histological change</a:t>
                  </a:r>
                </a:p>
              </p:txBody>
            </p:sp>
            <p:sp>
              <p:nvSpPr>
                <p:cNvPr id="27" name="Rectangle 26">
                  <a:extLst>
                    <a:ext uri="{FF2B5EF4-FFF2-40B4-BE49-F238E27FC236}">
                      <a16:creationId xmlns:a16="http://schemas.microsoft.com/office/drawing/2014/main" id="{DB8269B3-0F7D-7E58-3703-FBAA14111FD8}"/>
                    </a:ext>
                  </a:extLst>
                </p:cNvPr>
                <p:cNvSpPr/>
                <p:nvPr/>
              </p:nvSpPr>
              <p:spPr>
                <a:xfrm>
                  <a:off x="4722276" y="3181460"/>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tx2"/>
                      </a:solidFill>
                    </a:rPr>
                    <a:t>Mild functional change or decline (GAF 70–100)</a:t>
                  </a:r>
                </a:p>
              </p:txBody>
            </p:sp>
            <p:sp>
              <p:nvSpPr>
                <p:cNvPr id="28" name="Rectangle 27">
                  <a:extLst>
                    <a:ext uri="{FF2B5EF4-FFF2-40B4-BE49-F238E27FC236}">
                      <a16:creationId xmlns:a16="http://schemas.microsoft.com/office/drawing/2014/main" id="{7F19D0A7-DF75-87E0-27F0-D6202716C4C5}"/>
                    </a:ext>
                  </a:extLst>
                </p:cNvPr>
                <p:cNvSpPr/>
                <p:nvPr/>
              </p:nvSpPr>
              <p:spPr>
                <a:xfrm>
                  <a:off x="4722276" y="3764282"/>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tx2"/>
                      </a:solidFill>
                    </a:rPr>
                    <a:t>Functional decline to </a:t>
                  </a:r>
                  <a:r>
                    <a:rPr lang="en-GB" sz="1050" noProof="0" err="1">
                      <a:solidFill>
                        <a:schemeClr val="tx2"/>
                      </a:solidFill>
                    </a:rPr>
                    <a:t>caseness</a:t>
                  </a:r>
                  <a:r>
                    <a:rPr lang="en-GB" sz="1050" noProof="0">
                      <a:solidFill>
                        <a:schemeClr val="tx2"/>
                      </a:solidFill>
                    </a:rPr>
                    <a:t> (GAF &lt;70)</a:t>
                  </a:r>
                </a:p>
              </p:txBody>
            </p:sp>
            <p:sp>
              <p:nvSpPr>
                <p:cNvPr id="29" name="Rectangle 28">
                  <a:extLst>
                    <a:ext uri="{FF2B5EF4-FFF2-40B4-BE49-F238E27FC236}">
                      <a16:creationId xmlns:a16="http://schemas.microsoft.com/office/drawing/2014/main" id="{405887A5-441E-F701-DDAE-E3B93526984D}"/>
                    </a:ext>
                  </a:extLst>
                </p:cNvPr>
                <p:cNvSpPr/>
                <p:nvPr/>
              </p:nvSpPr>
              <p:spPr>
                <a:xfrm>
                  <a:off x="4722276" y="4347104"/>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bg1"/>
                      </a:solidFill>
                    </a:rPr>
                    <a:t>Functional decline </a:t>
                  </a:r>
                  <a:br>
                    <a:rPr lang="en-GB" sz="1050" noProof="0">
                      <a:solidFill>
                        <a:schemeClr val="bg1"/>
                      </a:solidFill>
                    </a:rPr>
                  </a:br>
                  <a:r>
                    <a:rPr lang="en-GB" sz="1050" noProof="0">
                      <a:solidFill>
                        <a:schemeClr val="bg1"/>
                      </a:solidFill>
                    </a:rPr>
                    <a:t>(GAF &lt;50)</a:t>
                  </a:r>
                </a:p>
              </p:txBody>
            </p:sp>
            <p:sp>
              <p:nvSpPr>
                <p:cNvPr id="30" name="Rectangle 29">
                  <a:extLst>
                    <a:ext uri="{FF2B5EF4-FFF2-40B4-BE49-F238E27FC236}">
                      <a16:creationId xmlns:a16="http://schemas.microsoft.com/office/drawing/2014/main" id="{4A649D73-4FD3-2ECC-AD46-33F060F96D27}"/>
                    </a:ext>
                  </a:extLst>
                </p:cNvPr>
                <p:cNvSpPr/>
                <p:nvPr/>
              </p:nvSpPr>
              <p:spPr>
                <a:xfrm>
                  <a:off x="4722276" y="4929926"/>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bg1"/>
                      </a:solidFill>
                    </a:rPr>
                    <a:t>Persistent functional decline (GAF &lt;40)</a:t>
                  </a:r>
                </a:p>
              </p:txBody>
            </p:sp>
            <p:sp>
              <p:nvSpPr>
                <p:cNvPr id="31" name="Rectangle 30">
                  <a:extLst>
                    <a:ext uri="{FF2B5EF4-FFF2-40B4-BE49-F238E27FC236}">
                      <a16:creationId xmlns:a16="http://schemas.microsoft.com/office/drawing/2014/main" id="{5D36458D-DEA1-E675-898A-C9152C627DB8}"/>
                    </a:ext>
                  </a:extLst>
                </p:cNvPr>
                <p:cNvSpPr/>
                <p:nvPr/>
              </p:nvSpPr>
              <p:spPr>
                <a:xfrm>
                  <a:off x="4722276" y="5512748"/>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r>
                    <a:rPr lang="en-GB" sz="1050" noProof="0">
                      <a:solidFill>
                        <a:schemeClr val="bg1"/>
                      </a:solidFill>
                    </a:rPr>
                    <a:t>Poor treatment effectiveness despite intensive interventions </a:t>
                  </a:r>
                  <a:br>
                    <a:rPr lang="en-GB" sz="1050" noProof="0">
                      <a:solidFill>
                        <a:schemeClr val="bg1"/>
                      </a:solidFill>
                    </a:rPr>
                  </a:br>
                  <a:r>
                    <a:rPr lang="en-GB" sz="1050" noProof="0">
                      <a:solidFill>
                        <a:schemeClr val="bg1"/>
                      </a:solidFill>
                    </a:rPr>
                    <a:t>(GAF &lt;30)</a:t>
                  </a:r>
                </a:p>
              </p:txBody>
            </p:sp>
          </p:grpSp>
          <p:grpSp>
            <p:nvGrpSpPr>
              <p:cNvPr id="246" name="Group 245">
                <a:extLst>
                  <a:ext uri="{FF2B5EF4-FFF2-40B4-BE49-F238E27FC236}">
                    <a16:creationId xmlns:a16="http://schemas.microsoft.com/office/drawing/2014/main" id="{3190B9D9-0058-55F1-DDE8-27D49AFE3CF3}"/>
                  </a:ext>
                </a:extLst>
              </p:cNvPr>
              <p:cNvGrpSpPr/>
              <p:nvPr/>
            </p:nvGrpSpPr>
            <p:grpSpPr>
              <a:xfrm>
                <a:off x="6876390" y="2598638"/>
                <a:ext cx="2024550" cy="3388932"/>
                <a:chOff x="6768986" y="2598638"/>
                <a:chExt cx="2024550" cy="3388932"/>
              </a:xfrm>
              <a:grpFill/>
            </p:grpSpPr>
            <p:sp>
              <p:nvSpPr>
                <p:cNvPr id="19" name="Rectangle 18">
                  <a:extLst>
                    <a:ext uri="{FF2B5EF4-FFF2-40B4-BE49-F238E27FC236}">
                      <a16:creationId xmlns:a16="http://schemas.microsoft.com/office/drawing/2014/main" id="{B77D40DF-A663-AE52-12EB-75A0EF5EFA45}"/>
                    </a:ext>
                  </a:extLst>
                </p:cNvPr>
                <p:cNvSpPr/>
                <p:nvPr/>
              </p:nvSpPr>
              <p:spPr>
                <a:xfrm>
                  <a:off x="6768986" y="2598638"/>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tx2"/>
                      </a:solidFill>
                    </a:rPr>
                    <a:t>Normal to mild deficits</a:t>
                  </a:r>
                </a:p>
              </p:txBody>
            </p:sp>
            <p:sp>
              <p:nvSpPr>
                <p:cNvPr id="20" name="Rectangle 19">
                  <a:extLst>
                    <a:ext uri="{FF2B5EF4-FFF2-40B4-BE49-F238E27FC236}">
                      <a16:creationId xmlns:a16="http://schemas.microsoft.com/office/drawing/2014/main" id="{A6796FFA-DE02-1227-AB98-0892CBFC3F2A}"/>
                    </a:ext>
                  </a:extLst>
                </p:cNvPr>
                <p:cNvSpPr/>
                <p:nvPr/>
              </p:nvSpPr>
              <p:spPr>
                <a:xfrm>
                  <a:off x="6768986" y="3181460"/>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tx2"/>
                      </a:solidFill>
                    </a:rPr>
                    <a:t>Mild neurocognitive deficits or relatively normal profile</a:t>
                  </a:r>
                </a:p>
              </p:txBody>
            </p:sp>
            <p:sp>
              <p:nvSpPr>
                <p:cNvPr id="21" name="Rectangle 20">
                  <a:extLst>
                    <a:ext uri="{FF2B5EF4-FFF2-40B4-BE49-F238E27FC236}">
                      <a16:creationId xmlns:a16="http://schemas.microsoft.com/office/drawing/2014/main" id="{36963539-CCB5-E214-7832-490423718140}"/>
                    </a:ext>
                  </a:extLst>
                </p:cNvPr>
                <p:cNvSpPr/>
                <p:nvPr/>
              </p:nvSpPr>
              <p:spPr>
                <a:xfrm>
                  <a:off x="6768986" y="3764282"/>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tx2"/>
                      </a:solidFill>
                    </a:rPr>
                    <a:t>Moderate neurocognitive changes</a:t>
                  </a:r>
                </a:p>
              </p:txBody>
            </p:sp>
            <p:sp>
              <p:nvSpPr>
                <p:cNvPr id="22" name="Rectangle 21">
                  <a:extLst>
                    <a:ext uri="{FF2B5EF4-FFF2-40B4-BE49-F238E27FC236}">
                      <a16:creationId xmlns:a16="http://schemas.microsoft.com/office/drawing/2014/main" id="{958EB998-E689-1DF2-AABC-D3D8BC402567}"/>
                    </a:ext>
                  </a:extLst>
                </p:cNvPr>
                <p:cNvSpPr/>
                <p:nvPr/>
              </p:nvSpPr>
              <p:spPr>
                <a:xfrm>
                  <a:off x="6768986" y="4347104"/>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sz="1050" noProof="0">
                      <a:solidFill>
                        <a:schemeClr val="bg1"/>
                      </a:solidFill>
                    </a:rPr>
                    <a:t>Neurocognitive deficits</a:t>
                  </a:r>
                </a:p>
              </p:txBody>
            </p:sp>
            <p:sp>
              <p:nvSpPr>
                <p:cNvPr id="23" name="Rectangle 22">
                  <a:extLst>
                    <a:ext uri="{FF2B5EF4-FFF2-40B4-BE49-F238E27FC236}">
                      <a16:creationId xmlns:a16="http://schemas.microsoft.com/office/drawing/2014/main" id="{1236B46F-2D07-967A-B983-B4FF318AF701}"/>
                    </a:ext>
                  </a:extLst>
                </p:cNvPr>
                <p:cNvSpPr/>
                <p:nvPr/>
              </p:nvSpPr>
              <p:spPr>
                <a:xfrm>
                  <a:off x="6768986" y="4929926"/>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r>
                    <a:rPr lang="en-GB" sz="1050" noProof="0">
                      <a:solidFill>
                        <a:schemeClr val="bg1"/>
                      </a:solidFill>
                    </a:rPr>
                    <a:t>Persistent decrement in neurocognition, including social cognition</a:t>
                  </a:r>
                </a:p>
              </p:txBody>
            </p:sp>
            <p:sp>
              <p:nvSpPr>
                <p:cNvPr id="24" name="Rectangle 23">
                  <a:extLst>
                    <a:ext uri="{FF2B5EF4-FFF2-40B4-BE49-F238E27FC236}">
                      <a16:creationId xmlns:a16="http://schemas.microsoft.com/office/drawing/2014/main" id="{2381FE61-35AD-1A90-701E-E81B1892E2B9}"/>
                    </a:ext>
                  </a:extLst>
                </p:cNvPr>
                <p:cNvSpPr/>
                <p:nvPr/>
              </p:nvSpPr>
              <p:spPr>
                <a:xfrm>
                  <a:off x="6768986" y="5512748"/>
                  <a:ext cx="2024550" cy="474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lnSpc>
                      <a:spcPct val="90000"/>
                    </a:lnSpc>
                  </a:pPr>
                  <a:r>
                    <a:rPr lang="en-GB" sz="1050" noProof="0">
                      <a:solidFill>
                        <a:schemeClr val="bg1"/>
                      </a:solidFill>
                    </a:rPr>
                    <a:t>Poor treatment effectiveness despite intensive interventions</a:t>
                  </a:r>
                </a:p>
              </p:txBody>
            </p:sp>
          </p:grpSp>
        </p:grpSp>
      </p:grpSp>
      <p:sp>
        <p:nvSpPr>
          <p:cNvPr id="8" name="TextBox 7">
            <a:extLst>
              <a:ext uri="{FF2B5EF4-FFF2-40B4-BE49-F238E27FC236}">
                <a16:creationId xmlns:a16="http://schemas.microsoft.com/office/drawing/2014/main" id="{98A1499F-45A6-7392-BA75-6765FB2B4AB5}"/>
              </a:ext>
            </a:extLst>
          </p:cNvPr>
          <p:cNvSpPr txBox="1"/>
          <p:nvPr/>
        </p:nvSpPr>
        <p:spPr>
          <a:xfrm>
            <a:off x="539749" y="1418619"/>
            <a:ext cx="11110914" cy="361474"/>
          </a:xfrm>
          <a:prstGeom prst="roundRect">
            <a:avLst>
              <a:gd name="adj" fmla="val 12163"/>
            </a:avLst>
          </a:prstGeom>
          <a:solidFill>
            <a:schemeClr val="accent4">
              <a:lumMod val="40000"/>
              <a:lumOff val="60000"/>
            </a:schemeClr>
          </a:solidFill>
        </p:spPr>
        <p:txBody>
          <a:bodyPr wrap="square">
            <a:spAutoFit/>
          </a:bodyPr>
          <a:lstStyle/>
          <a:p>
            <a:pPr algn="ctr"/>
            <a:r>
              <a:rPr lang="en-GB" sz="1600" b="1" noProof="0" dirty="0"/>
              <a:t>Transdiagnostic staging framework </a:t>
            </a:r>
            <a:r>
              <a:rPr lang="en-GB" sz="1600" noProof="0" dirty="0"/>
              <a:t>allows each clinical stage to be </a:t>
            </a:r>
            <a:r>
              <a:rPr lang="en-GB" sz="1600" b="1" noProof="0" dirty="0"/>
              <a:t>expanded and adapted</a:t>
            </a:r>
            <a:r>
              <a:rPr lang="en-GB" sz="1600" baseline="30000" noProof="0" dirty="0"/>
              <a:t>1</a:t>
            </a:r>
            <a:endParaRPr lang="en-GB" sz="1600" noProof="0" dirty="0"/>
          </a:p>
        </p:txBody>
      </p:sp>
      <p:sp>
        <p:nvSpPr>
          <p:cNvPr id="48" name="TextBox 47">
            <a:extLst>
              <a:ext uri="{FF2B5EF4-FFF2-40B4-BE49-F238E27FC236}">
                <a16:creationId xmlns:a16="http://schemas.microsoft.com/office/drawing/2014/main" id="{DC8D33B8-CDB9-56F1-6835-26E4D65993E0}"/>
              </a:ext>
            </a:extLst>
          </p:cNvPr>
          <p:cNvSpPr txBox="1"/>
          <p:nvPr/>
        </p:nvSpPr>
        <p:spPr>
          <a:xfrm>
            <a:off x="539750" y="1834400"/>
            <a:ext cx="11110914" cy="307777"/>
          </a:xfrm>
          <a:prstGeom prst="rect">
            <a:avLst/>
          </a:prstGeom>
          <a:noFill/>
        </p:spPr>
        <p:txBody>
          <a:bodyPr wrap="square" lIns="0" rIns="0">
            <a:spAutoFit/>
          </a:bodyPr>
          <a:lstStyle/>
          <a:p>
            <a:pPr marL="0" indent="0" algn="ctr">
              <a:buNone/>
            </a:pPr>
            <a:r>
              <a:rPr lang="en-GB" sz="1400" b="1" noProof="0" dirty="0">
                <a:solidFill>
                  <a:schemeClr val="accent2">
                    <a:lumMod val="50000"/>
                  </a:schemeClr>
                </a:solidFill>
              </a:rPr>
              <a:t>Transdiagnostic staging framework linking </a:t>
            </a:r>
            <a:r>
              <a:rPr lang="en-GB" sz="1400" b="1" noProof="0" dirty="0" err="1">
                <a:solidFill>
                  <a:schemeClr val="accent2">
                    <a:lumMod val="50000"/>
                  </a:schemeClr>
                </a:solidFill>
              </a:rPr>
              <a:t>microphenotype</a:t>
            </a:r>
            <a:r>
              <a:rPr lang="en-GB" sz="1400" b="1" noProof="0" dirty="0">
                <a:solidFill>
                  <a:schemeClr val="accent2">
                    <a:lumMod val="50000"/>
                  </a:schemeClr>
                </a:solidFill>
              </a:rPr>
              <a:t> progression to changes in symptoms functioning and neurocognition</a:t>
            </a:r>
            <a:r>
              <a:rPr lang="en-GB" sz="1400" b="1" baseline="30000" noProof="0" dirty="0">
                <a:solidFill>
                  <a:schemeClr val="accent2">
                    <a:lumMod val="50000"/>
                  </a:schemeClr>
                </a:solidFill>
              </a:rPr>
              <a:t>1,a</a:t>
            </a:r>
          </a:p>
        </p:txBody>
      </p:sp>
      <p:grpSp>
        <p:nvGrpSpPr>
          <p:cNvPr id="265" name="Group 264">
            <a:extLst>
              <a:ext uri="{FF2B5EF4-FFF2-40B4-BE49-F238E27FC236}">
                <a16:creationId xmlns:a16="http://schemas.microsoft.com/office/drawing/2014/main" id="{FB37C4E3-54C7-9FA5-76C8-CF1D963F6806}"/>
              </a:ext>
            </a:extLst>
          </p:cNvPr>
          <p:cNvGrpSpPr/>
          <p:nvPr/>
        </p:nvGrpSpPr>
        <p:grpSpPr>
          <a:xfrm>
            <a:off x="8425724" y="2658963"/>
            <a:ext cx="3628867" cy="3384652"/>
            <a:chOff x="9078619" y="3154320"/>
            <a:chExt cx="3222775" cy="2699363"/>
          </a:xfrm>
        </p:grpSpPr>
        <p:grpSp>
          <p:nvGrpSpPr>
            <p:cNvPr id="253" name="Group 252">
              <a:extLst>
                <a:ext uri="{FF2B5EF4-FFF2-40B4-BE49-F238E27FC236}">
                  <a16:creationId xmlns:a16="http://schemas.microsoft.com/office/drawing/2014/main" id="{DE6C98C3-042C-DAAC-A59E-6AF59ED5BDD0}"/>
                </a:ext>
              </a:extLst>
            </p:cNvPr>
            <p:cNvGrpSpPr/>
            <p:nvPr/>
          </p:nvGrpSpPr>
          <p:grpSpPr>
            <a:xfrm>
              <a:off x="9546544" y="3154320"/>
              <a:ext cx="1809205" cy="2431036"/>
              <a:chOff x="9320758" y="2986853"/>
              <a:chExt cx="1809205" cy="2431036"/>
            </a:xfrm>
          </p:grpSpPr>
          <p:grpSp>
            <p:nvGrpSpPr>
              <p:cNvPr id="234" name="Group 233">
                <a:extLst>
                  <a:ext uri="{FF2B5EF4-FFF2-40B4-BE49-F238E27FC236}">
                    <a16:creationId xmlns:a16="http://schemas.microsoft.com/office/drawing/2014/main" id="{2D680546-1C85-5ACE-5294-8EAE70559663}"/>
                  </a:ext>
                </a:extLst>
              </p:cNvPr>
              <p:cNvGrpSpPr/>
              <p:nvPr/>
            </p:nvGrpSpPr>
            <p:grpSpPr>
              <a:xfrm>
                <a:off x="9377324" y="2986853"/>
                <a:ext cx="1585906" cy="2431036"/>
                <a:chOff x="12104539" y="-1970772"/>
                <a:chExt cx="1585906" cy="2431036"/>
              </a:xfrm>
            </p:grpSpPr>
            <p:sp>
              <p:nvSpPr>
                <p:cNvPr id="228" name="Rectangle 220">
                  <a:extLst>
                    <a:ext uri="{FF2B5EF4-FFF2-40B4-BE49-F238E27FC236}">
                      <a16:creationId xmlns:a16="http://schemas.microsoft.com/office/drawing/2014/main" id="{9F26C708-14F7-E602-70B6-59BC05C4A099}"/>
                    </a:ext>
                  </a:extLst>
                </p:cNvPr>
                <p:cNvSpPr/>
                <p:nvPr/>
              </p:nvSpPr>
              <p:spPr>
                <a:xfrm rot="540791">
                  <a:off x="12104539" y="-1258288"/>
                  <a:ext cx="920143" cy="1366829"/>
                </a:xfrm>
                <a:custGeom>
                  <a:avLst/>
                  <a:gdLst>
                    <a:gd name="csX0" fmla="*/ 0 w 911665"/>
                    <a:gd name="csY0" fmla="*/ 0 h 1282985"/>
                    <a:gd name="csX1" fmla="*/ 911665 w 911665"/>
                    <a:gd name="csY1" fmla="*/ 0 h 1282985"/>
                    <a:gd name="csX2" fmla="*/ 911665 w 911665"/>
                    <a:gd name="csY2" fmla="*/ 1282985 h 1282985"/>
                    <a:gd name="csX3" fmla="*/ 0 w 911665"/>
                    <a:gd name="csY3" fmla="*/ 1282985 h 1282985"/>
                    <a:gd name="csX4" fmla="*/ 0 w 911665"/>
                    <a:gd name="csY4" fmla="*/ 0 h 1282985"/>
                    <a:gd name="csX0" fmla="*/ 0 w 920143"/>
                    <a:gd name="csY0" fmla="*/ 0 h 1366829"/>
                    <a:gd name="csX1" fmla="*/ 911665 w 920143"/>
                    <a:gd name="csY1" fmla="*/ 0 h 1366829"/>
                    <a:gd name="csX2" fmla="*/ 920143 w 920143"/>
                    <a:gd name="csY2" fmla="*/ 1366829 h 1366829"/>
                    <a:gd name="csX3" fmla="*/ 0 w 920143"/>
                    <a:gd name="csY3" fmla="*/ 1282985 h 1366829"/>
                    <a:gd name="csX4" fmla="*/ 0 w 920143"/>
                    <a:gd name="csY4" fmla="*/ 0 h 1366829"/>
                  </a:gdLst>
                  <a:ahLst/>
                  <a:cxnLst>
                    <a:cxn ang="0">
                      <a:pos x="csX0" y="csY0"/>
                    </a:cxn>
                    <a:cxn ang="0">
                      <a:pos x="csX1" y="csY1"/>
                    </a:cxn>
                    <a:cxn ang="0">
                      <a:pos x="csX2" y="csY2"/>
                    </a:cxn>
                    <a:cxn ang="0">
                      <a:pos x="csX3" y="csY3"/>
                    </a:cxn>
                    <a:cxn ang="0">
                      <a:pos x="csX4" y="csY4"/>
                    </a:cxn>
                  </a:cxnLst>
                  <a:rect l="l" t="t" r="r" b="b"/>
                  <a:pathLst>
                    <a:path w="920143" h="1366829">
                      <a:moveTo>
                        <a:pt x="0" y="0"/>
                      </a:moveTo>
                      <a:lnTo>
                        <a:pt x="911665" y="0"/>
                      </a:lnTo>
                      <a:lnTo>
                        <a:pt x="920143" y="1366829"/>
                      </a:lnTo>
                      <a:lnTo>
                        <a:pt x="0" y="1282985"/>
                      </a:lnTo>
                      <a:lnTo>
                        <a:pt x="0" y="0"/>
                      </a:lnTo>
                      <a:close/>
                    </a:path>
                  </a:pathLst>
                </a:custGeom>
                <a:gradFill>
                  <a:gsLst>
                    <a:gs pos="42000">
                      <a:schemeClr val="accent3"/>
                    </a:gs>
                    <a:gs pos="0">
                      <a:schemeClr val="accent3">
                        <a:lumMod val="40000"/>
                        <a:lumOff val="60000"/>
                      </a:schemeClr>
                    </a:gs>
                    <a:gs pos="100000">
                      <a:srgbClr val="26322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9" name="Rectangle 220">
                  <a:extLst>
                    <a:ext uri="{FF2B5EF4-FFF2-40B4-BE49-F238E27FC236}">
                      <a16:creationId xmlns:a16="http://schemas.microsoft.com/office/drawing/2014/main" id="{AC2B4E12-7E5A-C261-835C-F777F6B377CA}"/>
                    </a:ext>
                  </a:extLst>
                </p:cNvPr>
                <p:cNvSpPr/>
                <p:nvPr/>
              </p:nvSpPr>
              <p:spPr>
                <a:xfrm rot="21005066">
                  <a:off x="12266184" y="-1042543"/>
                  <a:ext cx="928962" cy="1290607"/>
                </a:xfrm>
                <a:custGeom>
                  <a:avLst/>
                  <a:gdLst>
                    <a:gd name="csX0" fmla="*/ 0 w 911665"/>
                    <a:gd name="csY0" fmla="*/ 0 h 1282985"/>
                    <a:gd name="csX1" fmla="*/ 911665 w 911665"/>
                    <a:gd name="csY1" fmla="*/ 0 h 1282985"/>
                    <a:gd name="csX2" fmla="*/ 911665 w 911665"/>
                    <a:gd name="csY2" fmla="*/ 1282985 h 1282985"/>
                    <a:gd name="csX3" fmla="*/ 0 w 911665"/>
                    <a:gd name="csY3" fmla="*/ 1282985 h 1282985"/>
                    <a:gd name="csX4" fmla="*/ 0 w 911665"/>
                    <a:gd name="csY4" fmla="*/ 0 h 1282985"/>
                    <a:gd name="csX0" fmla="*/ 0 w 920143"/>
                    <a:gd name="csY0" fmla="*/ 0 h 1366829"/>
                    <a:gd name="csX1" fmla="*/ 911665 w 920143"/>
                    <a:gd name="csY1" fmla="*/ 0 h 1366829"/>
                    <a:gd name="csX2" fmla="*/ 920143 w 920143"/>
                    <a:gd name="csY2" fmla="*/ 1366829 h 1366829"/>
                    <a:gd name="csX3" fmla="*/ 0 w 920143"/>
                    <a:gd name="csY3" fmla="*/ 1282985 h 1366829"/>
                    <a:gd name="csX4" fmla="*/ 0 w 920143"/>
                    <a:gd name="csY4" fmla="*/ 0 h 1366829"/>
                    <a:gd name="csX0" fmla="*/ 0 w 920962"/>
                    <a:gd name="csY0" fmla="*/ 0 h 1362138"/>
                    <a:gd name="csX1" fmla="*/ 911665 w 920962"/>
                    <a:gd name="csY1" fmla="*/ 0 h 1362138"/>
                    <a:gd name="csX2" fmla="*/ 920962 w 920962"/>
                    <a:gd name="csY2" fmla="*/ 1362138 h 1362138"/>
                    <a:gd name="csX3" fmla="*/ 0 w 920962"/>
                    <a:gd name="csY3" fmla="*/ 1282985 h 1362138"/>
                    <a:gd name="csX4" fmla="*/ 0 w 920962"/>
                    <a:gd name="csY4" fmla="*/ 0 h 1362138"/>
                    <a:gd name="csX0" fmla="*/ 0 w 949850"/>
                    <a:gd name="csY0" fmla="*/ 0 h 1282985"/>
                    <a:gd name="csX1" fmla="*/ 911665 w 949850"/>
                    <a:gd name="csY1" fmla="*/ 0 h 1282985"/>
                    <a:gd name="csX2" fmla="*/ 949850 w 949850"/>
                    <a:gd name="csY2" fmla="*/ 1141568 h 1282985"/>
                    <a:gd name="csX3" fmla="*/ 0 w 949850"/>
                    <a:gd name="csY3" fmla="*/ 1282985 h 1282985"/>
                    <a:gd name="csX4" fmla="*/ 0 w 949850"/>
                    <a:gd name="csY4" fmla="*/ 0 h 1282985"/>
                    <a:gd name="csX0" fmla="*/ 0 w 938268"/>
                    <a:gd name="csY0" fmla="*/ 0 h 1282985"/>
                    <a:gd name="csX1" fmla="*/ 911665 w 938268"/>
                    <a:gd name="csY1" fmla="*/ 0 h 1282985"/>
                    <a:gd name="csX2" fmla="*/ 938268 w 938268"/>
                    <a:gd name="csY2" fmla="*/ 1087973 h 1282985"/>
                    <a:gd name="csX3" fmla="*/ 0 w 938268"/>
                    <a:gd name="csY3" fmla="*/ 1282985 h 1282985"/>
                    <a:gd name="csX4" fmla="*/ 0 w 938268"/>
                    <a:gd name="csY4" fmla="*/ 0 h 1282985"/>
                    <a:gd name="csX0" fmla="*/ 0 w 928962"/>
                    <a:gd name="csY0" fmla="*/ 0 h 1282985"/>
                    <a:gd name="csX1" fmla="*/ 911665 w 928962"/>
                    <a:gd name="csY1" fmla="*/ 0 h 1282985"/>
                    <a:gd name="csX2" fmla="*/ 928962 w 928962"/>
                    <a:gd name="csY2" fmla="*/ 1076677 h 1282985"/>
                    <a:gd name="csX3" fmla="*/ 0 w 928962"/>
                    <a:gd name="csY3" fmla="*/ 1282985 h 1282985"/>
                    <a:gd name="csX4" fmla="*/ 0 w 928962"/>
                    <a:gd name="csY4" fmla="*/ 0 h 1282985"/>
                    <a:gd name="csX0" fmla="*/ 0 w 928962"/>
                    <a:gd name="csY0" fmla="*/ 0 h 1290607"/>
                    <a:gd name="csX1" fmla="*/ 911665 w 928962"/>
                    <a:gd name="csY1" fmla="*/ 0 h 1290607"/>
                    <a:gd name="csX2" fmla="*/ 928962 w 928962"/>
                    <a:gd name="csY2" fmla="*/ 1076677 h 1290607"/>
                    <a:gd name="csX3" fmla="*/ 6726 w 928962"/>
                    <a:gd name="csY3" fmla="*/ 1290607 h 1290607"/>
                    <a:gd name="csX4" fmla="*/ 0 w 928962"/>
                    <a:gd name="csY4" fmla="*/ 0 h 1290607"/>
                  </a:gdLst>
                  <a:ahLst/>
                  <a:cxnLst>
                    <a:cxn ang="0">
                      <a:pos x="csX0" y="csY0"/>
                    </a:cxn>
                    <a:cxn ang="0">
                      <a:pos x="csX1" y="csY1"/>
                    </a:cxn>
                    <a:cxn ang="0">
                      <a:pos x="csX2" y="csY2"/>
                    </a:cxn>
                    <a:cxn ang="0">
                      <a:pos x="csX3" y="csY3"/>
                    </a:cxn>
                    <a:cxn ang="0">
                      <a:pos x="csX4" y="csY4"/>
                    </a:cxn>
                  </a:cxnLst>
                  <a:rect l="l" t="t" r="r" b="b"/>
                  <a:pathLst>
                    <a:path w="928962" h="1290607">
                      <a:moveTo>
                        <a:pt x="0" y="0"/>
                      </a:moveTo>
                      <a:lnTo>
                        <a:pt x="911665" y="0"/>
                      </a:lnTo>
                      <a:lnTo>
                        <a:pt x="928962" y="1076677"/>
                      </a:lnTo>
                      <a:lnTo>
                        <a:pt x="6726" y="1290607"/>
                      </a:lnTo>
                      <a:lnTo>
                        <a:pt x="0" y="0"/>
                      </a:lnTo>
                      <a:close/>
                    </a:path>
                  </a:pathLst>
                </a:custGeom>
                <a:gradFill>
                  <a:gsLst>
                    <a:gs pos="42000">
                      <a:schemeClr val="accent3"/>
                    </a:gs>
                    <a:gs pos="0">
                      <a:schemeClr val="accent3">
                        <a:lumMod val="40000"/>
                        <a:lumOff val="60000"/>
                      </a:schemeClr>
                    </a:gs>
                    <a:gs pos="100000">
                      <a:srgbClr val="26322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1" name="Rectangle 220">
                  <a:extLst>
                    <a:ext uri="{FF2B5EF4-FFF2-40B4-BE49-F238E27FC236}">
                      <a16:creationId xmlns:a16="http://schemas.microsoft.com/office/drawing/2014/main" id="{F0022666-C82D-0E3C-0184-22CCC184CD0A}"/>
                    </a:ext>
                  </a:extLst>
                </p:cNvPr>
                <p:cNvSpPr/>
                <p:nvPr/>
              </p:nvSpPr>
              <p:spPr>
                <a:xfrm rot="21059209" flipH="1">
                  <a:off x="12770302" y="-1258288"/>
                  <a:ext cx="920143" cy="1366829"/>
                </a:xfrm>
                <a:custGeom>
                  <a:avLst/>
                  <a:gdLst>
                    <a:gd name="csX0" fmla="*/ 0 w 911665"/>
                    <a:gd name="csY0" fmla="*/ 0 h 1282985"/>
                    <a:gd name="csX1" fmla="*/ 911665 w 911665"/>
                    <a:gd name="csY1" fmla="*/ 0 h 1282985"/>
                    <a:gd name="csX2" fmla="*/ 911665 w 911665"/>
                    <a:gd name="csY2" fmla="*/ 1282985 h 1282985"/>
                    <a:gd name="csX3" fmla="*/ 0 w 911665"/>
                    <a:gd name="csY3" fmla="*/ 1282985 h 1282985"/>
                    <a:gd name="csX4" fmla="*/ 0 w 911665"/>
                    <a:gd name="csY4" fmla="*/ 0 h 1282985"/>
                    <a:gd name="csX0" fmla="*/ 0 w 920143"/>
                    <a:gd name="csY0" fmla="*/ 0 h 1366829"/>
                    <a:gd name="csX1" fmla="*/ 911665 w 920143"/>
                    <a:gd name="csY1" fmla="*/ 0 h 1366829"/>
                    <a:gd name="csX2" fmla="*/ 920143 w 920143"/>
                    <a:gd name="csY2" fmla="*/ 1366829 h 1366829"/>
                    <a:gd name="csX3" fmla="*/ 0 w 920143"/>
                    <a:gd name="csY3" fmla="*/ 1282985 h 1366829"/>
                    <a:gd name="csX4" fmla="*/ 0 w 920143"/>
                    <a:gd name="csY4" fmla="*/ 0 h 1366829"/>
                  </a:gdLst>
                  <a:ahLst/>
                  <a:cxnLst>
                    <a:cxn ang="0">
                      <a:pos x="csX0" y="csY0"/>
                    </a:cxn>
                    <a:cxn ang="0">
                      <a:pos x="csX1" y="csY1"/>
                    </a:cxn>
                    <a:cxn ang="0">
                      <a:pos x="csX2" y="csY2"/>
                    </a:cxn>
                    <a:cxn ang="0">
                      <a:pos x="csX3" y="csY3"/>
                    </a:cxn>
                    <a:cxn ang="0">
                      <a:pos x="csX4" y="csY4"/>
                    </a:cxn>
                  </a:cxnLst>
                  <a:rect l="l" t="t" r="r" b="b"/>
                  <a:pathLst>
                    <a:path w="920143" h="1366829">
                      <a:moveTo>
                        <a:pt x="0" y="0"/>
                      </a:moveTo>
                      <a:lnTo>
                        <a:pt x="911665" y="0"/>
                      </a:lnTo>
                      <a:lnTo>
                        <a:pt x="920143" y="1366829"/>
                      </a:lnTo>
                      <a:lnTo>
                        <a:pt x="0" y="1282985"/>
                      </a:lnTo>
                      <a:lnTo>
                        <a:pt x="0" y="0"/>
                      </a:lnTo>
                      <a:close/>
                    </a:path>
                  </a:pathLst>
                </a:custGeom>
                <a:gradFill>
                  <a:gsLst>
                    <a:gs pos="42000">
                      <a:schemeClr val="accent3"/>
                    </a:gs>
                    <a:gs pos="0">
                      <a:schemeClr val="accent3">
                        <a:lumMod val="40000"/>
                        <a:lumOff val="60000"/>
                      </a:schemeClr>
                    </a:gs>
                    <a:gs pos="100000">
                      <a:srgbClr val="26322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2" name="Rectangle 220">
                  <a:extLst>
                    <a:ext uri="{FF2B5EF4-FFF2-40B4-BE49-F238E27FC236}">
                      <a16:creationId xmlns:a16="http://schemas.microsoft.com/office/drawing/2014/main" id="{A6C4A4EC-E5A2-C4AC-6D99-D948E3B0E964}"/>
                    </a:ext>
                  </a:extLst>
                </p:cNvPr>
                <p:cNvSpPr/>
                <p:nvPr/>
              </p:nvSpPr>
              <p:spPr>
                <a:xfrm rot="594934" flipH="1">
                  <a:off x="12599838" y="-1042543"/>
                  <a:ext cx="928962" cy="1290607"/>
                </a:xfrm>
                <a:custGeom>
                  <a:avLst/>
                  <a:gdLst>
                    <a:gd name="csX0" fmla="*/ 0 w 911665"/>
                    <a:gd name="csY0" fmla="*/ 0 h 1282985"/>
                    <a:gd name="csX1" fmla="*/ 911665 w 911665"/>
                    <a:gd name="csY1" fmla="*/ 0 h 1282985"/>
                    <a:gd name="csX2" fmla="*/ 911665 w 911665"/>
                    <a:gd name="csY2" fmla="*/ 1282985 h 1282985"/>
                    <a:gd name="csX3" fmla="*/ 0 w 911665"/>
                    <a:gd name="csY3" fmla="*/ 1282985 h 1282985"/>
                    <a:gd name="csX4" fmla="*/ 0 w 911665"/>
                    <a:gd name="csY4" fmla="*/ 0 h 1282985"/>
                    <a:gd name="csX0" fmla="*/ 0 w 920143"/>
                    <a:gd name="csY0" fmla="*/ 0 h 1366829"/>
                    <a:gd name="csX1" fmla="*/ 911665 w 920143"/>
                    <a:gd name="csY1" fmla="*/ 0 h 1366829"/>
                    <a:gd name="csX2" fmla="*/ 920143 w 920143"/>
                    <a:gd name="csY2" fmla="*/ 1366829 h 1366829"/>
                    <a:gd name="csX3" fmla="*/ 0 w 920143"/>
                    <a:gd name="csY3" fmla="*/ 1282985 h 1366829"/>
                    <a:gd name="csX4" fmla="*/ 0 w 920143"/>
                    <a:gd name="csY4" fmla="*/ 0 h 1366829"/>
                    <a:gd name="csX0" fmla="*/ 0 w 920962"/>
                    <a:gd name="csY0" fmla="*/ 0 h 1362138"/>
                    <a:gd name="csX1" fmla="*/ 911665 w 920962"/>
                    <a:gd name="csY1" fmla="*/ 0 h 1362138"/>
                    <a:gd name="csX2" fmla="*/ 920962 w 920962"/>
                    <a:gd name="csY2" fmla="*/ 1362138 h 1362138"/>
                    <a:gd name="csX3" fmla="*/ 0 w 920962"/>
                    <a:gd name="csY3" fmla="*/ 1282985 h 1362138"/>
                    <a:gd name="csX4" fmla="*/ 0 w 920962"/>
                    <a:gd name="csY4" fmla="*/ 0 h 1362138"/>
                    <a:gd name="csX0" fmla="*/ 0 w 949850"/>
                    <a:gd name="csY0" fmla="*/ 0 h 1282985"/>
                    <a:gd name="csX1" fmla="*/ 911665 w 949850"/>
                    <a:gd name="csY1" fmla="*/ 0 h 1282985"/>
                    <a:gd name="csX2" fmla="*/ 949850 w 949850"/>
                    <a:gd name="csY2" fmla="*/ 1141568 h 1282985"/>
                    <a:gd name="csX3" fmla="*/ 0 w 949850"/>
                    <a:gd name="csY3" fmla="*/ 1282985 h 1282985"/>
                    <a:gd name="csX4" fmla="*/ 0 w 949850"/>
                    <a:gd name="csY4" fmla="*/ 0 h 1282985"/>
                    <a:gd name="csX0" fmla="*/ 0 w 938268"/>
                    <a:gd name="csY0" fmla="*/ 0 h 1282985"/>
                    <a:gd name="csX1" fmla="*/ 911665 w 938268"/>
                    <a:gd name="csY1" fmla="*/ 0 h 1282985"/>
                    <a:gd name="csX2" fmla="*/ 938268 w 938268"/>
                    <a:gd name="csY2" fmla="*/ 1087973 h 1282985"/>
                    <a:gd name="csX3" fmla="*/ 0 w 938268"/>
                    <a:gd name="csY3" fmla="*/ 1282985 h 1282985"/>
                    <a:gd name="csX4" fmla="*/ 0 w 938268"/>
                    <a:gd name="csY4" fmla="*/ 0 h 1282985"/>
                    <a:gd name="csX0" fmla="*/ 0 w 928962"/>
                    <a:gd name="csY0" fmla="*/ 0 h 1282985"/>
                    <a:gd name="csX1" fmla="*/ 911665 w 928962"/>
                    <a:gd name="csY1" fmla="*/ 0 h 1282985"/>
                    <a:gd name="csX2" fmla="*/ 928962 w 928962"/>
                    <a:gd name="csY2" fmla="*/ 1076677 h 1282985"/>
                    <a:gd name="csX3" fmla="*/ 0 w 928962"/>
                    <a:gd name="csY3" fmla="*/ 1282985 h 1282985"/>
                    <a:gd name="csX4" fmla="*/ 0 w 928962"/>
                    <a:gd name="csY4" fmla="*/ 0 h 1282985"/>
                    <a:gd name="csX0" fmla="*/ 0 w 928962"/>
                    <a:gd name="csY0" fmla="*/ 0 h 1290607"/>
                    <a:gd name="csX1" fmla="*/ 911665 w 928962"/>
                    <a:gd name="csY1" fmla="*/ 0 h 1290607"/>
                    <a:gd name="csX2" fmla="*/ 928962 w 928962"/>
                    <a:gd name="csY2" fmla="*/ 1076677 h 1290607"/>
                    <a:gd name="csX3" fmla="*/ 6726 w 928962"/>
                    <a:gd name="csY3" fmla="*/ 1290607 h 1290607"/>
                    <a:gd name="csX4" fmla="*/ 0 w 928962"/>
                    <a:gd name="csY4" fmla="*/ 0 h 1290607"/>
                  </a:gdLst>
                  <a:ahLst/>
                  <a:cxnLst>
                    <a:cxn ang="0">
                      <a:pos x="csX0" y="csY0"/>
                    </a:cxn>
                    <a:cxn ang="0">
                      <a:pos x="csX1" y="csY1"/>
                    </a:cxn>
                    <a:cxn ang="0">
                      <a:pos x="csX2" y="csY2"/>
                    </a:cxn>
                    <a:cxn ang="0">
                      <a:pos x="csX3" y="csY3"/>
                    </a:cxn>
                    <a:cxn ang="0">
                      <a:pos x="csX4" y="csY4"/>
                    </a:cxn>
                  </a:cxnLst>
                  <a:rect l="l" t="t" r="r" b="b"/>
                  <a:pathLst>
                    <a:path w="928962" h="1290607">
                      <a:moveTo>
                        <a:pt x="0" y="0"/>
                      </a:moveTo>
                      <a:lnTo>
                        <a:pt x="911665" y="0"/>
                      </a:lnTo>
                      <a:lnTo>
                        <a:pt x="928962" y="1076677"/>
                      </a:lnTo>
                      <a:lnTo>
                        <a:pt x="6726" y="1290607"/>
                      </a:lnTo>
                      <a:lnTo>
                        <a:pt x="0" y="0"/>
                      </a:lnTo>
                      <a:close/>
                    </a:path>
                  </a:pathLst>
                </a:custGeom>
                <a:gradFill>
                  <a:gsLst>
                    <a:gs pos="42000">
                      <a:schemeClr val="accent3"/>
                    </a:gs>
                    <a:gs pos="0">
                      <a:schemeClr val="accent3">
                        <a:lumMod val="40000"/>
                        <a:lumOff val="60000"/>
                      </a:schemeClr>
                    </a:gs>
                    <a:gs pos="100000">
                      <a:srgbClr val="26322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3" name="Freeform: Shape 232">
                  <a:extLst>
                    <a:ext uri="{FF2B5EF4-FFF2-40B4-BE49-F238E27FC236}">
                      <a16:creationId xmlns:a16="http://schemas.microsoft.com/office/drawing/2014/main" id="{6DEFEE80-C204-AE8E-32C9-36653307F105}"/>
                    </a:ext>
                  </a:extLst>
                </p:cNvPr>
                <p:cNvSpPr/>
                <p:nvPr/>
              </p:nvSpPr>
              <p:spPr>
                <a:xfrm>
                  <a:off x="12140594" y="-1970772"/>
                  <a:ext cx="1534160" cy="2431036"/>
                </a:xfrm>
                <a:custGeom>
                  <a:avLst/>
                  <a:gdLst>
                    <a:gd name="csX0" fmla="*/ 767080 w 1534160"/>
                    <a:gd name="csY0" fmla="*/ 0 h 2566480"/>
                    <a:gd name="csX1" fmla="*/ 1534160 w 1534160"/>
                    <a:gd name="csY1" fmla="*/ 1070910 h 2566480"/>
                    <a:gd name="csX2" fmla="*/ 1473879 w 1534160"/>
                    <a:gd name="csY2" fmla="*/ 1487756 h 2566480"/>
                    <a:gd name="csX3" fmla="*/ 1431066 w 1534160"/>
                    <a:gd name="csY3" fmla="*/ 1597877 h 2566480"/>
                    <a:gd name="csX4" fmla="*/ 1434307 w 1534160"/>
                    <a:gd name="csY4" fmla="*/ 1597877 h 2566480"/>
                    <a:gd name="csX5" fmla="*/ 769593 w 1534160"/>
                    <a:gd name="csY5" fmla="*/ 2566480 h 2566480"/>
                    <a:gd name="csX6" fmla="*/ 104879 w 1534160"/>
                    <a:gd name="csY6" fmla="*/ 1597877 h 2566480"/>
                    <a:gd name="csX7" fmla="*/ 103094 w 1534160"/>
                    <a:gd name="csY7" fmla="*/ 1597877 h 2566480"/>
                    <a:gd name="csX8" fmla="*/ 60281 w 1534160"/>
                    <a:gd name="csY8" fmla="*/ 1487756 h 2566480"/>
                    <a:gd name="csX9" fmla="*/ 0 w 1534160"/>
                    <a:gd name="csY9" fmla="*/ 1070910 h 2566480"/>
                    <a:gd name="csX10" fmla="*/ 767080 w 1534160"/>
                    <a:gd name="csY10" fmla="*/ 0 h 2566480"/>
                    <a:gd name="csX0" fmla="*/ 767080 w 1534160"/>
                    <a:gd name="csY0" fmla="*/ 0 h 2566480"/>
                    <a:gd name="csX1" fmla="*/ 1534160 w 1534160"/>
                    <a:gd name="csY1" fmla="*/ 1070910 h 2566480"/>
                    <a:gd name="csX2" fmla="*/ 1473879 w 1534160"/>
                    <a:gd name="csY2" fmla="*/ 1487756 h 2566480"/>
                    <a:gd name="csX3" fmla="*/ 1431066 w 1534160"/>
                    <a:gd name="csY3" fmla="*/ 1597877 h 2566480"/>
                    <a:gd name="csX4" fmla="*/ 1434307 w 1534160"/>
                    <a:gd name="csY4" fmla="*/ 1597877 h 2566480"/>
                    <a:gd name="csX5" fmla="*/ 769593 w 1534160"/>
                    <a:gd name="csY5" fmla="*/ 2566480 h 2566480"/>
                    <a:gd name="csX6" fmla="*/ 104879 w 1534160"/>
                    <a:gd name="csY6" fmla="*/ 1597877 h 2566480"/>
                    <a:gd name="csX7" fmla="*/ 60281 w 1534160"/>
                    <a:gd name="csY7" fmla="*/ 1487756 h 2566480"/>
                    <a:gd name="csX8" fmla="*/ 0 w 1534160"/>
                    <a:gd name="csY8" fmla="*/ 1070910 h 2566480"/>
                    <a:gd name="csX9" fmla="*/ 767080 w 1534160"/>
                    <a:gd name="csY9" fmla="*/ 0 h 2566480"/>
                    <a:gd name="csX0" fmla="*/ 767080 w 1534160"/>
                    <a:gd name="csY0" fmla="*/ 0 h 2566480"/>
                    <a:gd name="csX1" fmla="*/ 1534160 w 1534160"/>
                    <a:gd name="csY1" fmla="*/ 1070910 h 2566480"/>
                    <a:gd name="csX2" fmla="*/ 1473879 w 1534160"/>
                    <a:gd name="csY2" fmla="*/ 1487756 h 2566480"/>
                    <a:gd name="csX3" fmla="*/ 1431066 w 1534160"/>
                    <a:gd name="csY3" fmla="*/ 1597877 h 2566480"/>
                    <a:gd name="csX4" fmla="*/ 1434307 w 1534160"/>
                    <a:gd name="csY4" fmla="*/ 1597877 h 2566480"/>
                    <a:gd name="csX5" fmla="*/ 769593 w 1534160"/>
                    <a:gd name="csY5" fmla="*/ 2566480 h 2566480"/>
                    <a:gd name="csX6" fmla="*/ 60281 w 1534160"/>
                    <a:gd name="csY6" fmla="*/ 1487756 h 2566480"/>
                    <a:gd name="csX7" fmla="*/ 0 w 1534160"/>
                    <a:gd name="csY7" fmla="*/ 1070910 h 2566480"/>
                    <a:gd name="csX8" fmla="*/ 767080 w 1534160"/>
                    <a:gd name="csY8" fmla="*/ 0 h 2566480"/>
                    <a:gd name="csX0" fmla="*/ 767080 w 1534160"/>
                    <a:gd name="csY0" fmla="*/ 0 h 2566480"/>
                    <a:gd name="csX1" fmla="*/ 1534160 w 1534160"/>
                    <a:gd name="csY1" fmla="*/ 1070910 h 2566480"/>
                    <a:gd name="csX2" fmla="*/ 1473879 w 1534160"/>
                    <a:gd name="csY2" fmla="*/ 1487756 h 2566480"/>
                    <a:gd name="csX3" fmla="*/ 1431066 w 1534160"/>
                    <a:gd name="csY3" fmla="*/ 1597877 h 2566480"/>
                    <a:gd name="csX4" fmla="*/ 769593 w 1534160"/>
                    <a:gd name="csY4" fmla="*/ 2566480 h 2566480"/>
                    <a:gd name="csX5" fmla="*/ 60281 w 1534160"/>
                    <a:gd name="csY5" fmla="*/ 1487756 h 2566480"/>
                    <a:gd name="csX6" fmla="*/ 0 w 1534160"/>
                    <a:gd name="csY6" fmla="*/ 1070910 h 2566480"/>
                    <a:gd name="csX7" fmla="*/ 767080 w 1534160"/>
                    <a:gd name="csY7" fmla="*/ 0 h 2566480"/>
                    <a:gd name="csX0" fmla="*/ 767080 w 1534160"/>
                    <a:gd name="csY0" fmla="*/ 0 h 2566480"/>
                    <a:gd name="csX1" fmla="*/ 1534160 w 1534160"/>
                    <a:gd name="csY1" fmla="*/ 1070910 h 2566480"/>
                    <a:gd name="csX2" fmla="*/ 1473879 w 1534160"/>
                    <a:gd name="csY2" fmla="*/ 1487756 h 2566480"/>
                    <a:gd name="csX3" fmla="*/ 769593 w 1534160"/>
                    <a:gd name="csY3" fmla="*/ 2566480 h 2566480"/>
                    <a:gd name="csX4" fmla="*/ 60281 w 1534160"/>
                    <a:gd name="csY4" fmla="*/ 1487756 h 2566480"/>
                    <a:gd name="csX5" fmla="*/ 0 w 1534160"/>
                    <a:gd name="csY5" fmla="*/ 1070910 h 2566480"/>
                    <a:gd name="csX6" fmla="*/ 767080 w 1534160"/>
                    <a:gd name="csY6" fmla="*/ 0 h 2566480"/>
                    <a:gd name="csX0" fmla="*/ 767080 w 1534160"/>
                    <a:gd name="csY0" fmla="*/ 0 h 2566480"/>
                    <a:gd name="csX1" fmla="*/ 1534160 w 1534160"/>
                    <a:gd name="csY1" fmla="*/ 1070910 h 2566480"/>
                    <a:gd name="csX2" fmla="*/ 1473879 w 1534160"/>
                    <a:gd name="csY2" fmla="*/ 1487756 h 2566480"/>
                    <a:gd name="csX3" fmla="*/ 769593 w 1534160"/>
                    <a:gd name="csY3" fmla="*/ 2566480 h 2566480"/>
                    <a:gd name="csX4" fmla="*/ 60281 w 1534160"/>
                    <a:gd name="csY4" fmla="*/ 1487756 h 2566480"/>
                    <a:gd name="csX5" fmla="*/ 0 w 1534160"/>
                    <a:gd name="csY5" fmla="*/ 1070910 h 2566480"/>
                    <a:gd name="csX6" fmla="*/ 767080 w 1534160"/>
                    <a:gd name="csY6" fmla="*/ 0 h 2566480"/>
                    <a:gd name="csX0" fmla="*/ 767080 w 1534160"/>
                    <a:gd name="csY0" fmla="*/ 0 h 2566480"/>
                    <a:gd name="csX1" fmla="*/ 1534160 w 1534160"/>
                    <a:gd name="csY1" fmla="*/ 1070910 h 2566480"/>
                    <a:gd name="csX2" fmla="*/ 1473879 w 1534160"/>
                    <a:gd name="csY2" fmla="*/ 1487756 h 2566480"/>
                    <a:gd name="csX3" fmla="*/ 769593 w 1534160"/>
                    <a:gd name="csY3" fmla="*/ 2566480 h 2566480"/>
                    <a:gd name="csX4" fmla="*/ 60281 w 1534160"/>
                    <a:gd name="csY4" fmla="*/ 1487756 h 2566480"/>
                    <a:gd name="csX5" fmla="*/ 0 w 1534160"/>
                    <a:gd name="csY5" fmla="*/ 1070910 h 2566480"/>
                    <a:gd name="csX6" fmla="*/ 767080 w 1534160"/>
                    <a:gd name="csY6" fmla="*/ 0 h 2566480"/>
                    <a:gd name="csX0" fmla="*/ 767080 w 1534160"/>
                    <a:gd name="csY0" fmla="*/ 0 h 2566480"/>
                    <a:gd name="csX1" fmla="*/ 1534160 w 1534160"/>
                    <a:gd name="csY1" fmla="*/ 1070910 h 2566480"/>
                    <a:gd name="csX2" fmla="*/ 1473879 w 1534160"/>
                    <a:gd name="csY2" fmla="*/ 1487756 h 2566480"/>
                    <a:gd name="csX3" fmla="*/ 769593 w 1534160"/>
                    <a:gd name="csY3" fmla="*/ 2566480 h 2566480"/>
                    <a:gd name="csX4" fmla="*/ 60281 w 1534160"/>
                    <a:gd name="csY4" fmla="*/ 1487756 h 2566480"/>
                    <a:gd name="csX5" fmla="*/ 0 w 1534160"/>
                    <a:gd name="csY5" fmla="*/ 1070910 h 2566480"/>
                    <a:gd name="csX6" fmla="*/ 767080 w 1534160"/>
                    <a:gd name="csY6" fmla="*/ 0 h 2566480"/>
                    <a:gd name="csX0" fmla="*/ 767080 w 1534160"/>
                    <a:gd name="csY0" fmla="*/ 0 h 2566480"/>
                    <a:gd name="csX1" fmla="*/ 1534160 w 1534160"/>
                    <a:gd name="csY1" fmla="*/ 1070910 h 2566480"/>
                    <a:gd name="csX2" fmla="*/ 1473879 w 1534160"/>
                    <a:gd name="csY2" fmla="*/ 1487756 h 2566480"/>
                    <a:gd name="csX3" fmla="*/ 769593 w 1534160"/>
                    <a:gd name="csY3" fmla="*/ 2566480 h 2566480"/>
                    <a:gd name="csX4" fmla="*/ 60281 w 1534160"/>
                    <a:gd name="csY4" fmla="*/ 1487756 h 2566480"/>
                    <a:gd name="csX5" fmla="*/ 0 w 1534160"/>
                    <a:gd name="csY5" fmla="*/ 1070910 h 2566480"/>
                    <a:gd name="csX6" fmla="*/ 767080 w 1534160"/>
                    <a:gd name="csY6" fmla="*/ 0 h 256648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34160" h="2566480">
                      <a:moveTo>
                        <a:pt x="767080" y="0"/>
                      </a:moveTo>
                      <a:cubicBezTo>
                        <a:pt x="1190727" y="0"/>
                        <a:pt x="1534160" y="479463"/>
                        <a:pt x="1534160" y="1070910"/>
                      </a:cubicBezTo>
                      <a:cubicBezTo>
                        <a:pt x="1534160" y="1218772"/>
                        <a:pt x="1512695" y="1359634"/>
                        <a:pt x="1473879" y="1487756"/>
                      </a:cubicBezTo>
                      <a:cubicBezTo>
                        <a:pt x="1321667" y="1867968"/>
                        <a:pt x="1032137" y="2213255"/>
                        <a:pt x="769593" y="2566480"/>
                      </a:cubicBezTo>
                      <a:cubicBezTo>
                        <a:pt x="516488" y="2217224"/>
                        <a:pt x="212580" y="1855269"/>
                        <a:pt x="60281" y="1487756"/>
                      </a:cubicBezTo>
                      <a:cubicBezTo>
                        <a:pt x="21465" y="1359634"/>
                        <a:pt x="0" y="1218772"/>
                        <a:pt x="0" y="1070910"/>
                      </a:cubicBezTo>
                      <a:cubicBezTo>
                        <a:pt x="0" y="479463"/>
                        <a:pt x="343433" y="0"/>
                        <a:pt x="767080" y="0"/>
                      </a:cubicBezTo>
                      <a:close/>
                    </a:path>
                  </a:pathLst>
                </a:custGeom>
                <a:gradFill>
                  <a:gsLst>
                    <a:gs pos="42000">
                      <a:schemeClr val="accent3"/>
                    </a:gs>
                    <a:gs pos="0">
                      <a:schemeClr val="accent3">
                        <a:lumMod val="40000"/>
                        <a:lumOff val="60000"/>
                      </a:schemeClr>
                    </a:gs>
                    <a:gs pos="100000">
                      <a:srgbClr val="26322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95" name="Group 194">
                <a:extLst>
                  <a:ext uri="{FF2B5EF4-FFF2-40B4-BE49-F238E27FC236}">
                    <a16:creationId xmlns:a16="http://schemas.microsoft.com/office/drawing/2014/main" id="{64FE19EA-ED43-CA8B-C57E-01D6637BE090}"/>
                  </a:ext>
                </a:extLst>
              </p:cNvPr>
              <p:cNvGrpSpPr/>
              <p:nvPr/>
            </p:nvGrpSpPr>
            <p:grpSpPr>
              <a:xfrm>
                <a:off x="9320758" y="3567624"/>
                <a:ext cx="1654440" cy="1648105"/>
                <a:chOff x="9320758" y="3567624"/>
                <a:chExt cx="1654440" cy="1648105"/>
              </a:xfrm>
              <a:solidFill>
                <a:schemeClr val="bg1"/>
              </a:solidFill>
            </p:grpSpPr>
            <p:sp>
              <p:nvSpPr>
                <p:cNvPr id="2" name="Oval 1">
                  <a:extLst>
                    <a:ext uri="{FF2B5EF4-FFF2-40B4-BE49-F238E27FC236}">
                      <a16:creationId xmlns:a16="http://schemas.microsoft.com/office/drawing/2014/main" id="{D88CBAFB-8090-8933-0218-AFF6DAE40B84}"/>
                    </a:ext>
                  </a:extLst>
                </p:cNvPr>
                <p:cNvSpPr/>
                <p:nvPr/>
              </p:nvSpPr>
              <p:spPr>
                <a:xfrm>
                  <a:off x="10569574" y="367028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D9504E4-5382-E6C7-F44E-C737A1B682F7}"/>
                    </a:ext>
                  </a:extLst>
                </p:cNvPr>
                <p:cNvSpPr/>
                <p:nvPr/>
              </p:nvSpPr>
              <p:spPr>
                <a:xfrm>
                  <a:off x="10792882" y="3865015"/>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CD000DCD-D800-3DEE-0945-DDD332CFF4C3}"/>
                    </a:ext>
                  </a:extLst>
                </p:cNvPr>
                <p:cNvSpPr/>
                <p:nvPr/>
              </p:nvSpPr>
              <p:spPr>
                <a:xfrm>
                  <a:off x="10819341" y="3963440"/>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D36CB45E-FD26-7904-2C69-DCDB04376347}"/>
                    </a:ext>
                  </a:extLst>
                </p:cNvPr>
                <p:cNvSpPr/>
                <p:nvPr/>
              </p:nvSpPr>
              <p:spPr>
                <a:xfrm>
                  <a:off x="10752666" y="4029057"/>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DB34E44F-5E2D-0492-864E-7DB3C60C6A79}"/>
                    </a:ext>
                  </a:extLst>
                </p:cNvPr>
                <p:cNvSpPr/>
                <p:nvPr/>
              </p:nvSpPr>
              <p:spPr>
                <a:xfrm>
                  <a:off x="10687050" y="410843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90E67A31-FC5A-EC98-F66B-109ED0D286FF}"/>
                    </a:ext>
                  </a:extLst>
                </p:cNvPr>
                <p:cNvSpPr/>
                <p:nvPr/>
              </p:nvSpPr>
              <p:spPr>
                <a:xfrm>
                  <a:off x="10608734" y="408938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A5EEF66C-54CA-AF51-0898-381C63052828}"/>
                    </a:ext>
                  </a:extLst>
                </p:cNvPr>
                <p:cNvSpPr/>
                <p:nvPr/>
              </p:nvSpPr>
              <p:spPr>
                <a:xfrm>
                  <a:off x="10526184" y="4113724"/>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6A2711C7-A46E-6DF5-94EE-60917C77AF85}"/>
                    </a:ext>
                  </a:extLst>
                </p:cNvPr>
                <p:cNvSpPr/>
                <p:nvPr/>
              </p:nvSpPr>
              <p:spPr>
                <a:xfrm>
                  <a:off x="10302875" y="3745424"/>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CA81B4F-6392-6D10-8A78-348992652A23}"/>
                    </a:ext>
                  </a:extLst>
                </p:cNvPr>
                <p:cNvSpPr/>
                <p:nvPr/>
              </p:nvSpPr>
              <p:spPr>
                <a:xfrm>
                  <a:off x="10367433" y="3880891"/>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D483B79D-BC13-2790-9D51-0DADED426983}"/>
                    </a:ext>
                  </a:extLst>
                </p:cNvPr>
                <p:cNvSpPr/>
                <p:nvPr/>
              </p:nvSpPr>
              <p:spPr>
                <a:xfrm>
                  <a:off x="10236200" y="3928516"/>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B78AFE3D-B486-6311-6E87-B0ACACCA2380}"/>
                    </a:ext>
                  </a:extLst>
                </p:cNvPr>
                <p:cNvSpPr/>
                <p:nvPr/>
              </p:nvSpPr>
              <p:spPr>
                <a:xfrm>
                  <a:off x="9977967" y="3698857"/>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4990F87C-CCE2-D9D4-E74D-C9EAC8413073}"/>
                    </a:ext>
                  </a:extLst>
                </p:cNvPr>
                <p:cNvSpPr/>
                <p:nvPr/>
              </p:nvSpPr>
              <p:spPr>
                <a:xfrm>
                  <a:off x="9664700" y="3721085"/>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393536E-CE0A-00FF-AF2F-A9D5414F9DBF}"/>
                    </a:ext>
                  </a:extLst>
                </p:cNvPr>
                <p:cNvSpPr/>
                <p:nvPr/>
              </p:nvSpPr>
              <p:spPr>
                <a:xfrm>
                  <a:off x="9456208" y="3909466"/>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1560ED6-00FA-E98F-CA45-9DED166512B4}"/>
                    </a:ext>
                  </a:extLst>
                </p:cNvPr>
                <p:cNvSpPr/>
                <p:nvPr/>
              </p:nvSpPr>
              <p:spPr>
                <a:xfrm>
                  <a:off x="9643533" y="3902057"/>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EB74A007-270D-E5D3-6B8B-BA3A3A5B3980}"/>
                    </a:ext>
                  </a:extLst>
                </p:cNvPr>
                <p:cNvSpPr/>
                <p:nvPr/>
              </p:nvSpPr>
              <p:spPr>
                <a:xfrm>
                  <a:off x="9812867" y="398778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55B2F28F-60A1-9808-8F7A-0353A383B9DA}"/>
                    </a:ext>
                  </a:extLst>
                </p:cNvPr>
                <p:cNvSpPr/>
                <p:nvPr/>
              </p:nvSpPr>
              <p:spPr>
                <a:xfrm>
                  <a:off x="9616017" y="407033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0F69960-EF9F-D82F-8A1F-466DE9ECBE8F}"/>
                    </a:ext>
                  </a:extLst>
                </p:cNvPr>
                <p:cNvSpPr/>
                <p:nvPr/>
              </p:nvSpPr>
              <p:spPr>
                <a:xfrm>
                  <a:off x="9466792" y="4164523"/>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D81E7E32-B80B-6A57-79DA-DE895E9EA59A}"/>
                    </a:ext>
                  </a:extLst>
                </p:cNvPr>
                <p:cNvSpPr/>
                <p:nvPr/>
              </p:nvSpPr>
              <p:spPr>
                <a:xfrm>
                  <a:off x="9596967" y="421003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CD4FBA87-37A6-C285-0020-7FD0E9E1F357}"/>
                    </a:ext>
                  </a:extLst>
                </p:cNvPr>
                <p:cNvSpPr/>
                <p:nvPr/>
              </p:nvSpPr>
              <p:spPr>
                <a:xfrm>
                  <a:off x="9659409" y="424813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80336E2E-F00A-1A3B-27AD-2EE6FAE0988D}"/>
                    </a:ext>
                  </a:extLst>
                </p:cNvPr>
                <p:cNvSpPr/>
                <p:nvPr/>
              </p:nvSpPr>
              <p:spPr>
                <a:xfrm>
                  <a:off x="9576859" y="4398416"/>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F7E09024-68DB-6288-3EB9-147A82A12099}"/>
                    </a:ext>
                  </a:extLst>
                </p:cNvPr>
                <p:cNvSpPr/>
                <p:nvPr/>
              </p:nvSpPr>
              <p:spPr>
                <a:xfrm>
                  <a:off x="9757834" y="442593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14288616-4F39-0D6A-4B53-4FFD294D8108}"/>
                    </a:ext>
                  </a:extLst>
                </p:cNvPr>
                <p:cNvSpPr/>
                <p:nvPr/>
              </p:nvSpPr>
              <p:spPr>
                <a:xfrm>
                  <a:off x="9818159" y="4397357"/>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CEDF2E46-5AA3-3E08-5B00-376441CE1A6F}"/>
                    </a:ext>
                  </a:extLst>
                </p:cNvPr>
                <p:cNvSpPr/>
                <p:nvPr/>
              </p:nvSpPr>
              <p:spPr>
                <a:xfrm>
                  <a:off x="9837209" y="4205799"/>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DCAB9CE6-7420-05B0-C441-5CCBF0BB007E}"/>
                    </a:ext>
                  </a:extLst>
                </p:cNvPr>
                <p:cNvSpPr/>
                <p:nvPr/>
              </p:nvSpPr>
              <p:spPr>
                <a:xfrm>
                  <a:off x="9922934" y="429258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13A673B4-DC99-E76B-A33F-C9C4518C663C}"/>
                    </a:ext>
                  </a:extLst>
                </p:cNvPr>
                <p:cNvSpPr/>
                <p:nvPr/>
              </p:nvSpPr>
              <p:spPr>
                <a:xfrm>
                  <a:off x="10031942" y="4167698"/>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A3B85876-43DF-CF60-7D46-999E2664292E}"/>
                    </a:ext>
                  </a:extLst>
                </p:cNvPr>
                <p:cNvSpPr/>
                <p:nvPr/>
              </p:nvSpPr>
              <p:spPr>
                <a:xfrm>
                  <a:off x="10108142" y="4126423"/>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77DCD63A-5430-41E1-93B0-6A89C5127DAE}"/>
                    </a:ext>
                  </a:extLst>
                </p:cNvPr>
                <p:cNvSpPr/>
                <p:nvPr/>
              </p:nvSpPr>
              <p:spPr>
                <a:xfrm>
                  <a:off x="10198100" y="4079856"/>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15F60959-793B-D388-DFD3-2E20BC4151DC}"/>
                    </a:ext>
                  </a:extLst>
                </p:cNvPr>
                <p:cNvSpPr/>
                <p:nvPr/>
              </p:nvSpPr>
              <p:spPr>
                <a:xfrm>
                  <a:off x="10233025" y="418357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9EEC3643-3495-7BFA-635D-BFE8F5F2CB37}"/>
                    </a:ext>
                  </a:extLst>
                </p:cNvPr>
                <p:cNvSpPr/>
                <p:nvPr/>
              </p:nvSpPr>
              <p:spPr>
                <a:xfrm>
                  <a:off x="10312400" y="4288347"/>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BF01D4A4-3EE4-E626-51E0-266374AE3F3A}"/>
                    </a:ext>
                  </a:extLst>
                </p:cNvPr>
                <p:cNvSpPr/>
                <p:nvPr/>
              </p:nvSpPr>
              <p:spPr>
                <a:xfrm>
                  <a:off x="10450776" y="4284908"/>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E2C66C93-26CF-16AB-1210-5E4FAD4948D3}"/>
                    </a:ext>
                  </a:extLst>
                </p:cNvPr>
                <p:cNvSpPr/>
                <p:nvPr/>
              </p:nvSpPr>
              <p:spPr>
                <a:xfrm>
                  <a:off x="10563224" y="4260830"/>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F1A11C99-CE9D-6A08-B589-C51B997625D0}"/>
                    </a:ext>
                  </a:extLst>
                </p:cNvPr>
                <p:cNvSpPr/>
                <p:nvPr/>
              </p:nvSpPr>
              <p:spPr>
                <a:xfrm>
                  <a:off x="10625666" y="4317980"/>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713D3FDE-2033-CEB5-0B95-BA786CCB700D}"/>
                    </a:ext>
                  </a:extLst>
                </p:cNvPr>
                <p:cNvSpPr/>
                <p:nvPr/>
              </p:nvSpPr>
              <p:spPr>
                <a:xfrm>
                  <a:off x="10779124" y="4287288"/>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E65BEBD6-74A7-CF33-DF74-D67AC539AD73}"/>
                    </a:ext>
                  </a:extLst>
                </p:cNvPr>
                <p:cNvSpPr/>
                <p:nvPr/>
              </p:nvSpPr>
              <p:spPr>
                <a:xfrm>
                  <a:off x="10599207" y="4428046"/>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53087DEB-07F4-A2D5-3D32-A9DEC729ADD6}"/>
                    </a:ext>
                  </a:extLst>
                </p:cNvPr>
                <p:cNvSpPr/>
                <p:nvPr/>
              </p:nvSpPr>
              <p:spPr>
                <a:xfrm>
                  <a:off x="10477498" y="4363487"/>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CA74446C-DBC6-9D06-A941-3EEA8583C15F}"/>
                    </a:ext>
                  </a:extLst>
                </p:cNvPr>
                <p:cNvSpPr/>
                <p:nvPr/>
              </p:nvSpPr>
              <p:spPr>
                <a:xfrm>
                  <a:off x="10451040" y="4539171"/>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C0FFE32D-3546-1CEE-CCD3-73DEC08AA82D}"/>
                    </a:ext>
                  </a:extLst>
                </p:cNvPr>
                <p:cNvSpPr/>
                <p:nvPr/>
              </p:nvSpPr>
              <p:spPr>
                <a:xfrm>
                  <a:off x="10537823" y="4574096"/>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8ABC5E02-7BA6-3F53-2E6B-DD6DAA362AEA}"/>
                    </a:ext>
                  </a:extLst>
                </p:cNvPr>
                <p:cNvSpPr/>
                <p:nvPr/>
              </p:nvSpPr>
              <p:spPr>
                <a:xfrm>
                  <a:off x="10564281" y="4674637"/>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C924AD86-BDC7-CF85-B160-9ABFB7B0DF1F}"/>
                    </a:ext>
                  </a:extLst>
                </p:cNvPr>
                <p:cNvSpPr/>
                <p:nvPr/>
              </p:nvSpPr>
              <p:spPr>
                <a:xfrm>
                  <a:off x="10583325" y="488736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3B230372-6D59-077C-BF32-3B25273EEF9E}"/>
                    </a:ext>
                  </a:extLst>
                </p:cNvPr>
                <p:cNvSpPr/>
                <p:nvPr/>
              </p:nvSpPr>
              <p:spPr>
                <a:xfrm>
                  <a:off x="10820397" y="4676754"/>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D4B7779D-3F20-DD94-9F88-DAE267730402}"/>
                    </a:ext>
                  </a:extLst>
                </p:cNvPr>
                <p:cNvSpPr/>
                <p:nvPr/>
              </p:nvSpPr>
              <p:spPr>
                <a:xfrm>
                  <a:off x="10086967" y="456351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3A9B08FD-0B42-8E6E-E813-6F8595AABAB5}"/>
                    </a:ext>
                  </a:extLst>
                </p:cNvPr>
                <p:cNvSpPr/>
                <p:nvPr/>
              </p:nvSpPr>
              <p:spPr>
                <a:xfrm>
                  <a:off x="9825558" y="4584679"/>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DB26BDEB-3CF2-0A03-6D42-EFF13049B5CC}"/>
                    </a:ext>
                  </a:extLst>
                </p:cNvPr>
                <p:cNvSpPr/>
                <p:nvPr/>
              </p:nvSpPr>
              <p:spPr>
                <a:xfrm>
                  <a:off x="10001242" y="4478845"/>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1ADFE513-2D1B-A53F-C2F3-A6535A20C735}"/>
                    </a:ext>
                  </a:extLst>
                </p:cNvPr>
                <p:cNvSpPr/>
                <p:nvPr/>
              </p:nvSpPr>
              <p:spPr>
                <a:xfrm>
                  <a:off x="10065800" y="4292578"/>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FCF57E53-51A2-B246-7601-0C39BA63F820}"/>
                    </a:ext>
                  </a:extLst>
                </p:cNvPr>
                <p:cNvSpPr/>
                <p:nvPr/>
              </p:nvSpPr>
              <p:spPr>
                <a:xfrm>
                  <a:off x="10159992" y="4327503"/>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20A23984-A35E-01CF-6D89-DF806C21B256}"/>
                    </a:ext>
                  </a:extLst>
                </p:cNvPr>
                <p:cNvSpPr/>
                <p:nvPr/>
              </p:nvSpPr>
              <p:spPr>
                <a:xfrm>
                  <a:off x="10215025" y="4401587"/>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987D94DD-EEC2-7111-332D-B6A667F373F9}"/>
                    </a:ext>
                  </a:extLst>
                </p:cNvPr>
                <p:cNvSpPr/>
                <p:nvPr/>
              </p:nvSpPr>
              <p:spPr>
                <a:xfrm>
                  <a:off x="10456325" y="4439687"/>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3DF31C39-E516-D049-A387-82B787806C61}"/>
                    </a:ext>
                  </a:extLst>
                </p:cNvPr>
                <p:cNvSpPr/>
                <p:nvPr/>
              </p:nvSpPr>
              <p:spPr>
                <a:xfrm>
                  <a:off x="10803459" y="4830212"/>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D2857CC1-D220-081A-4007-B389EF8661B0}"/>
                    </a:ext>
                  </a:extLst>
                </p:cNvPr>
                <p:cNvSpPr/>
                <p:nvPr/>
              </p:nvSpPr>
              <p:spPr>
                <a:xfrm>
                  <a:off x="10437283" y="3644882"/>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A7183ABE-B402-6F31-7542-02D04A77A433}"/>
                    </a:ext>
                  </a:extLst>
                </p:cNvPr>
                <p:cNvSpPr/>
                <p:nvPr/>
              </p:nvSpPr>
              <p:spPr>
                <a:xfrm>
                  <a:off x="10745258" y="3621599"/>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805F9646-B944-7C26-C2E0-BDC29B0E56B2}"/>
                    </a:ext>
                  </a:extLst>
                </p:cNvPr>
                <p:cNvSpPr/>
                <p:nvPr/>
              </p:nvSpPr>
              <p:spPr>
                <a:xfrm>
                  <a:off x="10121900" y="3621599"/>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2C6B97F3-33C4-2494-D6AA-DBF4C75F9210}"/>
                    </a:ext>
                  </a:extLst>
                </p:cNvPr>
                <p:cNvSpPr/>
                <p:nvPr/>
              </p:nvSpPr>
              <p:spPr>
                <a:xfrm>
                  <a:off x="9559925" y="3567624"/>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A386DBF5-B34C-81A0-A78D-B6F070C5E1D2}"/>
                    </a:ext>
                  </a:extLst>
                </p:cNvPr>
                <p:cNvSpPr/>
                <p:nvPr/>
              </p:nvSpPr>
              <p:spPr>
                <a:xfrm>
                  <a:off x="9792758" y="3742249"/>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59793F88-BCC8-DEF0-93E7-CFE795B56C93}"/>
                    </a:ext>
                  </a:extLst>
                </p:cNvPr>
                <p:cNvSpPr/>
                <p:nvPr/>
              </p:nvSpPr>
              <p:spPr>
                <a:xfrm>
                  <a:off x="9458325" y="3823740"/>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9012E003-B67D-2F9E-50DA-FD4B30335945}"/>
                    </a:ext>
                  </a:extLst>
                </p:cNvPr>
                <p:cNvSpPr/>
                <p:nvPr/>
              </p:nvSpPr>
              <p:spPr>
                <a:xfrm>
                  <a:off x="9585325" y="3993074"/>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D3275B21-576C-5173-AF2C-03980461EA80}"/>
                    </a:ext>
                  </a:extLst>
                </p:cNvPr>
                <p:cNvSpPr/>
                <p:nvPr/>
              </p:nvSpPr>
              <p:spPr>
                <a:xfrm>
                  <a:off x="9878483" y="4114782"/>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F8B0B95E-C238-D18F-7039-352A40F06A5C}"/>
                    </a:ext>
                  </a:extLst>
                </p:cNvPr>
                <p:cNvSpPr/>
                <p:nvPr/>
              </p:nvSpPr>
              <p:spPr>
                <a:xfrm>
                  <a:off x="9907058" y="3956032"/>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F79DDA1E-2A4C-98B4-E337-26A1A665FFAA}"/>
                    </a:ext>
                  </a:extLst>
                </p:cNvPr>
                <p:cNvSpPr/>
                <p:nvPr/>
              </p:nvSpPr>
              <p:spPr>
                <a:xfrm>
                  <a:off x="9963150" y="4180398"/>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id="{E86F35D1-D319-F0C8-35E5-816D9A755D7C}"/>
                    </a:ext>
                  </a:extLst>
                </p:cNvPr>
                <p:cNvSpPr/>
                <p:nvPr/>
              </p:nvSpPr>
              <p:spPr>
                <a:xfrm>
                  <a:off x="10124017" y="4205798"/>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DBF5DFE7-E921-2B70-F16A-3BF53153483A}"/>
                    </a:ext>
                  </a:extLst>
                </p:cNvPr>
                <p:cNvSpPr/>
                <p:nvPr/>
              </p:nvSpPr>
              <p:spPr>
                <a:xfrm>
                  <a:off x="9995959" y="4332798"/>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EEEC597D-489E-E2FC-7C7F-BDCF364A80A4}"/>
                    </a:ext>
                  </a:extLst>
                </p:cNvPr>
                <p:cNvSpPr/>
                <p:nvPr/>
              </p:nvSpPr>
              <p:spPr>
                <a:xfrm>
                  <a:off x="10257367" y="4307398"/>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340DB7B1-BF7B-A98E-152B-D020791ADCFF}"/>
                    </a:ext>
                  </a:extLst>
                </p:cNvPr>
                <p:cNvSpPr/>
                <p:nvPr/>
              </p:nvSpPr>
              <p:spPr>
                <a:xfrm>
                  <a:off x="10431992" y="4132773"/>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69BFD336-19CD-39FA-8F69-8A0C5852180C}"/>
                    </a:ext>
                  </a:extLst>
                </p:cNvPr>
                <p:cNvSpPr/>
                <p:nvPr/>
              </p:nvSpPr>
              <p:spPr>
                <a:xfrm>
                  <a:off x="10470092" y="3978256"/>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6A7F46BF-79E9-841A-3700-5057F671A168}"/>
                    </a:ext>
                  </a:extLst>
                </p:cNvPr>
                <p:cNvSpPr/>
                <p:nvPr/>
              </p:nvSpPr>
              <p:spPr>
                <a:xfrm>
                  <a:off x="10668001" y="3976139"/>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6B4264B0-D16E-B3FA-09F3-2F0B8C2F95C9}"/>
                    </a:ext>
                  </a:extLst>
                </p:cNvPr>
                <p:cNvSpPr/>
                <p:nvPr/>
              </p:nvSpPr>
              <p:spPr>
                <a:xfrm>
                  <a:off x="10716685" y="4332797"/>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975A2D75-4A3A-1C0C-0D3F-47BCAC3BA177}"/>
                    </a:ext>
                  </a:extLst>
                </p:cNvPr>
                <p:cNvSpPr/>
                <p:nvPr/>
              </p:nvSpPr>
              <p:spPr>
                <a:xfrm>
                  <a:off x="10552643" y="4426989"/>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E90CF04C-E152-503D-40F1-637DE3616B6F}"/>
                    </a:ext>
                  </a:extLst>
                </p:cNvPr>
                <p:cNvSpPr/>
                <p:nvPr/>
              </p:nvSpPr>
              <p:spPr>
                <a:xfrm>
                  <a:off x="10406593" y="4394180"/>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BBE5CE94-012E-8BA0-E55C-248D1EE7C42F}"/>
                    </a:ext>
                  </a:extLst>
                </p:cNvPr>
                <p:cNvSpPr/>
                <p:nvPr/>
              </p:nvSpPr>
              <p:spPr>
                <a:xfrm>
                  <a:off x="10088035" y="4454505"/>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BB7EBC8B-751B-7179-0446-6747A17F2F72}"/>
                    </a:ext>
                  </a:extLst>
                </p:cNvPr>
                <p:cNvSpPr/>
                <p:nvPr/>
              </p:nvSpPr>
              <p:spPr>
                <a:xfrm>
                  <a:off x="10256310" y="4489430"/>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8F58C662-0383-1134-4084-566D9D4588F5}"/>
                    </a:ext>
                  </a:extLst>
                </p:cNvPr>
                <p:cNvSpPr/>
                <p:nvPr/>
              </p:nvSpPr>
              <p:spPr>
                <a:xfrm>
                  <a:off x="9792760" y="4304222"/>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F94C5584-4FAD-E818-BB61-C49C966522C8}"/>
                    </a:ext>
                  </a:extLst>
                </p:cNvPr>
                <p:cNvSpPr/>
                <p:nvPr/>
              </p:nvSpPr>
              <p:spPr>
                <a:xfrm>
                  <a:off x="9490077" y="4304222"/>
                  <a:ext cx="50818" cy="508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70451375-92B7-CBFF-68D4-697C0F297107}"/>
                    </a:ext>
                  </a:extLst>
                </p:cNvPr>
                <p:cNvSpPr/>
                <p:nvPr/>
              </p:nvSpPr>
              <p:spPr>
                <a:xfrm>
                  <a:off x="9799110" y="4078797"/>
                  <a:ext cx="50818" cy="5081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Isosceles Triangle 119">
                  <a:extLst>
                    <a:ext uri="{FF2B5EF4-FFF2-40B4-BE49-F238E27FC236}">
                      <a16:creationId xmlns:a16="http://schemas.microsoft.com/office/drawing/2014/main" id="{FFD96760-D2C1-F786-BD7A-330D65E2EDAC}"/>
                    </a:ext>
                  </a:extLst>
                </p:cNvPr>
                <p:cNvSpPr/>
                <p:nvPr/>
              </p:nvSpPr>
              <p:spPr>
                <a:xfrm>
                  <a:off x="9540877" y="3773997"/>
                  <a:ext cx="50818" cy="5081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Isosceles Triangle 120">
                  <a:extLst>
                    <a:ext uri="{FF2B5EF4-FFF2-40B4-BE49-F238E27FC236}">
                      <a16:creationId xmlns:a16="http://schemas.microsoft.com/office/drawing/2014/main" id="{7F498B7C-6D1C-DB49-2B08-DB1EF19D5893}"/>
                    </a:ext>
                  </a:extLst>
                </p:cNvPr>
                <p:cNvSpPr/>
                <p:nvPr/>
              </p:nvSpPr>
              <p:spPr>
                <a:xfrm>
                  <a:off x="10102852" y="3905230"/>
                  <a:ext cx="50818" cy="5081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Isosceles Triangle 121">
                  <a:extLst>
                    <a:ext uri="{FF2B5EF4-FFF2-40B4-BE49-F238E27FC236}">
                      <a16:creationId xmlns:a16="http://schemas.microsoft.com/office/drawing/2014/main" id="{D24A0DB7-4B8D-E3D2-058D-CD9D8B7940AC}"/>
                    </a:ext>
                  </a:extLst>
                </p:cNvPr>
                <p:cNvSpPr/>
                <p:nvPr/>
              </p:nvSpPr>
              <p:spPr>
                <a:xfrm>
                  <a:off x="10656360" y="3798338"/>
                  <a:ext cx="50818" cy="5081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Isosceles Triangle 122">
                  <a:extLst>
                    <a:ext uri="{FF2B5EF4-FFF2-40B4-BE49-F238E27FC236}">
                      <a16:creationId xmlns:a16="http://schemas.microsoft.com/office/drawing/2014/main" id="{01F07603-5C87-6833-FB39-494882E8B09C}"/>
                    </a:ext>
                  </a:extLst>
                </p:cNvPr>
                <p:cNvSpPr/>
                <p:nvPr/>
              </p:nvSpPr>
              <p:spPr>
                <a:xfrm>
                  <a:off x="10314519" y="4178279"/>
                  <a:ext cx="50818" cy="5081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Isosceles Triangle 123">
                  <a:extLst>
                    <a:ext uri="{FF2B5EF4-FFF2-40B4-BE49-F238E27FC236}">
                      <a16:creationId xmlns:a16="http://schemas.microsoft.com/office/drawing/2014/main" id="{42530F20-6CD5-80D5-8044-CC7A69382B55}"/>
                    </a:ext>
                  </a:extLst>
                </p:cNvPr>
                <p:cNvSpPr/>
                <p:nvPr/>
              </p:nvSpPr>
              <p:spPr>
                <a:xfrm>
                  <a:off x="9876369" y="4378304"/>
                  <a:ext cx="50818" cy="5081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A69E5CBA-670B-8E94-C1AF-992EDF511A56}"/>
                    </a:ext>
                  </a:extLst>
                </p:cNvPr>
                <p:cNvSpPr/>
                <p:nvPr/>
              </p:nvSpPr>
              <p:spPr>
                <a:xfrm>
                  <a:off x="9722911" y="4374071"/>
                  <a:ext cx="50818" cy="5081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Isosceles Triangle 125">
                  <a:extLst>
                    <a:ext uri="{FF2B5EF4-FFF2-40B4-BE49-F238E27FC236}">
                      <a16:creationId xmlns:a16="http://schemas.microsoft.com/office/drawing/2014/main" id="{3D0E0518-6646-CC90-7D25-3F33F4BC3E6C}"/>
                    </a:ext>
                  </a:extLst>
                </p:cNvPr>
                <p:cNvSpPr/>
                <p:nvPr/>
              </p:nvSpPr>
              <p:spPr>
                <a:xfrm>
                  <a:off x="9682695" y="4514830"/>
                  <a:ext cx="50818" cy="5081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iamond 126">
                  <a:extLst>
                    <a:ext uri="{FF2B5EF4-FFF2-40B4-BE49-F238E27FC236}">
                      <a16:creationId xmlns:a16="http://schemas.microsoft.com/office/drawing/2014/main" id="{C6E31A58-8888-72D9-FAED-A5BFDED9D341}"/>
                    </a:ext>
                  </a:extLst>
                </p:cNvPr>
                <p:cNvSpPr/>
                <p:nvPr/>
              </p:nvSpPr>
              <p:spPr>
                <a:xfrm>
                  <a:off x="9748045" y="3902582"/>
                  <a:ext cx="55561" cy="5981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Diamond 127">
                  <a:extLst>
                    <a:ext uri="{FF2B5EF4-FFF2-40B4-BE49-F238E27FC236}">
                      <a16:creationId xmlns:a16="http://schemas.microsoft.com/office/drawing/2014/main" id="{D0E441B2-3A59-C462-BA03-E79E7FEB3917}"/>
                    </a:ext>
                  </a:extLst>
                </p:cNvPr>
                <p:cNvSpPr/>
                <p:nvPr/>
              </p:nvSpPr>
              <p:spPr>
                <a:xfrm>
                  <a:off x="10012363" y="4027995"/>
                  <a:ext cx="55561" cy="5981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Diamond 128">
                  <a:extLst>
                    <a:ext uri="{FF2B5EF4-FFF2-40B4-BE49-F238E27FC236}">
                      <a16:creationId xmlns:a16="http://schemas.microsoft.com/office/drawing/2014/main" id="{587C72C7-C2F8-4B73-7136-2DC1A65DB018}"/>
                    </a:ext>
                  </a:extLst>
                </p:cNvPr>
                <p:cNvSpPr/>
                <p:nvPr/>
              </p:nvSpPr>
              <p:spPr>
                <a:xfrm>
                  <a:off x="10329069" y="4048632"/>
                  <a:ext cx="55561" cy="5981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Diamond 129">
                  <a:extLst>
                    <a:ext uri="{FF2B5EF4-FFF2-40B4-BE49-F238E27FC236}">
                      <a16:creationId xmlns:a16="http://schemas.microsoft.com/office/drawing/2014/main" id="{E97E0E4D-5AB0-1901-025F-CFA91D4149C6}"/>
                    </a:ext>
                  </a:extLst>
                </p:cNvPr>
                <p:cNvSpPr/>
                <p:nvPr/>
              </p:nvSpPr>
              <p:spPr>
                <a:xfrm>
                  <a:off x="9634538" y="4126420"/>
                  <a:ext cx="55561" cy="5981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Diamond 130">
                  <a:extLst>
                    <a:ext uri="{FF2B5EF4-FFF2-40B4-BE49-F238E27FC236}">
                      <a16:creationId xmlns:a16="http://schemas.microsoft.com/office/drawing/2014/main" id="{DFC5A71D-39FD-E78C-7A09-B508EC6609CC}"/>
                    </a:ext>
                  </a:extLst>
                </p:cNvPr>
                <p:cNvSpPr/>
                <p:nvPr/>
              </p:nvSpPr>
              <p:spPr>
                <a:xfrm>
                  <a:off x="10848446" y="4567745"/>
                  <a:ext cx="55561" cy="5981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Diamond 131">
                  <a:extLst>
                    <a:ext uri="{FF2B5EF4-FFF2-40B4-BE49-F238E27FC236}">
                      <a16:creationId xmlns:a16="http://schemas.microsoft.com/office/drawing/2014/main" id="{91C03587-ABCD-A971-F56A-0DDD52261233}"/>
                    </a:ext>
                  </a:extLst>
                </p:cNvPr>
                <p:cNvSpPr/>
                <p:nvPr/>
              </p:nvSpPr>
              <p:spPr>
                <a:xfrm>
                  <a:off x="10478029" y="4745545"/>
                  <a:ext cx="55561" cy="5981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Diamond 132">
                  <a:extLst>
                    <a:ext uri="{FF2B5EF4-FFF2-40B4-BE49-F238E27FC236}">
                      <a16:creationId xmlns:a16="http://schemas.microsoft.com/office/drawing/2014/main" id="{486C7FDF-E596-4220-0303-3B084DCE5AA2}"/>
                    </a:ext>
                  </a:extLst>
                </p:cNvPr>
                <p:cNvSpPr/>
                <p:nvPr/>
              </p:nvSpPr>
              <p:spPr>
                <a:xfrm>
                  <a:off x="10560579" y="4962504"/>
                  <a:ext cx="55561" cy="5981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Diamond 133">
                  <a:extLst>
                    <a:ext uri="{FF2B5EF4-FFF2-40B4-BE49-F238E27FC236}">
                      <a16:creationId xmlns:a16="http://schemas.microsoft.com/office/drawing/2014/main" id="{66FAD283-6434-B0B1-7E29-D75EF0406036}"/>
                    </a:ext>
                  </a:extLst>
                </p:cNvPr>
                <p:cNvSpPr/>
                <p:nvPr/>
              </p:nvSpPr>
              <p:spPr>
                <a:xfrm>
                  <a:off x="10165821" y="5000604"/>
                  <a:ext cx="55561" cy="5981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Diamond 134">
                  <a:extLst>
                    <a:ext uri="{FF2B5EF4-FFF2-40B4-BE49-F238E27FC236}">
                      <a16:creationId xmlns:a16="http://schemas.microsoft.com/office/drawing/2014/main" id="{EBE3FFB4-3E38-498A-28B3-DAF3AF863A36}"/>
                    </a:ext>
                  </a:extLst>
                </p:cNvPr>
                <p:cNvSpPr/>
                <p:nvPr/>
              </p:nvSpPr>
              <p:spPr>
                <a:xfrm>
                  <a:off x="9444585" y="4039902"/>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Diamond 135">
                  <a:extLst>
                    <a:ext uri="{FF2B5EF4-FFF2-40B4-BE49-F238E27FC236}">
                      <a16:creationId xmlns:a16="http://schemas.microsoft.com/office/drawing/2014/main" id="{B5627B06-7A35-FFFB-4B8B-E4DF89AB7E0F}"/>
                    </a:ext>
                  </a:extLst>
                </p:cNvPr>
                <p:cNvSpPr/>
                <p:nvPr/>
              </p:nvSpPr>
              <p:spPr>
                <a:xfrm>
                  <a:off x="9524753" y="4120865"/>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Diamond 136">
                  <a:extLst>
                    <a:ext uri="{FF2B5EF4-FFF2-40B4-BE49-F238E27FC236}">
                      <a16:creationId xmlns:a16="http://schemas.microsoft.com/office/drawing/2014/main" id="{08C7576E-4F85-236A-8A70-21F78E6E4558}"/>
                    </a:ext>
                  </a:extLst>
                </p:cNvPr>
                <p:cNvSpPr/>
                <p:nvPr/>
              </p:nvSpPr>
              <p:spPr>
                <a:xfrm>
                  <a:off x="9712872" y="4198652"/>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Diamond 137">
                  <a:extLst>
                    <a:ext uri="{FF2B5EF4-FFF2-40B4-BE49-F238E27FC236}">
                      <a16:creationId xmlns:a16="http://schemas.microsoft.com/office/drawing/2014/main" id="{3894679A-38A1-6708-3922-4089EFEDB203}"/>
                    </a:ext>
                  </a:extLst>
                </p:cNvPr>
                <p:cNvSpPr/>
                <p:nvPr/>
              </p:nvSpPr>
              <p:spPr>
                <a:xfrm>
                  <a:off x="9539040" y="4307395"/>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Diamond 138">
                  <a:extLst>
                    <a:ext uri="{FF2B5EF4-FFF2-40B4-BE49-F238E27FC236}">
                      <a16:creationId xmlns:a16="http://schemas.microsoft.com/office/drawing/2014/main" id="{1C2AE727-D7A5-BA7E-9431-77456623F19E}"/>
                    </a:ext>
                  </a:extLst>
                </p:cNvPr>
                <p:cNvSpPr/>
                <p:nvPr/>
              </p:nvSpPr>
              <p:spPr>
                <a:xfrm>
                  <a:off x="9414421" y="4221670"/>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Diamond 139">
                  <a:extLst>
                    <a:ext uri="{FF2B5EF4-FFF2-40B4-BE49-F238E27FC236}">
                      <a16:creationId xmlns:a16="http://schemas.microsoft.com/office/drawing/2014/main" id="{5E32F2F4-204D-FA49-7941-902E0A3D6955}"/>
                    </a:ext>
                  </a:extLst>
                </p:cNvPr>
                <p:cNvSpPr/>
                <p:nvPr/>
              </p:nvSpPr>
              <p:spPr>
                <a:xfrm>
                  <a:off x="9355683" y="4413757"/>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Diamond 140">
                  <a:extLst>
                    <a:ext uri="{FF2B5EF4-FFF2-40B4-BE49-F238E27FC236}">
                      <a16:creationId xmlns:a16="http://schemas.microsoft.com/office/drawing/2014/main" id="{705DFC49-6501-98A4-3C83-0564D266A0A4}"/>
                    </a:ext>
                  </a:extLst>
                </p:cNvPr>
                <p:cNvSpPr/>
                <p:nvPr/>
              </p:nvSpPr>
              <p:spPr>
                <a:xfrm>
                  <a:off x="9453315" y="4507420"/>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Diamond 141">
                  <a:extLst>
                    <a:ext uri="{FF2B5EF4-FFF2-40B4-BE49-F238E27FC236}">
                      <a16:creationId xmlns:a16="http://schemas.microsoft.com/office/drawing/2014/main" id="{BFC6046B-32D3-B440-9A31-5B39466B4A57}"/>
                    </a:ext>
                  </a:extLst>
                </p:cNvPr>
                <p:cNvSpPr/>
                <p:nvPr/>
              </p:nvSpPr>
              <p:spPr>
                <a:xfrm>
                  <a:off x="9580315" y="4597114"/>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Diamond 142">
                  <a:extLst>
                    <a:ext uri="{FF2B5EF4-FFF2-40B4-BE49-F238E27FC236}">
                      <a16:creationId xmlns:a16="http://schemas.microsoft.com/office/drawing/2014/main" id="{6AA76514-751F-D9E0-2A4C-AD6ADB6006F4}"/>
                    </a:ext>
                  </a:extLst>
                </p:cNvPr>
                <p:cNvSpPr/>
                <p:nvPr/>
              </p:nvSpPr>
              <p:spPr>
                <a:xfrm>
                  <a:off x="9646196" y="4550283"/>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Diamond 143">
                  <a:extLst>
                    <a:ext uri="{FF2B5EF4-FFF2-40B4-BE49-F238E27FC236}">
                      <a16:creationId xmlns:a16="http://schemas.microsoft.com/office/drawing/2014/main" id="{E9422A60-AC9C-90E5-8D6E-16BA093E3B3F}"/>
                    </a:ext>
                  </a:extLst>
                </p:cNvPr>
                <p:cNvSpPr/>
                <p:nvPr/>
              </p:nvSpPr>
              <p:spPr>
                <a:xfrm>
                  <a:off x="9435852" y="4655852"/>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Diamond 144">
                  <a:extLst>
                    <a:ext uri="{FF2B5EF4-FFF2-40B4-BE49-F238E27FC236}">
                      <a16:creationId xmlns:a16="http://schemas.microsoft.com/office/drawing/2014/main" id="{5CC5C05E-87AE-BCCD-BCBC-64C06CFAECCE}"/>
                    </a:ext>
                  </a:extLst>
                </p:cNvPr>
                <p:cNvSpPr/>
                <p:nvPr/>
              </p:nvSpPr>
              <p:spPr>
                <a:xfrm>
                  <a:off x="9320758" y="4643946"/>
                  <a:ext cx="74065" cy="797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D685D85B-C5C1-3BDC-5A7F-A3FA3109935F}"/>
                    </a:ext>
                  </a:extLst>
                </p:cNvPr>
                <p:cNvSpPr/>
                <p:nvPr/>
              </p:nvSpPr>
              <p:spPr>
                <a:xfrm>
                  <a:off x="10318759" y="4406089"/>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C6E19937-C218-C15B-93A1-7CE52FDD71A6}"/>
                    </a:ext>
                  </a:extLst>
                </p:cNvPr>
                <p:cNvSpPr/>
                <p:nvPr/>
              </p:nvSpPr>
              <p:spPr>
                <a:xfrm>
                  <a:off x="10167153" y="4499751"/>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89A82AEC-7E91-2745-2240-B2B84E931F6F}"/>
                    </a:ext>
                  </a:extLst>
                </p:cNvPr>
                <p:cNvSpPr/>
                <p:nvPr/>
              </p:nvSpPr>
              <p:spPr>
                <a:xfrm>
                  <a:off x="10344953" y="4545789"/>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C173BA95-BD63-294A-8BC5-714FEA27744A}"/>
                    </a:ext>
                  </a:extLst>
                </p:cNvPr>
                <p:cNvSpPr/>
                <p:nvPr/>
              </p:nvSpPr>
              <p:spPr>
                <a:xfrm>
                  <a:off x="10677534" y="4411645"/>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9DF08C95-EA84-BCD5-3C71-632FD88C2983}"/>
                    </a:ext>
                  </a:extLst>
                </p:cNvPr>
                <p:cNvSpPr/>
                <p:nvPr/>
              </p:nvSpPr>
              <p:spPr>
                <a:xfrm>
                  <a:off x="10660071" y="4622782"/>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95E79027-E03E-2AD6-7A7A-3CD48907C319}"/>
                    </a:ext>
                  </a:extLst>
                </p:cNvPr>
                <p:cNvSpPr/>
                <p:nvPr/>
              </p:nvSpPr>
              <p:spPr>
                <a:xfrm>
                  <a:off x="10660071" y="4850589"/>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7104701F-07B7-3538-5F07-AF64FF1804B9}"/>
                    </a:ext>
                  </a:extLst>
                </p:cNvPr>
                <p:cNvSpPr/>
                <p:nvPr/>
              </p:nvSpPr>
              <p:spPr>
                <a:xfrm>
                  <a:off x="10409246" y="4657707"/>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E741DDFC-0F68-B34D-B18C-ACE767F4F0FC}"/>
                    </a:ext>
                  </a:extLst>
                </p:cNvPr>
                <p:cNvSpPr/>
                <p:nvPr/>
              </p:nvSpPr>
              <p:spPr>
                <a:xfrm>
                  <a:off x="10248909" y="4822013"/>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80E34AFB-A392-1BF4-C37D-7CDC35736784}"/>
                    </a:ext>
                  </a:extLst>
                </p:cNvPr>
                <p:cNvSpPr/>
                <p:nvPr/>
              </p:nvSpPr>
              <p:spPr>
                <a:xfrm>
                  <a:off x="10425121" y="4845031"/>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F078DAE3-1BAE-DFF0-F0C2-CD7ECD90B1E9}"/>
                    </a:ext>
                  </a:extLst>
                </p:cNvPr>
                <p:cNvSpPr/>
                <p:nvPr/>
              </p:nvSpPr>
              <p:spPr>
                <a:xfrm>
                  <a:off x="10504496" y="4856937"/>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9636EEE5-6E92-4991-32A4-37E4801C06DE}"/>
                    </a:ext>
                  </a:extLst>
                </p:cNvPr>
                <p:cNvSpPr/>
                <p:nvPr/>
              </p:nvSpPr>
              <p:spPr>
                <a:xfrm>
                  <a:off x="10473540" y="5033943"/>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A5E3B6DB-6026-72A1-E034-39710EF70721}"/>
                    </a:ext>
                  </a:extLst>
                </p:cNvPr>
                <p:cNvSpPr/>
                <p:nvPr/>
              </p:nvSpPr>
              <p:spPr>
                <a:xfrm>
                  <a:off x="10579108" y="5051406"/>
                  <a:ext cx="75424" cy="75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Isosceles Triangle 157">
                  <a:extLst>
                    <a:ext uri="{FF2B5EF4-FFF2-40B4-BE49-F238E27FC236}">
                      <a16:creationId xmlns:a16="http://schemas.microsoft.com/office/drawing/2014/main" id="{97783221-1E3F-8E3F-48FE-4B7690C0B132}"/>
                    </a:ext>
                  </a:extLst>
                </p:cNvPr>
                <p:cNvSpPr/>
                <p:nvPr/>
              </p:nvSpPr>
              <p:spPr>
                <a:xfrm>
                  <a:off x="9524473" y="4454525"/>
                  <a:ext cx="87046" cy="8334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Isosceles Triangle 158">
                  <a:extLst>
                    <a:ext uri="{FF2B5EF4-FFF2-40B4-BE49-F238E27FC236}">
                      <a16:creationId xmlns:a16="http://schemas.microsoft.com/office/drawing/2014/main" id="{485C833A-3C8C-10ED-7B4C-908D5680676F}"/>
                    </a:ext>
                  </a:extLst>
                </p:cNvPr>
                <p:cNvSpPr/>
                <p:nvPr/>
              </p:nvSpPr>
              <p:spPr>
                <a:xfrm>
                  <a:off x="9758629" y="4505325"/>
                  <a:ext cx="87046" cy="8334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Isosceles Triangle 159">
                  <a:extLst>
                    <a:ext uri="{FF2B5EF4-FFF2-40B4-BE49-F238E27FC236}">
                      <a16:creationId xmlns:a16="http://schemas.microsoft.com/office/drawing/2014/main" id="{5F4970CF-06AE-8186-C757-61C891E52DB2}"/>
                    </a:ext>
                  </a:extLst>
                </p:cNvPr>
                <p:cNvSpPr/>
                <p:nvPr/>
              </p:nvSpPr>
              <p:spPr>
                <a:xfrm>
                  <a:off x="9768154" y="4667250"/>
                  <a:ext cx="87046" cy="8334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Isosceles Triangle 160">
                  <a:extLst>
                    <a:ext uri="{FF2B5EF4-FFF2-40B4-BE49-F238E27FC236}">
                      <a16:creationId xmlns:a16="http://schemas.microsoft.com/office/drawing/2014/main" id="{428A90C2-E9AA-5802-EE58-91D4F34186E1}"/>
                    </a:ext>
                  </a:extLst>
                </p:cNvPr>
                <p:cNvSpPr/>
                <p:nvPr/>
              </p:nvSpPr>
              <p:spPr>
                <a:xfrm>
                  <a:off x="9644329" y="4686300"/>
                  <a:ext cx="87046" cy="8334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Isosceles Triangle 161">
                  <a:extLst>
                    <a:ext uri="{FF2B5EF4-FFF2-40B4-BE49-F238E27FC236}">
                      <a16:creationId xmlns:a16="http://schemas.microsoft.com/office/drawing/2014/main" id="{9CC03953-27AA-55EA-2DA3-91D455ECBAB9}"/>
                    </a:ext>
                  </a:extLst>
                </p:cNvPr>
                <p:cNvSpPr/>
                <p:nvPr/>
              </p:nvSpPr>
              <p:spPr>
                <a:xfrm>
                  <a:off x="9893567" y="4648200"/>
                  <a:ext cx="87046" cy="8334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Isosceles Triangle 162">
                  <a:extLst>
                    <a:ext uri="{FF2B5EF4-FFF2-40B4-BE49-F238E27FC236}">
                      <a16:creationId xmlns:a16="http://schemas.microsoft.com/office/drawing/2014/main" id="{50806478-6781-4ABE-47FF-4D9E6B7E81B0}"/>
                    </a:ext>
                  </a:extLst>
                </p:cNvPr>
                <p:cNvSpPr/>
                <p:nvPr/>
              </p:nvSpPr>
              <p:spPr>
                <a:xfrm>
                  <a:off x="9746723" y="4852987"/>
                  <a:ext cx="87046" cy="8334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Isosceles Triangle 163">
                  <a:extLst>
                    <a:ext uri="{FF2B5EF4-FFF2-40B4-BE49-F238E27FC236}">
                      <a16:creationId xmlns:a16="http://schemas.microsoft.com/office/drawing/2014/main" id="{D93697D4-9EA8-C9CE-50E5-7DF3762DBCEC}"/>
                    </a:ext>
                  </a:extLst>
                </p:cNvPr>
                <p:cNvSpPr/>
                <p:nvPr/>
              </p:nvSpPr>
              <p:spPr>
                <a:xfrm>
                  <a:off x="9622898" y="4869656"/>
                  <a:ext cx="87046" cy="8334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Isosceles Triangle 164">
                  <a:extLst>
                    <a:ext uri="{FF2B5EF4-FFF2-40B4-BE49-F238E27FC236}">
                      <a16:creationId xmlns:a16="http://schemas.microsoft.com/office/drawing/2014/main" id="{FFE2000A-97FF-232E-6DE2-38F16638FC4A}"/>
                    </a:ext>
                  </a:extLst>
                </p:cNvPr>
                <p:cNvSpPr/>
                <p:nvPr/>
              </p:nvSpPr>
              <p:spPr>
                <a:xfrm>
                  <a:off x="9695923" y="5010943"/>
                  <a:ext cx="87046" cy="8334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Isosceles Triangle 165">
                  <a:extLst>
                    <a:ext uri="{FF2B5EF4-FFF2-40B4-BE49-F238E27FC236}">
                      <a16:creationId xmlns:a16="http://schemas.microsoft.com/office/drawing/2014/main" id="{9D264EF0-3570-7B4F-6AC1-7D1BF528E617}"/>
                    </a:ext>
                  </a:extLst>
                </p:cNvPr>
                <p:cNvSpPr/>
                <p:nvPr/>
              </p:nvSpPr>
              <p:spPr>
                <a:xfrm>
                  <a:off x="9890392" y="4927599"/>
                  <a:ext cx="87046" cy="8334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a:extLst>
                    <a:ext uri="{FF2B5EF4-FFF2-40B4-BE49-F238E27FC236}">
                      <a16:creationId xmlns:a16="http://schemas.microsoft.com/office/drawing/2014/main" id="{29051ACE-82E9-AA45-32BD-21950301E0F0}"/>
                    </a:ext>
                  </a:extLst>
                </p:cNvPr>
                <p:cNvSpPr/>
                <p:nvPr/>
              </p:nvSpPr>
              <p:spPr>
                <a:xfrm>
                  <a:off x="9638773" y="4337558"/>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a:extLst>
                    <a:ext uri="{FF2B5EF4-FFF2-40B4-BE49-F238E27FC236}">
                      <a16:creationId xmlns:a16="http://schemas.microsoft.com/office/drawing/2014/main" id="{C505F009-758D-A828-A790-1E5722C7C268}"/>
                    </a:ext>
                  </a:extLst>
                </p:cNvPr>
                <p:cNvSpPr/>
                <p:nvPr/>
              </p:nvSpPr>
              <p:spPr>
                <a:xfrm>
                  <a:off x="9886423" y="4504245"/>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a:extLst>
                    <a:ext uri="{FF2B5EF4-FFF2-40B4-BE49-F238E27FC236}">
                      <a16:creationId xmlns:a16="http://schemas.microsoft.com/office/drawing/2014/main" id="{F14887BD-5DCF-C12A-CE89-1A1CD862149A}"/>
                    </a:ext>
                  </a:extLst>
                </p:cNvPr>
                <p:cNvSpPr/>
                <p:nvPr/>
              </p:nvSpPr>
              <p:spPr>
                <a:xfrm>
                  <a:off x="9710210" y="4606639"/>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a:extLst>
                    <a:ext uri="{FF2B5EF4-FFF2-40B4-BE49-F238E27FC236}">
                      <a16:creationId xmlns:a16="http://schemas.microsoft.com/office/drawing/2014/main" id="{E682525D-FBD7-7C2B-0EC3-8A9FAA9AE49C}"/>
                    </a:ext>
                  </a:extLst>
                </p:cNvPr>
                <p:cNvSpPr/>
                <p:nvPr/>
              </p:nvSpPr>
              <p:spPr>
                <a:xfrm>
                  <a:off x="10038029" y="4625689"/>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a:extLst>
                    <a:ext uri="{FF2B5EF4-FFF2-40B4-BE49-F238E27FC236}">
                      <a16:creationId xmlns:a16="http://schemas.microsoft.com/office/drawing/2014/main" id="{543E361E-AEF8-9997-6E67-852C420E8587}"/>
                    </a:ext>
                  </a:extLst>
                </p:cNvPr>
                <p:cNvSpPr/>
                <p:nvPr/>
              </p:nvSpPr>
              <p:spPr>
                <a:xfrm>
                  <a:off x="10117404" y="4696333"/>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a:extLst>
                    <a:ext uri="{FF2B5EF4-FFF2-40B4-BE49-F238E27FC236}">
                      <a16:creationId xmlns:a16="http://schemas.microsoft.com/office/drawing/2014/main" id="{A7E2A414-BC24-2175-AF71-3D76A4CA5300}"/>
                    </a:ext>
                  </a:extLst>
                </p:cNvPr>
                <p:cNvSpPr/>
                <p:nvPr/>
              </p:nvSpPr>
              <p:spPr>
                <a:xfrm>
                  <a:off x="10200748" y="4628864"/>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a:extLst>
                    <a:ext uri="{FF2B5EF4-FFF2-40B4-BE49-F238E27FC236}">
                      <a16:creationId xmlns:a16="http://schemas.microsoft.com/office/drawing/2014/main" id="{AA17742B-938E-2EEF-AE15-5107A4ACEECE}"/>
                    </a:ext>
                  </a:extLst>
                </p:cNvPr>
                <p:cNvSpPr/>
                <p:nvPr/>
              </p:nvSpPr>
              <p:spPr>
                <a:xfrm>
                  <a:off x="10323779" y="4666170"/>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a:extLst>
                    <a:ext uri="{FF2B5EF4-FFF2-40B4-BE49-F238E27FC236}">
                      <a16:creationId xmlns:a16="http://schemas.microsoft.com/office/drawing/2014/main" id="{09860E77-5630-CC23-DB41-773B4A2DF931}"/>
                    </a:ext>
                  </a:extLst>
                </p:cNvPr>
                <p:cNvSpPr/>
                <p:nvPr/>
              </p:nvSpPr>
              <p:spPr>
                <a:xfrm>
                  <a:off x="10489672" y="4624895"/>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a:extLst>
                    <a:ext uri="{FF2B5EF4-FFF2-40B4-BE49-F238E27FC236}">
                      <a16:creationId xmlns:a16="http://schemas.microsoft.com/office/drawing/2014/main" id="{951EE242-82D7-A66F-365B-FE1AECAF7C07}"/>
                    </a:ext>
                  </a:extLst>
                </p:cNvPr>
                <p:cNvSpPr/>
                <p:nvPr/>
              </p:nvSpPr>
              <p:spPr>
                <a:xfrm>
                  <a:off x="9857847" y="4825714"/>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a:extLst>
                    <a:ext uri="{FF2B5EF4-FFF2-40B4-BE49-F238E27FC236}">
                      <a16:creationId xmlns:a16="http://schemas.microsoft.com/office/drawing/2014/main" id="{EA4D4D72-6C19-1DE7-800E-D6C2046BA5C1}"/>
                    </a:ext>
                  </a:extLst>
                </p:cNvPr>
                <p:cNvSpPr/>
                <p:nvPr/>
              </p:nvSpPr>
              <p:spPr>
                <a:xfrm>
                  <a:off x="9999134" y="4856671"/>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extLst>
                    <a:ext uri="{FF2B5EF4-FFF2-40B4-BE49-F238E27FC236}">
                      <a16:creationId xmlns:a16="http://schemas.microsoft.com/office/drawing/2014/main" id="{52EA0DD0-2A45-DCF0-3478-017A6EEB52A2}"/>
                    </a:ext>
                  </a:extLst>
                </p:cNvPr>
                <p:cNvSpPr/>
                <p:nvPr/>
              </p:nvSpPr>
              <p:spPr>
                <a:xfrm>
                  <a:off x="10161853" y="4874133"/>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ectangle 177">
                  <a:extLst>
                    <a:ext uri="{FF2B5EF4-FFF2-40B4-BE49-F238E27FC236}">
                      <a16:creationId xmlns:a16="http://schemas.microsoft.com/office/drawing/2014/main" id="{4D016397-9408-FD64-D37D-CD281B44F661}"/>
                    </a:ext>
                  </a:extLst>
                </p:cNvPr>
                <p:cNvSpPr/>
                <p:nvPr/>
              </p:nvSpPr>
              <p:spPr>
                <a:xfrm>
                  <a:off x="10060253" y="4968589"/>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a:extLst>
                    <a:ext uri="{FF2B5EF4-FFF2-40B4-BE49-F238E27FC236}">
                      <a16:creationId xmlns:a16="http://schemas.microsoft.com/office/drawing/2014/main" id="{C122D0F5-C750-0463-1903-440443E2020E}"/>
                    </a:ext>
                  </a:extLst>
                </p:cNvPr>
                <p:cNvSpPr/>
                <p:nvPr/>
              </p:nvSpPr>
              <p:spPr>
                <a:xfrm>
                  <a:off x="10047553" y="5134482"/>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179">
                  <a:extLst>
                    <a:ext uri="{FF2B5EF4-FFF2-40B4-BE49-F238E27FC236}">
                      <a16:creationId xmlns:a16="http://schemas.microsoft.com/office/drawing/2014/main" id="{065F1A62-F0D0-1C64-C31A-5B07D5D15E92}"/>
                    </a:ext>
                  </a:extLst>
                </p:cNvPr>
                <p:cNvSpPr/>
                <p:nvPr/>
              </p:nvSpPr>
              <p:spPr>
                <a:xfrm>
                  <a:off x="10153916" y="5089239"/>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a:extLst>
                    <a:ext uri="{FF2B5EF4-FFF2-40B4-BE49-F238E27FC236}">
                      <a16:creationId xmlns:a16="http://schemas.microsoft.com/office/drawing/2014/main" id="{31CD83F6-85C1-B275-D3E5-F39E6BF42055}"/>
                    </a:ext>
                  </a:extLst>
                </p:cNvPr>
                <p:cNvSpPr/>
                <p:nvPr/>
              </p:nvSpPr>
              <p:spPr>
                <a:xfrm>
                  <a:off x="10255516" y="4993195"/>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181">
                  <a:extLst>
                    <a:ext uri="{FF2B5EF4-FFF2-40B4-BE49-F238E27FC236}">
                      <a16:creationId xmlns:a16="http://schemas.microsoft.com/office/drawing/2014/main" id="{4D28822B-F39A-4D93-C3BE-016D782E7BF7}"/>
                    </a:ext>
                  </a:extLst>
                </p:cNvPr>
                <p:cNvSpPr/>
                <p:nvPr/>
              </p:nvSpPr>
              <p:spPr>
                <a:xfrm>
                  <a:off x="10353147" y="4880482"/>
                  <a:ext cx="63233" cy="812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Cross 183">
                  <a:extLst>
                    <a:ext uri="{FF2B5EF4-FFF2-40B4-BE49-F238E27FC236}">
                      <a16:creationId xmlns:a16="http://schemas.microsoft.com/office/drawing/2014/main" id="{25495060-14F8-4402-6A86-08CA72FE988B}"/>
                    </a:ext>
                  </a:extLst>
                </p:cNvPr>
                <p:cNvSpPr/>
                <p:nvPr/>
              </p:nvSpPr>
              <p:spPr>
                <a:xfrm>
                  <a:off x="10849768" y="4165333"/>
                  <a:ext cx="67469" cy="80436"/>
                </a:xfrm>
                <a:prstGeom prst="plu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Cross 184">
                  <a:extLst>
                    <a:ext uri="{FF2B5EF4-FFF2-40B4-BE49-F238E27FC236}">
                      <a16:creationId xmlns:a16="http://schemas.microsoft.com/office/drawing/2014/main" id="{24D3BDBC-1799-3C0D-5B05-8C5C5C826127}"/>
                    </a:ext>
                  </a:extLst>
                </p:cNvPr>
                <p:cNvSpPr/>
                <p:nvPr/>
              </p:nvSpPr>
              <p:spPr>
                <a:xfrm>
                  <a:off x="10699749" y="4218514"/>
                  <a:ext cx="67469" cy="80436"/>
                </a:xfrm>
                <a:prstGeom prst="plu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Cross 185">
                  <a:extLst>
                    <a:ext uri="{FF2B5EF4-FFF2-40B4-BE49-F238E27FC236}">
                      <a16:creationId xmlns:a16="http://schemas.microsoft.com/office/drawing/2014/main" id="{3C727198-DBAB-A926-53EE-569539310513}"/>
                    </a:ext>
                  </a:extLst>
                </p:cNvPr>
                <p:cNvSpPr/>
                <p:nvPr/>
              </p:nvSpPr>
              <p:spPr>
                <a:xfrm>
                  <a:off x="10598943" y="4516171"/>
                  <a:ext cx="67469" cy="80436"/>
                </a:xfrm>
                <a:prstGeom prst="plu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Cross 186">
                  <a:extLst>
                    <a:ext uri="{FF2B5EF4-FFF2-40B4-BE49-F238E27FC236}">
                      <a16:creationId xmlns:a16="http://schemas.microsoft.com/office/drawing/2014/main" id="{C67BBC56-142F-1B72-7FFC-C132AB0AE9DE}"/>
                    </a:ext>
                  </a:extLst>
                </p:cNvPr>
                <p:cNvSpPr/>
                <p:nvPr/>
              </p:nvSpPr>
              <p:spPr>
                <a:xfrm>
                  <a:off x="10717212" y="4529664"/>
                  <a:ext cx="67469" cy="80436"/>
                </a:xfrm>
                <a:prstGeom prst="plu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Cross 187">
                  <a:extLst>
                    <a:ext uri="{FF2B5EF4-FFF2-40B4-BE49-F238E27FC236}">
                      <a16:creationId xmlns:a16="http://schemas.microsoft.com/office/drawing/2014/main" id="{C85CD93E-8AF6-6E7F-6D22-7CE80315FD9E}"/>
                    </a:ext>
                  </a:extLst>
                </p:cNvPr>
                <p:cNvSpPr/>
                <p:nvPr/>
              </p:nvSpPr>
              <p:spPr>
                <a:xfrm>
                  <a:off x="10822780" y="4407427"/>
                  <a:ext cx="67469" cy="80436"/>
                </a:xfrm>
                <a:prstGeom prst="plu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Cross 188">
                  <a:extLst>
                    <a:ext uri="{FF2B5EF4-FFF2-40B4-BE49-F238E27FC236}">
                      <a16:creationId xmlns:a16="http://schemas.microsoft.com/office/drawing/2014/main" id="{4CCE73B7-F790-E302-A1E0-534F4925FB19}"/>
                    </a:ext>
                  </a:extLst>
                </p:cNvPr>
                <p:cNvSpPr/>
                <p:nvPr/>
              </p:nvSpPr>
              <p:spPr>
                <a:xfrm>
                  <a:off x="10859293" y="4339165"/>
                  <a:ext cx="67469" cy="80436"/>
                </a:xfrm>
                <a:prstGeom prst="plu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Cross 189">
                  <a:extLst>
                    <a:ext uri="{FF2B5EF4-FFF2-40B4-BE49-F238E27FC236}">
                      <a16:creationId xmlns:a16="http://schemas.microsoft.com/office/drawing/2014/main" id="{4DBB5C5A-F5F8-0625-9960-233F641D2060}"/>
                    </a:ext>
                  </a:extLst>
                </p:cNvPr>
                <p:cNvSpPr/>
                <p:nvPr/>
              </p:nvSpPr>
              <p:spPr>
                <a:xfrm>
                  <a:off x="10891837" y="4476484"/>
                  <a:ext cx="67469" cy="80436"/>
                </a:xfrm>
                <a:prstGeom prst="plu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E8419F60-FAC5-3B1D-04AF-6D160F6FA7D9}"/>
                    </a:ext>
                  </a:extLst>
                </p:cNvPr>
                <p:cNvSpPr/>
                <p:nvPr/>
              </p:nvSpPr>
              <p:spPr>
                <a:xfrm>
                  <a:off x="10924380" y="4530969"/>
                  <a:ext cx="50818" cy="508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Cross 191">
                  <a:extLst>
                    <a:ext uri="{FF2B5EF4-FFF2-40B4-BE49-F238E27FC236}">
                      <a16:creationId xmlns:a16="http://schemas.microsoft.com/office/drawing/2014/main" id="{2A69D7AD-DB9C-06E3-41A9-5ABF45B2A381}"/>
                    </a:ext>
                  </a:extLst>
                </p:cNvPr>
                <p:cNvSpPr/>
                <p:nvPr/>
              </p:nvSpPr>
              <p:spPr>
                <a:xfrm>
                  <a:off x="10737055" y="4684446"/>
                  <a:ext cx="67469" cy="80436"/>
                </a:xfrm>
                <a:prstGeom prst="plu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Cross 192">
                  <a:extLst>
                    <a:ext uri="{FF2B5EF4-FFF2-40B4-BE49-F238E27FC236}">
                      <a16:creationId xmlns:a16="http://schemas.microsoft.com/office/drawing/2014/main" id="{838206A9-638A-821E-3E6A-3DCAB4826D39}"/>
                    </a:ext>
                  </a:extLst>
                </p:cNvPr>
                <p:cNvSpPr/>
                <p:nvPr/>
              </p:nvSpPr>
              <p:spPr>
                <a:xfrm>
                  <a:off x="10903743" y="4639996"/>
                  <a:ext cx="67469" cy="80436"/>
                </a:xfrm>
                <a:prstGeom prst="plu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5" name="Oval 234">
                <a:extLst>
                  <a:ext uri="{FF2B5EF4-FFF2-40B4-BE49-F238E27FC236}">
                    <a16:creationId xmlns:a16="http://schemas.microsoft.com/office/drawing/2014/main" id="{0A33E68C-3C22-87FB-3BEC-8AE97312868F}"/>
                  </a:ext>
                </a:extLst>
              </p:cNvPr>
              <p:cNvSpPr/>
              <p:nvPr/>
            </p:nvSpPr>
            <p:spPr>
              <a:xfrm>
                <a:off x="10515600" y="3570287"/>
                <a:ext cx="493713" cy="8270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a:extLst>
                  <a:ext uri="{FF2B5EF4-FFF2-40B4-BE49-F238E27FC236}">
                    <a16:creationId xmlns:a16="http://schemas.microsoft.com/office/drawing/2014/main" id="{581D7C6D-54E0-37ED-3F62-D4CBB63007C4}"/>
                  </a:ext>
                </a:extLst>
              </p:cNvPr>
              <p:cNvSpPr/>
              <p:nvPr/>
            </p:nvSpPr>
            <p:spPr>
              <a:xfrm>
                <a:off x="10636250" y="4406899"/>
                <a:ext cx="493713" cy="68703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4" name="TextBox 253">
              <a:extLst>
                <a:ext uri="{FF2B5EF4-FFF2-40B4-BE49-F238E27FC236}">
                  <a16:creationId xmlns:a16="http://schemas.microsoft.com/office/drawing/2014/main" id="{40611017-D9FC-3B23-4B40-B823BA8FF28E}"/>
                </a:ext>
              </a:extLst>
            </p:cNvPr>
            <p:cNvSpPr txBox="1"/>
            <p:nvPr/>
          </p:nvSpPr>
          <p:spPr>
            <a:xfrm>
              <a:off x="9078619" y="5122250"/>
              <a:ext cx="872858" cy="245462"/>
            </a:xfrm>
            <a:prstGeom prst="rect">
              <a:avLst/>
            </a:prstGeom>
            <a:noFill/>
          </p:spPr>
          <p:txBody>
            <a:bodyPr wrap="square" lIns="0" tIns="0" rIns="0" bIns="0" rtlCol="0">
              <a:spAutoFit/>
            </a:bodyPr>
            <a:lstStyle/>
            <a:p>
              <a:pPr algn="ctr"/>
              <a:r>
                <a:rPr lang="en-GB" sz="1000" b="1" noProof="0"/>
                <a:t>Depressive </a:t>
              </a:r>
              <a:br>
                <a:rPr lang="en-GB" sz="1000" b="1" noProof="0"/>
              </a:br>
              <a:r>
                <a:rPr lang="en-GB" sz="1000" b="1" noProof="0"/>
                <a:t>disorder</a:t>
              </a:r>
            </a:p>
          </p:txBody>
        </p:sp>
        <p:sp>
          <p:nvSpPr>
            <p:cNvPr id="255" name="TextBox 254">
              <a:extLst>
                <a:ext uri="{FF2B5EF4-FFF2-40B4-BE49-F238E27FC236}">
                  <a16:creationId xmlns:a16="http://schemas.microsoft.com/office/drawing/2014/main" id="{FB52D42C-EB34-D60B-BD4A-C6C1EFCCEF3F}"/>
                </a:ext>
              </a:extLst>
            </p:cNvPr>
            <p:cNvSpPr txBox="1"/>
            <p:nvPr/>
          </p:nvSpPr>
          <p:spPr>
            <a:xfrm>
              <a:off x="9420864" y="5449829"/>
              <a:ext cx="653516" cy="245462"/>
            </a:xfrm>
            <a:prstGeom prst="rect">
              <a:avLst/>
            </a:prstGeom>
            <a:noFill/>
          </p:spPr>
          <p:txBody>
            <a:bodyPr wrap="square" lIns="0" tIns="0" rIns="0" bIns="0" rtlCol="0">
              <a:spAutoFit/>
            </a:bodyPr>
            <a:lstStyle/>
            <a:p>
              <a:pPr algn="ctr"/>
              <a:r>
                <a:rPr lang="en-GB" sz="1000" b="1" noProof="0"/>
                <a:t>Bipolar</a:t>
              </a:r>
            </a:p>
            <a:p>
              <a:pPr algn="ctr"/>
              <a:r>
                <a:rPr lang="en-GB" sz="1000" b="1" noProof="0"/>
                <a:t>disorder</a:t>
              </a:r>
            </a:p>
          </p:txBody>
        </p:sp>
        <p:sp>
          <p:nvSpPr>
            <p:cNvPr id="256" name="TextBox 255">
              <a:extLst>
                <a:ext uri="{FF2B5EF4-FFF2-40B4-BE49-F238E27FC236}">
                  <a16:creationId xmlns:a16="http://schemas.microsoft.com/office/drawing/2014/main" id="{CDE2322C-296B-64F6-9FC2-5BC1183375CE}"/>
                </a:ext>
              </a:extLst>
            </p:cNvPr>
            <p:cNvSpPr txBox="1"/>
            <p:nvPr/>
          </p:nvSpPr>
          <p:spPr>
            <a:xfrm>
              <a:off x="10103195" y="5608221"/>
              <a:ext cx="653516" cy="245462"/>
            </a:xfrm>
            <a:prstGeom prst="rect">
              <a:avLst/>
            </a:prstGeom>
            <a:noFill/>
          </p:spPr>
          <p:txBody>
            <a:bodyPr wrap="square" lIns="0" tIns="0" rIns="0" bIns="0" rtlCol="0">
              <a:spAutoFit/>
            </a:bodyPr>
            <a:lstStyle/>
            <a:p>
              <a:pPr algn="ctr"/>
              <a:r>
                <a:rPr lang="en-GB" sz="1000" b="1" noProof="0"/>
                <a:t>Primary</a:t>
              </a:r>
            </a:p>
            <a:p>
              <a:pPr algn="ctr"/>
              <a:r>
                <a:rPr lang="en-GB" sz="1000" b="1" noProof="0"/>
                <a:t>psychosis</a:t>
              </a:r>
            </a:p>
          </p:txBody>
        </p:sp>
        <p:sp>
          <p:nvSpPr>
            <p:cNvPr id="257" name="TextBox 256">
              <a:extLst>
                <a:ext uri="{FF2B5EF4-FFF2-40B4-BE49-F238E27FC236}">
                  <a16:creationId xmlns:a16="http://schemas.microsoft.com/office/drawing/2014/main" id="{3DFFAC41-6A0C-B54D-18BB-2D4B65BB3C58}"/>
                </a:ext>
              </a:extLst>
            </p:cNvPr>
            <p:cNvSpPr txBox="1"/>
            <p:nvPr/>
          </p:nvSpPr>
          <p:spPr>
            <a:xfrm>
              <a:off x="10804999" y="5449829"/>
              <a:ext cx="653516" cy="245462"/>
            </a:xfrm>
            <a:prstGeom prst="rect">
              <a:avLst/>
            </a:prstGeom>
            <a:noFill/>
          </p:spPr>
          <p:txBody>
            <a:bodyPr wrap="square" lIns="0" tIns="0" rIns="0" bIns="0" rtlCol="0">
              <a:spAutoFit/>
            </a:bodyPr>
            <a:lstStyle/>
            <a:p>
              <a:pPr algn="ctr"/>
              <a:r>
                <a:rPr lang="en-GB" sz="1000" b="1" noProof="0"/>
                <a:t>Personality</a:t>
              </a:r>
            </a:p>
            <a:p>
              <a:pPr algn="ctr"/>
              <a:r>
                <a:rPr lang="en-GB" sz="1000" b="1" noProof="0"/>
                <a:t>disorder</a:t>
              </a:r>
            </a:p>
          </p:txBody>
        </p:sp>
        <p:sp>
          <p:nvSpPr>
            <p:cNvPr id="258" name="TextBox 257">
              <a:extLst>
                <a:ext uri="{FF2B5EF4-FFF2-40B4-BE49-F238E27FC236}">
                  <a16:creationId xmlns:a16="http://schemas.microsoft.com/office/drawing/2014/main" id="{FB24E72B-75F8-B583-EE8F-58B7537A1EFD}"/>
                </a:ext>
              </a:extLst>
            </p:cNvPr>
            <p:cNvSpPr txBox="1"/>
            <p:nvPr/>
          </p:nvSpPr>
          <p:spPr>
            <a:xfrm>
              <a:off x="11293566" y="5054886"/>
              <a:ext cx="651056" cy="245462"/>
            </a:xfrm>
            <a:prstGeom prst="rect">
              <a:avLst/>
            </a:prstGeom>
            <a:noFill/>
          </p:spPr>
          <p:txBody>
            <a:bodyPr wrap="square" lIns="0" tIns="0" rIns="0" bIns="0" rtlCol="0">
              <a:spAutoFit/>
            </a:bodyPr>
            <a:lstStyle/>
            <a:p>
              <a:pPr algn="ctr"/>
              <a:r>
                <a:rPr lang="en-GB" sz="1000" b="1" noProof="0"/>
                <a:t>Substance</a:t>
              </a:r>
              <a:br>
                <a:rPr lang="en-GB" sz="1000" b="1" noProof="0"/>
              </a:br>
              <a:r>
                <a:rPr lang="en-GB" sz="1000" b="1" noProof="0"/>
                <a:t>misuse</a:t>
              </a:r>
            </a:p>
          </p:txBody>
        </p:sp>
        <p:cxnSp>
          <p:nvCxnSpPr>
            <p:cNvPr id="260" name="Straight Arrow Connector 259">
              <a:extLst>
                <a:ext uri="{FF2B5EF4-FFF2-40B4-BE49-F238E27FC236}">
                  <a16:creationId xmlns:a16="http://schemas.microsoft.com/office/drawing/2014/main" id="{FB0D2E7D-57BA-E46F-640A-EF19F21957BB}"/>
                </a:ext>
              </a:extLst>
            </p:cNvPr>
            <p:cNvCxnSpPr>
              <a:cxnSpLocks/>
            </p:cNvCxnSpPr>
            <p:nvPr/>
          </p:nvCxnSpPr>
          <p:spPr>
            <a:xfrm flipV="1">
              <a:off x="11295839" y="4641850"/>
              <a:ext cx="111434" cy="6508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1" name="TextBox 260">
              <a:extLst>
                <a:ext uri="{FF2B5EF4-FFF2-40B4-BE49-F238E27FC236}">
                  <a16:creationId xmlns:a16="http://schemas.microsoft.com/office/drawing/2014/main" id="{4E7BE227-B06E-5F77-8588-5F380775D95C}"/>
                </a:ext>
              </a:extLst>
            </p:cNvPr>
            <p:cNvSpPr txBox="1"/>
            <p:nvPr/>
          </p:nvSpPr>
          <p:spPr>
            <a:xfrm>
              <a:off x="11235099" y="4356317"/>
              <a:ext cx="1066295" cy="245462"/>
            </a:xfrm>
            <a:prstGeom prst="rect">
              <a:avLst/>
            </a:prstGeom>
            <a:noFill/>
          </p:spPr>
          <p:txBody>
            <a:bodyPr wrap="square" lIns="0" tIns="0" rIns="0" bIns="0" rtlCol="0">
              <a:spAutoFit/>
            </a:bodyPr>
            <a:lstStyle/>
            <a:p>
              <a:r>
                <a:rPr lang="en-GB" sz="1000" b="1" noProof="0"/>
                <a:t>Macro-</a:t>
              </a:r>
              <a:br>
                <a:rPr lang="en-GB" sz="1000" b="1" noProof="0"/>
              </a:br>
              <a:r>
                <a:rPr lang="en-GB" sz="1000" b="1" noProof="0"/>
                <a:t>phenotypes</a:t>
              </a:r>
            </a:p>
          </p:txBody>
        </p:sp>
        <p:cxnSp>
          <p:nvCxnSpPr>
            <p:cNvPr id="263" name="Straight Arrow Connector 262">
              <a:extLst>
                <a:ext uri="{FF2B5EF4-FFF2-40B4-BE49-F238E27FC236}">
                  <a16:creationId xmlns:a16="http://schemas.microsoft.com/office/drawing/2014/main" id="{B2E920BF-3752-0028-6C48-5AE5BC28CC6A}"/>
                </a:ext>
              </a:extLst>
            </p:cNvPr>
            <p:cNvCxnSpPr>
              <a:cxnSpLocks/>
              <a:endCxn id="264" idx="2"/>
            </p:cNvCxnSpPr>
            <p:nvPr/>
          </p:nvCxnSpPr>
          <p:spPr>
            <a:xfrm flipV="1">
              <a:off x="11209029" y="3696693"/>
              <a:ext cx="62328" cy="26729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4" name="TextBox 263">
              <a:extLst>
                <a:ext uri="{FF2B5EF4-FFF2-40B4-BE49-F238E27FC236}">
                  <a16:creationId xmlns:a16="http://schemas.microsoft.com/office/drawing/2014/main" id="{EA4D2AC3-0CFA-1E4A-BAC2-3E97AA9B47C5}"/>
                </a:ext>
              </a:extLst>
            </p:cNvPr>
            <p:cNvSpPr txBox="1"/>
            <p:nvPr/>
          </p:nvSpPr>
          <p:spPr>
            <a:xfrm>
              <a:off x="10738210" y="3573962"/>
              <a:ext cx="1066295" cy="122730"/>
            </a:xfrm>
            <a:prstGeom prst="rect">
              <a:avLst/>
            </a:prstGeom>
            <a:noFill/>
          </p:spPr>
          <p:txBody>
            <a:bodyPr wrap="square" lIns="0" tIns="0" rIns="0" bIns="0" rtlCol="0">
              <a:spAutoFit/>
            </a:bodyPr>
            <a:lstStyle/>
            <a:p>
              <a:pPr algn="ctr"/>
              <a:r>
                <a:rPr lang="en-GB" sz="1000" b="1" noProof="0" err="1"/>
                <a:t>Microphenotypes</a:t>
              </a:r>
              <a:endParaRPr lang="en-GB" sz="1000" b="1" noProof="0"/>
            </a:p>
          </p:txBody>
        </p:sp>
      </p:grpSp>
      <p:sp>
        <p:nvSpPr>
          <p:cNvPr id="267" name="Rectangle: Rounded Corners 266">
            <a:extLst>
              <a:ext uri="{FF2B5EF4-FFF2-40B4-BE49-F238E27FC236}">
                <a16:creationId xmlns:a16="http://schemas.microsoft.com/office/drawing/2014/main" id="{70DAED82-2758-ED1C-C849-167F681BA794}"/>
              </a:ext>
            </a:extLst>
          </p:cNvPr>
          <p:cNvSpPr/>
          <p:nvPr/>
        </p:nvSpPr>
        <p:spPr>
          <a:xfrm>
            <a:off x="500513" y="2189747"/>
            <a:ext cx="11150149" cy="3903046"/>
          </a:xfrm>
          <a:prstGeom prst="roundRect">
            <a:avLst>
              <a:gd name="adj" fmla="val 3312"/>
            </a:avLst>
          </a:prstGeom>
          <a:noFill/>
          <a:ln>
            <a:solidFill>
              <a:srgbClr val="E0DB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2732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67D8-A868-A078-7C5D-D16B44C92AFC}"/>
            </a:ext>
          </a:extLst>
        </p:cNvPr>
        <p:cNvGrpSpPr/>
        <p:nvPr/>
      </p:nvGrpSpPr>
      <p:grpSpPr>
        <a:xfrm>
          <a:off x="0" y="0"/>
          <a:ext cx="0" cy="0"/>
          <a:chOff x="0" y="0"/>
          <a:chExt cx="0" cy="0"/>
        </a:xfrm>
      </p:grpSpPr>
      <p:sp>
        <p:nvSpPr>
          <p:cNvPr id="855" name="Rectangle 854">
            <a:extLst>
              <a:ext uri="{FF2B5EF4-FFF2-40B4-BE49-F238E27FC236}">
                <a16:creationId xmlns:a16="http://schemas.microsoft.com/office/drawing/2014/main" id="{8AC9527D-1DE0-F7F0-F06C-F3180948293C}"/>
              </a:ext>
            </a:extLst>
          </p:cNvPr>
          <p:cNvSpPr/>
          <p:nvPr/>
        </p:nvSpPr>
        <p:spPr>
          <a:xfrm>
            <a:off x="8902844" y="2244292"/>
            <a:ext cx="1423995" cy="32519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2" name="Rectangle 811">
            <a:extLst>
              <a:ext uri="{FF2B5EF4-FFF2-40B4-BE49-F238E27FC236}">
                <a16:creationId xmlns:a16="http://schemas.microsoft.com/office/drawing/2014/main" id="{0AFA2201-733A-3C08-3B4E-E61958825EF7}"/>
              </a:ext>
            </a:extLst>
          </p:cNvPr>
          <p:cNvSpPr/>
          <p:nvPr/>
        </p:nvSpPr>
        <p:spPr>
          <a:xfrm>
            <a:off x="5462777" y="2244292"/>
            <a:ext cx="1439101" cy="32519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Down 42">
            <a:extLst>
              <a:ext uri="{FF2B5EF4-FFF2-40B4-BE49-F238E27FC236}">
                <a16:creationId xmlns:a16="http://schemas.microsoft.com/office/drawing/2014/main" id="{9E448788-E64A-6167-0C91-B9034D254B08}"/>
              </a:ext>
            </a:extLst>
          </p:cNvPr>
          <p:cNvSpPr/>
          <p:nvPr/>
        </p:nvSpPr>
        <p:spPr>
          <a:xfrm rot="16200000">
            <a:off x="10027931" y="2617840"/>
            <a:ext cx="389467" cy="698918"/>
          </a:xfrm>
          <a:prstGeom prst="downArrow">
            <a:avLst/>
          </a:prstGeom>
          <a:gradFill flip="none" rotWithShape="1">
            <a:gsLst>
              <a:gs pos="0">
                <a:schemeClr val="bg1"/>
              </a:gs>
              <a:gs pos="92000">
                <a:schemeClr val="tx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Arrow: Down 780">
            <a:extLst>
              <a:ext uri="{FF2B5EF4-FFF2-40B4-BE49-F238E27FC236}">
                <a16:creationId xmlns:a16="http://schemas.microsoft.com/office/drawing/2014/main" id="{CBBD116A-B61F-8703-AEB3-63A09FDEA03A}"/>
              </a:ext>
            </a:extLst>
          </p:cNvPr>
          <p:cNvSpPr/>
          <p:nvPr/>
        </p:nvSpPr>
        <p:spPr>
          <a:xfrm rot="16200000">
            <a:off x="6695076" y="2610372"/>
            <a:ext cx="389467" cy="713858"/>
          </a:xfrm>
          <a:prstGeom prst="downArrow">
            <a:avLst/>
          </a:prstGeom>
          <a:gradFill flip="none" rotWithShape="1">
            <a:gsLst>
              <a:gs pos="0">
                <a:schemeClr val="bg1"/>
              </a:gs>
              <a:gs pos="92000">
                <a:schemeClr val="tx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Arrow: Down 801">
            <a:extLst>
              <a:ext uri="{FF2B5EF4-FFF2-40B4-BE49-F238E27FC236}">
                <a16:creationId xmlns:a16="http://schemas.microsoft.com/office/drawing/2014/main" id="{E3897B4C-7343-94DA-15F8-E037301C4E2B}"/>
              </a:ext>
            </a:extLst>
          </p:cNvPr>
          <p:cNvSpPr/>
          <p:nvPr/>
        </p:nvSpPr>
        <p:spPr>
          <a:xfrm rot="16200000">
            <a:off x="8655261" y="2510732"/>
            <a:ext cx="389467" cy="913130"/>
          </a:xfrm>
          <a:prstGeom prst="downArrow">
            <a:avLst/>
          </a:prstGeom>
          <a:gradFill flip="none" rotWithShape="1">
            <a:gsLst>
              <a:gs pos="0">
                <a:schemeClr val="bg1"/>
              </a:gs>
              <a:gs pos="92000">
                <a:schemeClr val="tx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02DF50CD-082F-3E47-F1BD-3BC78F5EF44B}"/>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940A260E-2910-B88D-938E-635B45FF379C}"/>
              </a:ext>
            </a:extLst>
          </p:cNvPr>
          <p:cNvSpPr>
            <a:spLocks noGrp="1"/>
          </p:cNvSpPr>
          <p:nvPr>
            <p:ph type="title"/>
          </p:nvPr>
        </p:nvSpPr>
        <p:spPr/>
        <p:txBody>
          <a:bodyPr/>
          <a:lstStyle/>
          <a:p>
            <a:r>
              <a:rPr lang="en-GB" noProof="0"/>
              <a:t>Clinical high-risk for psychosis</a:t>
            </a:r>
          </a:p>
        </p:txBody>
      </p:sp>
      <p:sp>
        <p:nvSpPr>
          <p:cNvPr id="10" name="Content Placeholder 9">
            <a:extLst>
              <a:ext uri="{FF2B5EF4-FFF2-40B4-BE49-F238E27FC236}">
                <a16:creationId xmlns:a16="http://schemas.microsoft.com/office/drawing/2014/main" id="{F0046879-B42F-D94D-0F05-9AD8FD75EE16}"/>
              </a:ext>
            </a:extLst>
          </p:cNvPr>
          <p:cNvSpPr>
            <a:spLocks noGrp="1"/>
          </p:cNvSpPr>
          <p:nvPr>
            <p:ph sz="half" idx="21"/>
          </p:nvPr>
        </p:nvSpPr>
        <p:spPr>
          <a:xfrm>
            <a:off x="539750" y="1331109"/>
            <a:ext cx="4710320" cy="4712505"/>
          </a:xfrm>
        </p:spPr>
        <p:txBody>
          <a:bodyPr anchor="ctr"/>
          <a:lstStyle/>
          <a:p>
            <a:r>
              <a:rPr lang="en-GB" b="1" dirty="0"/>
              <a:t>CHR-P criteria </a:t>
            </a:r>
            <a:r>
              <a:rPr lang="en-GB" dirty="0"/>
              <a:t>identify individuals with attenuated psychotic symptoms, brief limited psychotic episodes, or genetic risk accompanied by functional decline</a:t>
            </a:r>
            <a:r>
              <a:rPr lang="en-GB" baseline="30000" dirty="0"/>
              <a:t>1</a:t>
            </a:r>
          </a:p>
          <a:p>
            <a:r>
              <a:rPr lang="en-GB" dirty="0"/>
              <a:t>This state is associated with an </a:t>
            </a:r>
            <a:r>
              <a:rPr lang="en-GB" b="1" dirty="0"/>
              <a:t>elevated risk of transition to psychosis, </a:t>
            </a:r>
            <a:r>
              <a:rPr lang="en-GB" dirty="0"/>
              <a:t>which increases with time</a:t>
            </a:r>
            <a:r>
              <a:rPr lang="en-GB" baseline="30000" dirty="0"/>
              <a:t>1</a:t>
            </a:r>
          </a:p>
          <a:p>
            <a:r>
              <a:rPr lang="en-GB" dirty="0"/>
              <a:t>The CHR-P population is </a:t>
            </a:r>
            <a:r>
              <a:rPr lang="en-GB" b="1" dirty="0"/>
              <a:t>heterogeneous</a:t>
            </a:r>
            <a:r>
              <a:rPr lang="en-GB" dirty="0"/>
              <a:t>, with many individuals experiencing </a:t>
            </a:r>
            <a:r>
              <a:rPr lang="en-GB" b="1" dirty="0"/>
              <a:t>persistent symptoms or functional impairment</a:t>
            </a:r>
            <a:r>
              <a:rPr lang="en-GB" baseline="30000" dirty="0"/>
              <a:t>1,2</a:t>
            </a:r>
          </a:p>
          <a:p>
            <a:r>
              <a:rPr lang="en-GB" dirty="0"/>
              <a:t>Advances in detection, prognosis, and stage-specific interventions aim to </a:t>
            </a:r>
            <a:r>
              <a:rPr lang="en-GB" b="1" dirty="0"/>
              <a:t>reduce transition risk and improve overall clinical outcomes</a:t>
            </a:r>
            <a:r>
              <a:rPr lang="en-GB" baseline="30000" dirty="0"/>
              <a:t>2</a:t>
            </a:r>
          </a:p>
        </p:txBody>
      </p:sp>
      <p:sp>
        <p:nvSpPr>
          <p:cNvPr id="8" name="Text Placeholder 7">
            <a:extLst>
              <a:ext uri="{FF2B5EF4-FFF2-40B4-BE49-F238E27FC236}">
                <a16:creationId xmlns:a16="http://schemas.microsoft.com/office/drawing/2014/main" id="{65F6345B-696F-B01A-4A96-BADE73597BBB}"/>
              </a:ext>
            </a:extLst>
          </p:cNvPr>
          <p:cNvSpPr>
            <a:spLocks noGrp="1"/>
          </p:cNvSpPr>
          <p:nvPr>
            <p:ph type="body" sz="quarter" idx="18"/>
          </p:nvPr>
        </p:nvSpPr>
        <p:spPr/>
        <p:txBody>
          <a:bodyPr/>
          <a:lstStyle/>
          <a:p>
            <a:r>
              <a:rPr lang="en-GB" noProof="0" dirty="0"/>
              <a:t>APS= attenuated psychosis syndrome; BLIPS=</a:t>
            </a:r>
            <a:r>
              <a:rPr lang="en-US" noProof="0" dirty="0"/>
              <a:t>brief limited intermittent psychotic symptoms; </a:t>
            </a:r>
            <a:r>
              <a:rPr lang="en-GB" noProof="0" dirty="0"/>
              <a:t>CAARMS=Comprehensive Assessment of At-Risk Mental States; </a:t>
            </a:r>
            <a:br>
              <a:rPr lang="en-GB" noProof="0" dirty="0"/>
            </a:br>
            <a:r>
              <a:rPr lang="en-GB" noProof="0" dirty="0"/>
              <a:t>CHR-P=clinical high-risk for psychosis; GRD=genetic risk and deterioration; SIPS=Structured Interview for Psychosis-Risk Syndromes</a:t>
            </a:r>
          </a:p>
          <a:p>
            <a:r>
              <a:rPr lang="en-GB" noProof="0" dirty="0"/>
              <a:t>1. </a:t>
            </a:r>
            <a:r>
              <a:rPr lang="en-GB" noProof="0" dirty="0" err="1"/>
              <a:t>Fusar</a:t>
            </a:r>
            <a:r>
              <a:rPr lang="en-GB" noProof="0" dirty="0"/>
              <a:t>-Poli et al. JAMA Psychiatry 2013;70:107–120; 2. </a:t>
            </a:r>
            <a:r>
              <a:rPr lang="en-GB" noProof="0" dirty="0" err="1"/>
              <a:t>Fusar</a:t>
            </a:r>
            <a:r>
              <a:rPr lang="en-GB" noProof="0" dirty="0"/>
              <a:t>-Poli et al. JAMA Psychiatry 2020;77:755–765</a:t>
            </a:r>
          </a:p>
        </p:txBody>
      </p:sp>
      <p:sp>
        <p:nvSpPr>
          <p:cNvPr id="6" name="Slide Number Placeholder 5">
            <a:extLst>
              <a:ext uri="{FF2B5EF4-FFF2-40B4-BE49-F238E27FC236}">
                <a16:creationId xmlns:a16="http://schemas.microsoft.com/office/drawing/2014/main" id="{6FFEFD91-1004-D587-E607-4F91C1A458D1}"/>
              </a:ext>
            </a:extLst>
          </p:cNvPr>
          <p:cNvSpPr>
            <a:spLocks noGrp="1"/>
          </p:cNvSpPr>
          <p:nvPr>
            <p:ph type="sldNum" sz="quarter" idx="4"/>
          </p:nvPr>
        </p:nvSpPr>
        <p:spPr/>
        <p:txBody>
          <a:bodyPr/>
          <a:lstStyle/>
          <a:p>
            <a:fld id="{6DBC486D-4FAB-B746-8B02-8D7C842291C6}" type="slidenum">
              <a:rPr lang="en-GB" noProof="0" smtClean="0"/>
              <a:pPr/>
              <a:t>12</a:t>
            </a:fld>
            <a:endParaRPr lang="en-GB" noProof="0"/>
          </a:p>
        </p:txBody>
      </p:sp>
      <p:sp>
        <p:nvSpPr>
          <p:cNvPr id="7" name="TextBox 6">
            <a:extLst>
              <a:ext uri="{FF2B5EF4-FFF2-40B4-BE49-F238E27FC236}">
                <a16:creationId xmlns:a16="http://schemas.microsoft.com/office/drawing/2014/main" id="{07D159B3-48F3-DA28-EA75-10214BA7F30E}"/>
              </a:ext>
            </a:extLst>
          </p:cNvPr>
          <p:cNvSpPr txBox="1"/>
          <p:nvPr/>
        </p:nvSpPr>
        <p:spPr>
          <a:xfrm>
            <a:off x="5959475" y="1169405"/>
            <a:ext cx="5732992" cy="584775"/>
          </a:xfrm>
          <a:prstGeom prst="rect">
            <a:avLst/>
          </a:prstGeom>
          <a:noFill/>
        </p:spPr>
        <p:txBody>
          <a:bodyPr wrap="square" rtlCol="0">
            <a:spAutoFit/>
          </a:bodyPr>
          <a:lstStyle/>
          <a:p>
            <a:pPr algn="ctr"/>
            <a:r>
              <a:rPr lang="en-GB" sz="1600" b="1" noProof="0">
                <a:solidFill>
                  <a:schemeClr val="accent2">
                    <a:lumMod val="50000"/>
                  </a:schemeClr>
                </a:solidFill>
              </a:rPr>
              <a:t>Pathway from general population risk to psychosis: prognostic stratification in CHR‑P</a:t>
            </a:r>
            <a:r>
              <a:rPr lang="en-GB" sz="1600" b="1" baseline="30000" noProof="0">
                <a:solidFill>
                  <a:schemeClr val="accent2">
                    <a:lumMod val="50000"/>
                  </a:schemeClr>
                </a:solidFill>
              </a:rPr>
              <a:t>2</a:t>
            </a:r>
          </a:p>
        </p:txBody>
      </p:sp>
      <p:grpSp>
        <p:nvGrpSpPr>
          <p:cNvPr id="779" name="Group 778">
            <a:extLst>
              <a:ext uri="{FF2B5EF4-FFF2-40B4-BE49-F238E27FC236}">
                <a16:creationId xmlns:a16="http://schemas.microsoft.com/office/drawing/2014/main" id="{7CD88956-D414-3A01-EBB9-3BCBB81491B0}"/>
              </a:ext>
            </a:extLst>
          </p:cNvPr>
          <p:cNvGrpSpPr/>
          <p:nvPr/>
        </p:nvGrpSpPr>
        <p:grpSpPr>
          <a:xfrm>
            <a:off x="5528627" y="5676250"/>
            <a:ext cx="4855517" cy="345309"/>
            <a:chOff x="5603780" y="5796152"/>
            <a:chExt cx="3198551" cy="345309"/>
          </a:xfrm>
        </p:grpSpPr>
        <p:grpSp>
          <p:nvGrpSpPr>
            <p:cNvPr id="777" name="Group 776">
              <a:extLst>
                <a:ext uri="{FF2B5EF4-FFF2-40B4-BE49-F238E27FC236}">
                  <a16:creationId xmlns:a16="http://schemas.microsoft.com/office/drawing/2014/main" id="{CF3C1CF7-4548-6110-A26E-878BB716474B}"/>
                </a:ext>
              </a:extLst>
            </p:cNvPr>
            <p:cNvGrpSpPr/>
            <p:nvPr/>
          </p:nvGrpSpPr>
          <p:grpSpPr>
            <a:xfrm>
              <a:off x="5608338" y="5799402"/>
              <a:ext cx="1002541" cy="152543"/>
              <a:chOff x="5706763" y="5993889"/>
              <a:chExt cx="1002541" cy="152543"/>
            </a:xfrm>
          </p:grpSpPr>
          <p:sp>
            <p:nvSpPr>
              <p:cNvPr id="741" name="TextBox 740">
                <a:extLst>
                  <a:ext uri="{FF2B5EF4-FFF2-40B4-BE49-F238E27FC236}">
                    <a16:creationId xmlns:a16="http://schemas.microsoft.com/office/drawing/2014/main" id="{C61BBE9D-AACE-F597-DB2A-2A6AA5574091}"/>
                  </a:ext>
                </a:extLst>
              </p:cNvPr>
              <p:cNvSpPr txBox="1"/>
              <p:nvPr/>
            </p:nvSpPr>
            <p:spPr>
              <a:xfrm flipH="1">
                <a:off x="5795617" y="6003548"/>
                <a:ext cx="913687" cy="136475"/>
              </a:xfrm>
              <a:prstGeom prst="rect">
                <a:avLst/>
              </a:prstGeom>
              <a:noFill/>
            </p:spPr>
            <p:txBody>
              <a:bodyPr wrap="square" lIns="0" tIns="0" rIns="0" bIns="0" rtlCol="0" anchor="ctr">
                <a:noAutofit/>
              </a:bodyPr>
              <a:lstStyle/>
              <a:p>
                <a:pPr>
                  <a:lnSpc>
                    <a:spcPct val="90000"/>
                  </a:lnSpc>
                </a:pPr>
                <a:r>
                  <a:rPr lang="en-GB" sz="1000"/>
                  <a:t>Healthy or in remission</a:t>
                </a:r>
                <a:endParaRPr lang="en-US" sz="1000"/>
              </a:p>
            </p:txBody>
          </p:sp>
          <p:grpSp>
            <p:nvGrpSpPr>
              <p:cNvPr id="747" name="Group 746">
                <a:extLst>
                  <a:ext uri="{FF2B5EF4-FFF2-40B4-BE49-F238E27FC236}">
                    <a16:creationId xmlns:a16="http://schemas.microsoft.com/office/drawing/2014/main" id="{05D57FFD-6890-DF8D-2D22-D02D771EA406}"/>
                  </a:ext>
                </a:extLst>
              </p:cNvPr>
              <p:cNvGrpSpPr/>
              <p:nvPr/>
            </p:nvGrpSpPr>
            <p:grpSpPr>
              <a:xfrm>
                <a:off x="5706763" y="5993889"/>
                <a:ext cx="54174" cy="152543"/>
                <a:chOff x="6188451" y="2541454"/>
                <a:chExt cx="89840" cy="252971"/>
              </a:xfrm>
            </p:grpSpPr>
            <p:sp>
              <p:nvSpPr>
                <p:cNvPr id="748" name="Freeform 5">
                  <a:extLst>
                    <a:ext uri="{FF2B5EF4-FFF2-40B4-BE49-F238E27FC236}">
                      <a16:creationId xmlns:a16="http://schemas.microsoft.com/office/drawing/2014/main" id="{BD487AB3-0740-5086-9080-3313CBECA6D5}"/>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sz="1000"/>
                </a:p>
              </p:txBody>
            </p:sp>
            <p:sp>
              <p:nvSpPr>
                <p:cNvPr id="749" name="Oval 748">
                  <a:extLst>
                    <a:ext uri="{FF2B5EF4-FFF2-40B4-BE49-F238E27FC236}">
                      <a16:creationId xmlns:a16="http://schemas.microsoft.com/office/drawing/2014/main" id="{0EFEDB94-3545-CEBC-E906-55603BA0A4DC}"/>
                    </a:ext>
                  </a:extLst>
                </p:cNvPr>
                <p:cNvSpPr>
                  <a:spLocks/>
                </p:cNvSpPr>
                <p:nvPr/>
              </p:nvSpPr>
              <p:spPr>
                <a:xfrm>
                  <a:off x="6209433" y="2541454"/>
                  <a:ext cx="47875" cy="48466"/>
                </a:xfrm>
                <a:prstGeom prst="ellipse">
                  <a:avLst/>
                </a:prstGeom>
                <a:solidFill>
                  <a:schemeClr val="bg1"/>
                </a:solidFill>
                <a:ln w="3175"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750" name="Freeform 13">
                  <a:extLst>
                    <a:ext uri="{FF2B5EF4-FFF2-40B4-BE49-F238E27FC236}">
                      <a16:creationId xmlns:a16="http://schemas.microsoft.com/office/drawing/2014/main" id="{F342050B-B6D9-06B3-17D5-3C23EA531FE5}"/>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778" name="Group 777">
              <a:extLst>
                <a:ext uri="{FF2B5EF4-FFF2-40B4-BE49-F238E27FC236}">
                  <a16:creationId xmlns:a16="http://schemas.microsoft.com/office/drawing/2014/main" id="{BE719429-6E31-3C71-F6F5-707E867359C3}"/>
                </a:ext>
              </a:extLst>
            </p:cNvPr>
            <p:cNvGrpSpPr/>
            <p:nvPr/>
          </p:nvGrpSpPr>
          <p:grpSpPr>
            <a:xfrm>
              <a:off x="5603780" y="5985668"/>
              <a:ext cx="1114145" cy="152543"/>
              <a:chOff x="6691747" y="5993889"/>
              <a:chExt cx="1114145" cy="152543"/>
            </a:xfrm>
          </p:grpSpPr>
          <p:sp>
            <p:nvSpPr>
              <p:cNvPr id="744" name="TextBox 743">
                <a:extLst>
                  <a:ext uri="{FF2B5EF4-FFF2-40B4-BE49-F238E27FC236}">
                    <a16:creationId xmlns:a16="http://schemas.microsoft.com/office/drawing/2014/main" id="{A90739FB-B819-B4E4-9C10-C6AC3F957FCA}"/>
                  </a:ext>
                </a:extLst>
              </p:cNvPr>
              <p:cNvSpPr txBox="1"/>
              <p:nvPr/>
            </p:nvSpPr>
            <p:spPr>
              <a:xfrm flipH="1">
                <a:off x="6772031" y="6003548"/>
                <a:ext cx="1033861" cy="136475"/>
              </a:xfrm>
              <a:prstGeom prst="rect">
                <a:avLst/>
              </a:prstGeom>
              <a:noFill/>
            </p:spPr>
            <p:txBody>
              <a:bodyPr wrap="square" lIns="0" tIns="0" rIns="0" bIns="0" rtlCol="0" anchor="ctr">
                <a:noAutofit/>
              </a:bodyPr>
              <a:lstStyle/>
              <a:p>
                <a:pPr>
                  <a:lnSpc>
                    <a:spcPct val="90000"/>
                  </a:lnSpc>
                </a:pPr>
                <a:r>
                  <a:rPr lang="en-GB" sz="1000"/>
                  <a:t>With emerging psychosis</a:t>
                </a:r>
                <a:endParaRPr lang="en-US" sz="1000"/>
              </a:p>
            </p:txBody>
          </p:sp>
          <p:grpSp>
            <p:nvGrpSpPr>
              <p:cNvPr id="753" name="Group 752">
                <a:extLst>
                  <a:ext uri="{FF2B5EF4-FFF2-40B4-BE49-F238E27FC236}">
                    <a16:creationId xmlns:a16="http://schemas.microsoft.com/office/drawing/2014/main" id="{95327E3F-CA11-ADCC-0345-F900D5B843CA}"/>
                  </a:ext>
                </a:extLst>
              </p:cNvPr>
              <p:cNvGrpSpPr/>
              <p:nvPr/>
            </p:nvGrpSpPr>
            <p:grpSpPr>
              <a:xfrm>
                <a:off x="6691747" y="5993889"/>
                <a:ext cx="54174" cy="152543"/>
                <a:chOff x="6188451" y="2541454"/>
                <a:chExt cx="89840" cy="252971"/>
              </a:xfrm>
            </p:grpSpPr>
            <p:sp>
              <p:nvSpPr>
                <p:cNvPr id="754" name="Freeform 5">
                  <a:extLst>
                    <a:ext uri="{FF2B5EF4-FFF2-40B4-BE49-F238E27FC236}">
                      <a16:creationId xmlns:a16="http://schemas.microsoft.com/office/drawing/2014/main" id="{42768BCB-FB27-6E33-8C4F-52F95A19EC81}"/>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sz="1000"/>
                </a:p>
              </p:txBody>
            </p:sp>
            <p:sp>
              <p:nvSpPr>
                <p:cNvPr id="755" name="Oval 754">
                  <a:extLst>
                    <a:ext uri="{FF2B5EF4-FFF2-40B4-BE49-F238E27FC236}">
                      <a16:creationId xmlns:a16="http://schemas.microsoft.com/office/drawing/2014/main" id="{BEE07459-46D7-0EC9-15AA-AC7148E8D28E}"/>
                    </a:ext>
                  </a:extLst>
                </p:cNvPr>
                <p:cNvSpPr>
                  <a:spLocks/>
                </p:cNvSpPr>
                <p:nvPr/>
              </p:nvSpPr>
              <p:spPr>
                <a:xfrm>
                  <a:off x="6209433" y="2541454"/>
                  <a:ext cx="47875" cy="48466"/>
                </a:xfrm>
                <a:prstGeom prst="ellipse">
                  <a:avLst/>
                </a:prstGeom>
                <a:solidFill>
                  <a:schemeClr val="tx1">
                    <a:lumMod val="25000"/>
                    <a:lumOff val="75000"/>
                  </a:schemeClr>
                </a:solidFill>
                <a:ln w="3175"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756" name="Freeform 13">
                  <a:extLst>
                    <a:ext uri="{FF2B5EF4-FFF2-40B4-BE49-F238E27FC236}">
                      <a16:creationId xmlns:a16="http://schemas.microsoft.com/office/drawing/2014/main" id="{46CEE0B5-76FF-0FAD-B141-FDA368A07C1D}"/>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773" name="Group 772">
              <a:extLst>
                <a:ext uri="{FF2B5EF4-FFF2-40B4-BE49-F238E27FC236}">
                  <a16:creationId xmlns:a16="http://schemas.microsoft.com/office/drawing/2014/main" id="{588EE6EA-E885-BBDC-E717-B34CFC47CAB4}"/>
                </a:ext>
              </a:extLst>
            </p:cNvPr>
            <p:cNvGrpSpPr/>
            <p:nvPr/>
          </p:nvGrpSpPr>
          <p:grpSpPr>
            <a:xfrm>
              <a:off x="6736202" y="5796152"/>
              <a:ext cx="2066129" cy="159043"/>
              <a:chOff x="6384793" y="5740950"/>
              <a:chExt cx="2066129" cy="159043"/>
            </a:xfrm>
          </p:grpSpPr>
          <p:sp>
            <p:nvSpPr>
              <p:cNvPr id="742" name="TextBox 741">
                <a:extLst>
                  <a:ext uri="{FF2B5EF4-FFF2-40B4-BE49-F238E27FC236}">
                    <a16:creationId xmlns:a16="http://schemas.microsoft.com/office/drawing/2014/main" id="{D7270637-5BAC-3FA7-8AB5-F1E51CB1B095}"/>
                  </a:ext>
                </a:extLst>
              </p:cNvPr>
              <p:cNvSpPr txBox="1"/>
              <p:nvPr/>
            </p:nvSpPr>
            <p:spPr>
              <a:xfrm flipH="1">
                <a:off x="6470137" y="5740950"/>
                <a:ext cx="1980785" cy="159043"/>
              </a:xfrm>
              <a:prstGeom prst="rect">
                <a:avLst/>
              </a:prstGeom>
              <a:noFill/>
            </p:spPr>
            <p:txBody>
              <a:bodyPr wrap="square" lIns="0" tIns="0" rIns="0" bIns="0" rtlCol="0" anchor="ctr">
                <a:noAutofit/>
              </a:bodyPr>
              <a:lstStyle/>
              <a:p>
                <a:pPr>
                  <a:lnSpc>
                    <a:spcPct val="90000"/>
                  </a:lnSpc>
                </a:pPr>
                <a:r>
                  <a:rPr lang="en-GB" sz="1000"/>
                  <a:t>With persistent nonpsychotic psychiatric disorders</a:t>
                </a:r>
                <a:endParaRPr lang="en-US" sz="1000"/>
              </a:p>
            </p:txBody>
          </p:sp>
          <p:grpSp>
            <p:nvGrpSpPr>
              <p:cNvPr id="759" name="Group 758">
                <a:extLst>
                  <a:ext uri="{FF2B5EF4-FFF2-40B4-BE49-F238E27FC236}">
                    <a16:creationId xmlns:a16="http://schemas.microsoft.com/office/drawing/2014/main" id="{A902828D-7934-222D-1F0A-AA2D9FF6CE50}"/>
                  </a:ext>
                </a:extLst>
              </p:cNvPr>
              <p:cNvGrpSpPr/>
              <p:nvPr/>
            </p:nvGrpSpPr>
            <p:grpSpPr>
              <a:xfrm>
                <a:off x="6384793" y="5744200"/>
                <a:ext cx="54174" cy="152543"/>
                <a:chOff x="6188451" y="2541454"/>
                <a:chExt cx="89840" cy="252971"/>
              </a:xfrm>
            </p:grpSpPr>
            <p:sp>
              <p:nvSpPr>
                <p:cNvPr id="760" name="Freeform 5">
                  <a:extLst>
                    <a:ext uri="{FF2B5EF4-FFF2-40B4-BE49-F238E27FC236}">
                      <a16:creationId xmlns:a16="http://schemas.microsoft.com/office/drawing/2014/main" id="{39E8987A-A876-507D-EB98-2A22B49C5F4C}"/>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sz="1000"/>
                </a:p>
              </p:txBody>
            </p:sp>
            <p:sp>
              <p:nvSpPr>
                <p:cNvPr id="761" name="Oval 760">
                  <a:extLst>
                    <a:ext uri="{FF2B5EF4-FFF2-40B4-BE49-F238E27FC236}">
                      <a16:creationId xmlns:a16="http://schemas.microsoft.com/office/drawing/2014/main" id="{A9942FD3-1819-EA19-1C79-15146C72A15A}"/>
                    </a:ext>
                  </a:extLst>
                </p:cNvPr>
                <p:cNvSpPr>
                  <a:spLocks/>
                </p:cNvSpPr>
                <p:nvPr/>
              </p:nvSpPr>
              <p:spPr>
                <a:xfrm>
                  <a:off x="6209433" y="2541454"/>
                  <a:ext cx="47875" cy="48466"/>
                </a:xfrm>
                <a:prstGeom prst="ellipse">
                  <a:avLst/>
                </a:prstGeom>
                <a:solidFill>
                  <a:schemeClr val="accent3"/>
                </a:solidFill>
                <a:ln w="3175"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762" name="Freeform 13">
                  <a:extLst>
                    <a:ext uri="{FF2B5EF4-FFF2-40B4-BE49-F238E27FC236}">
                      <a16:creationId xmlns:a16="http://schemas.microsoft.com/office/drawing/2014/main" id="{7B9FA4A7-3FBF-8362-2B56-27DF2A6D8850}"/>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774" name="Group 773">
              <a:extLst>
                <a:ext uri="{FF2B5EF4-FFF2-40B4-BE49-F238E27FC236}">
                  <a16:creationId xmlns:a16="http://schemas.microsoft.com/office/drawing/2014/main" id="{102C8C42-6B60-6F96-A91D-548B8CC4C8C5}"/>
                </a:ext>
              </a:extLst>
            </p:cNvPr>
            <p:cNvGrpSpPr/>
            <p:nvPr/>
          </p:nvGrpSpPr>
          <p:grpSpPr>
            <a:xfrm>
              <a:off x="6742043" y="5982418"/>
              <a:ext cx="2009676" cy="159043"/>
              <a:chOff x="6384095" y="5927299"/>
              <a:chExt cx="2009676" cy="159043"/>
            </a:xfrm>
          </p:grpSpPr>
          <p:sp>
            <p:nvSpPr>
              <p:cNvPr id="743" name="TextBox 742">
                <a:extLst>
                  <a:ext uri="{FF2B5EF4-FFF2-40B4-BE49-F238E27FC236}">
                    <a16:creationId xmlns:a16="http://schemas.microsoft.com/office/drawing/2014/main" id="{789F5458-BBB9-1EBB-A212-F5C037719721}"/>
                  </a:ext>
                </a:extLst>
              </p:cNvPr>
              <p:cNvSpPr txBox="1"/>
              <p:nvPr/>
            </p:nvSpPr>
            <p:spPr>
              <a:xfrm flipH="1">
                <a:off x="6460868" y="5927299"/>
                <a:ext cx="1932903" cy="159043"/>
              </a:xfrm>
              <a:prstGeom prst="rect">
                <a:avLst/>
              </a:prstGeom>
              <a:noFill/>
            </p:spPr>
            <p:txBody>
              <a:bodyPr wrap="square" lIns="0" tIns="0" rIns="0" bIns="0" rtlCol="0" anchor="ctr">
                <a:noAutofit/>
              </a:bodyPr>
              <a:lstStyle/>
              <a:p>
                <a:pPr>
                  <a:lnSpc>
                    <a:spcPct val="90000"/>
                  </a:lnSpc>
                </a:pPr>
                <a:r>
                  <a:rPr lang="en-GB" sz="1000"/>
                  <a:t>With persistent attenuated psychotic disorders</a:t>
                </a:r>
                <a:endParaRPr lang="en-US" sz="1000"/>
              </a:p>
            </p:txBody>
          </p:sp>
          <p:grpSp>
            <p:nvGrpSpPr>
              <p:cNvPr id="765" name="Group 764">
                <a:extLst>
                  <a:ext uri="{FF2B5EF4-FFF2-40B4-BE49-F238E27FC236}">
                    <a16:creationId xmlns:a16="http://schemas.microsoft.com/office/drawing/2014/main" id="{DDA9B7B0-4133-FD62-872B-528FD677200B}"/>
                  </a:ext>
                </a:extLst>
              </p:cNvPr>
              <p:cNvGrpSpPr/>
              <p:nvPr/>
            </p:nvGrpSpPr>
            <p:grpSpPr>
              <a:xfrm>
                <a:off x="6384095" y="5930549"/>
                <a:ext cx="54174" cy="152543"/>
                <a:chOff x="6188451" y="2541454"/>
                <a:chExt cx="89840" cy="252971"/>
              </a:xfrm>
            </p:grpSpPr>
            <p:sp>
              <p:nvSpPr>
                <p:cNvPr id="766" name="Freeform 5">
                  <a:extLst>
                    <a:ext uri="{FF2B5EF4-FFF2-40B4-BE49-F238E27FC236}">
                      <a16:creationId xmlns:a16="http://schemas.microsoft.com/office/drawing/2014/main" id="{6363479F-29A3-9561-AAB3-739869AB72EB}"/>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2"/>
                </a:solidFill>
                <a:ln w="6350">
                  <a:noFill/>
                  <a:prstDash val="solid"/>
                </a:ln>
              </p:spPr>
              <p:txBody>
                <a:bodyPr vert="horz" wrap="square" lIns="91440" tIns="45720" rIns="91440" bIns="45720" numCol="1" anchor="t" anchorCtr="0" compatLnSpc="1">
                  <a:prstTxWarp prst="textNoShape">
                    <a:avLst/>
                  </a:prstTxWarp>
                </a:bodyPr>
                <a:lstStyle/>
                <a:p>
                  <a:endParaRPr lang="en-US" sz="1000"/>
                </a:p>
              </p:txBody>
            </p:sp>
            <p:sp>
              <p:nvSpPr>
                <p:cNvPr id="767" name="Oval 766">
                  <a:extLst>
                    <a:ext uri="{FF2B5EF4-FFF2-40B4-BE49-F238E27FC236}">
                      <a16:creationId xmlns:a16="http://schemas.microsoft.com/office/drawing/2014/main" id="{413B96EB-6DA5-8365-6D74-F9ED875848BD}"/>
                    </a:ext>
                  </a:extLst>
                </p:cNvPr>
                <p:cNvSpPr>
                  <a:spLocks/>
                </p:cNvSpPr>
                <p:nvPr/>
              </p:nvSpPr>
              <p:spPr>
                <a:xfrm>
                  <a:off x="6209433" y="2541454"/>
                  <a:ext cx="47875" cy="48466"/>
                </a:xfrm>
                <a:prstGeom prst="ellipse">
                  <a:avLst/>
                </a:prstGeom>
                <a:solidFill>
                  <a:schemeClr val="accent2"/>
                </a:solidFill>
                <a:ln w="3175"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768" name="Freeform 13">
                  <a:extLst>
                    <a:ext uri="{FF2B5EF4-FFF2-40B4-BE49-F238E27FC236}">
                      <a16:creationId xmlns:a16="http://schemas.microsoft.com/office/drawing/2014/main" id="{0CCAD889-F8EB-F0AA-DEB4-54448A42326B}"/>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sp>
        <p:nvSpPr>
          <p:cNvPr id="67" name="TextBox 66">
            <a:extLst>
              <a:ext uri="{FF2B5EF4-FFF2-40B4-BE49-F238E27FC236}">
                <a16:creationId xmlns:a16="http://schemas.microsoft.com/office/drawing/2014/main" id="{1E4B32E5-F4EF-6A68-CC1D-FDAC5A0BE542}"/>
              </a:ext>
            </a:extLst>
          </p:cNvPr>
          <p:cNvSpPr txBox="1"/>
          <p:nvPr/>
        </p:nvSpPr>
        <p:spPr>
          <a:xfrm>
            <a:off x="7109199" y="4251119"/>
            <a:ext cx="1073294" cy="923330"/>
          </a:xfrm>
          <a:prstGeom prst="rect">
            <a:avLst/>
          </a:prstGeom>
          <a:noFill/>
        </p:spPr>
        <p:txBody>
          <a:bodyPr wrap="square" lIns="0" tIns="0" rIns="0" bIns="0" numCol="1">
            <a:spAutoFit/>
          </a:bodyPr>
          <a:lstStyle/>
          <a:p>
            <a:r>
              <a:rPr lang="en-GB" sz="1000" b="1">
                <a:latin typeface="+mj-lt"/>
              </a:rPr>
              <a:t>Distribution of </a:t>
            </a:r>
            <a:br>
              <a:rPr lang="en-GB" sz="1000" b="1">
                <a:latin typeface="+mj-lt"/>
              </a:rPr>
            </a:br>
            <a:r>
              <a:rPr lang="en-GB" sz="1000" b="1">
                <a:latin typeface="+mj-lt"/>
              </a:rPr>
              <a:t>CHR-P syndromes:</a:t>
            </a:r>
          </a:p>
          <a:p>
            <a:pPr marL="108000" indent="-108000">
              <a:buFont typeface="Arial" panose="020B0604020202020204" pitchFamily="34" charset="0"/>
              <a:buChar char="•"/>
            </a:pPr>
            <a:r>
              <a:rPr lang="en-GB" sz="1000">
                <a:latin typeface="+mj-lt"/>
              </a:rPr>
              <a:t>APS: 85%</a:t>
            </a:r>
          </a:p>
          <a:p>
            <a:pPr marL="108000" indent="-108000">
              <a:buFont typeface="Arial" panose="020B0604020202020204" pitchFamily="34" charset="0"/>
              <a:buChar char="•"/>
            </a:pPr>
            <a:r>
              <a:rPr lang="en-GB" sz="1000">
                <a:latin typeface="+mj-lt"/>
              </a:rPr>
              <a:t>BLIPS: 10%</a:t>
            </a:r>
          </a:p>
          <a:p>
            <a:pPr marL="108000" indent="-108000">
              <a:buFont typeface="Arial" panose="020B0604020202020204" pitchFamily="34" charset="0"/>
              <a:buChar char="•"/>
            </a:pPr>
            <a:r>
              <a:rPr lang="en-GB" sz="1000">
                <a:latin typeface="+mj-lt"/>
              </a:rPr>
              <a:t>GBD: 5% </a:t>
            </a:r>
            <a:endParaRPr lang="en-GB" sz="1000" noProof="0">
              <a:latin typeface="+mj-lt"/>
            </a:endParaRPr>
          </a:p>
        </p:txBody>
      </p:sp>
      <p:sp>
        <p:nvSpPr>
          <p:cNvPr id="17" name="TextBox 16">
            <a:extLst>
              <a:ext uri="{FF2B5EF4-FFF2-40B4-BE49-F238E27FC236}">
                <a16:creationId xmlns:a16="http://schemas.microsoft.com/office/drawing/2014/main" id="{69378A35-B426-8480-8284-5A96B5581A31}"/>
              </a:ext>
            </a:extLst>
          </p:cNvPr>
          <p:cNvSpPr txBox="1"/>
          <p:nvPr/>
        </p:nvSpPr>
        <p:spPr>
          <a:xfrm>
            <a:off x="7109200" y="3372449"/>
            <a:ext cx="1073293" cy="461665"/>
          </a:xfrm>
          <a:prstGeom prst="rect">
            <a:avLst/>
          </a:prstGeom>
          <a:noFill/>
        </p:spPr>
        <p:txBody>
          <a:bodyPr wrap="square" lIns="0" tIns="0" rIns="0" bIns="0" numCol="1">
            <a:spAutoFit/>
          </a:bodyPr>
          <a:lstStyle/>
          <a:p>
            <a:r>
              <a:rPr lang="en-GB" sz="1000" b="1" noProof="0">
                <a:latin typeface="+mj-lt"/>
              </a:rPr>
              <a:t>Psychosis risk  pre-prognostic assessment: 15%</a:t>
            </a:r>
          </a:p>
        </p:txBody>
      </p:sp>
      <p:sp>
        <p:nvSpPr>
          <p:cNvPr id="59" name="TextBox 58">
            <a:extLst>
              <a:ext uri="{FF2B5EF4-FFF2-40B4-BE49-F238E27FC236}">
                <a16:creationId xmlns:a16="http://schemas.microsoft.com/office/drawing/2014/main" id="{823F23BC-D2C0-813A-11C2-A9D60D4ED6F8}"/>
              </a:ext>
            </a:extLst>
          </p:cNvPr>
          <p:cNvSpPr txBox="1"/>
          <p:nvPr/>
        </p:nvSpPr>
        <p:spPr>
          <a:xfrm>
            <a:off x="7781118" y="1828114"/>
            <a:ext cx="1723568" cy="246221"/>
          </a:xfrm>
          <a:prstGeom prst="rect">
            <a:avLst/>
          </a:prstGeom>
          <a:noFill/>
        </p:spPr>
        <p:txBody>
          <a:bodyPr wrap="square" numCol="1">
            <a:spAutoFit/>
          </a:bodyPr>
          <a:lstStyle/>
          <a:p>
            <a:r>
              <a:rPr lang="en-GB" sz="1000" b="1" noProof="0">
                <a:latin typeface="+mj-lt"/>
              </a:rPr>
              <a:t>Prognostic assessment</a:t>
            </a:r>
          </a:p>
        </p:txBody>
      </p:sp>
      <p:sp>
        <p:nvSpPr>
          <p:cNvPr id="817" name="TextBox 816">
            <a:extLst>
              <a:ext uri="{FF2B5EF4-FFF2-40B4-BE49-F238E27FC236}">
                <a16:creationId xmlns:a16="http://schemas.microsoft.com/office/drawing/2014/main" id="{F5BEEB7C-321A-4632-9C86-848946820A83}"/>
              </a:ext>
            </a:extLst>
          </p:cNvPr>
          <p:cNvSpPr txBox="1"/>
          <p:nvPr/>
        </p:nvSpPr>
        <p:spPr>
          <a:xfrm>
            <a:off x="8805118" y="3372449"/>
            <a:ext cx="1627511" cy="707886"/>
          </a:xfrm>
          <a:prstGeom prst="rect">
            <a:avLst/>
          </a:prstGeom>
          <a:noFill/>
        </p:spPr>
        <p:txBody>
          <a:bodyPr wrap="square" numCol="1">
            <a:spAutoFit/>
          </a:bodyPr>
          <a:lstStyle/>
          <a:p>
            <a:pPr algn="ctr"/>
            <a:r>
              <a:rPr lang="en-GB" sz="1000" noProof="0"/>
              <a:t>Prognostic tools (CAARMS/SIPS) </a:t>
            </a:r>
            <a:r>
              <a:rPr lang="en-GB" sz="1000" b="1" noProof="0"/>
              <a:t>increase identification accuracy</a:t>
            </a:r>
            <a:endParaRPr lang="en-GB" sz="1000" noProof="0"/>
          </a:p>
        </p:txBody>
      </p:sp>
      <p:grpSp>
        <p:nvGrpSpPr>
          <p:cNvPr id="232" name="Group 231">
            <a:extLst>
              <a:ext uri="{FF2B5EF4-FFF2-40B4-BE49-F238E27FC236}">
                <a16:creationId xmlns:a16="http://schemas.microsoft.com/office/drawing/2014/main" id="{04D1F36A-9169-A82C-E7E7-E895EEF37EE4}"/>
              </a:ext>
            </a:extLst>
          </p:cNvPr>
          <p:cNvGrpSpPr/>
          <p:nvPr/>
        </p:nvGrpSpPr>
        <p:grpSpPr>
          <a:xfrm>
            <a:off x="5653402" y="2650032"/>
            <a:ext cx="1057850" cy="408810"/>
            <a:chOff x="5635756" y="2119257"/>
            <a:chExt cx="1057850" cy="408810"/>
          </a:xfrm>
        </p:grpSpPr>
        <p:sp>
          <p:nvSpPr>
            <p:cNvPr id="494" name="Freeform 5">
              <a:extLst>
                <a:ext uri="{FF2B5EF4-FFF2-40B4-BE49-F238E27FC236}">
                  <a16:creationId xmlns:a16="http://schemas.microsoft.com/office/drawing/2014/main" id="{FCF389B1-84D9-16E2-0E91-2B15F534E782}"/>
                </a:ext>
              </a:extLst>
            </p:cNvPr>
            <p:cNvSpPr>
              <a:spLocks/>
            </p:cNvSpPr>
            <p:nvPr/>
          </p:nvSpPr>
          <p:spPr bwMode="auto">
            <a:xfrm>
              <a:off x="5738907" y="2174816"/>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495" name="Oval 494">
              <a:extLst>
                <a:ext uri="{FF2B5EF4-FFF2-40B4-BE49-F238E27FC236}">
                  <a16:creationId xmlns:a16="http://schemas.microsoft.com/office/drawing/2014/main" id="{6E365F57-D31F-7C63-7C46-785B77B57D29}"/>
                </a:ext>
              </a:extLst>
            </p:cNvPr>
            <p:cNvSpPr>
              <a:spLocks/>
            </p:cNvSpPr>
            <p:nvPr/>
          </p:nvSpPr>
          <p:spPr>
            <a:xfrm>
              <a:off x="5759889" y="2119257"/>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Freeform 5">
              <a:extLst>
                <a:ext uri="{FF2B5EF4-FFF2-40B4-BE49-F238E27FC236}">
                  <a16:creationId xmlns:a16="http://schemas.microsoft.com/office/drawing/2014/main" id="{79326F6A-48CC-7669-DD1D-A00D7449B949}"/>
                </a:ext>
              </a:extLst>
            </p:cNvPr>
            <p:cNvSpPr>
              <a:spLocks/>
            </p:cNvSpPr>
            <p:nvPr/>
          </p:nvSpPr>
          <p:spPr bwMode="auto">
            <a:xfrm>
              <a:off x="5835708" y="2174816"/>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493" name="Oval 492">
              <a:extLst>
                <a:ext uri="{FF2B5EF4-FFF2-40B4-BE49-F238E27FC236}">
                  <a16:creationId xmlns:a16="http://schemas.microsoft.com/office/drawing/2014/main" id="{A63C6AF5-FF72-3EB2-23A9-0E7CF2F6F746}"/>
                </a:ext>
              </a:extLst>
            </p:cNvPr>
            <p:cNvSpPr>
              <a:spLocks/>
            </p:cNvSpPr>
            <p:nvPr/>
          </p:nvSpPr>
          <p:spPr>
            <a:xfrm>
              <a:off x="5856690" y="2119257"/>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Freeform 5">
              <a:extLst>
                <a:ext uri="{FF2B5EF4-FFF2-40B4-BE49-F238E27FC236}">
                  <a16:creationId xmlns:a16="http://schemas.microsoft.com/office/drawing/2014/main" id="{56970F26-097D-7098-EE1E-8E99C77BD845}"/>
                </a:ext>
              </a:extLst>
            </p:cNvPr>
            <p:cNvSpPr>
              <a:spLocks/>
            </p:cNvSpPr>
            <p:nvPr/>
          </p:nvSpPr>
          <p:spPr bwMode="auto">
            <a:xfrm>
              <a:off x="5932509" y="2174816"/>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491" name="Oval 490">
              <a:extLst>
                <a:ext uri="{FF2B5EF4-FFF2-40B4-BE49-F238E27FC236}">
                  <a16:creationId xmlns:a16="http://schemas.microsoft.com/office/drawing/2014/main" id="{B390E5BA-D3E9-9C0D-6934-27CE56879D70}"/>
                </a:ext>
              </a:extLst>
            </p:cNvPr>
            <p:cNvSpPr>
              <a:spLocks/>
            </p:cNvSpPr>
            <p:nvPr/>
          </p:nvSpPr>
          <p:spPr>
            <a:xfrm>
              <a:off x="5953491" y="2119257"/>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Freeform 5">
              <a:extLst>
                <a:ext uri="{FF2B5EF4-FFF2-40B4-BE49-F238E27FC236}">
                  <a16:creationId xmlns:a16="http://schemas.microsoft.com/office/drawing/2014/main" id="{D3F8EA26-6EC3-4EDE-BB40-9B0A1649E11A}"/>
                </a:ext>
              </a:extLst>
            </p:cNvPr>
            <p:cNvSpPr>
              <a:spLocks/>
            </p:cNvSpPr>
            <p:nvPr/>
          </p:nvSpPr>
          <p:spPr bwMode="auto">
            <a:xfrm>
              <a:off x="6029310" y="2174816"/>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489" name="Oval 488">
              <a:extLst>
                <a:ext uri="{FF2B5EF4-FFF2-40B4-BE49-F238E27FC236}">
                  <a16:creationId xmlns:a16="http://schemas.microsoft.com/office/drawing/2014/main" id="{69E79663-D96C-7AB1-8A83-DB9FEB8B546F}"/>
                </a:ext>
              </a:extLst>
            </p:cNvPr>
            <p:cNvSpPr>
              <a:spLocks/>
            </p:cNvSpPr>
            <p:nvPr/>
          </p:nvSpPr>
          <p:spPr>
            <a:xfrm>
              <a:off x="6050292" y="2119257"/>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Freeform 5">
              <a:extLst>
                <a:ext uri="{FF2B5EF4-FFF2-40B4-BE49-F238E27FC236}">
                  <a16:creationId xmlns:a16="http://schemas.microsoft.com/office/drawing/2014/main" id="{6DB1CC71-F637-F5E3-9D57-BEABD8C8CED1}"/>
                </a:ext>
              </a:extLst>
            </p:cNvPr>
            <p:cNvSpPr>
              <a:spLocks/>
            </p:cNvSpPr>
            <p:nvPr/>
          </p:nvSpPr>
          <p:spPr bwMode="auto">
            <a:xfrm>
              <a:off x="6126111" y="2174816"/>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487" name="Oval 486">
              <a:extLst>
                <a:ext uri="{FF2B5EF4-FFF2-40B4-BE49-F238E27FC236}">
                  <a16:creationId xmlns:a16="http://schemas.microsoft.com/office/drawing/2014/main" id="{F8005A59-3628-6EAC-2B97-249E774DCC58}"/>
                </a:ext>
              </a:extLst>
            </p:cNvPr>
            <p:cNvSpPr>
              <a:spLocks/>
            </p:cNvSpPr>
            <p:nvPr/>
          </p:nvSpPr>
          <p:spPr>
            <a:xfrm>
              <a:off x="6147093" y="2119257"/>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Freeform 5">
              <a:extLst>
                <a:ext uri="{FF2B5EF4-FFF2-40B4-BE49-F238E27FC236}">
                  <a16:creationId xmlns:a16="http://schemas.microsoft.com/office/drawing/2014/main" id="{1D65BA13-5F51-9BB9-E628-2EA941BE1ED1}"/>
                </a:ext>
              </a:extLst>
            </p:cNvPr>
            <p:cNvSpPr>
              <a:spLocks/>
            </p:cNvSpPr>
            <p:nvPr/>
          </p:nvSpPr>
          <p:spPr bwMode="auto">
            <a:xfrm>
              <a:off x="6222912" y="2174816"/>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485" name="Oval 484">
              <a:extLst>
                <a:ext uri="{FF2B5EF4-FFF2-40B4-BE49-F238E27FC236}">
                  <a16:creationId xmlns:a16="http://schemas.microsoft.com/office/drawing/2014/main" id="{558A0169-6659-1935-CFAA-CD634896A771}"/>
                </a:ext>
              </a:extLst>
            </p:cNvPr>
            <p:cNvSpPr>
              <a:spLocks/>
            </p:cNvSpPr>
            <p:nvPr/>
          </p:nvSpPr>
          <p:spPr>
            <a:xfrm>
              <a:off x="6243894" y="2119257"/>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Freeform 5">
              <a:extLst>
                <a:ext uri="{FF2B5EF4-FFF2-40B4-BE49-F238E27FC236}">
                  <a16:creationId xmlns:a16="http://schemas.microsoft.com/office/drawing/2014/main" id="{99875D7B-DF67-9B18-8E99-F02A14A695EC}"/>
                </a:ext>
              </a:extLst>
            </p:cNvPr>
            <p:cNvSpPr>
              <a:spLocks/>
            </p:cNvSpPr>
            <p:nvPr/>
          </p:nvSpPr>
          <p:spPr bwMode="auto">
            <a:xfrm>
              <a:off x="6319713" y="2174816"/>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483" name="Oval 482">
              <a:extLst>
                <a:ext uri="{FF2B5EF4-FFF2-40B4-BE49-F238E27FC236}">
                  <a16:creationId xmlns:a16="http://schemas.microsoft.com/office/drawing/2014/main" id="{D87F1E31-1CB7-CB2C-EC09-04B3B0019B46}"/>
                </a:ext>
              </a:extLst>
            </p:cNvPr>
            <p:cNvSpPr>
              <a:spLocks/>
            </p:cNvSpPr>
            <p:nvPr/>
          </p:nvSpPr>
          <p:spPr>
            <a:xfrm>
              <a:off x="6340695" y="2119257"/>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Freeform 5">
              <a:extLst>
                <a:ext uri="{FF2B5EF4-FFF2-40B4-BE49-F238E27FC236}">
                  <a16:creationId xmlns:a16="http://schemas.microsoft.com/office/drawing/2014/main" id="{2F320118-B42D-5B13-A244-DCA36AD0B0ED}"/>
                </a:ext>
              </a:extLst>
            </p:cNvPr>
            <p:cNvSpPr>
              <a:spLocks/>
            </p:cNvSpPr>
            <p:nvPr/>
          </p:nvSpPr>
          <p:spPr bwMode="auto">
            <a:xfrm>
              <a:off x="6416514" y="2174816"/>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481" name="Oval 480">
              <a:extLst>
                <a:ext uri="{FF2B5EF4-FFF2-40B4-BE49-F238E27FC236}">
                  <a16:creationId xmlns:a16="http://schemas.microsoft.com/office/drawing/2014/main" id="{C0A71CED-35DB-0EB4-5E03-EF645A6660B5}"/>
                </a:ext>
              </a:extLst>
            </p:cNvPr>
            <p:cNvSpPr>
              <a:spLocks/>
            </p:cNvSpPr>
            <p:nvPr/>
          </p:nvSpPr>
          <p:spPr>
            <a:xfrm>
              <a:off x="6437496" y="2119257"/>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Freeform 5">
              <a:extLst>
                <a:ext uri="{FF2B5EF4-FFF2-40B4-BE49-F238E27FC236}">
                  <a16:creationId xmlns:a16="http://schemas.microsoft.com/office/drawing/2014/main" id="{8BC2485F-2278-DB96-2B37-AF02826EA1DD}"/>
                </a:ext>
              </a:extLst>
            </p:cNvPr>
            <p:cNvSpPr>
              <a:spLocks/>
            </p:cNvSpPr>
            <p:nvPr/>
          </p:nvSpPr>
          <p:spPr bwMode="auto">
            <a:xfrm>
              <a:off x="6513315" y="2174816"/>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479" name="Oval 478">
              <a:extLst>
                <a:ext uri="{FF2B5EF4-FFF2-40B4-BE49-F238E27FC236}">
                  <a16:creationId xmlns:a16="http://schemas.microsoft.com/office/drawing/2014/main" id="{3AFF17C9-D6E9-C7B5-7879-FE972C86578F}"/>
                </a:ext>
              </a:extLst>
            </p:cNvPr>
            <p:cNvSpPr>
              <a:spLocks/>
            </p:cNvSpPr>
            <p:nvPr/>
          </p:nvSpPr>
          <p:spPr>
            <a:xfrm>
              <a:off x="6534297" y="2119257"/>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Freeform 5">
              <a:extLst>
                <a:ext uri="{FF2B5EF4-FFF2-40B4-BE49-F238E27FC236}">
                  <a16:creationId xmlns:a16="http://schemas.microsoft.com/office/drawing/2014/main" id="{1963C071-A64F-086D-83EF-A76F806EF65B}"/>
                </a:ext>
              </a:extLst>
            </p:cNvPr>
            <p:cNvSpPr>
              <a:spLocks/>
            </p:cNvSpPr>
            <p:nvPr/>
          </p:nvSpPr>
          <p:spPr bwMode="auto">
            <a:xfrm>
              <a:off x="5684193"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47" name="Oval 346">
              <a:extLst>
                <a:ext uri="{FF2B5EF4-FFF2-40B4-BE49-F238E27FC236}">
                  <a16:creationId xmlns:a16="http://schemas.microsoft.com/office/drawing/2014/main" id="{467D7C40-7EA2-6D76-E804-A5D85B6C2D68}"/>
                </a:ext>
              </a:extLst>
            </p:cNvPr>
            <p:cNvSpPr>
              <a:spLocks/>
            </p:cNvSpPr>
            <p:nvPr/>
          </p:nvSpPr>
          <p:spPr>
            <a:xfrm>
              <a:off x="5705175" y="2197559"/>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Freeform 5">
              <a:extLst>
                <a:ext uri="{FF2B5EF4-FFF2-40B4-BE49-F238E27FC236}">
                  <a16:creationId xmlns:a16="http://schemas.microsoft.com/office/drawing/2014/main" id="{90B26CF9-EF93-71A8-65F5-3BE630DBFB24}"/>
                </a:ext>
              </a:extLst>
            </p:cNvPr>
            <p:cNvSpPr>
              <a:spLocks/>
            </p:cNvSpPr>
            <p:nvPr/>
          </p:nvSpPr>
          <p:spPr bwMode="auto">
            <a:xfrm>
              <a:off x="5780994"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45" name="Oval 344">
              <a:extLst>
                <a:ext uri="{FF2B5EF4-FFF2-40B4-BE49-F238E27FC236}">
                  <a16:creationId xmlns:a16="http://schemas.microsoft.com/office/drawing/2014/main" id="{7A5B7710-FDD2-3621-47ED-17FDC3FFC977}"/>
                </a:ext>
              </a:extLst>
            </p:cNvPr>
            <p:cNvSpPr>
              <a:spLocks/>
            </p:cNvSpPr>
            <p:nvPr/>
          </p:nvSpPr>
          <p:spPr>
            <a:xfrm>
              <a:off x="5801976" y="2197559"/>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Freeform 5">
              <a:extLst>
                <a:ext uri="{FF2B5EF4-FFF2-40B4-BE49-F238E27FC236}">
                  <a16:creationId xmlns:a16="http://schemas.microsoft.com/office/drawing/2014/main" id="{B1AC2ED3-5496-2953-0AB3-BEDE49B63B18}"/>
                </a:ext>
              </a:extLst>
            </p:cNvPr>
            <p:cNvSpPr>
              <a:spLocks/>
            </p:cNvSpPr>
            <p:nvPr/>
          </p:nvSpPr>
          <p:spPr bwMode="auto">
            <a:xfrm>
              <a:off x="5877795"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43" name="Oval 342">
              <a:extLst>
                <a:ext uri="{FF2B5EF4-FFF2-40B4-BE49-F238E27FC236}">
                  <a16:creationId xmlns:a16="http://schemas.microsoft.com/office/drawing/2014/main" id="{2FBC1095-48B3-8C8C-F453-4ABCCEF26790}"/>
                </a:ext>
              </a:extLst>
            </p:cNvPr>
            <p:cNvSpPr>
              <a:spLocks/>
            </p:cNvSpPr>
            <p:nvPr/>
          </p:nvSpPr>
          <p:spPr>
            <a:xfrm>
              <a:off x="5898777" y="2197559"/>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Freeform 5">
              <a:extLst>
                <a:ext uri="{FF2B5EF4-FFF2-40B4-BE49-F238E27FC236}">
                  <a16:creationId xmlns:a16="http://schemas.microsoft.com/office/drawing/2014/main" id="{74C896A1-9990-7AAA-C61A-1182914B6C04}"/>
                </a:ext>
              </a:extLst>
            </p:cNvPr>
            <p:cNvSpPr>
              <a:spLocks/>
            </p:cNvSpPr>
            <p:nvPr/>
          </p:nvSpPr>
          <p:spPr bwMode="auto">
            <a:xfrm>
              <a:off x="5974596"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41" name="Oval 340">
              <a:extLst>
                <a:ext uri="{FF2B5EF4-FFF2-40B4-BE49-F238E27FC236}">
                  <a16:creationId xmlns:a16="http://schemas.microsoft.com/office/drawing/2014/main" id="{20458FC9-32CF-F76C-AEDB-CF890708CB99}"/>
                </a:ext>
              </a:extLst>
            </p:cNvPr>
            <p:cNvSpPr>
              <a:spLocks/>
            </p:cNvSpPr>
            <p:nvPr/>
          </p:nvSpPr>
          <p:spPr>
            <a:xfrm>
              <a:off x="5995578" y="2197559"/>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Freeform 5">
              <a:extLst>
                <a:ext uri="{FF2B5EF4-FFF2-40B4-BE49-F238E27FC236}">
                  <a16:creationId xmlns:a16="http://schemas.microsoft.com/office/drawing/2014/main" id="{1D17CB61-8D70-B17C-0082-5A7DEE886683}"/>
                </a:ext>
              </a:extLst>
            </p:cNvPr>
            <p:cNvSpPr>
              <a:spLocks/>
            </p:cNvSpPr>
            <p:nvPr/>
          </p:nvSpPr>
          <p:spPr bwMode="auto">
            <a:xfrm>
              <a:off x="6071397"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39" name="Oval 338">
              <a:extLst>
                <a:ext uri="{FF2B5EF4-FFF2-40B4-BE49-F238E27FC236}">
                  <a16:creationId xmlns:a16="http://schemas.microsoft.com/office/drawing/2014/main" id="{BBF0FA37-33A4-A726-FA60-81FDE9B76107}"/>
                </a:ext>
              </a:extLst>
            </p:cNvPr>
            <p:cNvSpPr>
              <a:spLocks/>
            </p:cNvSpPr>
            <p:nvPr/>
          </p:nvSpPr>
          <p:spPr>
            <a:xfrm>
              <a:off x="6092379" y="2197559"/>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Freeform 5">
              <a:extLst>
                <a:ext uri="{FF2B5EF4-FFF2-40B4-BE49-F238E27FC236}">
                  <a16:creationId xmlns:a16="http://schemas.microsoft.com/office/drawing/2014/main" id="{B5AA0814-0A7D-5BFF-87D7-19C0AE02254C}"/>
                </a:ext>
              </a:extLst>
            </p:cNvPr>
            <p:cNvSpPr>
              <a:spLocks/>
            </p:cNvSpPr>
            <p:nvPr/>
          </p:nvSpPr>
          <p:spPr bwMode="auto">
            <a:xfrm>
              <a:off x="6168198"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37" name="Oval 336">
              <a:extLst>
                <a:ext uri="{FF2B5EF4-FFF2-40B4-BE49-F238E27FC236}">
                  <a16:creationId xmlns:a16="http://schemas.microsoft.com/office/drawing/2014/main" id="{E2EF2C0A-52C0-B06C-7635-69E57F4774FA}"/>
                </a:ext>
              </a:extLst>
            </p:cNvPr>
            <p:cNvSpPr>
              <a:spLocks/>
            </p:cNvSpPr>
            <p:nvPr/>
          </p:nvSpPr>
          <p:spPr>
            <a:xfrm>
              <a:off x="6189180" y="2197559"/>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Freeform 5">
              <a:extLst>
                <a:ext uri="{FF2B5EF4-FFF2-40B4-BE49-F238E27FC236}">
                  <a16:creationId xmlns:a16="http://schemas.microsoft.com/office/drawing/2014/main" id="{27789A5A-934F-08AC-35F4-FD0D266313D6}"/>
                </a:ext>
              </a:extLst>
            </p:cNvPr>
            <p:cNvSpPr>
              <a:spLocks/>
            </p:cNvSpPr>
            <p:nvPr/>
          </p:nvSpPr>
          <p:spPr bwMode="auto">
            <a:xfrm>
              <a:off x="6264999"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35" name="Oval 334">
              <a:extLst>
                <a:ext uri="{FF2B5EF4-FFF2-40B4-BE49-F238E27FC236}">
                  <a16:creationId xmlns:a16="http://schemas.microsoft.com/office/drawing/2014/main" id="{CC287351-11BF-B682-D84E-95B9EE9845B7}"/>
                </a:ext>
              </a:extLst>
            </p:cNvPr>
            <p:cNvSpPr>
              <a:spLocks/>
            </p:cNvSpPr>
            <p:nvPr/>
          </p:nvSpPr>
          <p:spPr>
            <a:xfrm>
              <a:off x="6285981" y="2197559"/>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Freeform 5">
              <a:extLst>
                <a:ext uri="{FF2B5EF4-FFF2-40B4-BE49-F238E27FC236}">
                  <a16:creationId xmlns:a16="http://schemas.microsoft.com/office/drawing/2014/main" id="{D11DDEF9-8D6E-5233-EC59-F453894C5999}"/>
                </a:ext>
              </a:extLst>
            </p:cNvPr>
            <p:cNvSpPr>
              <a:spLocks/>
            </p:cNvSpPr>
            <p:nvPr/>
          </p:nvSpPr>
          <p:spPr bwMode="auto">
            <a:xfrm>
              <a:off x="6361800"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33" name="Oval 332">
              <a:extLst>
                <a:ext uri="{FF2B5EF4-FFF2-40B4-BE49-F238E27FC236}">
                  <a16:creationId xmlns:a16="http://schemas.microsoft.com/office/drawing/2014/main" id="{9B5ABC9E-B233-51A8-2CE9-98ACF331A5EC}"/>
                </a:ext>
              </a:extLst>
            </p:cNvPr>
            <p:cNvSpPr>
              <a:spLocks/>
            </p:cNvSpPr>
            <p:nvPr/>
          </p:nvSpPr>
          <p:spPr>
            <a:xfrm>
              <a:off x="6382782" y="2197559"/>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Freeform 5">
              <a:extLst>
                <a:ext uri="{FF2B5EF4-FFF2-40B4-BE49-F238E27FC236}">
                  <a16:creationId xmlns:a16="http://schemas.microsoft.com/office/drawing/2014/main" id="{C826B0B2-ED9C-7F9D-8973-32A938F41FBF}"/>
                </a:ext>
              </a:extLst>
            </p:cNvPr>
            <p:cNvSpPr>
              <a:spLocks/>
            </p:cNvSpPr>
            <p:nvPr/>
          </p:nvSpPr>
          <p:spPr bwMode="auto">
            <a:xfrm>
              <a:off x="6458601"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31" name="Oval 330">
              <a:extLst>
                <a:ext uri="{FF2B5EF4-FFF2-40B4-BE49-F238E27FC236}">
                  <a16:creationId xmlns:a16="http://schemas.microsoft.com/office/drawing/2014/main" id="{693230DF-94BA-8ABE-37D2-10BD5D179EF3}"/>
                </a:ext>
              </a:extLst>
            </p:cNvPr>
            <p:cNvSpPr>
              <a:spLocks/>
            </p:cNvSpPr>
            <p:nvPr/>
          </p:nvSpPr>
          <p:spPr>
            <a:xfrm>
              <a:off x="6479583" y="2197559"/>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Freeform 5">
              <a:extLst>
                <a:ext uri="{FF2B5EF4-FFF2-40B4-BE49-F238E27FC236}">
                  <a16:creationId xmlns:a16="http://schemas.microsoft.com/office/drawing/2014/main" id="{077673CE-FF0C-6B83-F88B-16FD9415EF89}"/>
                </a:ext>
              </a:extLst>
            </p:cNvPr>
            <p:cNvSpPr>
              <a:spLocks/>
            </p:cNvSpPr>
            <p:nvPr/>
          </p:nvSpPr>
          <p:spPr bwMode="auto">
            <a:xfrm>
              <a:off x="6555402" y="2253118"/>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2"/>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29" name="Oval 328">
              <a:extLst>
                <a:ext uri="{FF2B5EF4-FFF2-40B4-BE49-F238E27FC236}">
                  <a16:creationId xmlns:a16="http://schemas.microsoft.com/office/drawing/2014/main" id="{366DEA96-301B-566E-AAA8-D272923F8350}"/>
                </a:ext>
              </a:extLst>
            </p:cNvPr>
            <p:cNvSpPr>
              <a:spLocks/>
            </p:cNvSpPr>
            <p:nvPr/>
          </p:nvSpPr>
          <p:spPr>
            <a:xfrm>
              <a:off x="6576384" y="2197559"/>
              <a:ext cx="47875" cy="48466"/>
            </a:xfrm>
            <a:prstGeom prst="ellipse">
              <a:avLst/>
            </a:prstGeom>
            <a:solidFill>
              <a:schemeClr val="accent2"/>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Freeform 5">
              <a:extLst>
                <a:ext uri="{FF2B5EF4-FFF2-40B4-BE49-F238E27FC236}">
                  <a16:creationId xmlns:a16="http://schemas.microsoft.com/office/drawing/2014/main" id="{A6D0463B-7A75-43A8-1D43-98AC696BF054}"/>
                </a:ext>
              </a:extLst>
            </p:cNvPr>
            <p:cNvSpPr>
              <a:spLocks/>
            </p:cNvSpPr>
            <p:nvPr/>
          </p:nvSpPr>
          <p:spPr bwMode="auto">
            <a:xfrm>
              <a:off x="5635756"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78" name="Freeform 5">
              <a:extLst>
                <a:ext uri="{FF2B5EF4-FFF2-40B4-BE49-F238E27FC236}">
                  <a16:creationId xmlns:a16="http://schemas.microsoft.com/office/drawing/2014/main" id="{391D5ED3-8276-8E2A-4BB9-57086996A5EA}"/>
                </a:ext>
              </a:extLst>
            </p:cNvPr>
            <p:cNvSpPr>
              <a:spLocks/>
            </p:cNvSpPr>
            <p:nvPr/>
          </p:nvSpPr>
          <p:spPr bwMode="auto">
            <a:xfrm>
              <a:off x="5732557"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76" name="Freeform 5">
              <a:extLst>
                <a:ext uri="{FF2B5EF4-FFF2-40B4-BE49-F238E27FC236}">
                  <a16:creationId xmlns:a16="http://schemas.microsoft.com/office/drawing/2014/main" id="{F90E0082-FA4D-4CAE-954F-4B96ECC94031}"/>
                </a:ext>
              </a:extLst>
            </p:cNvPr>
            <p:cNvSpPr>
              <a:spLocks/>
            </p:cNvSpPr>
            <p:nvPr/>
          </p:nvSpPr>
          <p:spPr bwMode="auto">
            <a:xfrm>
              <a:off x="5829358"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74" name="Freeform 5">
              <a:extLst>
                <a:ext uri="{FF2B5EF4-FFF2-40B4-BE49-F238E27FC236}">
                  <a16:creationId xmlns:a16="http://schemas.microsoft.com/office/drawing/2014/main" id="{6234E4EB-A463-67F6-4D85-C42EEB5056F8}"/>
                </a:ext>
              </a:extLst>
            </p:cNvPr>
            <p:cNvSpPr>
              <a:spLocks/>
            </p:cNvSpPr>
            <p:nvPr/>
          </p:nvSpPr>
          <p:spPr bwMode="auto">
            <a:xfrm>
              <a:off x="5926159"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72" name="Freeform 5">
              <a:extLst>
                <a:ext uri="{FF2B5EF4-FFF2-40B4-BE49-F238E27FC236}">
                  <a16:creationId xmlns:a16="http://schemas.microsoft.com/office/drawing/2014/main" id="{1D276D02-E32D-90C2-6CB3-29B4BD0685A1}"/>
                </a:ext>
              </a:extLst>
            </p:cNvPr>
            <p:cNvSpPr>
              <a:spLocks/>
            </p:cNvSpPr>
            <p:nvPr/>
          </p:nvSpPr>
          <p:spPr bwMode="auto">
            <a:xfrm>
              <a:off x="6022960"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70" name="Freeform 5">
              <a:extLst>
                <a:ext uri="{FF2B5EF4-FFF2-40B4-BE49-F238E27FC236}">
                  <a16:creationId xmlns:a16="http://schemas.microsoft.com/office/drawing/2014/main" id="{0C1E3BF1-6915-DEC7-8E5D-C44F43CEF51F}"/>
                </a:ext>
              </a:extLst>
            </p:cNvPr>
            <p:cNvSpPr>
              <a:spLocks/>
            </p:cNvSpPr>
            <p:nvPr/>
          </p:nvSpPr>
          <p:spPr bwMode="auto">
            <a:xfrm>
              <a:off x="6119761"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68" name="Freeform 5">
              <a:extLst>
                <a:ext uri="{FF2B5EF4-FFF2-40B4-BE49-F238E27FC236}">
                  <a16:creationId xmlns:a16="http://schemas.microsoft.com/office/drawing/2014/main" id="{E2121B13-D312-9AD5-7E3F-AA6C71A04A29}"/>
                </a:ext>
              </a:extLst>
            </p:cNvPr>
            <p:cNvSpPr>
              <a:spLocks/>
            </p:cNvSpPr>
            <p:nvPr/>
          </p:nvSpPr>
          <p:spPr bwMode="auto">
            <a:xfrm>
              <a:off x="6216562"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66" name="Freeform 5">
              <a:extLst>
                <a:ext uri="{FF2B5EF4-FFF2-40B4-BE49-F238E27FC236}">
                  <a16:creationId xmlns:a16="http://schemas.microsoft.com/office/drawing/2014/main" id="{FD2A49F5-443B-3A90-F16F-4D02D0D35A96}"/>
                </a:ext>
              </a:extLst>
            </p:cNvPr>
            <p:cNvSpPr>
              <a:spLocks/>
            </p:cNvSpPr>
            <p:nvPr/>
          </p:nvSpPr>
          <p:spPr bwMode="auto">
            <a:xfrm>
              <a:off x="6313363"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64" name="Freeform 5">
              <a:extLst>
                <a:ext uri="{FF2B5EF4-FFF2-40B4-BE49-F238E27FC236}">
                  <a16:creationId xmlns:a16="http://schemas.microsoft.com/office/drawing/2014/main" id="{99A94F6D-1A7F-3BA2-639F-3CECEF5D280C}"/>
                </a:ext>
              </a:extLst>
            </p:cNvPr>
            <p:cNvSpPr>
              <a:spLocks/>
            </p:cNvSpPr>
            <p:nvPr/>
          </p:nvSpPr>
          <p:spPr bwMode="auto">
            <a:xfrm>
              <a:off x="6410164"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62" name="Freeform 5">
              <a:extLst>
                <a:ext uri="{FF2B5EF4-FFF2-40B4-BE49-F238E27FC236}">
                  <a16:creationId xmlns:a16="http://schemas.microsoft.com/office/drawing/2014/main" id="{477400AC-3975-5497-24E3-30FB3DF05977}"/>
                </a:ext>
              </a:extLst>
            </p:cNvPr>
            <p:cNvSpPr>
              <a:spLocks/>
            </p:cNvSpPr>
            <p:nvPr/>
          </p:nvSpPr>
          <p:spPr bwMode="auto">
            <a:xfrm>
              <a:off x="6506965"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60" name="Freeform 5">
              <a:extLst>
                <a:ext uri="{FF2B5EF4-FFF2-40B4-BE49-F238E27FC236}">
                  <a16:creationId xmlns:a16="http://schemas.microsoft.com/office/drawing/2014/main" id="{B9D95002-A296-4C2A-07F5-BBDF4E4EF4B1}"/>
                </a:ext>
              </a:extLst>
            </p:cNvPr>
            <p:cNvSpPr>
              <a:spLocks/>
            </p:cNvSpPr>
            <p:nvPr/>
          </p:nvSpPr>
          <p:spPr bwMode="auto">
            <a:xfrm>
              <a:off x="6603766" y="233065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81" name="Oval 280">
              <a:extLst>
                <a:ext uri="{FF2B5EF4-FFF2-40B4-BE49-F238E27FC236}">
                  <a16:creationId xmlns:a16="http://schemas.microsoft.com/office/drawing/2014/main" id="{EDDFC4A0-24B5-60D7-60FE-E932A34AE5DB}"/>
                </a:ext>
              </a:extLst>
            </p:cNvPr>
            <p:cNvSpPr>
              <a:spLocks/>
            </p:cNvSpPr>
            <p:nvPr/>
          </p:nvSpPr>
          <p:spPr>
            <a:xfrm>
              <a:off x="5656738"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04C8208B-0C9C-A4A3-4DED-AC2581A76418}"/>
                </a:ext>
              </a:extLst>
            </p:cNvPr>
            <p:cNvSpPr>
              <a:spLocks/>
            </p:cNvSpPr>
            <p:nvPr/>
          </p:nvSpPr>
          <p:spPr>
            <a:xfrm>
              <a:off x="5753539"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89868262-59D4-5F71-F43A-3DC75EE40724}"/>
                </a:ext>
              </a:extLst>
            </p:cNvPr>
            <p:cNvSpPr>
              <a:spLocks/>
            </p:cNvSpPr>
            <p:nvPr/>
          </p:nvSpPr>
          <p:spPr>
            <a:xfrm>
              <a:off x="5850340"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a:extLst>
                <a:ext uri="{FF2B5EF4-FFF2-40B4-BE49-F238E27FC236}">
                  <a16:creationId xmlns:a16="http://schemas.microsoft.com/office/drawing/2014/main" id="{44AEFE59-FA26-444E-66DF-02A62702147A}"/>
                </a:ext>
              </a:extLst>
            </p:cNvPr>
            <p:cNvSpPr>
              <a:spLocks/>
            </p:cNvSpPr>
            <p:nvPr/>
          </p:nvSpPr>
          <p:spPr>
            <a:xfrm>
              <a:off x="5947141" y="2275096"/>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a:extLst>
                <a:ext uri="{FF2B5EF4-FFF2-40B4-BE49-F238E27FC236}">
                  <a16:creationId xmlns:a16="http://schemas.microsoft.com/office/drawing/2014/main" id="{251E80B5-D8EE-4C3F-DE31-77A681B465E3}"/>
                </a:ext>
              </a:extLst>
            </p:cNvPr>
            <p:cNvSpPr>
              <a:spLocks/>
            </p:cNvSpPr>
            <p:nvPr/>
          </p:nvSpPr>
          <p:spPr>
            <a:xfrm>
              <a:off x="6043942"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a:extLst>
                <a:ext uri="{FF2B5EF4-FFF2-40B4-BE49-F238E27FC236}">
                  <a16:creationId xmlns:a16="http://schemas.microsoft.com/office/drawing/2014/main" id="{97E879B2-FD74-8FB4-EEE0-602903D87FEE}"/>
                </a:ext>
              </a:extLst>
            </p:cNvPr>
            <p:cNvSpPr>
              <a:spLocks/>
            </p:cNvSpPr>
            <p:nvPr/>
          </p:nvSpPr>
          <p:spPr>
            <a:xfrm>
              <a:off x="6140743"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a:extLst>
                <a:ext uri="{FF2B5EF4-FFF2-40B4-BE49-F238E27FC236}">
                  <a16:creationId xmlns:a16="http://schemas.microsoft.com/office/drawing/2014/main" id="{AFFA4000-1EE3-3AA2-C5CA-B04588CAC153}"/>
                </a:ext>
              </a:extLst>
            </p:cNvPr>
            <p:cNvSpPr>
              <a:spLocks/>
            </p:cNvSpPr>
            <p:nvPr/>
          </p:nvSpPr>
          <p:spPr>
            <a:xfrm>
              <a:off x="6237544"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a:extLst>
                <a:ext uri="{FF2B5EF4-FFF2-40B4-BE49-F238E27FC236}">
                  <a16:creationId xmlns:a16="http://schemas.microsoft.com/office/drawing/2014/main" id="{B0A2A24D-AA2B-5C8F-52EB-31C17BCD3164}"/>
                </a:ext>
              </a:extLst>
            </p:cNvPr>
            <p:cNvSpPr>
              <a:spLocks/>
            </p:cNvSpPr>
            <p:nvPr/>
          </p:nvSpPr>
          <p:spPr>
            <a:xfrm>
              <a:off x="6334345"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a:extLst>
                <a:ext uri="{FF2B5EF4-FFF2-40B4-BE49-F238E27FC236}">
                  <a16:creationId xmlns:a16="http://schemas.microsoft.com/office/drawing/2014/main" id="{201F53EB-0468-0A50-B5FF-57D86B905DF4}"/>
                </a:ext>
              </a:extLst>
            </p:cNvPr>
            <p:cNvSpPr>
              <a:spLocks/>
            </p:cNvSpPr>
            <p:nvPr/>
          </p:nvSpPr>
          <p:spPr>
            <a:xfrm>
              <a:off x="6431146"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Oval 262">
              <a:extLst>
                <a:ext uri="{FF2B5EF4-FFF2-40B4-BE49-F238E27FC236}">
                  <a16:creationId xmlns:a16="http://schemas.microsoft.com/office/drawing/2014/main" id="{C871FD56-1F00-5B00-FFA8-1C88359EE9C0}"/>
                </a:ext>
              </a:extLst>
            </p:cNvPr>
            <p:cNvSpPr>
              <a:spLocks/>
            </p:cNvSpPr>
            <p:nvPr/>
          </p:nvSpPr>
          <p:spPr>
            <a:xfrm>
              <a:off x="6527947"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a:extLst>
                <a:ext uri="{FF2B5EF4-FFF2-40B4-BE49-F238E27FC236}">
                  <a16:creationId xmlns:a16="http://schemas.microsoft.com/office/drawing/2014/main" id="{459FCE27-56E7-06A5-67E3-3EF5C116C7A1}"/>
                </a:ext>
              </a:extLst>
            </p:cNvPr>
            <p:cNvSpPr>
              <a:spLocks/>
            </p:cNvSpPr>
            <p:nvPr/>
          </p:nvSpPr>
          <p:spPr>
            <a:xfrm>
              <a:off x="6624748" y="227509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Freeform 13">
              <a:extLst>
                <a:ext uri="{FF2B5EF4-FFF2-40B4-BE49-F238E27FC236}">
                  <a16:creationId xmlns:a16="http://schemas.microsoft.com/office/drawing/2014/main" id="{5307C617-3E58-0F14-4E07-BD977CF8941E}"/>
                </a:ext>
              </a:extLst>
            </p:cNvPr>
            <p:cNvSpPr>
              <a:spLocks noEditPoints="1"/>
            </p:cNvSpPr>
            <p:nvPr/>
          </p:nvSpPr>
          <p:spPr bwMode="auto">
            <a:xfrm>
              <a:off x="5635756"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92" name="Freeform 13">
              <a:extLst>
                <a:ext uri="{FF2B5EF4-FFF2-40B4-BE49-F238E27FC236}">
                  <a16:creationId xmlns:a16="http://schemas.microsoft.com/office/drawing/2014/main" id="{A472977E-C6EE-4E41-0B09-9865864BD218}"/>
                </a:ext>
              </a:extLst>
            </p:cNvPr>
            <p:cNvSpPr>
              <a:spLocks noEditPoints="1"/>
            </p:cNvSpPr>
            <p:nvPr/>
          </p:nvSpPr>
          <p:spPr bwMode="auto">
            <a:xfrm>
              <a:off x="5732557"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95" name="Freeform 13">
              <a:extLst>
                <a:ext uri="{FF2B5EF4-FFF2-40B4-BE49-F238E27FC236}">
                  <a16:creationId xmlns:a16="http://schemas.microsoft.com/office/drawing/2014/main" id="{8547B220-38F3-2967-7B7D-BC11AEA90004}"/>
                </a:ext>
              </a:extLst>
            </p:cNvPr>
            <p:cNvSpPr>
              <a:spLocks noEditPoints="1"/>
            </p:cNvSpPr>
            <p:nvPr/>
          </p:nvSpPr>
          <p:spPr bwMode="auto">
            <a:xfrm>
              <a:off x="5829358"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98" name="Freeform 13">
              <a:extLst>
                <a:ext uri="{FF2B5EF4-FFF2-40B4-BE49-F238E27FC236}">
                  <a16:creationId xmlns:a16="http://schemas.microsoft.com/office/drawing/2014/main" id="{459F4301-24E5-C0FB-0EC0-B022AB41FF9E}"/>
                </a:ext>
              </a:extLst>
            </p:cNvPr>
            <p:cNvSpPr>
              <a:spLocks noEditPoints="1"/>
            </p:cNvSpPr>
            <p:nvPr/>
          </p:nvSpPr>
          <p:spPr bwMode="auto">
            <a:xfrm>
              <a:off x="5926159"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01" name="Freeform 13">
              <a:extLst>
                <a:ext uri="{FF2B5EF4-FFF2-40B4-BE49-F238E27FC236}">
                  <a16:creationId xmlns:a16="http://schemas.microsoft.com/office/drawing/2014/main" id="{C74696C1-D378-A24F-3325-F4CDD97BD6AC}"/>
                </a:ext>
              </a:extLst>
            </p:cNvPr>
            <p:cNvSpPr>
              <a:spLocks noEditPoints="1"/>
            </p:cNvSpPr>
            <p:nvPr/>
          </p:nvSpPr>
          <p:spPr bwMode="auto">
            <a:xfrm>
              <a:off x="6022960"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04" name="Freeform 13">
              <a:extLst>
                <a:ext uri="{FF2B5EF4-FFF2-40B4-BE49-F238E27FC236}">
                  <a16:creationId xmlns:a16="http://schemas.microsoft.com/office/drawing/2014/main" id="{8295D3C4-8C88-A50A-89F3-72DCAF07B899}"/>
                </a:ext>
              </a:extLst>
            </p:cNvPr>
            <p:cNvSpPr>
              <a:spLocks noEditPoints="1"/>
            </p:cNvSpPr>
            <p:nvPr/>
          </p:nvSpPr>
          <p:spPr bwMode="auto">
            <a:xfrm>
              <a:off x="6119761"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07" name="Freeform 13">
              <a:extLst>
                <a:ext uri="{FF2B5EF4-FFF2-40B4-BE49-F238E27FC236}">
                  <a16:creationId xmlns:a16="http://schemas.microsoft.com/office/drawing/2014/main" id="{095182D3-5BF9-A8DC-8E85-24DA0B5C8AF7}"/>
                </a:ext>
              </a:extLst>
            </p:cNvPr>
            <p:cNvSpPr>
              <a:spLocks noEditPoints="1"/>
            </p:cNvSpPr>
            <p:nvPr/>
          </p:nvSpPr>
          <p:spPr bwMode="auto">
            <a:xfrm>
              <a:off x="6216562"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0" name="Freeform 13">
              <a:extLst>
                <a:ext uri="{FF2B5EF4-FFF2-40B4-BE49-F238E27FC236}">
                  <a16:creationId xmlns:a16="http://schemas.microsoft.com/office/drawing/2014/main" id="{C24BF0F2-BBF9-DB25-146C-D7E163B74404}"/>
                </a:ext>
              </a:extLst>
            </p:cNvPr>
            <p:cNvSpPr>
              <a:spLocks noEditPoints="1"/>
            </p:cNvSpPr>
            <p:nvPr/>
          </p:nvSpPr>
          <p:spPr bwMode="auto">
            <a:xfrm>
              <a:off x="6313363"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3" name="Freeform 13">
              <a:extLst>
                <a:ext uri="{FF2B5EF4-FFF2-40B4-BE49-F238E27FC236}">
                  <a16:creationId xmlns:a16="http://schemas.microsoft.com/office/drawing/2014/main" id="{9BC43E61-BB07-D4D0-3321-05140E78ECD7}"/>
                </a:ext>
              </a:extLst>
            </p:cNvPr>
            <p:cNvSpPr>
              <a:spLocks noEditPoints="1"/>
            </p:cNvSpPr>
            <p:nvPr/>
          </p:nvSpPr>
          <p:spPr bwMode="auto">
            <a:xfrm>
              <a:off x="6410164"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6" name="Freeform 13">
              <a:extLst>
                <a:ext uri="{FF2B5EF4-FFF2-40B4-BE49-F238E27FC236}">
                  <a16:creationId xmlns:a16="http://schemas.microsoft.com/office/drawing/2014/main" id="{61052441-45DA-AFBB-3A4F-E6369093922E}"/>
                </a:ext>
              </a:extLst>
            </p:cNvPr>
            <p:cNvSpPr>
              <a:spLocks noEditPoints="1"/>
            </p:cNvSpPr>
            <p:nvPr/>
          </p:nvSpPr>
          <p:spPr bwMode="auto">
            <a:xfrm>
              <a:off x="6506965"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9" name="Freeform 13">
              <a:extLst>
                <a:ext uri="{FF2B5EF4-FFF2-40B4-BE49-F238E27FC236}">
                  <a16:creationId xmlns:a16="http://schemas.microsoft.com/office/drawing/2014/main" id="{6C337A19-1833-14EB-B5F5-864C0DB919D3}"/>
                </a:ext>
              </a:extLst>
            </p:cNvPr>
            <p:cNvSpPr>
              <a:spLocks noEditPoints="1"/>
            </p:cNvSpPr>
            <p:nvPr/>
          </p:nvSpPr>
          <p:spPr bwMode="auto">
            <a:xfrm>
              <a:off x="6603766" y="233065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780" name="TextBox 779">
            <a:extLst>
              <a:ext uri="{FF2B5EF4-FFF2-40B4-BE49-F238E27FC236}">
                <a16:creationId xmlns:a16="http://schemas.microsoft.com/office/drawing/2014/main" id="{F483C5EA-EA0B-D3F1-24AE-81FBA2ABC5B7}"/>
              </a:ext>
            </a:extLst>
          </p:cNvPr>
          <p:cNvSpPr txBox="1"/>
          <p:nvPr/>
        </p:nvSpPr>
        <p:spPr>
          <a:xfrm>
            <a:off x="5325315" y="2244292"/>
            <a:ext cx="1714025" cy="358582"/>
          </a:xfrm>
          <a:prstGeom prst="rect">
            <a:avLst/>
          </a:prstGeom>
          <a:noFill/>
        </p:spPr>
        <p:txBody>
          <a:bodyPr wrap="square" lIns="0" tIns="0" rIns="0" bIns="0" anchor="ctr">
            <a:noAutofit/>
          </a:bodyPr>
          <a:lstStyle/>
          <a:p>
            <a:pPr algn="ctr"/>
            <a:r>
              <a:rPr lang="en-GB" sz="1000" b="1" noProof="0">
                <a:latin typeface="+mj-lt"/>
              </a:rPr>
              <a:t>General </a:t>
            </a:r>
            <a:br>
              <a:rPr lang="en-GB" sz="1000" b="1" noProof="0">
                <a:latin typeface="+mj-lt"/>
              </a:rPr>
            </a:br>
            <a:r>
              <a:rPr lang="en-GB" sz="1000" b="1" noProof="0">
                <a:latin typeface="+mj-lt"/>
              </a:rPr>
              <a:t>population</a:t>
            </a:r>
            <a:endParaRPr lang="en-US" sz="1000"/>
          </a:p>
        </p:txBody>
      </p:sp>
      <p:sp>
        <p:nvSpPr>
          <p:cNvPr id="784" name="TextBox 783">
            <a:extLst>
              <a:ext uri="{FF2B5EF4-FFF2-40B4-BE49-F238E27FC236}">
                <a16:creationId xmlns:a16="http://schemas.microsoft.com/office/drawing/2014/main" id="{2D48D2F7-DE88-94DE-50E9-433DEB5947FC}"/>
              </a:ext>
            </a:extLst>
          </p:cNvPr>
          <p:cNvSpPr txBox="1"/>
          <p:nvPr/>
        </p:nvSpPr>
        <p:spPr>
          <a:xfrm>
            <a:off x="9000898" y="2244292"/>
            <a:ext cx="1235950" cy="320421"/>
          </a:xfrm>
          <a:prstGeom prst="rect">
            <a:avLst/>
          </a:prstGeom>
          <a:noFill/>
        </p:spPr>
        <p:txBody>
          <a:bodyPr wrap="square" lIns="0" tIns="0" rIns="0" bIns="0" anchor="ctr">
            <a:noAutofit/>
          </a:bodyPr>
          <a:lstStyle/>
          <a:p>
            <a:pPr algn="ctr"/>
            <a:r>
              <a:rPr lang="en-GB" sz="1000" b="1">
                <a:latin typeface="+mj-lt"/>
              </a:rPr>
              <a:t>Individuals</a:t>
            </a:r>
            <a:r>
              <a:rPr lang="en-GB" sz="1000" b="1" noProof="0">
                <a:latin typeface="+mj-lt"/>
              </a:rPr>
              <a:t> </a:t>
            </a:r>
            <a:br>
              <a:rPr lang="en-GB" sz="1000" b="1" noProof="0">
                <a:latin typeface="+mj-lt"/>
              </a:rPr>
            </a:br>
            <a:r>
              <a:rPr lang="en-GB" sz="1000" b="1" noProof="0">
                <a:latin typeface="+mj-lt"/>
              </a:rPr>
              <a:t>at CHR-P</a:t>
            </a:r>
            <a:endParaRPr lang="en-US" sz="1000"/>
          </a:p>
        </p:txBody>
      </p:sp>
      <p:grpSp>
        <p:nvGrpSpPr>
          <p:cNvPr id="803" name="Group 802">
            <a:extLst>
              <a:ext uri="{FF2B5EF4-FFF2-40B4-BE49-F238E27FC236}">
                <a16:creationId xmlns:a16="http://schemas.microsoft.com/office/drawing/2014/main" id="{D7DB0BB8-39C7-40E0-FE86-8B42AD00C31D}"/>
              </a:ext>
            </a:extLst>
          </p:cNvPr>
          <p:cNvGrpSpPr/>
          <p:nvPr/>
        </p:nvGrpSpPr>
        <p:grpSpPr>
          <a:xfrm>
            <a:off x="9356753" y="2805871"/>
            <a:ext cx="524240" cy="252971"/>
            <a:chOff x="9346451" y="2242666"/>
            <a:chExt cx="524240" cy="252971"/>
          </a:xfrm>
        </p:grpSpPr>
        <p:sp>
          <p:nvSpPr>
            <p:cNvPr id="195" name="Freeform 5">
              <a:extLst>
                <a:ext uri="{FF2B5EF4-FFF2-40B4-BE49-F238E27FC236}">
                  <a16:creationId xmlns:a16="http://schemas.microsoft.com/office/drawing/2014/main" id="{5CF92716-6235-7A38-C400-AFA20DC2B428}"/>
                </a:ext>
              </a:extLst>
            </p:cNvPr>
            <p:cNvSpPr>
              <a:spLocks/>
            </p:cNvSpPr>
            <p:nvPr/>
          </p:nvSpPr>
          <p:spPr bwMode="auto">
            <a:xfrm>
              <a:off x="9346451" y="229822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196" name="Oval 195">
              <a:extLst>
                <a:ext uri="{FF2B5EF4-FFF2-40B4-BE49-F238E27FC236}">
                  <a16:creationId xmlns:a16="http://schemas.microsoft.com/office/drawing/2014/main" id="{FAC59F21-81F5-7333-1911-F1B196560729}"/>
                </a:ext>
              </a:extLst>
            </p:cNvPr>
            <p:cNvSpPr>
              <a:spLocks/>
            </p:cNvSpPr>
            <p:nvPr/>
          </p:nvSpPr>
          <p:spPr>
            <a:xfrm>
              <a:off x="9367433" y="2242666"/>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Freeform 13">
              <a:extLst>
                <a:ext uri="{FF2B5EF4-FFF2-40B4-BE49-F238E27FC236}">
                  <a16:creationId xmlns:a16="http://schemas.microsoft.com/office/drawing/2014/main" id="{3EF3BCBF-9AF6-1D3F-443F-EEED022EAEA2}"/>
                </a:ext>
              </a:extLst>
            </p:cNvPr>
            <p:cNvSpPr>
              <a:spLocks noEditPoints="1"/>
            </p:cNvSpPr>
            <p:nvPr/>
          </p:nvSpPr>
          <p:spPr bwMode="auto">
            <a:xfrm>
              <a:off x="9346451" y="229822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9" name="Freeform 5">
              <a:extLst>
                <a:ext uri="{FF2B5EF4-FFF2-40B4-BE49-F238E27FC236}">
                  <a16:creationId xmlns:a16="http://schemas.microsoft.com/office/drawing/2014/main" id="{62C1DFB0-C285-CEA1-9C6F-ACF6934C6CDE}"/>
                </a:ext>
              </a:extLst>
            </p:cNvPr>
            <p:cNvSpPr>
              <a:spLocks/>
            </p:cNvSpPr>
            <p:nvPr/>
          </p:nvSpPr>
          <p:spPr bwMode="auto">
            <a:xfrm>
              <a:off x="9433331" y="229822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00" name="Oval 199">
              <a:extLst>
                <a:ext uri="{FF2B5EF4-FFF2-40B4-BE49-F238E27FC236}">
                  <a16:creationId xmlns:a16="http://schemas.microsoft.com/office/drawing/2014/main" id="{3DA0A37C-1238-1D9F-26E0-218F3F1C8313}"/>
                </a:ext>
              </a:extLst>
            </p:cNvPr>
            <p:cNvSpPr>
              <a:spLocks/>
            </p:cNvSpPr>
            <p:nvPr/>
          </p:nvSpPr>
          <p:spPr>
            <a:xfrm>
              <a:off x="9454313" y="2242666"/>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Freeform 13">
              <a:extLst>
                <a:ext uri="{FF2B5EF4-FFF2-40B4-BE49-F238E27FC236}">
                  <a16:creationId xmlns:a16="http://schemas.microsoft.com/office/drawing/2014/main" id="{9F268B0E-840F-A31F-0182-88C12B09848A}"/>
                </a:ext>
              </a:extLst>
            </p:cNvPr>
            <p:cNvSpPr>
              <a:spLocks noEditPoints="1"/>
            </p:cNvSpPr>
            <p:nvPr/>
          </p:nvSpPr>
          <p:spPr bwMode="auto">
            <a:xfrm>
              <a:off x="9433331" y="229822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3" name="Freeform 5">
              <a:extLst>
                <a:ext uri="{FF2B5EF4-FFF2-40B4-BE49-F238E27FC236}">
                  <a16:creationId xmlns:a16="http://schemas.microsoft.com/office/drawing/2014/main" id="{60BADC82-1657-180A-6FE2-FD21A58DE28A}"/>
                </a:ext>
              </a:extLst>
            </p:cNvPr>
            <p:cNvSpPr>
              <a:spLocks/>
            </p:cNvSpPr>
            <p:nvPr/>
          </p:nvSpPr>
          <p:spPr bwMode="auto">
            <a:xfrm>
              <a:off x="9520211" y="229822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04" name="Oval 203">
              <a:extLst>
                <a:ext uri="{FF2B5EF4-FFF2-40B4-BE49-F238E27FC236}">
                  <a16:creationId xmlns:a16="http://schemas.microsoft.com/office/drawing/2014/main" id="{8707A488-690C-58A1-11D4-0DFFB7259DAF}"/>
                </a:ext>
              </a:extLst>
            </p:cNvPr>
            <p:cNvSpPr>
              <a:spLocks/>
            </p:cNvSpPr>
            <p:nvPr/>
          </p:nvSpPr>
          <p:spPr>
            <a:xfrm>
              <a:off x="9541193" y="2242666"/>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Freeform 13">
              <a:extLst>
                <a:ext uri="{FF2B5EF4-FFF2-40B4-BE49-F238E27FC236}">
                  <a16:creationId xmlns:a16="http://schemas.microsoft.com/office/drawing/2014/main" id="{B1CA1A35-CE52-E54B-BA0A-8E950A279F55}"/>
                </a:ext>
              </a:extLst>
            </p:cNvPr>
            <p:cNvSpPr>
              <a:spLocks noEditPoints="1"/>
            </p:cNvSpPr>
            <p:nvPr/>
          </p:nvSpPr>
          <p:spPr bwMode="auto">
            <a:xfrm>
              <a:off x="9520211" y="229822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7" name="Freeform 5">
              <a:extLst>
                <a:ext uri="{FF2B5EF4-FFF2-40B4-BE49-F238E27FC236}">
                  <a16:creationId xmlns:a16="http://schemas.microsoft.com/office/drawing/2014/main" id="{D06EAD37-352F-9F64-8DF8-2F68C3B7ECD7}"/>
                </a:ext>
              </a:extLst>
            </p:cNvPr>
            <p:cNvSpPr>
              <a:spLocks/>
            </p:cNvSpPr>
            <p:nvPr/>
          </p:nvSpPr>
          <p:spPr bwMode="auto">
            <a:xfrm>
              <a:off x="9607091" y="229822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08" name="Oval 207">
              <a:extLst>
                <a:ext uri="{FF2B5EF4-FFF2-40B4-BE49-F238E27FC236}">
                  <a16:creationId xmlns:a16="http://schemas.microsoft.com/office/drawing/2014/main" id="{42ED727C-B21F-D2E5-4341-D62E98169552}"/>
                </a:ext>
              </a:extLst>
            </p:cNvPr>
            <p:cNvSpPr>
              <a:spLocks/>
            </p:cNvSpPr>
            <p:nvPr/>
          </p:nvSpPr>
          <p:spPr>
            <a:xfrm>
              <a:off x="9628073" y="2242666"/>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Freeform 13">
              <a:extLst>
                <a:ext uri="{FF2B5EF4-FFF2-40B4-BE49-F238E27FC236}">
                  <a16:creationId xmlns:a16="http://schemas.microsoft.com/office/drawing/2014/main" id="{6BA74589-1549-776F-5F6F-D838359D161D}"/>
                </a:ext>
              </a:extLst>
            </p:cNvPr>
            <p:cNvSpPr>
              <a:spLocks noEditPoints="1"/>
            </p:cNvSpPr>
            <p:nvPr/>
          </p:nvSpPr>
          <p:spPr bwMode="auto">
            <a:xfrm>
              <a:off x="9607091" y="229822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1" name="Freeform 5">
              <a:extLst>
                <a:ext uri="{FF2B5EF4-FFF2-40B4-BE49-F238E27FC236}">
                  <a16:creationId xmlns:a16="http://schemas.microsoft.com/office/drawing/2014/main" id="{37A44A7B-5847-45E6-CF6F-9C606FC053B5}"/>
                </a:ext>
              </a:extLst>
            </p:cNvPr>
            <p:cNvSpPr>
              <a:spLocks/>
            </p:cNvSpPr>
            <p:nvPr/>
          </p:nvSpPr>
          <p:spPr bwMode="auto">
            <a:xfrm>
              <a:off x="9693971" y="229822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2"/>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12" name="Oval 211">
              <a:extLst>
                <a:ext uri="{FF2B5EF4-FFF2-40B4-BE49-F238E27FC236}">
                  <a16:creationId xmlns:a16="http://schemas.microsoft.com/office/drawing/2014/main" id="{28DC5F19-CCFE-00FC-1532-C5831ECC45CE}"/>
                </a:ext>
              </a:extLst>
            </p:cNvPr>
            <p:cNvSpPr>
              <a:spLocks/>
            </p:cNvSpPr>
            <p:nvPr/>
          </p:nvSpPr>
          <p:spPr>
            <a:xfrm>
              <a:off x="9714953" y="2242666"/>
              <a:ext cx="47875" cy="48466"/>
            </a:xfrm>
            <a:prstGeom prst="ellipse">
              <a:avLst/>
            </a:prstGeom>
            <a:solidFill>
              <a:schemeClr val="accent2"/>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Freeform 13">
              <a:extLst>
                <a:ext uri="{FF2B5EF4-FFF2-40B4-BE49-F238E27FC236}">
                  <a16:creationId xmlns:a16="http://schemas.microsoft.com/office/drawing/2014/main" id="{8A5A7428-8BEC-0F94-266C-FC3721EC32B6}"/>
                </a:ext>
              </a:extLst>
            </p:cNvPr>
            <p:cNvSpPr>
              <a:spLocks noEditPoints="1"/>
            </p:cNvSpPr>
            <p:nvPr/>
          </p:nvSpPr>
          <p:spPr bwMode="auto">
            <a:xfrm>
              <a:off x="9693971" y="229822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5" name="Freeform 5">
              <a:extLst>
                <a:ext uri="{FF2B5EF4-FFF2-40B4-BE49-F238E27FC236}">
                  <a16:creationId xmlns:a16="http://schemas.microsoft.com/office/drawing/2014/main" id="{90870F51-ED4E-1396-34F3-1E5854AACB23}"/>
                </a:ext>
              </a:extLst>
            </p:cNvPr>
            <p:cNvSpPr>
              <a:spLocks/>
            </p:cNvSpPr>
            <p:nvPr/>
          </p:nvSpPr>
          <p:spPr bwMode="auto">
            <a:xfrm>
              <a:off x="9780851" y="2298225"/>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216" name="Oval 215">
              <a:extLst>
                <a:ext uri="{FF2B5EF4-FFF2-40B4-BE49-F238E27FC236}">
                  <a16:creationId xmlns:a16="http://schemas.microsoft.com/office/drawing/2014/main" id="{F8FBC239-4FF7-B035-0F44-8C018F30CF52}"/>
                </a:ext>
              </a:extLst>
            </p:cNvPr>
            <p:cNvSpPr>
              <a:spLocks/>
            </p:cNvSpPr>
            <p:nvPr/>
          </p:nvSpPr>
          <p:spPr>
            <a:xfrm>
              <a:off x="9801833" y="2242666"/>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Freeform 13">
              <a:extLst>
                <a:ext uri="{FF2B5EF4-FFF2-40B4-BE49-F238E27FC236}">
                  <a16:creationId xmlns:a16="http://schemas.microsoft.com/office/drawing/2014/main" id="{BF1BF038-208C-0466-0AEF-ED1D212CDF18}"/>
                </a:ext>
              </a:extLst>
            </p:cNvPr>
            <p:cNvSpPr>
              <a:spLocks noEditPoints="1"/>
            </p:cNvSpPr>
            <p:nvPr/>
          </p:nvSpPr>
          <p:spPr bwMode="auto">
            <a:xfrm>
              <a:off x="9780851" y="2298225"/>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782" name="TextBox 781">
            <a:extLst>
              <a:ext uri="{FF2B5EF4-FFF2-40B4-BE49-F238E27FC236}">
                <a16:creationId xmlns:a16="http://schemas.microsoft.com/office/drawing/2014/main" id="{F93A9AAE-585F-4655-3BD3-31F327C9AD3E}"/>
              </a:ext>
            </a:extLst>
          </p:cNvPr>
          <p:cNvSpPr txBox="1"/>
          <p:nvPr/>
        </p:nvSpPr>
        <p:spPr>
          <a:xfrm>
            <a:off x="7089860" y="2244292"/>
            <a:ext cx="1111972" cy="358582"/>
          </a:xfrm>
          <a:prstGeom prst="rect">
            <a:avLst/>
          </a:prstGeom>
          <a:noFill/>
        </p:spPr>
        <p:txBody>
          <a:bodyPr wrap="square" lIns="0" tIns="0" rIns="0" bIns="0" anchor="ctr">
            <a:noAutofit/>
          </a:bodyPr>
          <a:lstStyle/>
          <a:p>
            <a:pPr algn="ctr"/>
            <a:r>
              <a:rPr lang="en-GB" sz="1000" b="1" noProof="0">
                <a:latin typeface="+mj-lt"/>
              </a:rPr>
              <a:t>Help-seeking </a:t>
            </a:r>
            <a:br>
              <a:rPr lang="en-GB" sz="1000" b="1" noProof="0">
                <a:latin typeface="+mj-lt"/>
              </a:rPr>
            </a:br>
            <a:r>
              <a:rPr lang="en-GB" sz="1000" b="1" noProof="0">
                <a:latin typeface="+mj-lt"/>
              </a:rPr>
              <a:t>Individuals</a:t>
            </a:r>
            <a:endParaRPr lang="en-US" sz="1000"/>
          </a:p>
        </p:txBody>
      </p:sp>
      <p:sp>
        <p:nvSpPr>
          <p:cNvPr id="848" name="TextBox 847">
            <a:extLst>
              <a:ext uri="{FF2B5EF4-FFF2-40B4-BE49-F238E27FC236}">
                <a16:creationId xmlns:a16="http://schemas.microsoft.com/office/drawing/2014/main" id="{6F8908BF-CB12-AFF5-4AAA-4525D259B930}"/>
              </a:ext>
            </a:extLst>
          </p:cNvPr>
          <p:cNvSpPr txBox="1"/>
          <p:nvPr/>
        </p:nvSpPr>
        <p:spPr>
          <a:xfrm>
            <a:off x="5547372" y="3952537"/>
            <a:ext cx="1269910" cy="1692771"/>
          </a:xfrm>
          <a:prstGeom prst="rect">
            <a:avLst/>
          </a:prstGeom>
          <a:noFill/>
        </p:spPr>
        <p:txBody>
          <a:bodyPr wrap="square" lIns="0" tIns="0" rIns="0" bIns="0" numCol="1">
            <a:spAutoFit/>
          </a:bodyPr>
          <a:lstStyle/>
          <a:p>
            <a:pPr algn="l"/>
            <a:r>
              <a:rPr lang="en-GB" sz="1000" b="1" noProof="0">
                <a:latin typeface="+mj-lt"/>
              </a:rPr>
              <a:t>Key r</a:t>
            </a:r>
            <a:r>
              <a:rPr lang="en-GB" sz="1000" b="1" i="0" u="none" strike="noStrike" baseline="0" noProof="0">
                <a:latin typeface="+mj-lt"/>
              </a:rPr>
              <a:t>isk factors for psychosis</a:t>
            </a:r>
            <a:endParaRPr lang="en-GB" sz="1000" b="1" noProof="0">
              <a:latin typeface="+mj-lt"/>
            </a:endParaRPr>
          </a:p>
          <a:p>
            <a:pPr marL="108000" indent="-108000">
              <a:buFont typeface="Arial" panose="020B0604020202020204" pitchFamily="34" charset="0"/>
              <a:buChar char="•"/>
            </a:pPr>
            <a:r>
              <a:rPr lang="en-GB" sz="1000" noProof="0"/>
              <a:t>Childhood adversity</a:t>
            </a:r>
          </a:p>
          <a:p>
            <a:pPr marL="108000" indent="-108000">
              <a:buFont typeface="Arial" panose="020B0604020202020204" pitchFamily="34" charset="0"/>
              <a:buChar char="•"/>
            </a:pPr>
            <a:r>
              <a:rPr lang="en-GB" sz="1000" noProof="0"/>
              <a:t>Substance abuse</a:t>
            </a:r>
          </a:p>
          <a:p>
            <a:pPr marL="108000" indent="-108000">
              <a:buFont typeface="Arial" panose="020B0604020202020204" pitchFamily="34" charset="0"/>
              <a:buChar char="•"/>
            </a:pPr>
            <a:r>
              <a:rPr lang="en-GB" sz="1000" noProof="0"/>
              <a:t>Low education level</a:t>
            </a:r>
          </a:p>
          <a:p>
            <a:pPr marL="108000" indent="-108000">
              <a:buFont typeface="Arial" panose="020B0604020202020204" pitchFamily="34" charset="0"/>
              <a:buChar char="•"/>
            </a:pPr>
            <a:r>
              <a:rPr lang="en-GB" sz="1000" noProof="0"/>
              <a:t>Unemployment</a:t>
            </a:r>
          </a:p>
          <a:p>
            <a:pPr marL="108000" indent="-108000">
              <a:buFont typeface="Arial" panose="020B0604020202020204" pitchFamily="34" charset="0"/>
              <a:buChar char="•"/>
            </a:pPr>
            <a:r>
              <a:rPr lang="en-US" sz="1000" noProof="0"/>
              <a:t>Male sex</a:t>
            </a:r>
          </a:p>
          <a:p>
            <a:pPr marL="108000" indent="-108000">
              <a:buFont typeface="Arial" panose="020B0604020202020204" pitchFamily="34" charset="0"/>
              <a:buChar char="•"/>
            </a:pPr>
            <a:r>
              <a:rPr lang="en-US" sz="1000" noProof="0"/>
              <a:t>Mental disorder comorbidity</a:t>
            </a:r>
          </a:p>
          <a:p>
            <a:pPr marL="108000" indent="-108000">
              <a:buFont typeface="Arial" panose="020B0604020202020204" pitchFamily="34" charset="0"/>
              <a:buChar char="•"/>
            </a:pPr>
            <a:r>
              <a:rPr lang="en-US" sz="1000" noProof="0"/>
              <a:t>Physical inactivity</a:t>
            </a:r>
          </a:p>
          <a:p>
            <a:pPr marL="108000" indent="-108000">
              <a:buFont typeface="Arial" panose="020B0604020202020204" pitchFamily="34" charset="0"/>
              <a:buChar char="•"/>
            </a:pPr>
            <a:endParaRPr lang="en-GB" sz="1000" noProof="0"/>
          </a:p>
        </p:txBody>
      </p:sp>
      <p:sp>
        <p:nvSpPr>
          <p:cNvPr id="849" name="TextBox 848">
            <a:extLst>
              <a:ext uri="{FF2B5EF4-FFF2-40B4-BE49-F238E27FC236}">
                <a16:creationId xmlns:a16="http://schemas.microsoft.com/office/drawing/2014/main" id="{000617A4-E0D6-F474-050A-AA41217F5A3B}"/>
              </a:ext>
            </a:extLst>
          </p:cNvPr>
          <p:cNvSpPr txBox="1"/>
          <p:nvPr/>
        </p:nvSpPr>
        <p:spPr>
          <a:xfrm>
            <a:off x="5462777" y="3372449"/>
            <a:ext cx="1439101" cy="307777"/>
          </a:xfrm>
          <a:prstGeom prst="rect">
            <a:avLst/>
          </a:prstGeom>
          <a:noFill/>
        </p:spPr>
        <p:txBody>
          <a:bodyPr wrap="square" tIns="0" rIns="0" bIns="0" numCol="1">
            <a:spAutoFit/>
          </a:bodyPr>
          <a:lstStyle/>
          <a:p>
            <a:pPr algn="ctr"/>
            <a:r>
              <a:rPr lang="en-GB" sz="1000" b="1" noProof="0">
                <a:latin typeface="+mj-lt"/>
              </a:rPr>
              <a:t>General population: </a:t>
            </a:r>
            <a:br>
              <a:rPr lang="en-GB" sz="1000" b="1" noProof="0">
                <a:latin typeface="+mj-lt"/>
              </a:rPr>
            </a:br>
            <a:r>
              <a:rPr lang="en-GB" sz="1000" b="1" noProof="0">
                <a:latin typeface="+mj-lt"/>
              </a:rPr>
              <a:t>0.43% psychosis risk</a:t>
            </a:r>
            <a:endParaRPr lang="en-GB" sz="1000" b="1" i="0" u="none" strike="noStrike" baseline="0" noProof="0">
              <a:latin typeface="+mj-lt"/>
            </a:endParaRPr>
          </a:p>
        </p:txBody>
      </p:sp>
      <p:sp>
        <p:nvSpPr>
          <p:cNvPr id="851" name="Isosceles Triangle 850">
            <a:extLst>
              <a:ext uri="{FF2B5EF4-FFF2-40B4-BE49-F238E27FC236}">
                <a16:creationId xmlns:a16="http://schemas.microsoft.com/office/drawing/2014/main" id="{3D638037-FCEB-F93B-14EB-9B5F4F42D717}"/>
              </a:ext>
            </a:extLst>
          </p:cNvPr>
          <p:cNvSpPr/>
          <p:nvPr/>
        </p:nvSpPr>
        <p:spPr>
          <a:xfrm rot="10800000">
            <a:off x="6083274" y="3122106"/>
            <a:ext cx="198107" cy="17078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2" name="Isosceles Triangle 851">
            <a:extLst>
              <a:ext uri="{FF2B5EF4-FFF2-40B4-BE49-F238E27FC236}">
                <a16:creationId xmlns:a16="http://schemas.microsoft.com/office/drawing/2014/main" id="{09F977C5-FDFF-08DE-AD12-A5589E84E304}"/>
              </a:ext>
            </a:extLst>
          </p:cNvPr>
          <p:cNvSpPr/>
          <p:nvPr/>
        </p:nvSpPr>
        <p:spPr>
          <a:xfrm rot="10800000">
            <a:off x="7546793" y="3122106"/>
            <a:ext cx="198107" cy="17078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3" name="Isosceles Triangle 852">
            <a:extLst>
              <a:ext uri="{FF2B5EF4-FFF2-40B4-BE49-F238E27FC236}">
                <a16:creationId xmlns:a16="http://schemas.microsoft.com/office/drawing/2014/main" id="{36C8CAFF-82CE-9796-E46C-B9FE7E38FB72}"/>
              </a:ext>
            </a:extLst>
          </p:cNvPr>
          <p:cNvSpPr/>
          <p:nvPr/>
        </p:nvSpPr>
        <p:spPr>
          <a:xfrm rot="10800000">
            <a:off x="9519820" y="3122106"/>
            <a:ext cx="198107" cy="17078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TextBox 785">
            <a:extLst>
              <a:ext uri="{FF2B5EF4-FFF2-40B4-BE49-F238E27FC236}">
                <a16:creationId xmlns:a16="http://schemas.microsoft.com/office/drawing/2014/main" id="{583B8910-A75C-FB02-DFAD-408E456786FB}"/>
              </a:ext>
            </a:extLst>
          </p:cNvPr>
          <p:cNvSpPr txBox="1"/>
          <p:nvPr/>
        </p:nvSpPr>
        <p:spPr>
          <a:xfrm>
            <a:off x="10495294" y="2244292"/>
            <a:ext cx="1068686" cy="348224"/>
          </a:xfrm>
          <a:prstGeom prst="rect">
            <a:avLst/>
          </a:prstGeom>
          <a:noFill/>
        </p:spPr>
        <p:txBody>
          <a:bodyPr wrap="square" lIns="0" tIns="0" rIns="0" bIns="0" anchor="ctr">
            <a:noAutofit/>
          </a:bodyPr>
          <a:lstStyle/>
          <a:p>
            <a:pPr algn="ctr"/>
            <a:r>
              <a:rPr lang="en-GB" sz="1000" b="1">
                <a:latin typeface="+mj-lt"/>
              </a:rPr>
              <a:t>3</a:t>
            </a:r>
            <a:r>
              <a:rPr lang="en-GB" sz="1000" b="1">
                <a:solidFill>
                  <a:srgbClr val="FF0000"/>
                </a:solidFill>
                <a:latin typeface="+mj-lt"/>
              </a:rPr>
              <a:t>-</a:t>
            </a:r>
            <a:r>
              <a:rPr lang="en-GB" sz="1000" b="1">
                <a:latin typeface="+mj-lt"/>
              </a:rPr>
              <a:t>year </a:t>
            </a:r>
            <a:br>
              <a:rPr lang="en-GB" sz="1000" b="1">
                <a:latin typeface="+mj-lt"/>
              </a:rPr>
            </a:br>
            <a:r>
              <a:rPr lang="en-GB" sz="1000" b="1">
                <a:latin typeface="+mj-lt"/>
              </a:rPr>
              <a:t>follow-up</a:t>
            </a:r>
            <a:endParaRPr lang="en-US" sz="1000"/>
          </a:p>
        </p:txBody>
      </p:sp>
      <p:sp>
        <p:nvSpPr>
          <p:cNvPr id="27" name="TextBox 26">
            <a:extLst>
              <a:ext uri="{FF2B5EF4-FFF2-40B4-BE49-F238E27FC236}">
                <a16:creationId xmlns:a16="http://schemas.microsoft.com/office/drawing/2014/main" id="{7405F3BF-F7B5-2EC5-22FB-88B5FEECD653}"/>
              </a:ext>
            </a:extLst>
          </p:cNvPr>
          <p:cNvSpPr txBox="1"/>
          <p:nvPr/>
        </p:nvSpPr>
        <p:spPr>
          <a:xfrm>
            <a:off x="10499023" y="3372449"/>
            <a:ext cx="1061228" cy="615553"/>
          </a:xfrm>
          <a:prstGeom prst="rect">
            <a:avLst/>
          </a:prstGeom>
          <a:noFill/>
        </p:spPr>
        <p:txBody>
          <a:bodyPr wrap="square" lIns="0" tIns="0" rIns="0" bIns="0" numCol="1">
            <a:spAutoFit/>
          </a:bodyPr>
          <a:lstStyle/>
          <a:p>
            <a:pPr algn="ctr"/>
            <a:r>
              <a:rPr lang="en-GB" sz="1000" b="1" noProof="0"/>
              <a:t>Outcomes at </a:t>
            </a:r>
            <a:r>
              <a:rPr lang="en-GB" sz="1000" b="1"/>
              <a:t>3 </a:t>
            </a:r>
            <a:r>
              <a:rPr lang="en-GB" sz="1000" b="1" noProof="0"/>
              <a:t>years: 22% transition to psychosis</a:t>
            </a:r>
          </a:p>
        </p:txBody>
      </p:sp>
      <p:sp>
        <p:nvSpPr>
          <p:cNvPr id="818" name="TextBox 817">
            <a:extLst>
              <a:ext uri="{FF2B5EF4-FFF2-40B4-BE49-F238E27FC236}">
                <a16:creationId xmlns:a16="http://schemas.microsoft.com/office/drawing/2014/main" id="{1FC3C810-C6E9-BD0C-8995-6B9D99D621F2}"/>
              </a:ext>
            </a:extLst>
          </p:cNvPr>
          <p:cNvSpPr txBox="1"/>
          <p:nvPr/>
        </p:nvSpPr>
        <p:spPr>
          <a:xfrm>
            <a:off x="10343483" y="4209920"/>
            <a:ext cx="1372308" cy="553998"/>
          </a:xfrm>
          <a:prstGeom prst="rect">
            <a:avLst/>
          </a:prstGeom>
          <a:noFill/>
        </p:spPr>
        <p:txBody>
          <a:bodyPr wrap="square" numCol="1">
            <a:spAutoFit/>
          </a:bodyPr>
          <a:lstStyle/>
          <a:p>
            <a:pPr algn="ctr"/>
            <a:r>
              <a:rPr lang="en-US" sz="1000" b="1" noProof="0"/>
              <a:t>Heterogenous </a:t>
            </a:r>
            <a:br>
              <a:rPr lang="en-US" sz="1000" b="1" noProof="0"/>
            </a:br>
            <a:r>
              <a:rPr lang="en-US" sz="1000" b="1" noProof="0"/>
              <a:t>risk across </a:t>
            </a:r>
            <a:br>
              <a:rPr lang="en-US" sz="1000" b="1" noProof="0"/>
            </a:br>
            <a:r>
              <a:rPr lang="en-US" sz="1000" b="1" noProof="0"/>
              <a:t>CHR-P subgroups</a:t>
            </a:r>
          </a:p>
        </p:txBody>
      </p:sp>
      <p:grpSp>
        <p:nvGrpSpPr>
          <p:cNvPr id="824" name="Group 823">
            <a:extLst>
              <a:ext uri="{FF2B5EF4-FFF2-40B4-BE49-F238E27FC236}">
                <a16:creationId xmlns:a16="http://schemas.microsoft.com/office/drawing/2014/main" id="{4490E1FF-06FE-A2C3-0543-4438ABF39856}"/>
              </a:ext>
            </a:extLst>
          </p:cNvPr>
          <p:cNvGrpSpPr/>
          <p:nvPr/>
        </p:nvGrpSpPr>
        <p:grpSpPr>
          <a:xfrm rot="18900000" flipH="1">
            <a:off x="10991828" y="4057514"/>
            <a:ext cx="75619" cy="73263"/>
            <a:chOff x="10228163" y="4865260"/>
            <a:chExt cx="151939" cy="147205"/>
          </a:xfrm>
        </p:grpSpPr>
        <p:sp>
          <p:nvSpPr>
            <p:cNvPr id="822" name="Rectangle 786">
              <a:extLst>
                <a:ext uri="{FF2B5EF4-FFF2-40B4-BE49-F238E27FC236}">
                  <a16:creationId xmlns:a16="http://schemas.microsoft.com/office/drawing/2014/main" id="{5B36084F-BFDA-A8E3-9716-3BCFD2DD04F0}"/>
                </a:ext>
              </a:extLst>
            </p:cNvPr>
            <p:cNvSpPr/>
            <p:nvPr/>
          </p:nvSpPr>
          <p:spPr>
            <a:xfrm flipH="1">
              <a:off x="10233048" y="4865411"/>
              <a:ext cx="147054" cy="147054"/>
            </a:xfrm>
            <a:custGeom>
              <a:avLst/>
              <a:gdLst>
                <a:gd name="csX0" fmla="*/ 0 w 244642"/>
                <a:gd name="csY0" fmla="*/ 0 h 244642"/>
                <a:gd name="csX1" fmla="*/ 244642 w 244642"/>
                <a:gd name="csY1" fmla="*/ 0 h 244642"/>
                <a:gd name="csX2" fmla="*/ 244642 w 244642"/>
                <a:gd name="csY2" fmla="*/ 244642 h 244642"/>
                <a:gd name="csX3" fmla="*/ 0 w 244642"/>
                <a:gd name="csY3" fmla="*/ 244642 h 244642"/>
                <a:gd name="csX4" fmla="*/ 0 w 244642"/>
                <a:gd name="csY4" fmla="*/ 0 h 244642"/>
                <a:gd name="csX0" fmla="*/ 244642 w 336082"/>
                <a:gd name="csY0" fmla="*/ 0 h 244642"/>
                <a:gd name="csX1" fmla="*/ 244642 w 336082"/>
                <a:gd name="csY1" fmla="*/ 244642 h 244642"/>
                <a:gd name="csX2" fmla="*/ 0 w 336082"/>
                <a:gd name="csY2" fmla="*/ 244642 h 244642"/>
                <a:gd name="csX3" fmla="*/ 0 w 336082"/>
                <a:gd name="csY3" fmla="*/ 0 h 244642"/>
                <a:gd name="csX4" fmla="*/ 336082 w 336082"/>
                <a:gd name="csY4" fmla="*/ 91440 h 244642"/>
                <a:gd name="csX0" fmla="*/ 244642 w 244642"/>
                <a:gd name="csY0" fmla="*/ 0 h 244642"/>
                <a:gd name="csX1" fmla="*/ 244642 w 244642"/>
                <a:gd name="csY1" fmla="*/ 244642 h 244642"/>
                <a:gd name="csX2" fmla="*/ 0 w 244642"/>
                <a:gd name="csY2" fmla="*/ 244642 h 244642"/>
                <a:gd name="csX3" fmla="*/ 0 w 244642"/>
                <a:gd name="csY3" fmla="*/ 0 h 244642"/>
                <a:gd name="csX0" fmla="*/ 244642 w 244642"/>
                <a:gd name="csY0" fmla="*/ 244642 h 244642"/>
                <a:gd name="csX1" fmla="*/ 0 w 244642"/>
                <a:gd name="csY1" fmla="*/ 244642 h 244642"/>
                <a:gd name="csX2" fmla="*/ 0 w 244642"/>
                <a:gd name="csY2" fmla="*/ 0 h 244642"/>
              </a:gdLst>
              <a:ahLst/>
              <a:cxnLst>
                <a:cxn ang="0">
                  <a:pos x="csX0" y="csY0"/>
                </a:cxn>
                <a:cxn ang="0">
                  <a:pos x="csX1" y="csY1"/>
                </a:cxn>
                <a:cxn ang="0">
                  <a:pos x="csX2" y="csY2"/>
                </a:cxn>
              </a:cxnLst>
              <a:rect l="l" t="t" r="r" b="b"/>
              <a:pathLst>
                <a:path w="244642" h="244642">
                  <a:moveTo>
                    <a:pt x="244642" y="244642"/>
                  </a:moveTo>
                  <a:lnTo>
                    <a:pt x="0" y="244642"/>
                  </a:ln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3" name="Straight Connector 822">
              <a:extLst>
                <a:ext uri="{FF2B5EF4-FFF2-40B4-BE49-F238E27FC236}">
                  <a16:creationId xmlns:a16="http://schemas.microsoft.com/office/drawing/2014/main" id="{2A5C2748-98B4-2D5F-43BF-349C27DABF1A}"/>
                </a:ext>
              </a:extLst>
            </p:cNvPr>
            <p:cNvCxnSpPr>
              <a:cxnSpLocks/>
            </p:cNvCxnSpPr>
            <p:nvPr/>
          </p:nvCxnSpPr>
          <p:spPr>
            <a:xfrm flipH="1" flipV="1">
              <a:off x="10228163" y="4865260"/>
              <a:ext cx="148554" cy="146049"/>
            </a:xfrm>
            <a:prstGeom prst="line">
              <a:avLst/>
            </a:prstGeom>
            <a:gradFill flip="none" rotWithShape="1">
              <a:gsLst>
                <a:gs pos="13000">
                  <a:schemeClr val="bg1"/>
                </a:gs>
                <a:gs pos="100000">
                  <a:schemeClr val="bg1">
                    <a:lumMod val="75000"/>
                  </a:schemeClr>
                </a:gs>
              </a:gsLst>
              <a:lin ang="54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860" name="Group 859">
            <a:extLst>
              <a:ext uri="{FF2B5EF4-FFF2-40B4-BE49-F238E27FC236}">
                <a16:creationId xmlns:a16="http://schemas.microsoft.com/office/drawing/2014/main" id="{1130D2F2-9E0E-5FE2-31E4-B0B59F48A92D}"/>
              </a:ext>
            </a:extLst>
          </p:cNvPr>
          <p:cNvGrpSpPr/>
          <p:nvPr/>
        </p:nvGrpSpPr>
        <p:grpSpPr>
          <a:xfrm>
            <a:off x="10375746" y="5006994"/>
            <a:ext cx="1307783" cy="488965"/>
            <a:chOff x="10342880" y="5006994"/>
            <a:chExt cx="1307783" cy="488965"/>
          </a:xfrm>
        </p:grpSpPr>
        <p:sp>
          <p:nvSpPr>
            <p:cNvPr id="819" name="Rectangle: Rounded Corners 818">
              <a:extLst>
                <a:ext uri="{FF2B5EF4-FFF2-40B4-BE49-F238E27FC236}">
                  <a16:creationId xmlns:a16="http://schemas.microsoft.com/office/drawing/2014/main" id="{184B0C7B-3315-113B-C849-C23E97FA97B1}"/>
                </a:ext>
              </a:extLst>
            </p:cNvPr>
            <p:cNvSpPr/>
            <p:nvPr/>
          </p:nvSpPr>
          <p:spPr>
            <a:xfrm>
              <a:off x="10805126" y="5135959"/>
              <a:ext cx="360000" cy="360000"/>
            </a:xfrm>
            <a:prstGeom prst="roundRect">
              <a:avLst/>
            </a:prstGeom>
            <a:solidFill>
              <a:srgbClr val="3F1A01">
                <a:alpha val="10196"/>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noProof="0">
                  <a:solidFill>
                    <a:schemeClr val="tx1"/>
                  </a:solidFill>
                </a:rPr>
                <a:t>APS: </a:t>
              </a:r>
              <a:r>
                <a:rPr lang="en-GB" sz="1000" b="1" noProof="0">
                  <a:solidFill>
                    <a:schemeClr val="tx1"/>
                  </a:solidFill>
                </a:rPr>
                <a:t>24%</a:t>
              </a:r>
            </a:p>
          </p:txBody>
        </p:sp>
        <p:sp>
          <p:nvSpPr>
            <p:cNvPr id="820" name="Rectangle: Rounded Corners 819">
              <a:extLst>
                <a:ext uri="{FF2B5EF4-FFF2-40B4-BE49-F238E27FC236}">
                  <a16:creationId xmlns:a16="http://schemas.microsoft.com/office/drawing/2014/main" id="{32652328-9114-BD99-9505-DB417B4E8B4E}"/>
                </a:ext>
              </a:extLst>
            </p:cNvPr>
            <p:cNvSpPr/>
            <p:nvPr/>
          </p:nvSpPr>
          <p:spPr>
            <a:xfrm>
              <a:off x="10342880" y="5135959"/>
              <a:ext cx="360000" cy="360000"/>
            </a:xfrm>
            <a:prstGeom prst="roundRect">
              <a:avLst/>
            </a:prstGeom>
            <a:solidFill>
              <a:srgbClr val="3F1A01">
                <a:alpha val="10196"/>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noProof="0">
                  <a:solidFill>
                    <a:schemeClr val="tx1"/>
                  </a:solidFill>
                </a:rPr>
                <a:t>BLIP: </a:t>
              </a:r>
              <a:r>
                <a:rPr lang="en-GB" sz="1000" b="1" noProof="0">
                  <a:solidFill>
                    <a:schemeClr val="tx1"/>
                  </a:solidFill>
                </a:rPr>
                <a:t>38%</a:t>
              </a:r>
            </a:p>
          </p:txBody>
        </p:sp>
        <p:sp>
          <p:nvSpPr>
            <p:cNvPr id="821" name="Rectangle: Rounded Corners 820">
              <a:extLst>
                <a:ext uri="{FF2B5EF4-FFF2-40B4-BE49-F238E27FC236}">
                  <a16:creationId xmlns:a16="http://schemas.microsoft.com/office/drawing/2014/main" id="{5382177A-2A8A-C983-69F2-DDEAE98B1315}"/>
                </a:ext>
              </a:extLst>
            </p:cNvPr>
            <p:cNvSpPr/>
            <p:nvPr/>
          </p:nvSpPr>
          <p:spPr>
            <a:xfrm>
              <a:off x="11290663" y="5135959"/>
              <a:ext cx="360000" cy="360000"/>
            </a:xfrm>
            <a:prstGeom prst="roundRect">
              <a:avLst/>
            </a:prstGeom>
            <a:solidFill>
              <a:srgbClr val="3F1A01">
                <a:alpha val="10196"/>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noProof="0">
                  <a:solidFill>
                    <a:schemeClr val="tx1"/>
                  </a:solidFill>
                </a:rPr>
                <a:t>GRD: </a:t>
              </a:r>
              <a:r>
                <a:rPr lang="en-GB" sz="1000" b="1" noProof="0">
                  <a:solidFill>
                    <a:schemeClr val="tx1"/>
                  </a:solidFill>
                </a:rPr>
                <a:t>8%</a:t>
              </a:r>
            </a:p>
          </p:txBody>
        </p:sp>
        <p:grpSp>
          <p:nvGrpSpPr>
            <p:cNvPr id="825" name="Group 824">
              <a:extLst>
                <a:ext uri="{FF2B5EF4-FFF2-40B4-BE49-F238E27FC236}">
                  <a16:creationId xmlns:a16="http://schemas.microsoft.com/office/drawing/2014/main" id="{176BC9F2-CAE9-B687-B8F3-5982268541D0}"/>
                </a:ext>
              </a:extLst>
            </p:cNvPr>
            <p:cNvGrpSpPr/>
            <p:nvPr/>
          </p:nvGrpSpPr>
          <p:grpSpPr>
            <a:xfrm rot="18900000" flipH="1">
              <a:off x="10485070" y="5006994"/>
              <a:ext cx="75619" cy="73263"/>
              <a:chOff x="10228163" y="4865260"/>
              <a:chExt cx="151939" cy="147205"/>
            </a:xfrm>
          </p:grpSpPr>
          <p:sp>
            <p:nvSpPr>
              <p:cNvPr id="826" name="Rectangle 786">
                <a:extLst>
                  <a:ext uri="{FF2B5EF4-FFF2-40B4-BE49-F238E27FC236}">
                    <a16:creationId xmlns:a16="http://schemas.microsoft.com/office/drawing/2014/main" id="{A670EDE0-FD24-220E-F262-0BC282886C18}"/>
                  </a:ext>
                </a:extLst>
              </p:cNvPr>
              <p:cNvSpPr/>
              <p:nvPr/>
            </p:nvSpPr>
            <p:spPr>
              <a:xfrm flipH="1">
                <a:off x="10233048" y="4865411"/>
                <a:ext cx="147054" cy="147054"/>
              </a:xfrm>
              <a:custGeom>
                <a:avLst/>
                <a:gdLst>
                  <a:gd name="csX0" fmla="*/ 0 w 244642"/>
                  <a:gd name="csY0" fmla="*/ 0 h 244642"/>
                  <a:gd name="csX1" fmla="*/ 244642 w 244642"/>
                  <a:gd name="csY1" fmla="*/ 0 h 244642"/>
                  <a:gd name="csX2" fmla="*/ 244642 w 244642"/>
                  <a:gd name="csY2" fmla="*/ 244642 h 244642"/>
                  <a:gd name="csX3" fmla="*/ 0 w 244642"/>
                  <a:gd name="csY3" fmla="*/ 244642 h 244642"/>
                  <a:gd name="csX4" fmla="*/ 0 w 244642"/>
                  <a:gd name="csY4" fmla="*/ 0 h 244642"/>
                  <a:gd name="csX0" fmla="*/ 244642 w 336082"/>
                  <a:gd name="csY0" fmla="*/ 0 h 244642"/>
                  <a:gd name="csX1" fmla="*/ 244642 w 336082"/>
                  <a:gd name="csY1" fmla="*/ 244642 h 244642"/>
                  <a:gd name="csX2" fmla="*/ 0 w 336082"/>
                  <a:gd name="csY2" fmla="*/ 244642 h 244642"/>
                  <a:gd name="csX3" fmla="*/ 0 w 336082"/>
                  <a:gd name="csY3" fmla="*/ 0 h 244642"/>
                  <a:gd name="csX4" fmla="*/ 336082 w 336082"/>
                  <a:gd name="csY4" fmla="*/ 91440 h 244642"/>
                  <a:gd name="csX0" fmla="*/ 244642 w 244642"/>
                  <a:gd name="csY0" fmla="*/ 0 h 244642"/>
                  <a:gd name="csX1" fmla="*/ 244642 w 244642"/>
                  <a:gd name="csY1" fmla="*/ 244642 h 244642"/>
                  <a:gd name="csX2" fmla="*/ 0 w 244642"/>
                  <a:gd name="csY2" fmla="*/ 244642 h 244642"/>
                  <a:gd name="csX3" fmla="*/ 0 w 244642"/>
                  <a:gd name="csY3" fmla="*/ 0 h 244642"/>
                  <a:gd name="csX0" fmla="*/ 244642 w 244642"/>
                  <a:gd name="csY0" fmla="*/ 244642 h 244642"/>
                  <a:gd name="csX1" fmla="*/ 0 w 244642"/>
                  <a:gd name="csY1" fmla="*/ 244642 h 244642"/>
                  <a:gd name="csX2" fmla="*/ 0 w 244642"/>
                  <a:gd name="csY2" fmla="*/ 0 h 244642"/>
                </a:gdLst>
                <a:ahLst/>
                <a:cxnLst>
                  <a:cxn ang="0">
                    <a:pos x="csX0" y="csY0"/>
                  </a:cxn>
                  <a:cxn ang="0">
                    <a:pos x="csX1" y="csY1"/>
                  </a:cxn>
                  <a:cxn ang="0">
                    <a:pos x="csX2" y="csY2"/>
                  </a:cxn>
                </a:cxnLst>
                <a:rect l="l" t="t" r="r" b="b"/>
                <a:pathLst>
                  <a:path w="244642" h="244642">
                    <a:moveTo>
                      <a:pt x="244642" y="244642"/>
                    </a:moveTo>
                    <a:lnTo>
                      <a:pt x="0" y="244642"/>
                    </a:ln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cxnSp>
            <p:nvCxnSpPr>
              <p:cNvPr id="827" name="Straight Connector 826">
                <a:extLst>
                  <a:ext uri="{FF2B5EF4-FFF2-40B4-BE49-F238E27FC236}">
                    <a16:creationId xmlns:a16="http://schemas.microsoft.com/office/drawing/2014/main" id="{7D9017E5-93DC-161D-1EF2-19AAC5754488}"/>
                  </a:ext>
                </a:extLst>
              </p:cNvPr>
              <p:cNvCxnSpPr>
                <a:cxnSpLocks/>
              </p:cNvCxnSpPr>
              <p:nvPr/>
            </p:nvCxnSpPr>
            <p:spPr>
              <a:xfrm flipH="1" flipV="1">
                <a:off x="10228163" y="4865260"/>
                <a:ext cx="148554" cy="146049"/>
              </a:xfrm>
              <a:prstGeom prst="line">
                <a:avLst/>
              </a:prstGeom>
              <a:gradFill flip="none" rotWithShape="1">
                <a:gsLst>
                  <a:gs pos="13000">
                    <a:schemeClr val="bg1"/>
                  </a:gs>
                  <a:gs pos="100000">
                    <a:schemeClr val="bg1">
                      <a:lumMod val="75000"/>
                    </a:schemeClr>
                  </a:gs>
                </a:gsLst>
                <a:lin ang="54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828" name="Group 827">
              <a:extLst>
                <a:ext uri="{FF2B5EF4-FFF2-40B4-BE49-F238E27FC236}">
                  <a16:creationId xmlns:a16="http://schemas.microsoft.com/office/drawing/2014/main" id="{116EF761-EE9D-6419-44A0-15C7455BC3D8}"/>
                </a:ext>
              </a:extLst>
            </p:cNvPr>
            <p:cNvGrpSpPr/>
            <p:nvPr/>
          </p:nvGrpSpPr>
          <p:grpSpPr>
            <a:xfrm rot="18900000" flipH="1">
              <a:off x="11432853" y="5006994"/>
              <a:ext cx="75619" cy="73263"/>
              <a:chOff x="10228163" y="4865260"/>
              <a:chExt cx="151939" cy="147205"/>
            </a:xfrm>
          </p:grpSpPr>
          <p:sp>
            <p:nvSpPr>
              <p:cNvPr id="829" name="Rectangle 786">
                <a:extLst>
                  <a:ext uri="{FF2B5EF4-FFF2-40B4-BE49-F238E27FC236}">
                    <a16:creationId xmlns:a16="http://schemas.microsoft.com/office/drawing/2014/main" id="{DA8129F5-A1F5-4F7C-E02E-1A5157537E02}"/>
                  </a:ext>
                </a:extLst>
              </p:cNvPr>
              <p:cNvSpPr/>
              <p:nvPr/>
            </p:nvSpPr>
            <p:spPr>
              <a:xfrm flipH="1">
                <a:off x="10233048" y="4865411"/>
                <a:ext cx="147054" cy="147054"/>
              </a:xfrm>
              <a:custGeom>
                <a:avLst/>
                <a:gdLst>
                  <a:gd name="csX0" fmla="*/ 0 w 244642"/>
                  <a:gd name="csY0" fmla="*/ 0 h 244642"/>
                  <a:gd name="csX1" fmla="*/ 244642 w 244642"/>
                  <a:gd name="csY1" fmla="*/ 0 h 244642"/>
                  <a:gd name="csX2" fmla="*/ 244642 w 244642"/>
                  <a:gd name="csY2" fmla="*/ 244642 h 244642"/>
                  <a:gd name="csX3" fmla="*/ 0 w 244642"/>
                  <a:gd name="csY3" fmla="*/ 244642 h 244642"/>
                  <a:gd name="csX4" fmla="*/ 0 w 244642"/>
                  <a:gd name="csY4" fmla="*/ 0 h 244642"/>
                  <a:gd name="csX0" fmla="*/ 244642 w 336082"/>
                  <a:gd name="csY0" fmla="*/ 0 h 244642"/>
                  <a:gd name="csX1" fmla="*/ 244642 w 336082"/>
                  <a:gd name="csY1" fmla="*/ 244642 h 244642"/>
                  <a:gd name="csX2" fmla="*/ 0 w 336082"/>
                  <a:gd name="csY2" fmla="*/ 244642 h 244642"/>
                  <a:gd name="csX3" fmla="*/ 0 w 336082"/>
                  <a:gd name="csY3" fmla="*/ 0 h 244642"/>
                  <a:gd name="csX4" fmla="*/ 336082 w 336082"/>
                  <a:gd name="csY4" fmla="*/ 91440 h 244642"/>
                  <a:gd name="csX0" fmla="*/ 244642 w 244642"/>
                  <a:gd name="csY0" fmla="*/ 0 h 244642"/>
                  <a:gd name="csX1" fmla="*/ 244642 w 244642"/>
                  <a:gd name="csY1" fmla="*/ 244642 h 244642"/>
                  <a:gd name="csX2" fmla="*/ 0 w 244642"/>
                  <a:gd name="csY2" fmla="*/ 244642 h 244642"/>
                  <a:gd name="csX3" fmla="*/ 0 w 244642"/>
                  <a:gd name="csY3" fmla="*/ 0 h 244642"/>
                  <a:gd name="csX0" fmla="*/ 244642 w 244642"/>
                  <a:gd name="csY0" fmla="*/ 244642 h 244642"/>
                  <a:gd name="csX1" fmla="*/ 0 w 244642"/>
                  <a:gd name="csY1" fmla="*/ 244642 h 244642"/>
                  <a:gd name="csX2" fmla="*/ 0 w 244642"/>
                  <a:gd name="csY2" fmla="*/ 0 h 244642"/>
                </a:gdLst>
                <a:ahLst/>
                <a:cxnLst>
                  <a:cxn ang="0">
                    <a:pos x="csX0" y="csY0"/>
                  </a:cxn>
                  <a:cxn ang="0">
                    <a:pos x="csX1" y="csY1"/>
                  </a:cxn>
                  <a:cxn ang="0">
                    <a:pos x="csX2" y="csY2"/>
                  </a:cxn>
                </a:cxnLst>
                <a:rect l="l" t="t" r="r" b="b"/>
                <a:pathLst>
                  <a:path w="244642" h="244642">
                    <a:moveTo>
                      <a:pt x="244642" y="244642"/>
                    </a:moveTo>
                    <a:lnTo>
                      <a:pt x="0" y="244642"/>
                    </a:ln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cxnSp>
            <p:nvCxnSpPr>
              <p:cNvPr id="830" name="Straight Connector 829">
                <a:extLst>
                  <a:ext uri="{FF2B5EF4-FFF2-40B4-BE49-F238E27FC236}">
                    <a16:creationId xmlns:a16="http://schemas.microsoft.com/office/drawing/2014/main" id="{2DA52F9A-6D75-64A2-95B0-8A3180E4C795}"/>
                  </a:ext>
                </a:extLst>
              </p:cNvPr>
              <p:cNvCxnSpPr>
                <a:cxnSpLocks/>
              </p:cNvCxnSpPr>
              <p:nvPr/>
            </p:nvCxnSpPr>
            <p:spPr>
              <a:xfrm flipH="1" flipV="1">
                <a:off x="10228163" y="4865260"/>
                <a:ext cx="148554" cy="146049"/>
              </a:xfrm>
              <a:prstGeom prst="line">
                <a:avLst/>
              </a:prstGeom>
              <a:gradFill flip="none" rotWithShape="1">
                <a:gsLst>
                  <a:gs pos="13000">
                    <a:schemeClr val="bg1"/>
                  </a:gs>
                  <a:gs pos="100000">
                    <a:schemeClr val="bg1">
                      <a:lumMod val="75000"/>
                    </a:schemeClr>
                  </a:gs>
                </a:gsLst>
                <a:lin ang="54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831" name="Group 830">
              <a:extLst>
                <a:ext uri="{FF2B5EF4-FFF2-40B4-BE49-F238E27FC236}">
                  <a16:creationId xmlns:a16="http://schemas.microsoft.com/office/drawing/2014/main" id="{23B40D9E-03BA-00F6-06EB-BEE74D2C76F7}"/>
                </a:ext>
              </a:extLst>
            </p:cNvPr>
            <p:cNvGrpSpPr/>
            <p:nvPr/>
          </p:nvGrpSpPr>
          <p:grpSpPr>
            <a:xfrm rot="18900000" flipH="1">
              <a:off x="10947316" y="5006994"/>
              <a:ext cx="75619" cy="73263"/>
              <a:chOff x="10228163" y="4865260"/>
              <a:chExt cx="151939" cy="147205"/>
            </a:xfrm>
          </p:grpSpPr>
          <p:sp>
            <p:nvSpPr>
              <p:cNvPr id="832" name="Rectangle 786">
                <a:extLst>
                  <a:ext uri="{FF2B5EF4-FFF2-40B4-BE49-F238E27FC236}">
                    <a16:creationId xmlns:a16="http://schemas.microsoft.com/office/drawing/2014/main" id="{EF6656F6-18EF-9151-7E6B-EA444ECB89A1}"/>
                  </a:ext>
                </a:extLst>
              </p:cNvPr>
              <p:cNvSpPr/>
              <p:nvPr/>
            </p:nvSpPr>
            <p:spPr>
              <a:xfrm flipH="1">
                <a:off x="10233048" y="4865411"/>
                <a:ext cx="147054" cy="147054"/>
              </a:xfrm>
              <a:custGeom>
                <a:avLst/>
                <a:gdLst>
                  <a:gd name="csX0" fmla="*/ 0 w 244642"/>
                  <a:gd name="csY0" fmla="*/ 0 h 244642"/>
                  <a:gd name="csX1" fmla="*/ 244642 w 244642"/>
                  <a:gd name="csY1" fmla="*/ 0 h 244642"/>
                  <a:gd name="csX2" fmla="*/ 244642 w 244642"/>
                  <a:gd name="csY2" fmla="*/ 244642 h 244642"/>
                  <a:gd name="csX3" fmla="*/ 0 w 244642"/>
                  <a:gd name="csY3" fmla="*/ 244642 h 244642"/>
                  <a:gd name="csX4" fmla="*/ 0 w 244642"/>
                  <a:gd name="csY4" fmla="*/ 0 h 244642"/>
                  <a:gd name="csX0" fmla="*/ 244642 w 336082"/>
                  <a:gd name="csY0" fmla="*/ 0 h 244642"/>
                  <a:gd name="csX1" fmla="*/ 244642 w 336082"/>
                  <a:gd name="csY1" fmla="*/ 244642 h 244642"/>
                  <a:gd name="csX2" fmla="*/ 0 w 336082"/>
                  <a:gd name="csY2" fmla="*/ 244642 h 244642"/>
                  <a:gd name="csX3" fmla="*/ 0 w 336082"/>
                  <a:gd name="csY3" fmla="*/ 0 h 244642"/>
                  <a:gd name="csX4" fmla="*/ 336082 w 336082"/>
                  <a:gd name="csY4" fmla="*/ 91440 h 244642"/>
                  <a:gd name="csX0" fmla="*/ 244642 w 244642"/>
                  <a:gd name="csY0" fmla="*/ 0 h 244642"/>
                  <a:gd name="csX1" fmla="*/ 244642 w 244642"/>
                  <a:gd name="csY1" fmla="*/ 244642 h 244642"/>
                  <a:gd name="csX2" fmla="*/ 0 w 244642"/>
                  <a:gd name="csY2" fmla="*/ 244642 h 244642"/>
                  <a:gd name="csX3" fmla="*/ 0 w 244642"/>
                  <a:gd name="csY3" fmla="*/ 0 h 244642"/>
                  <a:gd name="csX0" fmla="*/ 244642 w 244642"/>
                  <a:gd name="csY0" fmla="*/ 244642 h 244642"/>
                  <a:gd name="csX1" fmla="*/ 0 w 244642"/>
                  <a:gd name="csY1" fmla="*/ 244642 h 244642"/>
                  <a:gd name="csX2" fmla="*/ 0 w 244642"/>
                  <a:gd name="csY2" fmla="*/ 0 h 244642"/>
                </a:gdLst>
                <a:ahLst/>
                <a:cxnLst>
                  <a:cxn ang="0">
                    <a:pos x="csX0" y="csY0"/>
                  </a:cxn>
                  <a:cxn ang="0">
                    <a:pos x="csX1" y="csY1"/>
                  </a:cxn>
                  <a:cxn ang="0">
                    <a:pos x="csX2" y="csY2"/>
                  </a:cxn>
                </a:cxnLst>
                <a:rect l="l" t="t" r="r" b="b"/>
                <a:pathLst>
                  <a:path w="244642" h="244642">
                    <a:moveTo>
                      <a:pt x="244642" y="244642"/>
                    </a:moveTo>
                    <a:lnTo>
                      <a:pt x="0" y="244642"/>
                    </a:ln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cxnSp>
            <p:nvCxnSpPr>
              <p:cNvPr id="833" name="Straight Connector 832">
                <a:extLst>
                  <a:ext uri="{FF2B5EF4-FFF2-40B4-BE49-F238E27FC236}">
                    <a16:creationId xmlns:a16="http://schemas.microsoft.com/office/drawing/2014/main" id="{A04D53E9-BDC6-12DC-7FEC-96669F005FDF}"/>
                  </a:ext>
                </a:extLst>
              </p:cNvPr>
              <p:cNvCxnSpPr>
                <a:cxnSpLocks/>
              </p:cNvCxnSpPr>
              <p:nvPr/>
            </p:nvCxnSpPr>
            <p:spPr>
              <a:xfrm flipH="1" flipV="1">
                <a:off x="10228163" y="4865260"/>
                <a:ext cx="148554" cy="146049"/>
              </a:xfrm>
              <a:prstGeom prst="line">
                <a:avLst/>
              </a:prstGeom>
              <a:gradFill flip="none" rotWithShape="1">
                <a:gsLst>
                  <a:gs pos="13000">
                    <a:schemeClr val="bg1"/>
                  </a:gs>
                  <a:gs pos="100000">
                    <a:schemeClr val="bg1">
                      <a:lumMod val="75000"/>
                    </a:schemeClr>
                  </a:gs>
                </a:gsLst>
                <a:lin ang="54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grpSp>
        <p:nvGrpSpPr>
          <p:cNvPr id="858" name="Group 857">
            <a:extLst>
              <a:ext uri="{FF2B5EF4-FFF2-40B4-BE49-F238E27FC236}">
                <a16:creationId xmlns:a16="http://schemas.microsoft.com/office/drawing/2014/main" id="{9C2CDE9F-7140-7845-561C-52C4A6F4EBC0}"/>
              </a:ext>
            </a:extLst>
          </p:cNvPr>
          <p:cNvGrpSpPr/>
          <p:nvPr/>
        </p:nvGrpSpPr>
        <p:grpSpPr>
          <a:xfrm>
            <a:off x="10687484" y="2580543"/>
            <a:ext cx="684307" cy="459042"/>
            <a:chOff x="10669580" y="2634033"/>
            <a:chExt cx="831900" cy="558049"/>
          </a:xfrm>
        </p:grpSpPr>
        <p:grpSp>
          <p:nvGrpSpPr>
            <p:cNvPr id="857" name="Group 856">
              <a:extLst>
                <a:ext uri="{FF2B5EF4-FFF2-40B4-BE49-F238E27FC236}">
                  <a16:creationId xmlns:a16="http://schemas.microsoft.com/office/drawing/2014/main" id="{FD86E528-66C7-B676-DE0E-FFBC89DD4B35}"/>
                </a:ext>
              </a:extLst>
            </p:cNvPr>
            <p:cNvGrpSpPr/>
            <p:nvPr/>
          </p:nvGrpSpPr>
          <p:grpSpPr>
            <a:xfrm>
              <a:off x="10669580" y="2634033"/>
              <a:ext cx="831900" cy="558049"/>
              <a:chOff x="10669580" y="2634033"/>
              <a:chExt cx="831900" cy="558049"/>
            </a:xfrm>
          </p:grpSpPr>
          <p:grpSp>
            <p:nvGrpSpPr>
              <p:cNvPr id="736" name="Group 735">
                <a:extLst>
                  <a:ext uri="{FF2B5EF4-FFF2-40B4-BE49-F238E27FC236}">
                    <a16:creationId xmlns:a16="http://schemas.microsoft.com/office/drawing/2014/main" id="{F96BF1DF-F75E-1F33-D37A-2DAE6525DCBB}"/>
                  </a:ext>
                </a:extLst>
              </p:cNvPr>
              <p:cNvGrpSpPr/>
              <p:nvPr/>
            </p:nvGrpSpPr>
            <p:grpSpPr>
              <a:xfrm>
                <a:off x="11224359" y="2692588"/>
                <a:ext cx="277121" cy="333147"/>
                <a:chOff x="11179135" y="5047455"/>
                <a:chExt cx="408532" cy="491126"/>
              </a:xfrm>
            </p:grpSpPr>
            <p:sp>
              <p:nvSpPr>
                <p:cNvPr id="735" name="Oval 734">
                  <a:extLst>
                    <a:ext uri="{FF2B5EF4-FFF2-40B4-BE49-F238E27FC236}">
                      <a16:creationId xmlns:a16="http://schemas.microsoft.com/office/drawing/2014/main" id="{77F875DA-34D8-9EC6-4D6A-8B37B6E0C0C9}"/>
                    </a:ext>
                  </a:extLst>
                </p:cNvPr>
                <p:cNvSpPr/>
                <p:nvPr/>
              </p:nvSpPr>
              <p:spPr>
                <a:xfrm>
                  <a:off x="11179135" y="5216032"/>
                  <a:ext cx="408532" cy="322549"/>
                </a:xfrm>
                <a:prstGeom prst="ellipse">
                  <a:avLst/>
                </a:prstGeom>
                <a:solidFill>
                  <a:schemeClr val="tx1">
                    <a:lumMod val="10000"/>
                    <a:lumOff val="9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7" name="Group 726">
                  <a:extLst>
                    <a:ext uri="{FF2B5EF4-FFF2-40B4-BE49-F238E27FC236}">
                      <a16:creationId xmlns:a16="http://schemas.microsoft.com/office/drawing/2014/main" id="{2F5BCA4B-982A-306F-EF69-1DE5C8C9D4FD}"/>
                    </a:ext>
                  </a:extLst>
                </p:cNvPr>
                <p:cNvGrpSpPr/>
                <p:nvPr/>
              </p:nvGrpSpPr>
              <p:grpSpPr>
                <a:xfrm>
                  <a:off x="11338481" y="5047455"/>
                  <a:ext cx="89840" cy="252971"/>
                  <a:chOff x="6188451" y="2541454"/>
                  <a:chExt cx="89840" cy="252971"/>
                </a:xfrm>
              </p:grpSpPr>
              <p:sp>
                <p:nvSpPr>
                  <p:cNvPr id="728" name="Freeform 5">
                    <a:extLst>
                      <a:ext uri="{FF2B5EF4-FFF2-40B4-BE49-F238E27FC236}">
                        <a16:creationId xmlns:a16="http://schemas.microsoft.com/office/drawing/2014/main" id="{67284642-E82A-633D-9231-AEC4EFA3380F}"/>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29" name="Oval 728">
                    <a:extLst>
                      <a:ext uri="{FF2B5EF4-FFF2-40B4-BE49-F238E27FC236}">
                        <a16:creationId xmlns:a16="http://schemas.microsoft.com/office/drawing/2014/main" id="{0E51BFFB-B097-4DBA-35C8-896A158F4A49}"/>
                      </a:ext>
                    </a:extLst>
                  </p:cNvPr>
                  <p:cNvSpPr>
                    <a:spLocks/>
                  </p:cNvSpPr>
                  <p:nvPr/>
                </p:nvSpPr>
                <p:spPr>
                  <a:xfrm>
                    <a:off x="6209433" y="2541454"/>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Freeform 13">
                    <a:extLst>
                      <a:ext uri="{FF2B5EF4-FFF2-40B4-BE49-F238E27FC236}">
                        <a16:creationId xmlns:a16="http://schemas.microsoft.com/office/drawing/2014/main" id="{8197F40A-52A6-5F42-D74C-02F9440061BA}"/>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737" name="Group 736">
                <a:extLst>
                  <a:ext uri="{FF2B5EF4-FFF2-40B4-BE49-F238E27FC236}">
                    <a16:creationId xmlns:a16="http://schemas.microsoft.com/office/drawing/2014/main" id="{C175CFE4-52F7-33D0-531B-4877CBB25B2F}"/>
                  </a:ext>
                </a:extLst>
              </p:cNvPr>
              <p:cNvGrpSpPr/>
              <p:nvPr/>
            </p:nvGrpSpPr>
            <p:grpSpPr>
              <a:xfrm>
                <a:off x="11033264" y="2870260"/>
                <a:ext cx="245002" cy="286596"/>
                <a:chOff x="10780166" y="4806997"/>
                <a:chExt cx="361182" cy="422501"/>
              </a:xfrm>
            </p:grpSpPr>
            <p:sp>
              <p:nvSpPr>
                <p:cNvPr id="734" name="Oval 733">
                  <a:extLst>
                    <a:ext uri="{FF2B5EF4-FFF2-40B4-BE49-F238E27FC236}">
                      <a16:creationId xmlns:a16="http://schemas.microsoft.com/office/drawing/2014/main" id="{164DD764-2E19-7002-9BB0-D6EC6627F0B5}"/>
                    </a:ext>
                  </a:extLst>
                </p:cNvPr>
                <p:cNvSpPr/>
                <p:nvPr/>
              </p:nvSpPr>
              <p:spPr>
                <a:xfrm>
                  <a:off x="10780166" y="4976527"/>
                  <a:ext cx="361182" cy="252971"/>
                </a:xfrm>
                <a:prstGeom prst="ellipse">
                  <a:avLst/>
                </a:prstGeom>
                <a:solidFill>
                  <a:schemeClr val="accent2">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3" name="Group 722">
                  <a:extLst>
                    <a:ext uri="{FF2B5EF4-FFF2-40B4-BE49-F238E27FC236}">
                      <a16:creationId xmlns:a16="http://schemas.microsoft.com/office/drawing/2014/main" id="{B59A0812-9C98-E19F-BEFE-B103771E614D}"/>
                    </a:ext>
                  </a:extLst>
                </p:cNvPr>
                <p:cNvGrpSpPr/>
                <p:nvPr/>
              </p:nvGrpSpPr>
              <p:grpSpPr>
                <a:xfrm>
                  <a:off x="10914169" y="4806997"/>
                  <a:ext cx="89840" cy="252971"/>
                  <a:chOff x="6188451" y="2541454"/>
                  <a:chExt cx="89840" cy="252971"/>
                </a:xfrm>
              </p:grpSpPr>
              <p:sp>
                <p:nvSpPr>
                  <p:cNvPr id="724" name="Freeform 5">
                    <a:extLst>
                      <a:ext uri="{FF2B5EF4-FFF2-40B4-BE49-F238E27FC236}">
                        <a16:creationId xmlns:a16="http://schemas.microsoft.com/office/drawing/2014/main" id="{D3ECD4CA-2D03-3353-A78A-5C6A31FD55F5}"/>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2"/>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25" name="Oval 724">
                    <a:extLst>
                      <a:ext uri="{FF2B5EF4-FFF2-40B4-BE49-F238E27FC236}">
                        <a16:creationId xmlns:a16="http://schemas.microsoft.com/office/drawing/2014/main" id="{B6FE9284-2C72-3AA5-9897-F01F4B0F9F6D}"/>
                      </a:ext>
                    </a:extLst>
                  </p:cNvPr>
                  <p:cNvSpPr>
                    <a:spLocks/>
                  </p:cNvSpPr>
                  <p:nvPr/>
                </p:nvSpPr>
                <p:spPr>
                  <a:xfrm>
                    <a:off x="6209433" y="2541454"/>
                    <a:ext cx="47875" cy="48466"/>
                  </a:xfrm>
                  <a:prstGeom prst="ellipse">
                    <a:avLst/>
                  </a:prstGeom>
                  <a:solidFill>
                    <a:schemeClr val="accent2"/>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Freeform 13">
                    <a:extLst>
                      <a:ext uri="{FF2B5EF4-FFF2-40B4-BE49-F238E27FC236}">
                        <a16:creationId xmlns:a16="http://schemas.microsoft.com/office/drawing/2014/main" id="{34919A8C-FF98-EA80-352A-FF390D05B4BA}"/>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739" name="Group 738">
                <a:extLst>
                  <a:ext uri="{FF2B5EF4-FFF2-40B4-BE49-F238E27FC236}">
                    <a16:creationId xmlns:a16="http://schemas.microsoft.com/office/drawing/2014/main" id="{193E703A-9CA4-3EDC-93B3-2358B847E33C}"/>
                  </a:ext>
                </a:extLst>
              </p:cNvPr>
              <p:cNvGrpSpPr/>
              <p:nvPr/>
            </p:nvGrpSpPr>
            <p:grpSpPr>
              <a:xfrm>
                <a:off x="10908527" y="2634033"/>
                <a:ext cx="231862" cy="255940"/>
                <a:chOff x="9768929" y="4796633"/>
                <a:chExt cx="341812" cy="377308"/>
              </a:xfrm>
            </p:grpSpPr>
            <p:sp>
              <p:nvSpPr>
                <p:cNvPr id="732" name="Oval 731">
                  <a:extLst>
                    <a:ext uri="{FF2B5EF4-FFF2-40B4-BE49-F238E27FC236}">
                      <a16:creationId xmlns:a16="http://schemas.microsoft.com/office/drawing/2014/main" id="{33427AB5-6DF3-1699-1D26-B0D35A53595C}"/>
                    </a:ext>
                  </a:extLst>
                </p:cNvPr>
                <p:cNvSpPr/>
                <p:nvPr/>
              </p:nvSpPr>
              <p:spPr>
                <a:xfrm>
                  <a:off x="9768929" y="4976527"/>
                  <a:ext cx="341812" cy="197414"/>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5" name="Group 714">
                  <a:extLst>
                    <a:ext uri="{FF2B5EF4-FFF2-40B4-BE49-F238E27FC236}">
                      <a16:creationId xmlns:a16="http://schemas.microsoft.com/office/drawing/2014/main" id="{06342A08-2A5F-263A-1F7F-36E330A6D43E}"/>
                    </a:ext>
                  </a:extLst>
                </p:cNvPr>
                <p:cNvGrpSpPr/>
                <p:nvPr/>
              </p:nvGrpSpPr>
              <p:grpSpPr>
                <a:xfrm>
                  <a:off x="9898271" y="4796633"/>
                  <a:ext cx="89840" cy="252971"/>
                  <a:chOff x="6188451" y="2541454"/>
                  <a:chExt cx="89840" cy="252971"/>
                </a:xfrm>
              </p:grpSpPr>
              <p:sp>
                <p:nvSpPr>
                  <p:cNvPr id="716" name="Freeform 5">
                    <a:extLst>
                      <a:ext uri="{FF2B5EF4-FFF2-40B4-BE49-F238E27FC236}">
                        <a16:creationId xmlns:a16="http://schemas.microsoft.com/office/drawing/2014/main" id="{BB645940-5320-9477-E278-95AB29FFCBE5}"/>
                      </a:ext>
                    </a:extLst>
                  </p:cNvPr>
                  <p:cNvSpPr>
                    <a:spLocks/>
                  </p:cNvSpPr>
                  <p:nvPr/>
                </p:nvSpPr>
                <p:spPr bwMode="auto">
                  <a:xfrm>
                    <a:off x="6188452" y="2597012"/>
                    <a:ext cx="89839" cy="197413"/>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17" name="Oval 716">
                    <a:extLst>
                      <a:ext uri="{FF2B5EF4-FFF2-40B4-BE49-F238E27FC236}">
                        <a16:creationId xmlns:a16="http://schemas.microsoft.com/office/drawing/2014/main" id="{0175EA6A-4C4F-1CEB-3F78-7BA28CCDB3C9}"/>
                      </a:ext>
                    </a:extLst>
                  </p:cNvPr>
                  <p:cNvSpPr>
                    <a:spLocks/>
                  </p:cNvSpPr>
                  <p:nvPr/>
                </p:nvSpPr>
                <p:spPr>
                  <a:xfrm>
                    <a:off x="6209434" y="2541454"/>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Freeform 13">
                    <a:extLst>
                      <a:ext uri="{FF2B5EF4-FFF2-40B4-BE49-F238E27FC236}">
                        <a16:creationId xmlns:a16="http://schemas.microsoft.com/office/drawing/2014/main" id="{1D89206F-2A50-7EC9-E22E-6F5866205C2F}"/>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33" name="Oval 732">
                <a:extLst>
                  <a:ext uri="{FF2B5EF4-FFF2-40B4-BE49-F238E27FC236}">
                    <a16:creationId xmlns:a16="http://schemas.microsoft.com/office/drawing/2014/main" id="{31C5561C-BFE3-4A10-93F1-2EF94F483CA2}"/>
                  </a:ext>
                </a:extLst>
              </p:cNvPr>
              <p:cNvSpPr/>
              <p:nvPr/>
            </p:nvSpPr>
            <p:spPr>
              <a:xfrm>
                <a:off x="10669580" y="2893389"/>
                <a:ext cx="429456" cy="298693"/>
              </a:xfrm>
              <a:prstGeom prst="ellipse">
                <a:avLst/>
              </a:prstGeom>
              <a:solidFill>
                <a:schemeClr val="accent3">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9" name="Group 718">
              <a:extLst>
                <a:ext uri="{FF2B5EF4-FFF2-40B4-BE49-F238E27FC236}">
                  <a16:creationId xmlns:a16="http://schemas.microsoft.com/office/drawing/2014/main" id="{CA3A91FC-036E-DD6D-9CC0-707A4B9B3E49}"/>
                </a:ext>
              </a:extLst>
            </p:cNvPr>
            <p:cNvGrpSpPr/>
            <p:nvPr/>
          </p:nvGrpSpPr>
          <p:grpSpPr>
            <a:xfrm>
              <a:off x="10798535" y="2768398"/>
              <a:ext cx="60941" cy="171599"/>
              <a:chOff x="6188451" y="2541454"/>
              <a:chExt cx="89840" cy="252971"/>
            </a:xfrm>
          </p:grpSpPr>
          <p:sp>
            <p:nvSpPr>
              <p:cNvPr id="720" name="Freeform 5">
                <a:extLst>
                  <a:ext uri="{FF2B5EF4-FFF2-40B4-BE49-F238E27FC236}">
                    <a16:creationId xmlns:a16="http://schemas.microsoft.com/office/drawing/2014/main" id="{F8D76DEE-29C6-E074-4495-3A633AEEC599}"/>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21" name="Oval 720">
                <a:extLst>
                  <a:ext uri="{FF2B5EF4-FFF2-40B4-BE49-F238E27FC236}">
                    <a16:creationId xmlns:a16="http://schemas.microsoft.com/office/drawing/2014/main" id="{2C523D16-6547-ED51-5ADA-7DF8D52FBCB9}"/>
                  </a:ext>
                </a:extLst>
              </p:cNvPr>
              <p:cNvSpPr>
                <a:spLocks/>
              </p:cNvSpPr>
              <p:nvPr/>
            </p:nvSpPr>
            <p:spPr>
              <a:xfrm>
                <a:off x="6209433" y="2541454"/>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Freeform 13">
                <a:extLst>
                  <a:ext uri="{FF2B5EF4-FFF2-40B4-BE49-F238E27FC236}">
                    <a16:creationId xmlns:a16="http://schemas.microsoft.com/office/drawing/2014/main" id="{55C05CEC-4413-F4D6-19A2-9DFA238B0BA2}"/>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856" name="Isosceles Triangle 855">
            <a:extLst>
              <a:ext uri="{FF2B5EF4-FFF2-40B4-BE49-F238E27FC236}">
                <a16:creationId xmlns:a16="http://schemas.microsoft.com/office/drawing/2014/main" id="{50C85A2F-0299-375D-2E7B-5F65363AFCF7}"/>
              </a:ext>
            </a:extLst>
          </p:cNvPr>
          <p:cNvSpPr/>
          <p:nvPr/>
        </p:nvSpPr>
        <p:spPr>
          <a:xfrm rot="10800000">
            <a:off x="10930584" y="3122106"/>
            <a:ext cx="198107" cy="17078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63" name="Straight Connector 862">
            <a:extLst>
              <a:ext uri="{FF2B5EF4-FFF2-40B4-BE49-F238E27FC236}">
                <a16:creationId xmlns:a16="http://schemas.microsoft.com/office/drawing/2014/main" id="{AA574138-275A-EA21-E64D-FB11C4A3D3D0}"/>
              </a:ext>
            </a:extLst>
          </p:cNvPr>
          <p:cNvCxnSpPr>
            <a:cxnSpLocks/>
          </p:cNvCxnSpPr>
          <p:nvPr/>
        </p:nvCxnSpPr>
        <p:spPr>
          <a:xfrm>
            <a:off x="7246739" y="2074335"/>
            <a:ext cx="30801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910" name="Group 909">
            <a:extLst>
              <a:ext uri="{FF2B5EF4-FFF2-40B4-BE49-F238E27FC236}">
                <a16:creationId xmlns:a16="http://schemas.microsoft.com/office/drawing/2014/main" id="{3E0EBC08-5320-91C0-A7FE-7ABFF30DC4DC}"/>
              </a:ext>
            </a:extLst>
          </p:cNvPr>
          <p:cNvGrpSpPr/>
          <p:nvPr/>
        </p:nvGrpSpPr>
        <p:grpSpPr>
          <a:xfrm>
            <a:off x="7311736" y="2728334"/>
            <a:ext cx="668220" cy="330508"/>
            <a:chOff x="7393482" y="2728334"/>
            <a:chExt cx="668220" cy="330508"/>
          </a:xfrm>
        </p:grpSpPr>
        <p:grpSp>
          <p:nvGrpSpPr>
            <p:cNvPr id="909" name="Group 908">
              <a:extLst>
                <a:ext uri="{FF2B5EF4-FFF2-40B4-BE49-F238E27FC236}">
                  <a16:creationId xmlns:a16="http://schemas.microsoft.com/office/drawing/2014/main" id="{A20911C7-280A-3570-50BC-5E7653BBF8B9}"/>
                </a:ext>
              </a:extLst>
            </p:cNvPr>
            <p:cNvGrpSpPr/>
            <p:nvPr/>
          </p:nvGrpSpPr>
          <p:grpSpPr>
            <a:xfrm>
              <a:off x="7393482" y="2728334"/>
              <a:ext cx="668220" cy="330508"/>
              <a:chOff x="7393482" y="2728334"/>
              <a:chExt cx="668220" cy="330508"/>
            </a:xfrm>
          </p:grpSpPr>
          <p:sp>
            <p:nvSpPr>
              <p:cNvPr id="879" name="Freeform 5">
                <a:extLst>
                  <a:ext uri="{FF2B5EF4-FFF2-40B4-BE49-F238E27FC236}">
                    <a16:creationId xmlns:a16="http://schemas.microsoft.com/office/drawing/2014/main" id="{1C105F3C-FF28-9943-C3EF-4C49AE65ADEA}"/>
                  </a:ext>
                </a:extLst>
              </p:cNvPr>
              <p:cNvSpPr>
                <a:spLocks/>
              </p:cNvSpPr>
              <p:nvPr/>
            </p:nvSpPr>
            <p:spPr bwMode="auto">
              <a:xfrm>
                <a:off x="7930492" y="278389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2"/>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880" name="Oval 879">
                <a:extLst>
                  <a:ext uri="{FF2B5EF4-FFF2-40B4-BE49-F238E27FC236}">
                    <a16:creationId xmlns:a16="http://schemas.microsoft.com/office/drawing/2014/main" id="{D80734EC-4993-BFF6-833A-4E3019EFEC92}"/>
                  </a:ext>
                </a:extLst>
              </p:cNvPr>
              <p:cNvSpPr>
                <a:spLocks/>
              </p:cNvSpPr>
              <p:nvPr/>
            </p:nvSpPr>
            <p:spPr>
              <a:xfrm>
                <a:off x="7951474" y="2728334"/>
                <a:ext cx="47875" cy="48466"/>
              </a:xfrm>
              <a:prstGeom prst="ellipse">
                <a:avLst/>
              </a:prstGeom>
              <a:solidFill>
                <a:schemeClr val="accent2"/>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08" name="Group 907">
                <a:extLst>
                  <a:ext uri="{FF2B5EF4-FFF2-40B4-BE49-F238E27FC236}">
                    <a16:creationId xmlns:a16="http://schemas.microsoft.com/office/drawing/2014/main" id="{F5453965-3D6B-9BCE-128E-DC87E896F497}"/>
                  </a:ext>
                </a:extLst>
              </p:cNvPr>
              <p:cNvGrpSpPr/>
              <p:nvPr/>
            </p:nvGrpSpPr>
            <p:grpSpPr>
              <a:xfrm>
                <a:off x="7393482" y="2728334"/>
                <a:ext cx="573845" cy="330508"/>
                <a:chOff x="7393482" y="2728334"/>
                <a:chExt cx="573845" cy="330508"/>
              </a:xfrm>
            </p:grpSpPr>
            <p:sp>
              <p:nvSpPr>
                <p:cNvPr id="372" name="Freeform 5">
                  <a:extLst>
                    <a:ext uri="{FF2B5EF4-FFF2-40B4-BE49-F238E27FC236}">
                      <a16:creationId xmlns:a16="http://schemas.microsoft.com/office/drawing/2014/main" id="{643103F3-8976-01A4-64EB-6940B22B75B1}"/>
                    </a:ext>
                  </a:extLst>
                </p:cNvPr>
                <p:cNvSpPr>
                  <a:spLocks/>
                </p:cNvSpPr>
                <p:nvPr/>
              </p:nvSpPr>
              <p:spPr bwMode="auto">
                <a:xfrm>
                  <a:off x="7441919" y="278389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73" name="Oval 372">
                  <a:extLst>
                    <a:ext uri="{FF2B5EF4-FFF2-40B4-BE49-F238E27FC236}">
                      <a16:creationId xmlns:a16="http://schemas.microsoft.com/office/drawing/2014/main" id="{7C8D97DF-4259-4D2D-2296-F18D35E38A4F}"/>
                    </a:ext>
                  </a:extLst>
                </p:cNvPr>
                <p:cNvSpPr>
                  <a:spLocks/>
                </p:cNvSpPr>
                <p:nvPr/>
              </p:nvSpPr>
              <p:spPr>
                <a:xfrm>
                  <a:off x="7462901" y="2728334"/>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Freeform 5">
                  <a:extLst>
                    <a:ext uri="{FF2B5EF4-FFF2-40B4-BE49-F238E27FC236}">
                      <a16:creationId xmlns:a16="http://schemas.microsoft.com/office/drawing/2014/main" id="{D6B784C5-7693-D932-23D2-E3CD09CF228F}"/>
                    </a:ext>
                  </a:extLst>
                </p:cNvPr>
                <p:cNvSpPr>
                  <a:spLocks/>
                </p:cNvSpPr>
                <p:nvPr/>
              </p:nvSpPr>
              <p:spPr bwMode="auto">
                <a:xfrm>
                  <a:off x="7538720" y="278389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75" name="Oval 374">
                  <a:extLst>
                    <a:ext uri="{FF2B5EF4-FFF2-40B4-BE49-F238E27FC236}">
                      <a16:creationId xmlns:a16="http://schemas.microsoft.com/office/drawing/2014/main" id="{B466F0E5-A6EB-FB5D-18C7-A6554B606A87}"/>
                    </a:ext>
                  </a:extLst>
                </p:cNvPr>
                <p:cNvSpPr>
                  <a:spLocks/>
                </p:cNvSpPr>
                <p:nvPr/>
              </p:nvSpPr>
              <p:spPr>
                <a:xfrm>
                  <a:off x="7559702" y="2728334"/>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Freeform 5">
                  <a:extLst>
                    <a:ext uri="{FF2B5EF4-FFF2-40B4-BE49-F238E27FC236}">
                      <a16:creationId xmlns:a16="http://schemas.microsoft.com/office/drawing/2014/main" id="{674AB6C1-799A-9C77-0E65-7B0F25CA0D85}"/>
                    </a:ext>
                  </a:extLst>
                </p:cNvPr>
                <p:cNvSpPr>
                  <a:spLocks/>
                </p:cNvSpPr>
                <p:nvPr/>
              </p:nvSpPr>
              <p:spPr bwMode="auto">
                <a:xfrm>
                  <a:off x="7635521" y="278389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77" name="Oval 376">
                  <a:extLst>
                    <a:ext uri="{FF2B5EF4-FFF2-40B4-BE49-F238E27FC236}">
                      <a16:creationId xmlns:a16="http://schemas.microsoft.com/office/drawing/2014/main" id="{CF40D9A2-19B0-A540-85AD-54DD84D4D979}"/>
                    </a:ext>
                  </a:extLst>
                </p:cNvPr>
                <p:cNvSpPr>
                  <a:spLocks/>
                </p:cNvSpPr>
                <p:nvPr/>
              </p:nvSpPr>
              <p:spPr>
                <a:xfrm>
                  <a:off x="7656503" y="2728334"/>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Freeform 5">
                  <a:extLst>
                    <a:ext uri="{FF2B5EF4-FFF2-40B4-BE49-F238E27FC236}">
                      <a16:creationId xmlns:a16="http://schemas.microsoft.com/office/drawing/2014/main" id="{FBD07DC2-6482-CE04-B080-829D7EFD6C24}"/>
                    </a:ext>
                  </a:extLst>
                </p:cNvPr>
                <p:cNvSpPr>
                  <a:spLocks/>
                </p:cNvSpPr>
                <p:nvPr/>
              </p:nvSpPr>
              <p:spPr bwMode="auto">
                <a:xfrm>
                  <a:off x="7732322" y="278389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79" name="Oval 378">
                  <a:extLst>
                    <a:ext uri="{FF2B5EF4-FFF2-40B4-BE49-F238E27FC236}">
                      <a16:creationId xmlns:a16="http://schemas.microsoft.com/office/drawing/2014/main" id="{FEC42F30-3D74-7213-EC65-7EE2A75F5213}"/>
                    </a:ext>
                  </a:extLst>
                </p:cNvPr>
                <p:cNvSpPr>
                  <a:spLocks/>
                </p:cNvSpPr>
                <p:nvPr/>
              </p:nvSpPr>
              <p:spPr>
                <a:xfrm>
                  <a:off x="7753304" y="2728334"/>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Freeform 5">
                  <a:extLst>
                    <a:ext uri="{FF2B5EF4-FFF2-40B4-BE49-F238E27FC236}">
                      <a16:creationId xmlns:a16="http://schemas.microsoft.com/office/drawing/2014/main" id="{832DD200-6002-4D49-ABF9-68E0F3957663}"/>
                    </a:ext>
                  </a:extLst>
                </p:cNvPr>
                <p:cNvSpPr>
                  <a:spLocks/>
                </p:cNvSpPr>
                <p:nvPr/>
              </p:nvSpPr>
              <p:spPr bwMode="auto">
                <a:xfrm>
                  <a:off x="7829123" y="278389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solidFill>
                    <a:schemeClr val="tx1"/>
                  </a:solidFill>
                  <a:prstDash val="solid"/>
                </a:ln>
              </p:spPr>
              <p:txBody>
                <a:bodyPr vert="horz" wrap="square" lIns="91440" tIns="45720" rIns="91440" bIns="45720" numCol="1" anchor="t" anchorCtr="0" compatLnSpc="1">
                  <a:prstTxWarp prst="textNoShape">
                    <a:avLst/>
                  </a:prstTxWarp>
                </a:bodyPr>
                <a:lstStyle/>
                <a:p>
                  <a:endParaRPr lang="en-US"/>
                </a:p>
              </p:txBody>
            </p:sp>
            <p:sp>
              <p:nvSpPr>
                <p:cNvPr id="381" name="Oval 380">
                  <a:extLst>
                    <a:ext uri="{FF2B5EF4-FFF2-40B4-BE49-F238E27FC236}">
                      <a16:creationId xmlns:a16="http://schemas.microsoft.com/office/drawing/2014/main" id="{5C5705E6-59FF-B9C5-2C9A-598871351909}"/>
                    </a:ext>
                  </a:extLst>
                </p:cNvPr>
                <p:cNvSpPr>
                  <a:spLocks/>
                </p:cNvSpPr>
                <p:nvPr/>
              </p:nvSpPr>
              <p:spPr>
                <a:xfrm>
                  <a:off x="7850105" y="2728334"/>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Freeform 5">
                  <a:extLst>
                    <a:ext uri="{FF2B5EF4-FFF2-40B4-BE49-F238E27FC236}">
                      <a16:creationId xmlns:a16="http://schemas.microsoft.com/office/drawing/2014/main" id="{CE70BDAF-10E4-412F-F58D-370029618B91}"/>
                    </a:ext>
                  </a:extLst>
                </p:cNvPr>
                <p:cNvSpPr>
                  <a:spLocks/>
                </p:cNvSpPr>
                <p:nvPr/>
              </p:nvSpPr>
              <p:spPr bwMode="auto">
                <a:xfrm>
                  <a:off x="7393482" y="2861430"/>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09" name="Freeform 5">
                  <a:extLst>
                    <a:ext uri="{FF2B5EF4-FFF2-40B4-BE49-F238E27FC236}">
                      <a16:creationId xmlns:a16="http://schemas.microsoft.com/office/drawing/2014/main" id="{F91B5C56-3431-F564-37AA-64439A23EB81}"/>
                    </a:ext>
                  </a:extLst>
                </p:cNvPr>
                <p:cNvSpPr>
                  <a:spLocks/>
                </p:cNvSpPr>
                <p:nvPr/>
              </p:nvSpPr>
              <p:spPr bwMode="auto">
                <a:xfrm>
                  <a:off x="7490283" y="2861430"/>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10" name="Freeform 5">
                  <a:extLst>
                    <a:ext uri="{FF2B5EF4-FFF2-40B4-BE49-F238E27FC236}">
                      <a16:creationId xmlns:a16="http://schemas.microsoft.com/office/drawing/2014/main" id="{57D2E172-DDB0-C9E0-995C-1CA9DC1A5BF9}"/>
                    </a:ext>
                  </a:extLst>
                </p:cNvPr>
                <p:cNvSpPr>
                  <a:spLocks/>
                </p:cNvSpPr>
                <p:nvPr/>
              </p:nvSpPr>
              <p:spPr bwMode="auto">
                <a:xfrm>
                  <a:off x="7587084" y="2861430"/>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11" name="Freeform 5">
                  <a:extLst>
                    <a:ext uri="{FF2B5EF4-FFF2-40B4-BE49-F238E27FC236}">
                      <a16:creationId xmlns:a16="http://schemas.microsoft.com/office/drawing/2014/main" id="{67C9BCCA-E859-C4F8-C00F-9BCA4BBF938F}"/>
                    </a:ext>
                  </a:extLst>
                </p:cNvPr>
                <p:cNvSpPr>
                  <a:spLocks/>
                </p:cNvSpPr>
                <p:nvPr/>
              </p:nvSpPr>
              <p:spPr bwMode="auto">
                <a:xfrm>
                  <a:off x="7683885" y="2861430"/>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2"/>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40" name="Freeform 5">
                  <a:extLst>
                    <a:ext uri="{FF2B5EF4-FFF2-40B4-BE49-F238E27FC236}">
                      <a16:creationId xmlns:a16="http://schemas.microsoft.com/office/drawing/2014/main" id="{E8C1C22C-3401-8B59-C3C4-E68E6100CF87}"/>
                    </a:ext>
                  </a:extLst>
                </p:cNvPr>
                <p:cNvSpPr>
                  <a:spLocks/>
                </p:cNvSpPr>
                <p:nvPr/>
              </p:nvSpPr>
              <p:spPr bwMode="auto">
                <a:xfrm>
                  <a:off x="7780686" y="2861430"/>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45" name="Freeform 5">
                  <a:extLst>
                    <a:ext uri="{FF2B5EF4-FFF2-40B4-BE49-F238E27FC236}">
                      <a16:creationId xmlns:a16="http://schemas.microsoft.com/office/drawing/2014/main" id="{B536B87F-B0A4-9F8C-657F-899DA952BCB5}"/>
                    </a:ext>
                  </a:extLst>
                </p:cNvPr>
                <p:cNvSpPr>
                  <a:spLocks/>
                </p:cNvSpPr>
                <p:nvPr/>
              </p:nvSpPr>
              <p:spPr bwMode="auto">
                <a:xfrm>
                  <a:off x="7877487" y="2861430"/>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764" name="Oval 763">
                  <a:extLst>
                    <a:ext uri="{FF2B5EF4-FFF2-40B4-BE49-F238E27FC236}">
                      <a16:creationId xmlns:a16="http://schemas.microsoft.com/office/drawing/2014/main" id="{78CB92F3-142F-CE8D-EB1B-E4AE6855A3E1}"/>
                    </a:ext>
                  </a:extLst>
                </p:cNvPr>
                <p:cNvSpPr>
                  <a:spLocks/>
                </p:cNvSpPr>
                <p:nvPr/>
              </p:nvSpPr>
              <p:spPr>
                <a:xfrm>
                  <a:off x="7414464" y="2805871"/>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625C5309-1E70-BD50-4511-1358A061A2DB}"/>
                    </a:ext>
                  </a:extLst>
                </p:cNvPr>
                <p:cNvSpPr>
                  <a:spLocks/>
                </p:cNvSpPr>
                <p:nvPr/>
              </p:nvSpPr>
              <p:spPr>
                <a:xfrm>
                  <a:off x="7511265" y="2805871"/>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0AA8A64D-68D2-2428-7632-FBF918615BBB}"/>
                    </a:ext>
                  </a:extLst>
                </p:cNvPr>
                <p:cNvSpPr>
                  <a:spLocks/>
                </p:cNvSpPr>
                <p:nvPr/>
              </p:nvSpPr>
              <p:spPr>
                <a:xfrm>
                  <a:off x="7608066" y="2805871"/>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4634D0BA-D093-B048-3366-E0B63CF6F535}"/>
                    </a:ext>
                  </a:extLst>
                </p:cNvPr>
                <p:cNvSpPr>
                  <a:spLocks/>
                </p:cNvSpPr>
                <p:nvPr/>
              </p:nvSpPr>
              <p:spPr>
                <a:xfrm>
                  <a:off x="7704867" y="2805871"/>
                  <a:ext cx="47875" cy="48466"/>
                </a:xfrm>
                <a:prstGeom prst="ellipse">
                  <a:avLst/>
                </a:prstGeom>
                <a:solidFill>
                  <a:schemeClr val="accent2"/>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D7BBC45B-4492-A9AB-475E-073CE4AEF975}"/>
                    </a:ext>
                  </a:extLst>
                </p:cNvPr>
                <p:cNvSpPr>
                  <a:spLocks/>
                </p:cNvSpPr>
                <p:nvPr/>
              </p:nvSpPr>
              <p:spPr>
                <a:xfrm>
                  <a:off x="7801668" y="2805871"/>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B6CDFAA0-1A5F-E2A0-F71F-A35529C8FADC}"/>
                    </a:ext>
                  </a:extLst>
                </p:cNvPr>
                <p:cNvSpPr>
                  <a:spLocks/>
                </p:cNvSpPr>
                <p:nvPr/>
              </p:nvSpPr>
              <p:spPr>
                <a:xfrm>
                  <a:off x="7898469" y="2805871"/>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Freeform 13">
                  <a:extLst>
                    <a:ext uri="{FF2B5EF4-FFF2-40B4-BE49-F238E27FC236}">
                      <a16:creationId xmlns:a16="http://schemas.microsoft.com/office/drawing/2014/main" id="{E3939960-B546-6256-1CE4-2999908CD55D}"/>
                    </a:ext>
                  </a:extLst>
                </p:cNvPr>
                <p:cNvSpPr>
                  <a:spLocks noEditPoints="1"/>
                </p:cNvSpPr>
                <p:nvPr/>
              </p:nvSpPr>
              <p:spPr bwMode="auto">
                <a:xfrm>
                  <a:off x="7393482" y="2861430"/>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2" name="Freeform 13">
                  <a:extLst>
                    <a:ext uri="{FF2B5EF4-FFF2-40B4-BE49-F238E27FC236}">
                      <a16:creationId xmlns:a16="http://schemas.microsoft.com/office/drawing/2014/main" id="{018F828F-A491-578E-7F19-BDA9FD6599CF}"/>
                    </a:ext>
                  </a:extLst>
                </p:cNvPr>
                <p:cNvSpPr>
                  <a:spLocks noEditPoints="1"/>
                </p:cNvSpPr>
                <p:nvPr/>
              </p:nvSpPr>
              <p:spPr bwMode="auto">
                <a:xfrm>
                  <a:off x="7490283" y="2861430"/>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3" name="Freeform 13">
                  <a:extLst>
                    <a:ext uri="{FF2B5EF4-FFF2-40B4-BE49-F238E27FC236}">
                      <a16:creationId xmlns:a16="http://schemas.microsoft.com/office/drawing/2014/main" id="{DD0ECB2D-553B-54B4-3013-2AB2ADFF8C79}"/>
                    </a:ext>
                  </a:extLst>
                </p:cNvPr>
                <p:cNvSpPr>
                  <a:spLocks noEditPoints="1"/>
                </p:cNvSpPr>
                <p:nvPr/>
              </p:nvSpPr>
              <p:spPr bwMode="auto">
                <a:xfrm>
                  <a:off x="7587084" y="2861430"/>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4" name="Freeform 13">
                  <a:extLst>
                    <a:ext uri="{FF2B5EF4-FFF2-40B4-BE49-F238E27FC236}">
                      <a16:creationId xmlns:a16="http://schemas.microsoft.com/office/drawing/2014/main" id="{BF8B57D3-9683-F98C-500F-79E9E2F82A25}"/>
                    </a:ext>
                  </a:extLst>
                </p:cNvPr>
                <p:cNvSpPr>
                  <a:spLocks noEditPoints="1"/>
                </p:cNvSpPr>
                <p:nvPr/>
              </p:nvSpPr>
              <p:spPr bwMode="auto">
                <a:xfrm>
                  <a:off x="7683885" y="2861430"/>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5" name="Freeform 13">
                  <a:extLst>
                    <a:ext uri="{FF2B5EF4-FFF2-40B4-BE49-F238E27FC236}">
                      <a16:creationId xmlns:a16="http://schemas.microsoft.com/office/drawing/2014/main" id="{CC7A9096-1191-31F2-D185-BF5AAED2D6B9}"/>
                    </a:ext>
                  </a:extLst>
                </p:cNvPr>
                <p:cNvSpPr>
                  <a:spLocks noEditPoints="1"/>
                </p:cNvSpPr>
                <p:nvPr/>
              </p:nvSpPr>
              <p:spPr bwMode="auto">
                <a:xfrm>
                  <a:off x="7780686" y="2861430"/>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6" name="Freeform 13">
                  <a:extLst>
                    <a:ext uri="{FF2B5EF4-FFF2-40B4-BE49-F238E27FC236}">
                      <a16:creationId xmlns:a16="http://schemas.microsoft.com/office/drawing/2014/main" id="{557F912D-6065-836F-3CB3-E7B61E166A35}"/>
                    </a:ext>
                  </a:extLst>
                </p:cNvPr>
                <p:cNvSpPr>
                  <a:spLocks noEditPoints="1"/>
                </p:cNvSpPr>
                <p:nvPr/>
              </p:nvSpPr>
              <p:spPr bwMode="auto">
                <a:xfrm>
                  <a:off x="7877487" y="2861430"/>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873" name="Freeform 5">
                <a:extLst>
                  <a:ext uri="{FF2B5EF4-FFF2-40B4-BE49-F238E27FC236}">
                    <a16:creationId xmlns:a16="http://schemas.microsoft.com/office/drawing/2014/main" id="{71C4E07B-8FC5-8F1E-158F-75EF4B290D55}"/>
                  </a:ext>
                </a:extLst>
              </p:cNvPr>
              <p:cNvSpPr>
                <a:spLocks/>
              </p:cNvSpPr>
              <p:nvPr/>
            </p:nvSpPr>
            <p:spPr bwMode="auto">
              <a:xfrm>
                <a:off x="7971862" y="2861430"/>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874" name="Oval 873">
                <a:extLst>
                  <a:ext uri="{FF2B5EF4-FFF2-40B4-BE49-F238E27FC236}">
                    <a16:creationId xmlns:a16="http://schemas.microsoft.com/office/drawing/2014/main" id="{530DDC1D-7174-D06E-32C8-CE4C6C4C7EB6}"/>
                  </a:ext>
                </a:extLst>
              </p:cNvPr>
              <p:cNvSpPr>
                <a:spLocks/>
              </p:cNvSpPr>
              <p:nvPr/>
            </p:nvSpPr>
            <p:spPr>
              <a:xfrm>
                <a:off x="7992844" y="2805871"/>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75" name="Freeform 13">
              <a:extLst>
                <a:ext uri="{FF2B5EF4-FFF2-40B4-BE49-F238E27FC236}">
                  <a16:creationId xmlns:a16="http://schemas.microsoft.com/office/drawing/2014/main" id="{5C2A1C52-E506-E3C2-C700-D0639331D85A}"/>
                </a:ext>
              </a:extLst>
            </p:cNvPr>
            <p:cNvSpPr>
              <a:spLocks noEditPoints="1"/>
            </p:cNvSpPr>
            <p:nvPr/>
          </p:nvSpPr>
          <p:spPr bwMode="auto">
            <a:xfrm>
              <a:off x="7971862" y="2861430"/>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81" name="Group 880">
            <a:extLst>
              <a:ext uri="{FF2B5EF4-FFF2-40B4-BE49-F238E27FC236}">
                <a16:creationId xmlns:a16="http://schemas.microsoft.com/office/drawing/2014/main" id="{D204CBC7-7A72-A684-C197-F704D174FB81}"/>
              </a:ext>
            </a:extLst>
          </p:cNvPr>
          <p:cNvGrpSpPr/>
          <p:nvPr/>
        </p:nvGrpSpPr>
        <p:grpSpPr>
          <a:xfrm>
            <a:off x="8219818" y="2400842"/>
            <a:ext cx="507629" cy="252971"/>
            <a:chOff x="9779266" y="3708446"/>
            <a:chExt cx="507629" cy="252971"/>
          </a:xfrm>
        </p:grpSpPr>
        <p:grpSp>
          <p:nvGrpSpPr>
            <p:cNvPr id="882" name="Group 881">
              <a:extLst>
                <a:ext uri="{FF2B5EF4-FFF2-40B4-BE49-F238E27FC236}">
                  <a16:creationId xmlns:a16="http://schemas.microsoft.com/office/drawing/2014/main" id="{E12F3F8B-9918-E8A7-B3B9-D08A82EEB1A2}"/>
                </a:ext>
              </a:extLst>
            </p:cNvPr>
            <p:cNvGrpSpPr/>
            <p:nvPr/>
          </p:nvGrpSpPr>
          <p:grpSpPr>
            <a:xfrm>
              <a:off x="9779266" y="3708446"/>
              <a:ext cx="89840" cy="252971"/>
              <a:chOff x="6188451" y="2541454"/>
              <a:chExt cx="89840" cy="252971"/>
            </a:xfrm>
          </p:grpSpPr>
          <p:sp>
            <p:nvSpPr>
              <p:cNvPr id="899" name="Freeform 5">
                <a:extLst>
                  <a:ext uri="{FF2B5EF4-FFF2-40B4-BE49-F238E27FC236}">
                    <a16:creationId xmlns:a16="http://schemas.microsoft.com/office/drawing/2014/main" id="{9F1EEB3B-E707-4016-6DE5-8FE9082EC5B3}"/>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900" name="Oval 899">
                <a:extLst>
                  <a:ext uri="{FF2B5EF4-FFF2-40B4-BE49-F238E27FC236}">
                    <a16:creationId xmlns:a16="http://schemas.microsoft.com/office/drawing/2014/main" id="{48ED308D-2A99-2744-FCAB-B009EBA4A6CD}"/>
                  </a:ext>
                </a:extLst>
              </p:cNvPr>
              <p:cNvSpPr>
                <a:spLocks/>
              </p:cNvSpPr>
              <p:nvPr/>
            </p:nvSpPr>
            <p:spPr>
              <a:xfrm>
                <a:off x="6209433" y="2541454"/>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1" name="Freeform 13">
                <a:extLst>
                  <a:ext uri="{FF2B5EF4-FFF2-40B4-BE49-F238E27FC236}">
                    <a16:creationId xmlns:a16="http://schemas.microsoft.com/office/drawing/2014/main" id="{F748CD34-004B-5291-E3AD-F986193C9FB7}"/>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83" name="Group 882">
              <a:extLst>
                <a:ext uri="{FF2B5EF4-FFF2-40B4-BE49-F238E27FC236}">
                  <a16:creationId xmlns:a16="http://schemas.microsoft.com/office/drawing/2014/main" id="{2F34C4DE-F9F5-0CBA-7681-08501E15D856}"/>
                </a:ext>
              </a:extLst>
            </p:cNvPr>
            <p:cNvGrpSpPr/>
            <p:nvPr/>
          </p:nvGrpSpPr>
          <p:grpSpPr>
            <a:xfrm>
              <a:off x="9868166" y="3708446"/>
              <a:ext cx="89840" cy="252971"/>
              <a:chOff x="6188451" y="2541454"/>
              <a:chExt cx="89840" cy="252971"/>
            </a:xfrm>
          </p:grpSpPr>
          <p:sp>
            <p:nvSpPr>
              <p:cNvPr id="896" name="Freeform 5">
                <a:extLst>
                  <a:ext uri="{FF2B5EF4-FFF2-40B4-BE49-F238E27FC236}">
                    <a16:creationId xmlns:a16="http://schemas.microsoft.com/office/drawing/2014/main" id="{DEC33734-F661-38AB-1AED-4EB2ED3697ED}"/>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bg1"/>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897" name="Oval 896">
                <a:extLst>
                  <a:ext uri="{FF2B5EF4-FFF2-40B4-BE49-F238E27FC236}">
                    <a16:creationId xmlns:a16="http://schemas.microsoft.com/office/drawing/2014/main" id="{7689043E-5071-83A5-8FD0-4FED978F3095}"/>
                  </a:ext>
                </a:extLst>
              </p:cNvPr>
              <p:cNvSpPr>
                <a:spLocks/>
              </p:cNvSpPr>
              <p:nvPr/>
            </p:nvSpPr>
            <p:spPr>
              <a:xfrm>
                <a:off x="6209433" y="2541454"/>
                <a:ext cx="47875" cy="48466"/>
              </a:xfrm>
              <a:prstGeom prst="ellipse">
                <a:avLst/>
              </a:prstGeom>
              <a:solidFill>
                <a:schemeClr val="bg1"/>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8" name="Freeform 13">
                <a:extLst>
                  <a:ext uri="{FF2B5EF4-FFF2-40B4-BE49-F238E27FC236}">
                    <a16:creationId xmlns:a16="http://schemas.microsoft.com/office/drawing/2014/main" id="{2F64708F-483E-EA7D-9401-1B860013EA9C}"/>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84" name="Group 883">
              <a:extLst>
                <a:ext uri="{FF2B5EF4-FFF2-40B4-BE49-F238E27FC236}">
                  <a16:creationId xmlns:a16="http://schemas.microsoft.com/office/drawing/2014/main" id="{BCFE2177-DE4B-6D4F-139F-25EB5209D415}"/>
                </a:ext>
              </a:extLst>
            </p:cNvPr>
            <p:cNvGrpSpPr/>
            <p:nvPr/>
          </p:nvGrpSpPr>
          <p:grpSpPr>
            <a:xfrm>
              <a:off x="10020842" y="3708446"/>
              <a:ext cx="89840" cy="252971"/>
              <a:chOff x="6188451" y="2541454"/>
              <a:chExt cx="89840" cy="252971"/>
            </a:xfrm>
          </p:grpSpPr>
          <p:sp>
            <p:nvSpPr>
              <p:cNvPr id="893" name="Freeform 5">
                <a:extLst>
                  <a:ext uri="{FF2B5EF4-FFF2-40B4-BE49-F238E27FC236}">
                    <a16:creationId xmlns:a16="http://schemas.microsoft.com/office/drawing/2014/main" id="{0E19D56B-BF13-8210-0348-16BF202F3A07}"/>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894" name="Oval 893">
                <a:extLst>
                  <a:ext uri="{FF2B5EF4-FFF2-40B4-BE49-F238E27FC236}">
                    <a16:creationId xmlns:a16="http://schemas.microsoft.com/office/drawing/2014/main" id="{50760FF2-FA06-B843-175F-2C3817C4F4E5}"/>
                  </a:ext>
                </a:extLst>
              </p:cNvPr>
              <p:cNvSpPr>
                <a:spLocks/>
              </p:cNvSpPr>
              <p:nvPr/>
            </p:nvSpPr>
            <p:spPr>
              <a:xfrm>
                <a:off x="6209433" y="2541454"/>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5" name="Freeform 13">
                <a:extLst>
                  <a:ext uri="{FF2B5EF4-FFF2-40B4-BE49-F238E27FC236}">
                    <a16:creationId xmlns:a16="http://schemas.microsoft.com/office/drawing/2014/main" id="{02243010-AFD5-2BEB-16A5-18F440BFEE41}"/>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85" name="Group 884">
              <a:extLst>
                <a:ext uri="{FF2B5EF4-FFF2-40B4-BE49-F238E27FC236}">
                  <a16:creationId xmlns:a16="http://schemas.microsoft.com/office/drawing/2014/main" id="{9457679D-E5DC-7E65-ED2B-4382E56FCF6A}"/>
                </a:ext>
              </a:extLst>
            </p:cNvPr>
            <p:cNvGrpSpPr/>
            <p:nvPr/>
          </p:nvGrpSpPr>
          <p:grpSpPr>
            <a:xfrm>
              <a:off x="10107361" y="3708446"/>
              <a:ext cx="89840" cy="252971"/>
              <a:chOff x="6188451" y="2541454"/>
              <a:chExt cx="89840" cy="252971"/>
            </a:xfrm>
          </p:grpSpPr>
          <p:sp>
            <p:nvSpPr>
              <p:cNvPr id="890" name="Freeform 5">
                <a:extLst>
                  <a:ext uri="{FF2B5EF4-FFF2-40B4-BE49-F238E27FC236}">
                    <a16:creationId xmlns:a16="http://schemas.microsoft.com/office/drawing/2014/main" id="{CA516263-D90D-4BF9-0EF0-9510CF6C63E4}"/>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891" name="Oval 890">
                <a:extLst>
                  <a:ext uri="{FF2B5EF4-FFF2-40B4-BE49-F238E27FC236}">
                    <a16:creationId xmlns:a16="http://schemas.microsoft.com/office/drawing/2014/main" id="{11BDF33E-5FF6-A801-6497-7A7E3109E5A8}"/>
                  </a:ext>
                </a:extLst>
              </p:cNvPr>
              <p:cNvSpPr>
                <a:spLocks/>
              </p:cNvSpPr>
              <p:nvPr/>
            </p:nvSpPr>
            <p:spPr>
              <a:xfrm>
                <a:off x="6209433" y="2541454"/>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2" name="Freeform 13">
                <a:extLst>
                  <a:ext uri="{FF2B5EF4-FFF2-40B4-BE49-F238E27FC236}">
                    <a16:creationId xmlns:a16="http://schemas.microsoft.com/office/drawing/2014/main" id="{7B27EC2A-01B5-2D35-8338-C77E6BB65BFA}"/>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86" name="Group 885">
              <a:extLst>
                <a:ext uri="{FF2B5EF4-FFF2-40B4-BE49-F238E27FC236}">
                  <a16:creationId xmlns:a16="http://schemas.microsoft.com/office/drawing/2014/main" id="{ED15B3C8-4C3B-525E-E650-81C63FC5A8EA}"/>
                </a:ext>
              </a:extLst>
            </p:cNvPr>
            <p:cNvGrpSpPr/>
            <p:nvPr/>
          </p:nvGrpSpPr>
          <p:grpSpPr>
            <a:xfrm>
              <a:off x="10197055" y="3708446"/>
              <a:ext cx="89840" cy="252971"/>
              <a:chOff x="6188451" y="2541454"/>
              <a:chExt cx="89840" cy="252971"/>
            </a:xfrm>
          </p:grpSpPr>
          <p:sp>
            <p:nvSpPr>
              <p:cNvPr id="887" name="Freeform 5">
                <a:extLst>
                  <a:ext uri="{FF2B5EF4-FFF2-40B4-BE49-F238E27FC236}">
                    <a16:creationId xmlns:a16="http://schemas.microsoft.com/office/drawing/2014/main" id="{DE70AB51-E503-EB7B-43D6-CBA273724CCE}"/>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accent3"/>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888" name="Oval 887">
                <a:extLst>
                  <a:ext uri="{FF2B5EF4-FFF2-40B4-BE49-F238E27FC236}">
                    <a16:creationId xmlns:a16="http://schemas.microsoft.com/office/drawing/2014/main" id="{77F74D71-842D-4833-B03D-A28ABBD06054}"/>
                  </a:ext>
                </a:extLst>
              </p:cNvPr>
              <p:cNvSpPr>
                <a:spLocks/>
              </p:cNvSpPr>
              <p:nvPr/>
            </p:nvSpPr>
            <p:spPr>
              <a:xfrm>
                <a:off x="6209433" y="2541454"/>
                <a:ext cx="47875" cy="48466"/>
              </a:xfrm>
              <a:prstGeom prst="ellipse">
                <a:avLst/>
              </a:prstGeom>
              <a:solidFill>
                <a:schemeClr val="accent3"/>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9" name="Freeform 13">
                <a:extLst>
                  <a:ext uri="{FF2B5EF4-FFF2-40B4-BE49-F238E27FC236}">
                    <a16:creationId xmlns:a16="http://schemas.microsoft.com/office/drawing/2014/main" id="{D2B5C923-A960-92AC-AFDB-6DC4EA0B523C}"/>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grpSp>
        <p:nvGrpSpPr>
          <p:cNvPr id="903" name="Group 902">
            <a:extLst>
              <a:ext uri="{FF2B5EF4-FFF2-40B4-BE49-F238E27FC236}">
                <a16:creationId xmlns:a16="http://schemas.microsoft.com/office/drawing/2014/main" id="{A58BA110-9A7A-9736-FF02-9FF6872F01E8}"/>
              </a:ext>
            </a:extLst>
          </p:cNvPr>
          <p:cNvGrpSpPr/>
          <p:nvPr/>
        </p:nvGrpSpPr>
        <p:grpSpPr>
          <a:xfrm rot="10800000" flipH="1">
            <a:off x="8301167" y="2699301"/>
            <a:ext cx="75619" cy="73263"/>
            <a:chOff x="10228163" y="4865260"/>
            <a:chExt cx="151939" cy="147205"/>
          </a:xfrm>
        </p:grpSpPr>
        <p:sp>
          <p:nvSpPr>
            <p:cNvPr id="904" name="Rectangle 786">
              <a:extLst>
                <a:ext uri="{FF2B5EF4-FFF2-40B4-BE49-F238E27FC236}">
                  <a16:creationId xmlns:a16="http://schemas.microsoft.com/office/drawing/2014/main" id="{2D6E4DD0-4432-47AF-95B6-9754DB88F754}"/>
                </a:ext>
              </a:extLst>
            </p:cNvPr>
            <p:cNvSpPr/>
            <p:nvPr/>
          </p:nvSpPr>
          <p:spPr>
            <a:xfrm flipH="1">
              <a:off x="10233048" y="4865411"/>
              <a:ext cx="147054" cy="147054"/>
            </a:xfrm>
            <a:custGeom>
              <a:avLst/>
              <a:gdLst>
                <a:gd name="csX0" fmla="*/ 0 w 244642"/>
                <a:gd name="csY0" fmla="*/ 0 h 244642"/>
                <a:gd name="csX1" fmla="*/ 244642 w 244642"/>
                <a:gd name="csY1" fmla="*/ 0 h 244642"/>
                <a:gd name="csX2" fmla="*/ 244642 w 244642"/>
                <a:gd name="csY2" fmla="*/ 244642 h 244642"/>
                <a:gd name="csX3" fmla="*/ 0 w 244642"/>
                <a:gd name="csY3" fmla="*/ 244642 h 244642"/>
                <a:gd name="csX4" fmla="*/ 0 w 244642"/>
                <a:gd name="csY4" fmla="*/ 0 h 244642"/>
                <a:gd name="csX0" fmla="*/ 244642 w 336082"/>
                <a:gd name="csY0" fmla="*/ 0 h 244642"/>
                <a:gd name="csX1" fmla="*/ 244642 w 336082"/>
                <a:gd name="csY1" fmla="*/ 244642 h 244642"/>
                <a:gd name="csX2" fmla="*/ 0 w 336082"/>
                <a:gd name="csY2" fmla="*/ 244642 h 244642"/>
                <a:gd name="csX3" fmla="*/ 0 w 336082"/>
                <a:gd name="csY3" fmla="*/ 0 h 244642"/>
                <a:gd name="csX4" fmla="*/ 336082 w 336082"/>
                <a:gd name="csY4" fmla="*/ 91440 h 244642"/>
                <a:gd name="csX0" fmla="*/ 244642 w 244642"/>
                <a:gd name="csY0" fmla="*/ 0 h 244642"/>
                <a:gd name="csX1" fmla="*/ 244642 w 244642"/>
                <a:gd name="csY1" fmla="*/ 244642 h 244642"/>
                <a:gd name="csX2" fmla="*/ 0 w 244642"/>
                <a:gd name="csY2" fmla="*/ 244642 h 244642"/>
                <a:gd name="csX3" fmla="*/ 0 w 244642"/>
                <a:gd name="csY3" fmla="*/ 0 h 244642"/>
                <a:gd name="csX0" fmla="*/ 244642 w 244642"/>
                <a:gd name="csY0" fmla="*/ 244642 h 244642"/>
                <a:gd name="csX1" fmla="*/ 0 w 244642"/>
                <a:gd name="csY1" fmla="*/ 244642 h 244642"/>
                <a:gd name="csX2" fmla="*/ 0 w 244642"/>
                <a:gd name="csY2" fmla="*/ 0 h 244642"/>
              </a:gdLst>
              <a:ahLst/>
              <a:cxnLst>
                <a:cxn ang="0">
                  <a:pos x="csX0" y="csY0"/>
                </a:cxn>
                <a:cxn ang="0">
                  <a:pos x="csX1" y="csY1"/>
                </a:cxn>
                <a:cxn ang="0">
                  <a:pos x="csX2" y="csY2"/>
                </a:cxn>
              </a:cxnLst>
              <a:rect l="l" t="t" r="r" b="b"/>
              <a:pathLst>
                <a:path w="244642" h="244642">
                  <a:moveTo>
                    <a:pt x="244642" y="244642"/>
                  </a:moveTo>
                  <a:lnTo>
                    <a:pt x="0" y="244642"/>
                  </a:ln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5" name="Straight Connector 904">
              <a:extLst>
                <a:ext uri="{FF2B5EF4-FFF2-40B4-BE49-F238E27FC236}">
                  <a16:creationId xmlns:a16="http://schemas.microsoft.com/office/drawing/2014/main" id="{258D660F-474E-7278-EFD9-135E97D7BD47}"/>
                </a:ext>
              </a:extLst>
            </p:cNvPr>
            <p:cNvCxnSpPr>
              <a:cxnSpLocks/>
            </p:cNvCxnSpPr>
            <p:nvPr/>
          </p:nvCxnSpPr>
          <p:spPr>
            <a:xfrm flipH="1" flipV="1">
              <a:off x="10228163" y="4865260"/>
              <a:ext cx="148554" cy="146049"/>
            </a:xfrm>
            <a:prstGeom prst="line">
              <a:avLst/>
            </a:prstGeom>
            <a:gradFill flip="none" rotWithShape="1">
              <a:gsLst>
                <a:gs pos="13000">
                  <a:schemeClr val="bg1"/>
                </a:gs>
                <a:gs pos="100000">
                  <a:schemeClr val="bg1">
                    <a:lumMod val="75000"/>
                  </a:schemeClr>
                </a:gs>
              </a:gsLst>
              <a:lin ang="54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911" name="Group 910">
            <a:extLst>
              <a:ext uri="{FF2B5EF4-FFF2-40B4-BE49-F238E27FC236}">
                <a16:creationId xmlns:a16="http://schemas.microsoft.com/office/drawing/2014/main" id="{9C87E140-E3A1-48BA-E677-73EE628A161E}"/>
              </a:ext>
            </a:extLst>
          </p:cNvPr>
          <p:cNvGrpSpPr/>
          <p:nvPr/>
        </p:nvGrpSpPr>
        <p:grpSpPr>
          <a:xfrm rot="10800000" flipH="1" flipV="1">
            <a:off x="8301167" y="3153821"/>
            <a:ext cx="75619" cy="73263"/>
            <a:chOff x="10228163" y="4865260"/>
            <a:chExt cx="151939" cy="147205"/>
          </a:xfrm>
        </p:grpSpPr>
        <p:sp>
          <p:nvSpPr>
            <p:cNvPr id="912" name="Rectangle 786">
              <a:extLst>
                <a:ext uri="{FF2B5EF4-FFF2-40B4-BE49-F238E27FC236}">
                  <a16:creationId xmlns:a16="http://schemas.microsoft.com/office/drawing/2014/main" id="{E7A42910-8102-4D64-3938-E910BC4AF54A}"/>
                </a:ext>
              </a:extLst>
            </p:cNvPr>
            <p:cNvSpPr/>
            <p:nvPr/>
          </p:nvSpPr>
          <p:spPr>
            <a:xfrm flipH="1">
              <a:off x="10233048" y="4865411"/>
              <a:ext cx="147054" cy="147054"/>
            </a:xfrm>
            <a:custGeom>
              <a:avLst/>
              <a:gdLst>
                <a:gd name="csX0" fmla="*/ 0 w 244642"/>
                <a:gd name="csY0" fmla="*/ 0 h 244642"/>
                <a:gd name="csX1" fmla="*/ 244642 w 244642"/>
                <a:gd name="csY1" fmla="*/ 0 h 244642"/>
                <a:gd name="csX2" fmla="*/ 244642 w 244642"/>
                <a:gd name="csY2" fmla="*/ 244642 h 244642"/>
                <a:gd name="csX3" fmla="*/ 0 w 244642"/>
                <a:gd name="csY3" fmla="*/ 244642 h 244642"/>
                <a:gd name="csX4" fmla="*/ 0 w 244642"/>
                <a:gd name="csY4" fmla="*/ 0 h 244642"/>
                <a:gd name="csX0" fmla="*/ 244642 w 336082"/>
                <a:gd name="csY0" fmla="*/ 0 h 244642"/>
                <a:gd name="csX1" fmla="*/ 244642 w 336082"/>
                <a:gd name="csY1" fmla="*/ 244642 h 244642"/>
                <a:gd name="csX2" fmla="*/ 0 w 336082"/>
                <a:gd name="csY2" fmla="*/ 244642 h 244642"/>
                <a:gd name="csX3" fmla="*/ 0 w 336082"/>
                <a:gd name="csY3" fmla="*/ 0 h 244642"/>
                <a:gd name="csX4" fmla="*/ 336082 w 336082"/>
                <a:gd name="csY4" fmla="*/ 91440 h 244642"/>
                <a:gd name="csX0" fmla="*/ 244642 w 244642"/>
                <a:gd name="csY0" fmla="*/ 0 h 244642"/>
                <a:gd name="csX1" fmla="*/ 244642 w 244642"/>
                <a:gd name="csY1" fmla="*/ 244642 h 244642"/>
                <a:gd name="csX2" fmla="*/ 0 w 244642"/>
                <a:gd name="csY2" fmla="*/ 244642 h 244642"/>
                <a:gd name="csX3" fmla="*/ 0 w 244642"/>
                <a:gd name="csY3" fmla="*/ 0 h 244642"/>
                <a:gd name="csX0" fmla="*/ 244642 w 244642"/>
                <a:gd name="csY0" fmla="*/ 244642 h 244642"/>
                <a:gd name="csX1" fmla="*/ 0 w 244642"/>
                <a:gd name="csY1" fmla="*/ 244642 h 244642"/>
                <a:gd name="csX2" fmla="*/ 0 w 244642"/>
                <a:gd name="csY2" fmla="*/ 0 h 244642"/>
              </a:gdLst>
              <a:ahLst/>
              <a:cxnLst>
                <a:cxn ang="0">
                  <a:pos x="csX0" y="csY0"/>
                </a:cxn>
                <a:cxn ang="0">
                  <a:pos x="csX1" y="csY1"/>
                </a:cxn>
                <a:cxn ang="0">
                  <a:pos x="csX2" y="csY2"/>
                </a:cxn>
              </a:cxnLst>
              <a:rect l="l" t="t" r="r" b="b"/>
              <a:pathLst>
                <a:path w="244642" h="244642">
                  <a:moveTo>
                    <a:pt x="244642" y="244642"/>
                  </a:moveTo>
                  <a:lnTo>
                    <a:pt x="0" y="244642"/>
                  </a:ln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3" name="Straight Connector 912">
              <a:extLst>
                <a:ext uri="{FF2B5EF4-FFF2-40B4-BE49-F238E27FC236}">
                  <a16:creationId xmlns:a16="http://schemas.microsoft.com/office/drawing/2014/main" id="{7E692926-8D49-0A14-3D8F-38ADFC98CAE2}"/>
                </a:ext>
              </a:extLst>
            </p:cNvPr>
            <p:cNvCxnSpPr>
              <a:cxnSpLocks/>
            </p:cNvCxnSpPr>
            <p:nvPr/>
          </p:nvCxnSpPr>
          <p:spPr>
            <a:xfrm flipH="1" flipV="1">
              <a:off x="10228163" y="4865260"/>
              <a:ext cx="148554" cy="146049"/>
            </a:xfrm>
            <a:prstGeom prst="line">
              <a:avLst/>
            </a:prstGeom>
            <a:gradFill flip="none" rotWithShape="1">
              <a:gsLst>
                <a:gs pos="13000">
                  <a:schemeClr val="bg1"/>
                </a:gs>
                <a:gs pos="100000">
                  <a:schemeClr val="bg1">
                    <a:lumMod val="75000"/>
                  </a:schemeClr>
                </a:gs>
              </a:gsLst>
              <a:lin ang="54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914" name="Group 913">
            <a:extLst>
              <a:ext uri="{FF2B5EF4-FFF2-40B4-BE49-F238E27FC236}">
                <a16:creationId xmlns:a16="http://schemas.microsoft.com/office/drawing/2014/main" id="{C9F21CB1-543D-4F8A-B034-43B3D5434DA3}"/>
              </a:ext>
            </a:extLst>
          </p:cNvPr>
          <p:cNvGrpSpPr/>
          <p:nvPr/>
        </p:nvGrpSpPr>
        <p:grpSpPr>
          <a:xfrm>
            <a:off x="8298140" y="3350310"/>
            <a:ext cx="350984" cy="252971"/>
            <a:chOff x="11399056" y="3708446"/>
            <a:chExt cx="350984" cy="252971"/>
          </a:xfrm>
        </p:grpSpPr>
        <p:grpSp>
          <p:nvGrpSpPr>
            <p:cNvPr id="915" name="Group 914">
              <a:extLst>
                <a:ext uri="{FF2B5EF4-FFF2-40B4-BE49-F238E27FC236}">
                  <a16:creationId xmlns:a16="http://schemas.microsoft.com/office/drawing/2014/main" id="{370091B0-A0FD-7D81-2D11-67B74036EF12}"/>
                </a:ext>
              </a:extLst>
            </p:cNvPr>
            <p:cNvGrpSpPr/>
            <p:nvPr/>
          </p:nvGrpSpPr>
          <p:grpSpPr>
            <a:xfrm>
              <a:off x="11399056" y="3708446"/>
              <a:ext cx="89840" cy="252971"/>
              <a:chOff x="6188451" y="2541454"/>
              <a:chExt cx="89840" cy="252971"/>
            </a:xfrm>
          </p:grpSpPr>
          <p:sp>
            <p:nvSpPr>
              <p:cNvPr id="932" name="Freeform 5">
                <a:extLst>
                  <a:ext uri="{FF2B5EF4-FFF2-40B4-BE49-F238E27FC236}">
                    <a16:creationId xmlns:a16="http://schemas.microsoft.com/office/drawing/2014/main" id="{A2111AA5-5CD4-5A87-263A-7C91EB785B6C}"/>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933" name="Oval 932">
                <a:extLst>
                  <a:ext uri="{FF2B5EF4-FFF2-40B4-BE49-F238E27FC236}">
                    <a16:creationId xmlns:a16="http://schemas.microsoft.com/office/drawing/2014/main" id="{B43EC3B3-534C-8602-A020-79D1B6EEC36F}"/>
                  </a:ext>
                </a:extLst>
              </p:cNvPr>
              <p:cNvSpPr>
                <a:spLocks/>
              </p:cNvSpPr>
              <p:nvPr/>
            </p:nvSpPr>
            <p:spPr>
              <a:xfrm>
                <a:off x="6209433" y="2541454"/>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4" name="Freeform 13">
                <a:extLst>
                  <a:ext uri="{FF2B5EF4-FFF2-40B4-BE49-F238E27FC236}">
                    <a16:creationId xmlns:a16="http://schemas.microsoft.com/office/drawing/2014/main" id="{0E399F33-D549-6874-EE5E-DBF1A70FCD99}"/>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16" name="Group 915">
              <a:extLst>
                <a:ext uri="{FF2B5EF4-FFF2-40B4-BE49-F238E27FC236}">
                  <a16:creationId xmlns:a16="http://schemas.microsoft.com/office/drawing/2014/main" id="{BD375713-9C92-15B8-8DD1-1C51A809000F}"/>
                </a:ext>
              </a:extLst>
            </p:cNvPr>
            <p:cNvGrpSpPr/>
            <p:nvPr/>
          </p:nvGrpSpPr>
          <p:grpSpPr>
            <a:xfrm>
              <a:off x="11484781" y="3708446"/>
              <a:ext cx="89840" cy="252971"/>
              <a:chOff x="6188451" y="2541454"/>
              <a:chExt cx="89840" cy="252971"/>
            </a:xfrm>
          </p:grpSpPr>
          <p:sp>
            <p:nvSpPr>
              <p:cNvPr id="929" name="Freeform 5">
                <a:extLst>
                  <a:ext uri="{FF2B5EF4-FFF2-40B4-BE49-F238E27FC236}">
                    <a16:creationId xmlns:a16="http://schemas.microsoft.com/office/drawing/2014/main" id="{138C5B4F-AF1A-98A6-D7B4-E781EF2223F4}"/>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930" name="Oval 929">
                <a:extLst>
                  <a:ext uri="{FF2B5EF4-FFF2-40B4-BE49-F238E27FC236}">
                    <a16:creationId xmlns:a16="http://schemas.microsoft.com/office/drawing/2014/main" id="{15B375AE-A77C-7C22-AE19-0C29CDC8A01C}"/>
                  </a:ext>
                </a:extLst>
              </p:cNvPr>
              <p:cNvSpPr>
                <a:spLocks/>
              </p:cNvSpPr>
              <p:nvPr/>
            </p:nvSpPr>
            <p:spPr>
              <a:xfrm>
                <a:off x="6209433" y="2541454"/>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1" name="Freeform 13">
                <a:extLst>
                  <a:ext uri="{FF2B5EF4-FFF2-40B4-BE49-F238E27FC236}">
                    <a16:creationId xmlns:a16="http://schemas.microsoft.com/office/drawing/2014/main" id="{06B671A1-473E-9857-98A7-4B18E5792600}"/>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17" name="Group 916">
              <a:extLst>
                <a:ext uri="{FF2B5EF4-FFF2-40B4-BE49-F238E27FC236}">
                  <a16:creationId xmlns:a16="http://schemas.microsoft.com/office/drawing/2014/main" id="{1A30807B-E449-E342-8C97-65EA8B26A123}"/>
                </a:ext>
              </a:extLst>
            </p:cNvPr>
            <p:cNvGrpSpPr/>
            <p:nvPr/>
          </p:nvGrpSpPr>
          <p:grpSpPr>
            <a:xfrm>
              <a:off x="11572887" y="3708446"/>
              <a:ext cx="89840" cy="252971"/>
              <a:chOff x="6188451" y="2541454"/>
              <a:chExt cx="89840" cy="252971"/>
            </a:xfrm>
          </p:grpSpPr>
          <p:sp>
            <p:nvSpPr>
              <p:cNvPr id="926" name="Freeform 5">
                <a:extLst>
                  <a:ext uri="{FF2B5EF4-FFF2-40B4-BE49-F238E27FC236}">
                    <a16:creationId xmlns:a16="http://schemas.microsoft.com/office/drawing/2014/main" id="{7CB71052-6808-2D1B-3ADD-1D2619047776}"/>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927" name="Oval 926">
                <a:extLst>
                  <a:ext uri="{FF2B5EF4-FFF2-40B4-BE49-F238E27FC236}">
                    <a16:creationId xmlns:a16="http://schemas.microsoft.com/office/drawing/2014/main" id="{D70D1066-8F56-99CA-348A-75628570090E}"/>
                  </a:ext>
                </a:extLst>
              </p:cNvPr>
              <p:cNvSpPr>
                <a:spLocks/>
              </p:cNvSpPr>
              <p:nvPr/>
            </p:nvSpPr>
            <p:spPr>
              <a:xfrm>
                <a:off x="6209433" y="2541454"/>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8" name="Freeform 13">
                <a:extLst>
                  <a:ext uri="{FF2B5EF4-FFF2-40B4-BE49-F238E27FC236}">
                    <a16:creationId xmlns:a16="http://schemas.microsoft.com/office/drawing/2014/main" id="{4147DDA8-DDDC-D425-E53F-229D2C725523}"/>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18" name="Group 917">
              <a:extLst>
                <a:ext uri="{FF2B5EF4-FFF2-40B4-BE49-F238E27FC236}">
                  <a16:creationId xmlns:a16="http://schemas.microsoft.com/office/drawing/2014/main" id="{E2DAD829-6F3F-47D1-E0DF-1D129992C4B3}"/>
                </a:ext>
              </a:extLst>
            </p:cNvPr>
            <p:cNvGrpSpPr/>
            <p:nvPr/>
          </p:nvGrpSpPr>
          <p:grpSpPr>
            <a:xfrm>
              <a:off x="11660200" y="3708446"/>
              <a:ext cx="89840" cy="252971"/>
              <a:chOff x="6188451" y="2541454"/>
              <a:chExt cx="89840" cy="252971"/>
            </a:xfrm>
          </p:grpSpPr>
          <p:sp>
            <p:nvSpPr>
              <p:cNvPr id="923" name="Freeform 5">
                <a:extLst>
                  <a:ext uri="{FF2B5EF4-FFF2-40B4-BE49-F238E27FC236}">
                    <a16:creationId xmlns:a16="http://schemas.microsoft.com/office/drawing/2014/main" id="{7BE7983B-CE94-2D2F-2AEA-C46F1C62E678}"/>
                  </a:ext>
                </a:extLst>
              </p:cNvPr>
              <p:cNvSpPr>
                <a:spLocks/>
              </p:cNvSpPr>
              <p:nvPr/>
            </p:nvSpPr>
            <p:spPr bwMode="auto">
              <a:xfrm>
                <a:off x="6188451" y="2597013"/>
                <a:ext cx="89840" cy="197412"/>
              </a:xfrm>
              <a:custGeom>
                <a:avLst/>
                <a:gdLst>
                  <a:gd name="T0" fmla="*/ 38 w 38"/>
                  <a:gd name="T1" fmla="*/ 11 h 86"/>
                  <a:gd name="T2" fmla="*/ 26 w 38"/>
                  <a:gd name="T3" fmla="*/ 0 h 86"/>
                  <a:gd name="T4" fmla="*/ 12 w 38"/>
                  <a:gd name="T5" fmla="*/ 0 h 86"/>
                  <a:gd name="T6" fmla="*/ 0 w 38"/>
                  <a:gd name="T7" fmla="*/ 12 h 86"/>
                  <a:gd name="T8" fmla="*/ 0 w 38"/>
                  <a:gd name="T9" fmla="*/ 37 h 86"/>
                  <a:gd name="T10" fmla="*/ 2 w 38"/>
                  <a:gd name="T11" fmla="*/ 39 h 86"/>
                  <a:gd name="T12" fmla="*/ 4 w 38"/>
                  <a:gd name="T13" fmla="*/ 39 h 86"/>
                  <a:gd name="T14" fmla="*/ 7 w 38"/>
                  <a:gd name="T15" fmla="*/ 42 h 86"/>
                  <a:gd name="T16" fmla="*/ 7 w 38"/>
                  <a:gd name="T17" fmla="*/ 83 h 86"/>
                  <a:gd name="T18" fmla="*/ 10 w 38"/>
                  <a:gd name="T19" fmla="*/ 86 h 86"/>
                  <a:gd name="T20" fmla="*/ 28 w 38"/>
                  <a:gd name="T21" fmla="*/ 86 h 86"/>
                  <a:gd name="T22" fmla="*/ 31 w 38"/>
                  <a:gd name="T23" fmla="*/ 83 h 86"/>
                  <a:gd name="T24" fmla="*/ 30 w 38"/>
                  <a:gd name="T25" fmla="*/ 63 h 86"/>
                  <a:gd name="T26" fmla="*/ 30 w 38"/>
                  <a:gd name="T27" fmla="*/ 44 h 86"/>
                  <a:gd name="T28" fmla="*/ 36 w 38"/>
                  <a:gd name="T29" fmla="*/ 39 h 86"/>
                  <a:gd name="T30" fmla="*/ 38 w 38"/>
                  <a:gd name="T31" fmla="*/ 37 h 86"/>
                  <a:gd name="T32" fmla="*/ 38 w 38"/>
                  <a:gd name="T33"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86">
                    <a:moveTo>
                      <a:pt x="38" y="11"/>
                    </a:moveTo>
                    <a:cubicBezTo>
                      <a:pt x="37" y="4"/>
                      <a:pt x="32" y="0"/>
                      <a:pt x="26" y="0"/>
                    </a:cubicBezTo>
                    <a:cubicBezTo>
                      <a:pt x="21" y="0"/>
                      <a:pt x="17" y="0"/>
                      <a:pt x="12" y="0"/>
                    </a:cubicBezTo>
                    <a:cubicBezTo>
                      <a:pt x="5" y="0"/>
                      <a:pt x="0" y="5"/>
                      <a:pt x="0" y="12"/>
                    </a:cubicBezTo>
                    <a:cubicBezTo>
                      <a:pt x="0" y="20"/>
                      <a:pt x="0" y="28"/>
                      <a:pt x="0" y="37"/>
                    </a:cubicBezTo>
                    <a:cubicBezTo>
                      <a:pt x="0" y="38"/>
                      <a:pt x="0" y="39"/>
                      <a:pt x="2" y="39"/>
                    </a:cubicBezTo>
                    <a:cubicBezTo>
                      <a:pt x="2" y="39"/>
                      <a:pt x="3" y="39"/>
                      <a:pt x="4" y="39"/>
                    </a:cubicBezTo>
                    <a:cubicBezTo>
                      <a:pt x="6" y="39"/>
                      <a:pt x="7" y="40"/>
                      <a:pt x="7" y="42"/>
                    </a:cubicBezTo>
                    <a:cubicBezTo>
                      <a:pt x="7" y="56"/>
                      <a:pt x="7" y="69"/>
                      <a:pt x="7" y="83"/>
                    </a:cubicBezTo>
                    <a:cubicBezTo>
                      <a:pt x="7" y="85"/>
                      <a:pt x="7" y="86"/>
                      <a:pt x="10" y="86"/>
                    </a:cubicBezTo>
                    <a:cubicBezTo>
                      <a:pt x="16" y="85"/>
                      <a:pt x="22" y="85"/>
                      <a:pt x="28" y="86"/>
                    </a:cubicBezTo>
                    <a:cubicBezTo>
                      <a:pt x="30" y="86"/>
                      <a:pt x="31" y="85"/>
                      <a:pt x="31" y="83"/>
                    </a:cubicBezTo>
                    <a:cubicBezTo>
                      <a:pt x="30" y="76"/>
                      <a:pt x="30" y="69"/>
                      <a:pt x="30" y="63"/>
                    </a:cubicBezTo>
                    <a:cubicBezTo>
                      <a:pt x="30" y="56"/>
                      <a:pt x="30" y="50"/>
                      <a:pt x="30" y="44"/>
                    </a:cubicBezTo>
                    <a:cubicBezTo>
                      <a:pt x="30" y="39"/>
                      <a:pt x="30" y="39"/>
                      <a:pt x="36" y="39"/>
                    </a:cubicBezTo>
                    <a:cubicBezTo>
                      <a:pt x="37" y="39"/>
                      <a:pt x="38" y="39"/>
                      <a:pt x="38" y="37"/>
                    </a:cubicBezTo>
                    <a:cubicBezTo>
                      <a:pt x="38" y="28"/>
                      <a:pt x="38" y="19"/>
                      <a:pt x="38" y="11"/>
                    </a:cubicBezTo>
                    <a:close/>
                  </a:path>
                </a:pathLst>
              </a:custGeom>
              <a:solidFill>
                <a:schemeClr val="tx1">
                  <a:lumMod val="25000"/>
                  <a:lumOff val="75000"/>
                </a:schemeClr>
              </a:solidFill>
              <a:ln w="6350">
                <a:noFill/>
                <a:prstDash val="solid"/>
              </a:ln>
            </p:spPr>
            <p:txBody>
              <a:bodyPr vert="horz" wrap="square" lIns="91440" tIns="45720" rIns="91440" bIns="45720" numCol="1" anchor="t" anchorCtr="0" compatLnSpc="1">
                <a:prstTxWarp prst="textNoShape">
                  <a:avLst/>
                </a:prstTxWarp>
              </a:bodyPr>
              <a:lstStyle/>
              <a:p>
                <a:endParaRPr lang="en-US"/>
              </a:p>
            </p:txBody>
          </p:sp>
          <p:sp>
            <p:nvSpPr>
              <p:cNvPr id="924" name="Oval 923">
                <a:extLst>
                  <a:ext uri="{FF2B5EF4-FFF2-40B4-BE49-F238E27FC236}">
                    <a16:creationId xmlns:a16="http://schemas.microsoft.com/office/drawing/2014/main" id="{852D3DED-88E3-1C21-BF27-9E450317F3FD}"/>
                  </a:ext>
                </a:extLst>
              </p:cNvPr>
              <p:cNvSpPr>
                <a:spLocks/>
              </p:cNvSpPr>
              <p:nvPr/>
            </p:nvSpPr>
            <p:spPr>
              <a:xfrm>
                <a:off x="6209433" y="2541454"/>
                <a:ext cx="47875" cy="48466"/>
              </a:xfrm>
              <a:prstGeom prst="ellipse">
                <a:avLst/>
              </a:prstGeom>
              <a:solidFill>
                <a:schemeClr val="tx1">
                  <a:lumMod val="25000"/>
                  <a:lumOff val="75000"/>
                </a:schemeClr>
              </a:solidFill>
              <a:ln w="635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5" name="Freeform 13">
                <a:extLst>
                  <a:ext uri="{FF2B5EF4-FFF2-40B4-BE49-F238E27FC236}">
                    <a16:creationId xmlns:a16="http://schemas.microsoft.com/office/drawing/2014/main" id="{AFD73861-9BE4-8596-51E8-FAA9F9EE8D3B}"/>
                  </a:ext>
                </a:extLst>
              </p:cNvPr>
              <p:cNvSpPr>
                <a:spLocks noEditPoints="1"/>
              </p:cNvSpPr>
              <p:nvPr/>
            </p:nvSpPr>
            <p:spPr bwMode="auto">
              <a:xfrm>
                <a:off x="6188451" y="2597013"/>
                <a:ext cx="89840" cy="197412"/>
              </a:xfrm>
              <a:custGeom>
                <a:avLst/>
                <a:gdLst>
                  <a:gd name="T0" fmla="*/ 342 w 431"/>
                  <a:gd name="T1" fmla="*/ 693 h 946"/>
                  <a:gd name="T2" fmla="*/ 343 w 431"/>
                  <a:gd name="T3" fmla="*/ 921 h 946"/>
                  <a:gd name="T4" fmla="*/ 319 w 431"/>
                  <a:gd name="T5" fmla="*/ 946 h 946"/>
                  <a:gd name="T6" fmla="*/ 111 w 431"/>
                  <a:gd name="T7" fmla="*/ 946 h 946"/>
                  <a:gd name="T8" fmla="*/ 83 w 431"/>
                  <a:gd name="T9" fmla="*/ 915 h 946"/>
                  <a:gd name="T10" fmla="*/ 84 w 431"/>
                  <a:gd name="T11" fmla="*/ 467 h 946"/>
                  <a:gd name="T12" fmla="*/ 49 w 431"/>
                  <a:gd name="T13" fmla="*/ 433 h 946"/>
                  <a:gd name="T14" fmla="*/ 23 w 431"/>
                  <a:gd name="T15" fmla="*/ 433 h 946"/>
                  <a:gd name="T16" fmla="*/ 2 w 431"/>
                  <a:gd name="T17" fmla="*/ 410 h 946"/>
                  <a:gd name="T18" fmla="*/ 3 w 431"/>
                  <a:gd name="T19" fmla="*/ 133 h 946"/>
                  <a:gd name="T20" fmla="*/ 137 w 431"/>
                  <a:gd name="T21" fmla="*/ 1 h 946"/>
                  <a:gd name="T22" fmla="*/ 291 w 431"/>
                  <a:gd name="T23" fmla="*/ 1 h 946"/>
                  <a:gd name="T24" fmla="*/ 422 w 431"/>
                  <a:gd name="T25" fmla="*/ 121 h 946"/>
                  <a:gd name="T26" fmla="*/ 425 w 431"/>
                  <a:gd name="T27" fmla="*/ 414 h 946"/>
                  <a:gd name="T28" fmla="*/ 400 w 431"/>
                  <a:gd name="T29" fmla="*/ 433 h 946"/>
                  <a:gd name="T30" fmla="*/ 342 w 431"/>
                  <a:gd name="T31" fmla="*/ 493 h 946"/>
                  <a:gd name="T32" fmla="*/ 342 w 431"/>
                  <a:gd name="T33" fmla="*/ 693 h 946"/>
                  <a:gd name="T34" fmla="*/ 316 w 431"/>
                  <a:gd name="T35" fmla="*/ 533 h 946"/>
                  <a:gd name="T36" fmla="*/ 316 w 431"/>
                  <a:gd name="T37" fmla="*/ 179 h 946"/>
                  <a:gd name="T38" fmla="*/ 317 w 431"/>
                  <a:gd name="T39" fmla="*/ 156 h 946"/>
                  <a:gd name="T40" fmla="*/ 329 w 431"/>
                  <a:gd name="T41" fmla="*/ 147 h 946"/>
                  <a:gd name="T42" fmla="*/ 341 w 431"/>
                  <a:gd name="T43" fmla="*/ 156 h 946"/>
                  <a:gd name="T44" fmla="*/ 342 w 431"/>
                  <a:gd name="T45" fmla="*/ 179 h 946"/>
                  <a:gd name="T46" fmla="*/ 342 w 431"/>
                  <a:gd name="T47" fmla="*/ 382 h 946"/>
                  <a:gd name="T48" fmla="*/ 368 w 431"/>
                  <a:gd name="T49" fmla="*/ 405 h 946"/>
                  <a:gd name="T50" fmla="*/ 398 w 431"/>
                  <a:gd name="T51" fmla="*/ 385 h 946"/>
                  <a:gd name="T52" fmla="*/ 396 w 431"/>
                  <a:gd name="T53" fmla="*/ 131 h 946"/>
                  <a:gd name="T54" fmla="*/ 287 w 431"/>
                  <a:gd name="T55" fmla="*/ 28 h 946"/>
                  <a:gd name="T56" fmla="*/ 150 w 431"/>
                  <a:gd name="T57" fmla="*/ 28 h 946"/>
                  <a:gd name="T58" fmla="*/ 29 w 431"/>
                  <a:gd name="T59" fmla="*/ 146 h 946"/>
                  <a:gd name="T60" fmla="*/ 28 w 431"/>
                  <a:gd name="T61" fmla="*/ 380 h 946"/>
                  <a:gd name="T62" fmla="*/ 55 w 431"/>
                  <a:gd name="T63" fmla="*/ 405 h 946"/>
                  <a:gd name="T64" fmla="*/ 83 w 431"/>
                  <a:gd name="T65" fmla="*/ 379 h 946"/>
                  <a:gd name="T66" fmla="*/ 83 w 431"/>
                  <a:gd name="T67" fmla="*/ 185 h 946"/>
                  <a:gd name="T68" fmla="*/ 97 w 431"/>
                  <a:gd name="T69" fmla="*/ 149 h 946"/>
                  <a:gd name="T70" fmla="*/ 109 w 431"/>
                  <a:gd name="T71" fmla="*/ 183 h 946"/>
                  <a:gd name="T72" fmla="*/ 110 w 431"/>
                  <a:gd name="T73" fmla="*/ 862 h 946"/>
                  <a:gd name="T74" fmla="*/ 167 w 431"/>
                  <a:gd name="T75" fmla="*/ 918 h 946"/>
                  <a:gd name="T76" fmla="*/ 201 w 431"/>
                  <a:gd name="T77" fmla="*/ 885 h 946"/>
                  <a:gd name="T78" fmla="*/ 200 w 431"/>
                  <a:gd name="T79" fmla="*/ 534 h 946"/>
                  <a:gd name="T80" fmla="*/ 201 w 431"/>
                  <a:gd name="T81" fmla="*/ 508 h 946"/>
                  <a:gd name="T82" fmla="*/ 211 w 431"/>
                  <a:gd name="T83" fmla="*/ 497 h 946"/>
                  <a:gd name="T84" fmla="*/ 226 w 431"/>
                  <a:gd name="T85" fmla="*/ 507 h 946"/>
                  <a:gd name="T86" fmla="*/ 227 w 431"/>
                  <a:gd name="T87" fmla="*/ 530 h 946"/>
                  <a:gd name="T88" fmla="*/ 227 w 431"/>
                  <a:gd name="T89" fmla="*/ 861 h 946"/>
                  <a:gd name="T90" fmla="*/ 284 w 431"/>
                  <a:gd name="T91" fmla="*/ 919 h 946"/>
                  <a:gd name="T92" fmla="*/ 317 w 431"/>
                  <a:gd name="T93" fmla="*/ 887 h 946"/>
                  <a:gd name="T94" fmla="*/ 316 w 431"/>
                  <a:gd name="T95" fmla="*/ 533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1" h="946">
                    <a:moveTo>
                      <a:pt x="342" y="693"/>
                    </a:moveTo>
                    <a:cubicBezTo>
                      <a:pt x="342" y="769"/>
                      <a:pt x="342" y="845"/>
                      <a:pt x="343" y="921"/>
                    </a:cubicBezTo>
                    <a:cubicBezTo>
                      <a:pt x="343" y="939"/>
                      <a:pt x="338" y="946"/>
                      <a:pt x="319" y="946"/>
                    </a:cubicBezTo>
                    <a:cubicBezTo>
                      <a:pt x="250" y="945"/>
                      <a:pt x="180" y="945"/>
                      <a:pt x="111" y="946"/>
                    </a:cubicBezTo>
                    <a:cubicBezTo>
                      <a:pt x="87" y="946"/>
                      <a:pt x="83" y="936"/>
                      <a:pt x="83" y="915"/>
                    </a:cubicBezTo>
                    <a:cubicBezTo>
                      <a:pt x="83" y="766"/>
                      <a:pt x="82" y="617"/>
                      <a:pt x="84" y="467"/>
                    </a:cubicBezTo>
                    <a:cubicBezTo>
                      <a:pt x="84" y="440"/>
                      <a:pt x="76" y="429"/>
                      <a:pt x="49" y="433"/>
                    </a:cubicBezTo>
                    <a:cubicBezTo>
                      <a:pt x="40" y="434"/>
                      <a:pt x="31" y="433"/>
                      <a:pt x="23" y="433"/>
                    </a:cubicBezTo>
                    <a:cubicBezTo>
                      <a:pt x="8" y="433"/>
                      <a:pt x="1" y="426"/>
                      <a:pt x="2" y="410"/>
                    </a:cubicBezTo>
                    <a:cubicBezTo>
                      <a:pt x="2" y="318"/>
                      <a:pt x="0" y="225"/>
                      <a:pt x="3" y="133"/>
                    </a:cubicBezTo>
                    <a:cubicBezTo>
                      <a:pt x="5" y="59"/>
                      <a:pt x="63" y="3"/>
                      <a:pt x="137" y="1"/>
                    </a:cubicBezTo>
                    <a:cubicBezTo>
                      <a:pt x="188" y="0"/>
                      <a:pt x="240" y="0"/>
                      <a:pt x="291" y="1"/>
                    </a:cubicBezTo>
                    <a:cubicBezTo>
                      <a:pt x="359" y="3"/>
                      <a:pt x="416" y="53"/>
                      <a:pt x="422" y="121"/>
                    </a:cubicBezTo>
                    <a:cubicBezTo>
                      <a:pt x="431" y="218"/>
                      <a:pt x="424" y="316"/>
                      <a:pt x="425" y="414"/>
                    </a:cubicBezTo>
                    <a:cubicBezTo>
                      <a:pt x="425" y="432"/>
                      <a:pt x="413" y="432"/>
                      <a:pt x="400" y="433"/>
                    </a:cubicBezTo>
                    <a:cubicBezTo>
                      <a:pt x="342" y="436"/>
                      <a:pt x="342" y="436"/>
                      <a:pt x="342" y="493"/>
                    </a:cubicBezTo>
                    <a:cubicBezTo>
                      <a:pt x="342" y="560"/>
                      <a:pt x="342" y="626"/>
                      <a:pt x="342" y="693"/>
                    </a:cubicBezTo>
                    <a:close/>
                    <a:moveTo>
                      <a:pt x="316" y="533"/>
                    </a:moveTo>
                    <a:cubicBezTo>
                      <a:pt x="316" y="415"/>
                      <a:pt x="316" y="297"/>
                      <a:pt x="316" y="179"/>
                    </a:cubicBezTo>
                    <a:cubicBezTo>
                      <a:pt x="316" y="172"/>
                      <a:pt x="316" y="164"/>
                      <a:pt x="317" y="156"/>
                    </a:cubicBezTo>
                    <a:cubicBezTo>
                      <a:pt x="318" y="150"/>
                      <a:pt x="323" y="147"/>
                      <a:pt x="329" y="147"/>
                    </a:cubicBezTo>
                    <a:cubicBezTo>
                      <a:pt x="335" y="147"/>
                      <a:pt x="341" y="150"/>
                      <a:pt x="341" y="156"/>
                    </a:cubicBezTo>
                    <a:cubicBezTo>
                      <a:pt x="342" y="164"/>
                      <a:pt x="342" y="172"/>
                      <a:pt x="342" y="179"/>
                    </a:cubicBezTo>
                    <a:cubicBezTo>
                      <a:pt x="342" y="247"/>
                      <a:pt x="343" y="314"/>
                      <a:pt x="342" y="382"/>
                    </a:cubicBezTo>
                    <a:cubicBezTo>
                      <a:pt x="342" y="402"/>
                      <a:pt x="352" y="406"/>
                      <a:pt x="368" y="405"/>
                    </a:cubicBezTo>
                    <a:cubicBezTo>
                      <a:pt x="382" y="404"/>
                      <a:pt x="398" y="409"/>
                      <a:pt x="398" y="385"/>
                    </a:cubicBezTo>
                    <a:cubicBezTo>
                      <a:pt x="397" y="301"/>
                      <a:pt x="399" y="216"/>
                      <a:pt x="396" y="131"/>
                    </a:cubicBezTo>
                    <a:cubicBezTo>
                      <a:pt x="394" y="73"/>
                      <a:pt x="345" y="29"/>
                      <a:pt x="287" y="28"/>
                    </a:cubicBezTo>
                    <a:cubicBezTo>
                      <a:pt x="242" y="28"/>
                      <a:pt x="196" y="28"/>
                      <a:pt x="150" y="28"/>
                    </a:cubicBezTo>
                    <a:cubicBezTo>
                      <a:pt x="78" y="28"/>
                      <a:pt x="30" y="74"/>
                      <a:pt x="29" y="146"/>
                    </a:cubicBezTo>
                    <a:cubicBezTo>
                      <a:pt x="27" y="224"/>
                      <a:pt x="29" y="302"/>
                      <a:pt x="28" y="380"/>
                    </a:cubicBezTo>
                    <a:cubicBezTo>
                      <a:pt x="28" y="401"/>
                      <a:pt x="36" y="405"/>
                      <a:pt x="55" y="405"/>
                    </a:cubicBezTo>
                    <a:cubicBezTo>
                      <a:pt x="74" y="405"/>
                      <a:pt x="84" y="402"/>
                      <a:pt x="83" y="379"/>
                    </a:cubicBezTo>
                    <a:cubicBezTo>
                      <a:pt x="82" y="314"/>
                      <a:pt x="82" y="249"/>
                      <a:pt x="83" y="185"/>
                    </a:cubicBezTo>
                    <a:cubicBezTo>
                      <a:pt x="84" y="172"/>
                      <a:pt x="74" y="148"/>
                      <a:pt x="97" y="149"/>
                    </a:cubicBezTo>
                    <a:cubicBezTo>
                      <a:pt x="118" y="149"/>
                      <a:pt x="109" y="171"/>
                      <a:pt x="109" y="183"/>
                    </a:cubicBezTo>
                    <a:cubicBezTo>
                      <a:pt x="110" y="410"/>
                      <a:pt x="110" y="636"/>
                      <a:pt x="110" y="862"/>
                    </a:cubicBezTo>
                    <a:cubicBezTo>
                      <a:pt x="110" y="929"/>
                      <a:pt x="106" y="915"/>
                      <a:pt x="167" y="918"/>
                    </a:cubicBezTo>
                    <a:cubicBezTo>
                      <a:pt x="193" y="920"/>
                      <a:pt x="201" y="911"/>
                      <a:pt x="201" y="885"/>
                    </a:cubicBezTo>
                    <a:cubicBezTo>
                      <a:pt x="200" y="768"/>
                      <a:pt x="200" y="651"/>
                      <a:pt x="200" y="534"/>
                    </a:cubicBezTo>
                    <a:cubicBezTo>
                      <a:pt x="200" y="525"/>
                      <a:pt x="201" y="517"/>
                      <a:pt x="201" y="508"/>
                    </a:cubicBezTo>
                    <a:cubicBezTo>
                      <a:pt x="202" y="502"/>
                      <a:pt x="205" y="498"/>
                      <a:pt x="211" y="497"/>
                    </a:cubicBezTo>
                    <a:cubicBezTo>
                      <a:pt x="220" y="496"/>
                      <a:pt x="225" y="500"/>
                      <a:pt x="226" y="507"/>
                    </a:cubicBezTo>
                    <a:cubicBezTo>
                      <a:pt x="228" y="514"/>
                      <a:pt x="227" y="522"/>
                      <a:pt x="227" y="530"/>
                    </a:cubicBezTo>
                    <a:cubicBezTo>
                      <a:pt x="227" y="640"/>
                      <a:pt x="227" y="750"/>
                      <a:pt x="227" y="861"/>
                    </a:cubicBezTo>
                    <a:cubicBezTo>
                      <a:pt x="227" y="918"/>
                      <a:pt x="227" y="917"/>
                      <a:pt x="284" y="919"/>
                    </a:cubicBezTo>
                    <a:cubicBezTo>
                      <a:pt x="309" y="919"/>
                      <a:pt x="317" y="912"/>
                      <a:pt x="317" y="887"/>
                    </a:cubicBezTo>
                    <a:cubicBezTo>
                      <a:pt x="315" y="769"/>
                      <a:pt x="316" y="651"/>
                      <a:pt x="316" y="533"/>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Tree>
    <p:extLst>
      <p:ext uri="{BB962C8B-B14F-4D97-AF65-F5344CB8AC3E}">
        <p14:creationId xmlns:p14="http://schemas.microsoft.com/office/powerpoint/2010/main" val="3771861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5449B-2FF3-FDF6-CE80-72492C92861B}"/>
            </a:ext>
          </a:extLst>
        </p:cNvPr>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B8AC847-CE67-40EC-C0EF-243F5449F3F4}"/>
              </a:ext>
            </a:extLst>
          </p:cNvPr>
          <p:cNvSpPr>
            <a:spLocks noGrp="1"/>
          </p:cNvSpPr>
          <p:nvPr>
            <p:ph sz="half" idx="1"/>
          </p:nvPr>
        </p:nvSpPr>
        <p:spPr>
          <a:xfrm>
            <a:off x="9001760" y="1416785"/>
            <a:ext cx="3190241" cy="4415215"/>
          </a:xfrm>
        </p:spPr>
        <p:txBody>
          <a:bodyPr/>
          <a:lstStyle/>
          <a:p>
            <a:r>
              <a:rPr lang="en-GB" noProof="0"/>
              <a:t>Most individuals who do not transition still show ongoing psychopathology, poor functioning, or need for care at follow-up</a:t>
            </a:r>
            <a:r>
              <a:rPr lang="en-GB" baseline="30000" noProof="0"/>
              <a:t>3</a:t>
            </a:r>
          </a:p>
          <a:p>
            <a:r>
              <a:rPr lang="en-GB" noProof="0"/>
              <a:t>Compared to adults, adolescents at CHR-P display lower transition probabilities but significant persistence of symptoms and functional difficulties</a:t>
            </a:r>
            <a:r>
              <a:rPr lang="en-GB" baseline="30000" noProof="0"/>
              <a:t>2</a:t>
            </a:r>
          </a:p>
          <a:p>
            <a:endParaRPr lang="en-GB" noProof="0"/>
          </a:p>
        </p:txBody>
      </p:sp>
      <p:sp>
        <p:nvSpPr>
          <p:cNvPr id="5" name="Text Placeholder 4">
            <a:extLst>
              <a:ext uri="{FF2B5EF4-FFF2-40B4-BE49-F238E27FC236}">
                <a16:creationId xmlns:a16="http://schemas.microsoft.com/office/drawing/2014/main" id="{59DB12F7-EBA4-9860-28D8-A6ED886A6785}"/>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71F57671-6245-BF27-9521-DE51532D0F6E}"/>
              </a:ext>
            </a:extLst>
          </p:cNvPr>
          <p:cNvSpPr>
            <a:spLocks noGrp="1"/>
          </p:cNvSpPr>
          <p:nvPr>
            <p:ph type="title"/>
          </p:nvPr>
        </p:nvSpPr>
        <p:spPr/>
        <p:txBody>
          <a:bodyPr/>
          <a:lstStyle/>
          <a:p>
            <a:r>
              <a:rPr lang="en-GB" noProof="0"/>
              <a:t>Transition risk for individuals at clinical high-risk for psychosis</a:t>
            </a:r>
          </a:p>
        </p:txBody>
      </p:sp>
      <p:sp>
        <p:nvSpPr>
          <p:cNvPr id="15" name="Content Placeholder 14">
            <a:extLst>
              <a:ext uri="{FF2B5EF4-FFF2-40B4-BE49-F238E27FC236}">
                <a16:creationId xmlns:a16="http://schemas.microsoft.com/office/drawing/2014/main" id="{516CCEFA-2238-5780-4B40-264235C9BB72}"/>
              </a:ext>
            </a:extLst>
          </p:cNvPr>
          <p:cNvSpPr>
            <a:spLocks noGrp="1"/>
          </p:cNvSpPr>
          <p:nvPr>
            <p:ph idx="19"/>
          </p:nvPr>
        </p:nvSpPr>
        <p:spPr/>
        <p:txBody>
          <a:bodyPr/>
          <a:lstStyle/>
          <a:p>
            <a:r>
              <a:rPr lang="en-GB" b="1" noProof="0" dirty="0"/>
              <a:t>Transition risk varies across subgroups</a:t>
            </a:r>
            <a:r>
              <a:rPr lang="en-GB" noProof="0" dirty="0"/>
              <a:t>, with higher rates among individuals presenting with BLIPS/BIPS and lower rates in younger CHR-P populations</a:t>
            </a:r>
            <a:r>
              <a:rPr lang="en-GB" baseline="30000" noProof="0" dirty="0"/>
              <a:t>1-3</a:t>
            </a:r>
          </a:p>
          <a:p>
            <a:r>
              <a:rPr lang="en-GB" noProof="0" dirty="0"/>
              <a:t>Updated meta-analytic evidence indicates that </a:t>
            </a:r>
            <a:r>
              <a:rPr lang="en-GB" b="1" noProof="0" dirty="0"/>
              <a:t>about a quarter of individuals are at risk of transition to psychosis at 3 years</a:t>
            </a:r>
            <a:r>
              <a:rPr lang="en-GB" baseline="30000" noProof="0" dirty="0"/>
              <a:t>1</a:t>
            </a:r>
          </a:p>
          <a:p>
            <a:endParaRPr lang="en-GB" noProof="0" dirty="0"/>
          </a:p>
        </p:txBody>
      </p:sp>
      <p:sp>
        <p:nvSpPr>
          <p:cNvPr id="9" name="Text Placeholder 8">
            <a:extLst>
              <a:ext uri="{FF2B5EF4-FFF2-40B4-BE49-F238E27FC236}">
                <a16:creationId xmlns:a16="http://schemas.microsoft.com/office/drawing/2014/main" id="{D620D5E9-F425-E58E-DFBB-491D9B85560C}"/>
              </a:ext>
            </a:extLst>
          </p:cNvPr>
          <p:cNvSpPr>
            <a:spLocks noGrp="1"/>
          </p:cNvSpPr>
          <p:nvPr>
            <p:ph type="body" sz="quarter" idx="18"/>
          </p:nvPr>
        </p:nvSpPr>
        <p:spPr/>
        <p:txBody>
          <a:bodyPr/>
          <a:lstStyle/>
          <a:p>
            <a:r>
              <a:rPr lang="en-GB" noProof="0" dirty="0"/>
              <a:t>BLIPS/BIPS=brief-limited-intermittent psychotic symptoms; CHR-P=clinical high-risk for psychosis; CI</a:t>
            </a:r>
            <a:r>
              <a:rPr lang="en-GB" strike="sngStrike" noProof="0" dirty="0"/>
              <a:t>=</a:t>
            </a:r>
            <a:r>
              <a:rPr lang="en-GB" noProof="0" dirty="0"/>
              <a:t>confidence interval</a:t>
            </a:r>
          </a:p>
          <a:p>
            <a:r>
              <a:rPr lang="en-GB" noProof="0" dirty="0"/>
              <a:t>1. Salazar de Pablo et al. JAMA Psychiatry 2021;78:970–978; 2. </a:t>
            </a:r>
            <a:r>
              <a:rPr lang="en-GB" noProof="0" dirty="0">
                <a:ea typeface="Calibri" panose="020F0502020204030204" pitchFamily="34" charset="0"/>
              </a:rPr>
              <a:t>Catalan et al. J Child </a:t>
            </a:r>
            <a:r>
              <a:rPr lang="en-GB" noProof="0" dirty="0" err="1">
                <a:ea typeface="Calibri" panose="020F0502020204030204" pitchFamily="34" charset="0"/>
              </a:rPr>
              <a:t>Psychol</a:t>
            </a:r>
            <a:r>
              <a:rPr lang="en-GB" noProof="0" dirty="0">
                <a:ea typeface="Calibri" panose="020F0502020204030204" pitchFamily="34" charset="0"/>
              </a:rPr>
              <a:t> Psychiatry 2021;62:657</a:t>
            </a:r>
            <a:r>
              <a:rPr lang="en-GB" noProof="0" dirty="0"/>
              <a:t>–</a:t>
            </a:r>
            <a:r>
              <a:rPr lang="en-GB" noProof="0" dirty="0">
                <a:ea typeface="Calibri" panose="020F0502020204030204" pitchFamily="34" charset="0"/>
              </a:rPr>
              <a:t>673; 3. Salazar de Pablo et al. </a:t>
            </a:r>
            <a:r>
              <a:rPr lang="en-GB" noProof="0" dirty="0" err="1">
                <a:ea typeface="Calibri" panose="020F0502020204030204" pitchFamily="34" charset="0"/>
              </a:rPr>
              <a:t>Epidemiol</a:t>
            </a:r>
            <a:r>
              <a:rPr lang="en-GB" noProof="0" dirty="0">
                <a:ea typeface="Calibri" panose="020F0502020204030204" pitchFamily="34" charset="0"/>
              </a:rPr>
              <a:t> </a:t>
            </a:r>
            <a:r>
              <a:rPr lang="en-GB" noProof="0" dirty="0" err="1">
                <a:ea typeface="Calibri" panose="020F0502020204030204" pitchFamily="34" charset="0"/>
              </a:rPr>
              <a:t>Psychiatr</a:t>
            </a:r>
            <a:r>
              <a:rPr lang="en-GB" noProof="0" dirty="0">
                <a:ea typeface="Calibri" panose="020F0502020204030204" pitchFamily="34" charset="0"/>
              </a:rPr>
              <a:t> Sci 2022;31:e9</a:t>
            </a:r>
            <a:endParaRPr lang="en-GB" noProof="0" dirty="0"/>
          </a:p>
        </p:txBody>
      </p:sp>
      <p:sp>
        <p:nvSpPr>
          <p:cNvPr id="6" name="Slide Number Placeholder 5">
            <a:extLst>
              <a:ext uri="{FF2B5EF4-FFF2-40B4-BE49-F238E27FC236}">
                <a16:creationId xmlns:a16="http://schemas.microsoft.com/office/drawing/2014/main" id="{639EB650-CD82-6B69-B5E0-CF081E146073}"/>
              </a:ext>
            </a:extLst>
          </p:cNvPr>
          <p:cNvSpPr>
            <a:spLocks noGrp="1"/>
          </p:cNvSpPr>
          <p:nvPr>
            <p:ph type="sldNum" sz="quarter" idx="4"/>
          </p:nvPr>
        </p:nvSpPr>
        <p:spPr/>
        <p:txBody>
          <a:bodyPr/>
          <a:lstStyle/>
          <a:p>
            <a:fld id="{6DBC486D-4FAB-B746-8B02-8D7C842291C6}" type="slidenum">
              <a:rPr lang="en-GB" noProof="0" smtClean="0"/>
              <a:pPr/>
              <a:t>13</a:t>
            </a:fld>
            <a:endParaRPr lang="en-GB" noProof="0"/>
          </a:p>
        </p:txBody>
      </p:sp>
      <p:sp>
        <p:nvSpPr>
          <p:cNvPr id="12" name="TextBox 11">
            <a:extLst>
              <a:ext uri="{FF2B5EF4-FFF2-40B4-BE49-F238E27FC236}">
                <a16:creationId xmlns:a16="http://schemas.microsoft.com/office/drawing/2014/main" id="{A8C6117A-2BDD-40C0-BB86-19EDBA453A78}"/>
              </a:ext>
            </a:extLst>
          </p:cNvPr>
          <p:cNvSpPr txBox="1"/>
          <p:nvPr/>
        </p:nvSpPr>
        <p:spPr>
          <a:xfrm>
            <a:off x="1217613" y="2747259"/>
            <a:ext cx="6891647" cy="338554"/>
          </a:xfrm>
          <a:prstGeom prst="rect">
            <a:avLst/>
          </a:prstGeom>
          <a:noFill/>
        </p:spPr>
        <p:txBody>
          <a:bodyPr wrap="square" rtlCol="0">
            <a:spAutoFit/>
          </a:bodyPr>
          <a:lstStyle/>
          <a:p>
            <a:pPr algn="ctr"/>
            <a:r>
              <a:rPr lang="en-GB" sz="1600" b="1" noProof="0">
                <a:solidFill>
                  <a:schemeClr val="accent2">
                    <a:lumMod val="50000"/>
                  </a:schemeClr>
                </a:solidFill>
              </a:rPr>
              <a:t>Cumulative risk of transition to psychosis in individuals at CHR-P</a:t>
            </a:r>
            <a:r>
              <a:rPr lang="en-GB" sz="1600" b="1" baseline="30000" noProof="0">
                <a:solidFill>
                  <a:schemeClr val="accent2">
                    <a:lumMod val="50000"/>
                  </a:schemeClr>
                </a:solidFill>
              </a:rPr>
              <a:t>1</a:t>
            </a:r>
          </a:p>
        </p:txBody>
      </p:sp>
      <p:graphicFrame>
        <p:nvGraphicFramePr>
          <p:cNvPr id="10" name="Chart 9">
            <a:extLst>
              <a:ext uri="{FF2B5EF4-FFF2-40B4-BE49-F238E27FC236}">
                <a16:creationId xmlns:a16="http://schemas.microsoft.com/office/drawing/2014/main" id="{95E52625-B221-FF38-52E9-9EE0C17EC50A}"/>
              </a:ext>
            </a:extLst>
          </p:cNvPr>
          <p:cNvGraphicFramePr/>
          <p:nvPr>
            <p:extLst>
              <p:ext uri="{D42A27DB-BD31-4B8C-83A1-F6EECF244321}">
                <p14:modId xmlns:p14="http://schemas.microsoft.com/office/powerpoint/2010/main" val="994381531"/>
              </p:ext>
            </p:extLst>
          </p:nvPr>
        </p:nvGraphicFramePr>
        <p:xfrm>
          <a:off x="1386180" y="3235299"/>
          <a:ext cx="6723080" cy="30056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3465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19EF0A-FA2C-A9CD-623A-84AD04FF05FC}"/>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3" name="Title 2">
            <a:extLst>
              <a:ext uri="{FF2B5EF4-FFF2-40B4-BE49-F238E27FC236}">
                <a16:creationId xmlns:a16="http://schemas.microsoft.com/office/drawing/2014/main" id="{A9C3C154-0AF0-7780-B7FF-D989CBEB9396}"/>
              </a:ext>
            </a:extLst>
          </p:cNvPr>
          <p:cNvSpPr>
            <a:spLocks noGrp="1"/>
          </p:cNvSpPr>
          <p:nvPr>
            <p:ph type="title"/>
          </p:nvPr>
        </p:nvSpPr>
        <p:spPr/>
        <p:txBody>
          <a:bodyPr anchor="b">
            <a:normAutofit/>
          </a:bodyPr>
          <a:lstStyle/>
          <a:p>
            <a:r>
              <a:rPr lang="en-GB" noProof="0"/>
              <a:t>Initial presentation in first-episode psychosis</a:t>
            </a:r>
          </a:p>
        </p:txBody>
      </p:sp>
      <p:sp>
        <p:nvSpPr>
          <p:cNvPr id="4" name="Content Placeholder 3">
            <a:extLst>
              <a:ext uri="{FF2B5EF4-FFF2-40B4-BE49-F238E27FC236}">
                <a16:creationId xmlns:a16="http://schemas.microsoft.com/office/drawing/2014/main" id="{2D3303C8-7D87-EEFC-0F3D-4D9F9AF18B80}"/>
              </a:ext>
            </a:extLst>
          </p:cNvPr>
          <p:cNvSpPr>
            <a:spLocks noGrp="1"/>
          </p:cNvSpPr>
          <p:nvPr>
            <p:ph sz="half" idx="21"/>
          </p:nvPr>
        </p:nvSpPr>
        <p:spPr/>
        <p:txBody>
          <a:bodyPr>
            <a:normAutofit/>
          </a:bodyPr>
          <a:lstStyle/>
          <a:p>
            <a:pPr>
              <a:lnSpc>
                <a:spcPct val="90000"/>
              </a:lnSpc>
            </a:pPr>
            <a:r>
              <a:rPr lang="en-GB" noProof="0"/>
              <a:t>FEP presentations are </a:t>
            </a:r>
            <a:r>
              <a:rPr lang="en-GB" b="1" noProof="0"/>
              <a:t>heterogeneous</a:t>
            </a:r>
            <a:r>
              <a:rPr lang="en-GB" noProof="0"/>
              <a:t>, with </a:t>
            </a:r>
            <a:br>
              <a:rPr lang="en-GB" noProof="0"/>
            </a:br>
            <a:r>
              <a:rPr lang="en-GB" noProof="0"/>
              <a:t>analyses identifying </a:t>
            </a:r>
            <a:r>
              <a:rPr lang="en-GB" b="1" noProof="0"/>
              <a:t>distinct clinical clusters </a:t>
            </a:r>
            <a:br>
              <a:rPr lang="en-GB" noProof="0"/>
            </a:br>
            <a:r>
              <a:rPr lang="en-GB" noProof="0"/>
              <a:t>at onset</a:t>
            </a:r>
            <a:r>
              <a:rPr lang="en-GB" baseline="30000" noProof="0"/>
              <a:t>1</a:t>
            </a:r>
          </a:p>
          <a:p>
            <a:pPr>
              <a:lnSpc>
                <a:spcPct val="90000"/>
              </a:lnSpc>
            </a:pPr>
            <a:r>
              <a:rPr lang="en-GB" noProof="0"/>
              <a:t>These clusters differ in </a:t>
            </a:r>
            <a:r>
              <a:rPr lang="en-GB" b="1" noProof="0"/>
              <a:t>symptom severity </a:t>
            </a:r>
            <a:r>
              <a:rPr lang="en-GB" noProof="0"/>
              <a:t>and</a:t>
            </a:r>
            <a:r>
              <a:rPr lang="en-GB" strike="sngStrike" noProof="0"/>
              <a:t> </a:t>
            </a:r>
            <a:r>
              <a:rPr lang="en-GB" b="1" noProof="0"/>
              <a:t>negative symptom </a:t>
            </a:r>
            <a:r>
              <a:rPr lang="en-GB" noProof="0"/>
              <a:t>burden from the earliest stages</a:t>
            </a:r>
            <a:r>
              <a:rPr lang="en-GB" baseline="30000" noProof="0"/>
              <a:t>1</a:t>
            </a:r>
          </a:p>
          <a:p>
            <a:pPr>
              <a:lnSpc>
                <a:spcPct val="90000"/>
              </a:lnSpc>
            </a:pPr>
            <a:r>
              <a:rPr lang="en-GB" noProof="0"/>
              <a:t>Network-based longitudinal analyses show </a:t>
            </a:r>
            <a:r>
              <a:rPr lang="en-GB" b="1" noProof="0"/>
              <a:t>stable core symptom structures from onset</a:t>
            </a:r>
            <a:r>
              <a:rPr lang="en-GB" noProof="0"/>
              <a:t>, with strong interconnections among positive, negative, and affective symptoms</a:t>
            </a:r>
            <a:r>
              <a:rPr lang="en-GB" baseline="30000" noProof="0"/>
              <a:t>2</a:t>
            </a:r>
          </a:p>
          <a:p>
            <a:pPr>
              <a:lnSpc>
                <a:spcPct val="90000"/>
              </a:lnSpc>
            </a:pPr>
            <a:r>
              <a:rPr lang="en-GB" noProof="0"/>
              <a:t>Early symptom patterns and network properties </a:t>
            </a:r>
            <a:r>
              <a:rPr lang="en-GB" b="1" noProof="0"/>
              <a:t>predict subsequent course </a:t>
            </a:r>
            <a:r>
              <a:rPr lang="en-GB" noProof="0"/>
              <a:t>and </a:t>
            </a:r>
            <a:br>
              <a:rPr lang="en-GB" noProof="0"/>
            </a:br>
            <a:r>
              <a:rPr lang="en-GB" noProof="0"/>
              <a:t>functional outcomes</a:t>
            </a:r>
            <a:r>
              <a:rPr lang="en-GB" baseline="30000" noProof="0"/>
              <a:t>1</a:t>
            </a:r>
          </a:p>
          <a:p>
            <a:pPr>
              <a:lnSpc>
                <a:spcPct val="90000"/>
              </a:lnSpc>
            </a:pPr>
            <a:endParaRPr lang="en-GB" noProof="0"/>
          </a:p>
        </p:txBody>
      </p:sp>
      <p:sp>
        <p:nvSpPr>
          <p:cNvPr id="14" name="Text Placeholder 5">
            <a:extLst>
              <a:ext uri="{FF2B5EF4-FFF2-40B4-BE49-F238E27FC236}">
                <a16:creationId xmlns:a16="http://schemas.microsoft.com/office/drawing/2014/main" id="{F2FE9F14-F5FA-8668-0FD4-0314532BB22E}"/>
              </a:ext>
            </a:extLst>
          </p:cNvPr>
          <p:cNvSpPr>
            <a:spLocks noGrp="1"/>
          </p:cNvSpPr>
          <p:nvPr>
            <p:ph type="body" sz="quarter" idx="18"/>
          </p:nvPr>
        </p:nvSpPr>
        <p:spPr/>
        <p:txBody>
          <a:bodyPr/>
          <a:lstStyle/>
          <a:p>
            <a:r>
              <a:rPr lang="en-GB" noProof="0" dirty="0"/>
              <a:t>FEP=first-episode psychosis; PANSS=Positive and Negative Syndrome Scale</a:t>
            </a:r>
          </a:p>
          <a:p>
            <a:r>
              <a:rPr lang="en-GB" noProof="0" dirty="0"/>
              <a:t>1. Amoretti et al. </a:t>
            </a:r>
            <a:r>
              <a:rPr lang="en-GB" noProof="0" dirty="0" err="1"/>
              <a:t>Eur</a:t>
            </a:r>
            <a:r>
              <a:rPr lang="en-GB" noProof="0" dirty="0"/>
              <a:t> </a:t>
            </a:r>
            <a:r>
              <a:rPr lang="en-GB" noProof="0" dirty="0" err="1"/>
              <a:t>Neuropsychopharmacol</a:t>
            </a:r>
            <a:r>
              <a:rPr lang="en-GB" noProof="0" dirty="0"/>
              <a:t> 2021;47:112–129; 2. Griffiths et al. </a:t>
            </a:r>
            <a:r>
              <a:rPr lang="en-GB" noProof="0" dirty="0" err="1"/>
              <a:t>Transl</a:t>
            </a:r>
            <a:r>
              <a:rPr lang="en-GB" noProof="0" dirty="0"/>
              <a:t> Psychiatry 2021;11:567  </a:t>
            </a:r>
          </a:p>
        </p:txBody>
      </p:sp>
      <p:sp>
        <p:nvSpPr>
          <p:cNvPr id="6" name="Slide Number Placeholder 5">
            <a:extLst>
              <a:ext uri="{FF2B5EF4-FFF2-40B4-BE49-F238E27FC236}">
                <a16:creationId xmlns:a16="http://schemas.microsoft.com/office/drawing/2014/main" id="{989EE1AF-B563-726F-2540-53EB854A0472}"/>
              </a:ext>
            </a:extLst>
          </p:cNvPr>
          <p:cNvSpPr>
            <a:spLocks noGrp="1"/>
          </p:cNvSpPr>
          <p:nvPr>
            <p:ph type="sldNum" sz="quarter" idx="4"/>
          </p:nvPr>
        </p:nvSpPr>
        <p:spPr/>
        <p:txBody>
          <a:bodyPr anchor="t">
            <a:normAutofit/>
          </a:bodyPr>
          <a:lstStyle/>
          <a:p>
            <a:pPr>
              <a:spcAft>
                <a:spcPts val="600"/>
              </a:spcAft>
            </a:pPr>
            <a:fld id="{6DBC486D-4FAB-B746-8B02-8D7C842291C6}" type="slidenum">
              <a:rPr lang="en-GB" noProof="0" smtClean="0"/>
              <a:pPr>
                <a:spcAft>
                  <a:spcPts val="600"/>
                </a:spcAft>
              </a:pPr>
              <a:t>14</a:t>
            </a:fld>
            <a:endParaRPr lang="en-GB" noProof="0"/>
          </a:p>
        </p:txBody>
      </p:sp>
      <p:sp>
        <p:nvSpPr>
          <p:cNvPr id="5" name="TextBox 4">
            <a:extLst>
              <a:ext uri="{FF2B5EF4-FFF2-40B4-BE49-F238E27FC236}">
                <a16:creationId xmlns:a16="http://schemas.microsoft.com/office/drawing/2014/main" id="{4BEDD624-8F20-30FE-FC38-BEA3EF935B42}"/>
              </a:ext>
            </a:extLst>
          </p:cNvPr>
          <p:cNvSpPr txBox="1"/>
          <p:nvPr/>
        </p:nvSpPr>
        <p:spPr>
          <a:xfrm>
            <a:off x="6242057" y="1339525"/>
            <a:ext cx="5202754" cy="584775"/>
          </a:xfrm>
          <a:prstGeom prst="rect">
            <a:avLst/>
          </a:prstGeom>
          <a:noFill/>
        </p:spPr>
        <p:txBody>
          <a:bodyPr wrap="square" rtlCol="0">
            <a:spAutoFit/>
          </a:bodyPr>
          <a:lstStyle/>
          <a:p>
            <a:pPr algn="ctr"/>
            <a:r>
              <a:rPr lang="en-GB" sz="1600" b="1" noProof="0">
                <a:solidFill>
                  <a:schemeClr val="accent2">
                    <a:lumMod val="50000"/>
                  </a:schemeClr>
                </a:solidFill>
              </a:rPr>
              <a:t>Top scoring bridge nodes across baseline and</a:t>
            </a:r>
            <a:br>
              <a:rPr lang="en-GB" sz="1600" b="1" noProof="0">
                <a:solidFill>
                  <a:schemeClr val="accent2">
                    <a:lumMod val="50000"/>
                  </a:schemeClr>
                </a:solidFill>
              </a:rPr>
            </a:br>
            <a:r>
              <a:rPr lang="en-GB" sz="1600" b="1" noProof="0">
                <a:solidFill>
                  <a:schemeClr val="accent2">
                    <a:lumMod val="50000"/>
                  </a:schemeClr>
                </a:solidFill>
              </a:rPr>
              <a:t>12-month networks</a:t>
            </a:r>
            <a:r>
              <a:rPr lang="en-GB" sz="1600" b="1" baseline="30000" noProof="0">
                <a:solidFill>
                  <a:schemeClr val="accent2">
                    <a:lumMod val="50000"/>
                  </a:schemeClr>
                </a:solidFill>
              </a:rPr>
              <a:t>2</a:t>
            </a:r>
          </a:p>
        </p:txBody>
      </p:sp>
      <p:sp>
        <p:nvSpPr>
          <p:cNvPr id="7" name="TextBox 6">
            <a:extLst>
              <a:ext uri="{FF2B5EF4-FFF2-40B4-BE49-F238E27FC236}">
                <a16:creationId xmlns:a16="http://schemas.microsoft.com/office/drawing/2014/main" id="{B4166CEB-BE88-B8B9-BA74-FE0703B22F62}"/>
              </a:ext>
            </a:extLst>
          </p:cNvPr>
          <p:cNvSpPr txBox="1"/>
          <p:nvPr/>
        </p:nvSpPr>
        <p:spPr>
          <a:xfrm>
            <a:off x="6230938" y="2170202"/>
            <a:ext cx="253217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B59E5F">
                    <a:lumMod val="50000"/>
                  </a:srgbClr>
                </a:solidFill>
                <a:effectLst/>
                <a:uLnTx/>
                <a:uFillTx/>
                <a:latin typeface="Arial"/>
                <a:ea typeface="+mn-ea"/>
                <a:cs typeface="+mn-cs"/>
              </a:rPr>
              <a:t>Baseline network</a:t>
            </a:r>
            <a:endParaRPr kumimoji="0" lang="en-GB" sz="1200" b="1" i="0" u="none" strike="noStrike" kern="1200" cap="none" spc="0" normalizeH="0" baseline="30000" noProof="0">
              <a:ln>
                <a:noFill/>
              </a:ln>
              <a:solidFill>
                <a:srgbClr val="B59E5F">
                  <a:lumMod val="50000"/>
                </a:srgbClr>
              </a:solidFill>
              <a:effectLst/>
              <a:uLnTx/>
              <a:uFillTx/>
              <a:latin typeface="Arial"/>
              <a:ea typeface="+mn-ea"/>
              <a:cs typeface="+mn-cs"/>
            </a:endParaRPr>
          </a:p>
        </p:txBody>
      </p:sp>
      <p:sp>
        <p:nvSpPr>
          <p:cNvPr id="8" name="TextBox 7">
            <a:extLst>
              <a:ext uri="{FF2B5EF4-FFF2-40B4-BE49-F238E27FC236}">
                <a16:creationId xmlns:a16="http://schemas.microsoft.com/office/drawing/2014/main" id="{39C92752-5AA8-045D-2D80-62E55EFAF982}"/>
              </a:ext>
            </a:extLst>
          </p:cNvPr>
          <p:cNvSpPr txBox="1"/>
          <p:nvPr/>
        </p:nvSpPr>
        <p:spPr>
          <a:xfrm>
            <a:off x="8989263" y="2170202"/>
            <a:ext cx="240042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B59E5F">
                    <a:lumMod val="50000"/>
                  </a:srgbClr>
                </a:solidFill>
                <a:effectLst/>
                <a:uLnTx/>
                <a:uFillTx/>
                <a:latin typeface="Arial"/>
                <a:ea typeface="+mn-ea"/>
                <a:cs typeface="+mn-cs"/>
              </a:rPr>
              <a:t>12-month network</a:t>
            </a:r>
            <a:endParaRPr kumimoji="0" lang="en-GB" sz="1200" b="1" i="0" u="none" strike="noStrike" kern="1200" cap="none" spc="0" normalizeH="0" baseline="30000" noProof="0">
              <a:ln>
                <a:noFill/>
              </a:ln>
              <a:solidFill>
                <a:srgbClr val="B59E5F">
                  <a:lumMod val="50000"/>
                </a:srgbClr>
              </a:solidFill>
              <a:effectLst/>
              <a:uLnTx/>
              <a:uFillTx/>
              <a:latin typeface="Arial"/>
              <a:ea typeface="+mn-ea"/>
              <a:cs typeface="+mn-cs"/>
            </a:endParaRPr>
          </a:p>
        </p:txBody>
      </p:sp>
      <p:grpSp>
        <p:nvGrpSpPr>
          <p:cNvPr id="17" name="Group 16">
            <a:extLst>
              <a:ext uri="{FF2B5EF4-FFF2-40B4-BE49-F238E27FC236}">
                <a16:creationId xmlns:a16="http://schemas.microsoft.com/office/drawing/2014/main" id="{0C330D11-DAF8-A32D-7743-815FDE65ADC9}"/>
              </a:ext>
            </a:extLst>
          </p:cNvPr>
          <p:cNvGrpSpPr/>
          <p:nvPr/>
        </p:nvGrpSpPr>
        <p:grpSpPr>
          <a:xfrm>
            <a:off x="8335227" y="4857136"/>
            <a:ext cx="1377733" cy="958164"/>
            <a:chOff x="8628177" y="5209619"/>
            <a:chExt cx="1687327" cy="1173478"/>
          </a:xfrm>
        </p:grpSpPr>
        <p:sp>
          <p:nvSpPr>
            <p:cNvPr id="10" name="Oval 9">
              <a:extLst>
                <a:ext uri="{FF2B5EF4-FFF2-40B4-BE49-F238E27FC236}">
                  <a16:creationId xmlns:a16="http://schemas.microsoft.com/office/drawing/2014/main" id="{9720A701-809E-D254-01D2-B131751776FC}"/>
                </a:ext>
              </a:extLst>
            </p:cNvPr>
            <p:cNvSpPr/>
            <p:nvPr/>
          </p:nvSpPr>
          <p:spPr>
            <a:xfrm>
              <a:off x="8628177" y="5252720"/>
              <a:ext cx="160020" cy="160020"/>
            </a:xfrm>
            <a:prstGeom prst="ellipse">
              <a:avLst/>
            </a:prstGeom>
            <a:solidFill>
              <a:srgbClr val="E49B1F"/>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TextBox 10">
              <a:extLst>
                <a:ext uri="{FF2B5EF4-FFF2-40B4-BE49-F238E27FC236}">
                  <a16:creationId xmlns:a16="http://schemas.microsoft.com/office/drawing/2014/main" id="{316439BC-596A-8AF3-0A29-B155DB6EBF4C}"/>
                </a:ext>
              </a:extLst>
            </p:cNvPr>
            <p:cNvSpPr txBox="1"/>
            <p:nvPr/>
          </p:nvSpPr>
          <p:spPr>
            <a:xfrm>
              <a:off x="8788197" y="5209619"/>
              <a:ext cx="1321003" cy="24622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2"/>
                  </a:solidFill>
                  <a:effectLst/>
                  <a:uLnTx/>
                  <a:uFillTx/>
                  <a:latin typeface="Arial"/>
                  <a:ea typeface="+mn-ea"/>
                  <a:cs typeface="+mn-cs"/>
                </a:rPr>
                <a:t>Calgary</a:t>
              </a:r>
              <a:endParaRPr kumimoji="0" lang="en-GB" sz="1000" i="0" u="none" strike="noStrike" kern="1200" cap="none" spc="0" normalizeH="0" baseline="30000" noProof="0">
                <a:ln>
                  <a:noFill/>
                </a:ln>
                <a:solidFill>
                  <a:schemeClr val="tx2"/>
                </a:solidFill>
                <a:effectLst/>
                <a:uLnTx/>
                <a:uFillTx/>
                <a:latin typeface="Arial"/>
                <a:ea typeface="+mn-ea"/>
                <a:cs typeface="+mn-cs"/>
              </a:endParaRPr>
            </a:p>
          </p:txBody>
        </p:sp>
        <p:sp>
          <p:nvSpPr>
            <p:cNvPr id="12" name="Oval 11">
              <a:extLst>
                <a:ext uri="{FF2B5EF4-FFF2-40B4-BE49-F238E27FC236}">
                  <a16:creationId xmlns:a16="http://schemas.microsoft.com/office/drawing/2014/main" id="{D2FA4628-7C03-52FB-87FE-93F5B678A7BE}"/>
                </a:ext>
              </a:extLst>
            </p:cNvPr>
            <p:cNvSpPr/>
            <p:nvPr/>
          </p:nvSpPr>
          <p:spPr>
            <a:xfrm>
              <a:off x="8628177" y="5542042"/>
              <a:ext cx="160020" cy="160020"/>
            </a:xfrm>
            <a:prstGeom prst="ellipse">
              <a:avLst/>
            </a:prstGeom>
            <a:solidFill>
              <a:srgbClr val="4CA9DC"/>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3" name="TextBox 12">
              <a:extLst>
                <a:ext uri="{FF2B5EF4-FFF2-40B4-BE49-F238E27FC236}">
                  <a16:creationId xmlns:a16="http://schemas.microsoft.com/office/drawing/2014/main" id="{533A11A1-4D81-022B-F618-278FE073CDC8}"/>
                </a:ext>
              </a:extLst>
            </p:cNvPr>
            <p:cNvSpPr txBox="1"/>
            <p:nvPr/>
          </p:nvSpPr>
          <p:spPr>
            <a:xfrm>
              <a:off x="8788197" y="5498941"/>
              <a:ext cx="1527307" cy="30155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2"/>
                  </a:solidFill>
                  <a:effectLst/>
                  <a:uLnTx/>
                  <a:uFillTx/>
                  <a:latin typeface="Arial"/>
                  <a:ea typeface="+mn-ea"/>
                  <a:cs typeface="+mn-cs"/>
                </a:rPr>
                <a:t>PANSS negative</a:t>
              </a:r>
              <a:endParaRPr kumimoji="0" lang="en-GB" sz="1000" i="0" u="none" strike="noStrike" kern="1200" cap="none" spc="0" normalizeH="0" baseline="30000" noProof="0">
                <a:ln>
                  <a:noFill/>
                </a:ln>
                <a:solidFill>
                  <a:schemeClr val="tx2"/>
                </a:solidFill>
                <a:effectLst/>
                <a:uLnTx/>
                <a:uFillTx/>
                <a:latin typeface="Arial"/>
                <a:ea typeface="+mn-ea"/>
                <a:cs typeface="+mn-cs"/>
              </a:endParaRPr>
            </a:p>
          </p:txBody>
        </p:sp>
        <p:sp>
          <p:nvSpPr>
            <p:cNvPr id="15" name="Oval 14">
              <a:extLst>
                <a:ext uri="{FF2B5EF4-FFF2-40B4-BE49-F238E27FC236}">
                  <a16:creationId xmlns:a16="http://schemas.microsoft.com/office/drawing/2014/main" id="{9CD67043-8CFB-FE77-ED3E-8CFEF854A319}"/>
                </a:ext>
              </a:extLst>
            </p:cNvPr>
            <p:cNvSpPr/>
            <p:nvPr/>
          </p:nvSpPr>
          <p:spPr>
            <a:xfrm>
              <a:off x="8628177" y="5840494"/>
              <a:ext cx="160020" cy="160020"/>
            </a:xfrm>
            <a:prstGeom prst="ellipse">
              <a:avLst/>
            </a:prstGeom>
            <a:solidFill>
              <a:srgbClr val="059C6D"/>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6" name="TextBox 15">
              <a:extLst>
                <a:ext uri="{FF2B5EF4-FFF2-40B4-BE49-F238E27FC236}">
                  <a16:creationId xmlns:a16="http://schemas.microsoft.com/office/drawing/2014/main" id="{76484383-5769-51A7-9CE2-8243BA45E5A8}"/>
                </a:ext>
              </a:extLst>
            </p:cNvPr>
            <p:cNvSpPr txBox="1"/>
            <p:nvPr/>
          </p:nvSpPr>
          <p:spPr>
            <a:xfrm>
              <a:off x="8788197" y="5797393"/>
              <a:ext cx="1321003" cy="24622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2"/>
                  </a:solidFill>
                  <a:effectLst/>
                  <a:uLnTx/>
                  <a:uFillTx/>
                  <a:latin typeface="Arial"/>
                  <a:ea typeface="+mn-ea"/>
                  <a:cs typeface="+mn-cs"/>
                </a:rPr>
                <a:t>PANSS positive</a:t>
              </a:r>
              <a:endParaRPr kumimoji="0" lang="en-GB" sz="1000" i="0" u="none" strike="noStrike" kern="1200" cap="none" spc="0" normalizeH="0" baseline="30000" noProof="0">
                <a:ln>
                  <a:noFill/>
                </a:ln>
                <a:solidFill>
                  <a:schemeClr val="tx2"/>
                </a:solidFill>
                <a:effectLst/>
                <a:uLnTx/>
                <a:uFillTx/>
                <a:latin typeface="Arial"/>
                <a:ea typeface="+mn-ea"/>
                <a:cs typeface="+mn-cs"/>
              </a:endParaRPr>
            </a:p>
          </p:txBody>
        </p:sp>
        <p:sp>
          <p:nvSpPr>
            <p:cNvPr id="35" name="Oval 34">
              <a:extLst>
                <a:ext uri="{FF2B5EF4-FFF2-40B4-BE49-F238E27FC236}">
                  <a16:creationId xmlns:a16="http://schemas.microsoft.com/office/drawing/2014/main" id="{F8AC20AA-3470-5A17-42DD-344B5682C88E}"/>
                </a:ext>
              </a:extLst>
            </p:cNvPr>
            <p:cNvSpPr/>
            <p:nvPr/>
          </p:nvSpPr>
          <p:spPr>
            <a:xfrm>
              <a:off x="8628177" y="6124660"/>
              <a:ext cx="160020" cy="160020"/>
            </a:xfrm>
            <a:prstGeom prst="ellipse">
              <a:avLst/>
            </a:prstGeom>
            <a:solidFill>
              <a:srgbClr val="EBE23A"/>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6" name="TextBox 35">
              <a:extLst>
                <a:ext uri="{FF2B5EF4-FFF2-40B4-BE49-F238E27FC236}">
                  <a16:creationId xmlns:a16="http://schemas.microsoft.com/office/drawing/2014/main" id="{0B5735E9-0504-B9C0-0B94-CF2C2F1D73C8}"/>
                </a:ext>
              </a:extLst>
            </p:cNvPr>
            <p:cNvSpPr txBox="1"/>
            <p:nvPr/>
          </p:nvSpPr>
          <p:spPr>
            <a:xfrm>
              <a:off x="8788197" y="6081546"/>
              <a:ext cx="1321003" cy="30155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2"/>
                  </a:solidFill>
                  <a:effectLst/>
                  <a:uLnTx/>
                  <a:uFillTx/>
                  <a:latin typeface="Arial"/>
                  <a:ea typeface="+mn-ea"/>
                  <a:cs typeface="+mn-cs"/>
                </a:rPr>
                <a:t>Bridge</a:t>
              </a:r>
              <a:endParaRPr kumimoji="0" lang="en-GB" sz="1000" i="0" u="none" strike="noStrike" kern="1200" cap="none" spc="0" normalizeH="0" baseline="30000" noProof="0">
                <a:ln>
                  <a:noFill/>
                </a:ln>
                <a:solidFill>
                  <a:schemeClr val="tx2"/>
                </a:solidFill>
                <a:effectLst/>
                <a:uLnTx/>
                <a:uFillTx/>
                <a:latin typeface="Arial"/>
                <a:ea typeface="+mn-ea"/>
                <a:cs typeface="+mn-cs"/>
              </a:endParaRPr>
            </a:p>
          </p:txBody>
        </p:sp>
      </p:grpSp>
      <p:sp>
        <p:nvSpPr>
          <p:cNvPr id="23" name="TextBox 7">
            <a:extLst>
              <a:ext uri="{FF2B5EF4-FFF2-40B4-BE49-F238E27FC236}">
                <a16:creationId xmlns:a16="http://schemas.microsoft.com/office/drawing/2014/main" id="{D2803A12-347D-0D68-50B3-1FE3B45EB0CA}"/>
              </a:ext>
            </a:extLst>
          </p:cNvPr>
          <p:cNvSpPr txBox="1"/>
          <p:nvPr/>
        </p:nvSpPr>
        <p:spPr>
          <a:xfrm>
            <a:off x="6777318" y="6146465"/>
            <a:ext cx="4862648" cy="553998"/>
          </a:xfrm>
          <a:prstGeom prst="rect">
            <a:avLst/>
          </a:prstGeom>
          <a:noFill/>
        </p:spPr>
        <p:txBody>
          <a:bodyPr wrap="square" lIns="0" tIns="0" rIns="0" bIns="0" anchor="b">
            <a:spAutoFit/>
          </a:bodyPr>
          <a:lstStyle/>
          <a:p>
            <a:pPr lvl="0" algn="r" fontAlgn="base">
              <a:defRPr/>
            </a:pP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This work is adapted from ‘</a:t>
            </a:r>
            <a:r>
              <a:rPr lang="en-GB" sz="900" noProof="0" dirty="0">
                <a:latin typeface="+mj-lt"/>
                <a:ea typeface="Calibri" panose="020F0502020204030204" pitchFamily="34" charset="0"/>
                <a:cs typeface="Calibri" panose="020F0502020204030204" pitchFamily="34" charset="0"/>
              </a:rPr>
              <a:t>Structure and stability of symptoms in first episode psychosis: a longitudinal network approach</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by </a:t>
            </a:r>
            <a:r>
              <a:rPr lang="en-GB" sz="900" noProof="0" dirty="0">
                <a:solidFill>
                  <a:srgbClr val="3F1A01"/>
                </a:solidFill>
                <a:latin typeface="+mj-lt"/>
                <a:ea typeface="Times New Roman" panose="02020603050405020304" pitchFamily="18" charset="0"/>
                <a:cs typeface="Times New Roman" panose="02020603050405020304" pitchFamily="18" charset="0"/>
              </a:rPr>
              <a:t>Griffiths</a:t>
            </a:r>
            <a:r>
              <a:rPr lang="en-GB" sz="900" dirty="0">
                <a:solidFill>
                  <a:srgbClr val="3F1A01"/>
                </a:solidFill>
                <a:latin typeface="+mj-lt"/>
                <a:ea typeface="Calibri" panose="020F0502020204030204" pitchFamily="34" charset="0"/>
                <a:cs typeface="Calibri" panose="020F0502020204030204" pitchFamily="34" charset="0"/>
              </a:rPr>
              <a:t> </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et al. </a:t>
            </a:r>
            <a:r>
              <a:rPr lang="en-GB" sz="900" dirty="0" err="1">
                <a:solidFill>
                  <a:srgbClr val="3F1A01"/>
                </a:solidFill>
                <a:ea typeface="Times New Roman" panose="02020603050405020304" pitchFamily="18" charset="0"/>
                <a:cs typeface="Times New Roman" panose="02020603050405020304" pitchFamily="18" charset="0"/>
              </a:rPr>
              <a:t>Transl</a:t>
            </a:r>
            <a:r>
              <a:rPr lang="en-GB" sz="900" dirty="0">
                <a:solidFill>
                  <a:srgbClr val="3F1A01"/>
                </a:solidFill>
                <a:ea typeface="Times New Roman" panose="02020603050405020304" pitchFamily="18" charset="0"/>
                <a:cs typeface="Times New Roman" panose="02020603050405020304" pitchFamily="18" charset="0"/>
              </a:rPr>
              <a:t> Psychiatry 2021,</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used under license CC-BY-4.0, This work is licensed under Creative Commons license CC-BY-SA by </a:t>
            </a:r>
            <a:b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b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The Lundbeck Foundation.</a:t>
            </a:r>
          </a:p>
        </p:txBody>
      </p:sp>
      <p:grpSp>
        <p:nvGrpSpPr>
          <p:cNvPr id="34" name="Group 33">
            <a:extLst>
              <a:ext uri="{FF2B5EF4-FFF2-40B4-BE49-F238E27FC236}">
                <a16:creationId xmlns:a16="http://schemas.microsoft.com/office/drawing/2014/main" id="{8A2B186F-655B-5366-10C3-142A588E875D}"/>
              </a:ext>
            </a:extLst>
          </p:cNvPr>
          <p:cNvGrpSpPr/>
          <p:nvPr/>
        </p:nvGrpSpPr>
        <p:grpSpPr>
          <a:xfrm>
            <a:off x="6378583" y="2600684"/>
            <a:ext cx="2236886" cy="2260453"/>
            <a:chOff x="6361477" y="2759818"/>
            <a:chExt cx="2266700" cy="2290581"/>
          </a:xfrm>
        </p:grpSpPr>
        <p:pic>
          <p:nvPicPr>
            <p:cNvPr id="27" name="Picture 26">
              <a:extLst>
                <a:ext uri="{FF2B5EF4-FFF2-40B4-BE49-F238E27FC236}">
                  <a16:creationId xmlns:a16="http://schemas.microsoft.com/office/drawing/2014/main" id="{EF3FC116-B86E-182E-B37C-94E2E4A2C230}"/>
                </a:ext>
              </a:extLst>
            </p:cNvPr>
            <p:cNvPicPr>
              <a:picLocks noChangeAspect="1"/>
            </p:cNvPicPr>
            <p:nvPr/>
          </p:nvPicPr>
          <p:blipFill>
            <a:blip r:embed="rId3"/>
            <a:srcRect l="999" t="1969" r="1191" b="623"/>
            <a:stretch>
              <a:fillRect/>
            </a:stretch>
          </p:blipFill>
          <p:spPr>
            <a:xfrm>
              <a:off x="6361477" y="2798843"/>
              <a:ext cx="2266700" cy="2251556"/>
            </a:xfrm>
            <a:prstGeom prst="rect">
              <a:avLst/>
            </a:prstGeom>
          </p:spPr>
        </p:pic>
        <p:sp>
          <p:nvSpPr>
            <p:cNvPr id="30" name="Rectangle 29">
              <a:extLst>
                <a:ext uri="{FF2B5EF4-FFF2-40B4-BE49-F238E27FC236}">
                  <a16:creationId xmlns:a16="http://schemas.microsoft.com/office/drawing/2014/main" id="{6EAA77B0-CD37-9683-1FBF-6F9C13792D85}"/>
                </a:ext>
              </a:extLst>
            </p:cNvPr>
            <p:cNvSpPr/>
            <p:nvPr/>
          </p:nvSpPr>
          <p:spPr>
            <a:xfrm>
              <a:off x="6368719" y="2759818"/>
              <a:ext cx="817198" cy="175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a:extLst>
              <a:ext uri="{FF2B5EF4-FFF2-40B4-BE49-F238E27FC236}">
                <a16:creationId xmlns:a16="http://schemas.microsoft.com/office/drawing/2014/main" id="{914CE485-A67C-7F65-23CF-F645BD9D1B35}"/>
              </a:ext>
            </a:extLst>
          </p:cNvPr>
          <p:cNvGrpSpPr/>
          <p:nvPr/>
        </p:nvGrpSpPr>
        <p:grpSpPr>
          <a:xfrm>
            <a:off x="9071034" y="2600684"/>
            <a:ext cx="2236886" cy="2211997"/>
            <a:chOff x="9403080" y="2759818"/>
            <a:chExt cx="2375056" cy="2348630"/>
          </a:xfrm>
        </p:grpSpPr>
        <p:pic>
          <p:nvPicPr>
            <p:cNvPr id="29" name="Picture 28">
              <a:extLst>
                <a:ext uri="{FF2B5EF4-FFF2-40B4-BE49-F238E27FC236}">
                  <a16:creationId xmlns:a16="http://schemas.microsoft.com/office/drawing/2014/main" id="{402E6020-2C4A-574B-938C-E08D7ADD8477}"/>
                </a:ext>
              </a:extLst>
            </p:cNvPr>
            <p:cNvPicPr>
              <a:picLocks noChangeAspect="1"/>
            </p:cNvPicPr>
            <p:nvPr/>
          </p:nvPicPr>
          <p:blipFill>
            <a:blip r:embed="rId4"/>
            <a:srcRect l="4453" t="2641" b="987"/>
            <a:stretch>
              <a:fillRect/>
            </a:stretch>
          </p:blipFill>
          <p:spPr>
            <a:xfrm>
              <a:off x="9403080" y="2773680"/>
              <a:ext cx="2375056" cy="2334768"/>
            </a:xfrm>
            <a:prstGeom prst="rect">
              <a:avLst/>
            </a:prstGeom>
          </p:spPr>
        </p:pic>
        <p:sp>
          <p:nvSpPr>
            <p:cNvPr id="32" name="Rectangle 31">
              <a:extLst>
                <a:ext uri="{FF2B5EF4-FFF2-40B4-BE49-F238E27FC236}">
                  <a16:creationId xmlns:a16="http://schemas.microsoft.com/office/drawing/2014/main" id="{92E515D9-3877-60A1-5C1E-9E4223D490A4}"/>
                </a:ext>
              </a:extLst>
            </p:cNvPr>
            <p:cNvSpPr/>
            <p:nvPr/>
          </p:nvSpPr>
          <p:spPr>
            <a:xfrm>
              <a:off x="9530714" y="2759818"/>
              <a:ext cx="703787" cy="78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3239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F6DEDC-C485-F9A2-5166-D1E1DAA88AE3}"/>
              </a:ext>
            </a:extLst>
          </p:cNvPr>
          <p:cNvSpPr>
            <a:spLocks noGrp="1"/>
          </p:cNvSpPr>
          <p:nvPr>
            <p:ph type="body" sz="quarter" idx="17"/>
          </p:nvPr>
        </p:nvSpPr>
        <p:spPr/>
        <p:txBody>
          <a:bodyPr/>
          <a:lstStyle/>
          <a:p>
            <a:r>
              <a:rPr lang="en-GB" noProof="0"/>
              <a:t>Schizophrenia – Course, natural history, and prognosis </a:t>
            </a:r>
          </a:p>
        </p:txBody>
      </p:sp>
      <p:sp>
        <p:nvSpPr>
          <p:cNvPr id="3" name="Title 2">
            <a:extLst>
              <a:ext uri="{FF2B5EF4-FFF2-40B4-BE49-F238E27FC236}">
                <a16:creationId xmlns:a16="http://schemas.microsoft.com/office/drawing/2014/main" id="{960A6FD9-6B83-1802-4C16-AF6C837D7C86}"/>
              </a:ext>
            </a:extLst>
          </p:cNvPr>
          <p:cNvSpPr>
            <a:spLocks noGrp="1"/>
          </p:cNvSpPr>
          <p:nvPr>
            <p:ph type="title"/>
          </p:nvPr>
        </p:nvSpPr>
        <p:spPr/>
        <p:txBody>
          <a:bodyPr anchor="t"/>
          <a:lstStyle/>
          <a:p>
            <a:r>
              <a:rPr lang="en-GB" noProof="0"/>
              <a:t>Duration of untreated psychosis and early treatment response</a:t>
            </a:r>
          </a:p>
        </p:txBody>
      </p:sp>
      <p:sp>
        <p:nvSpPr>
          <p:cNvPr id="5" name="Content Placeholder 4">
            <a:extLst>
              <a:ext uri="{FF2B5EF4-FFF2-40B4-BE49-F238E27FC236}">
                <a16:creationId xmlns:a16="http://schemas.microsoft.com/office/drawing/2014/main" id="{257E332F-901E-B0EC-0A02-A9C40010A313}"/>
              </a:ext>
            </a:extLst>
          </p:cNvPr>
          <p:cNvSpPr>
            <a:spLocks noGrp="1"/>
          </p:cNvSpPr>
          <p:nvPr>
            <p:ph sz="half" idx="21"/>
          </p:nvPr>
        </p:nvSpPr>
        <p:spPr/>
        <p:txBody>
          <a:bodyPr/>
          <a:lstStyle/>
          <a:p>
            <a:r>
              <a:rPr lang="en-GB" b="1" noProof="0"/>
              <a:t>A shorter DUP </a:t>
            </a:r>
            <a:r>
              <a:rPr lang="en-GB" noProof="0"/>
              <a:t>is consistently associated with </a:t>
            </a:r>
            <a:r>
              <a:rPr lang="en-GB" b="1" noProof="0"/>
              <a:t>better symptom reduction, functioning</a:t>
            </a:r>
            <a:r>
              <a:rPr lang="en-GB" noProof="0"/>
              <a:t>, and </a:t>
            </a:r>
            <a:r>
              <a:rPr lang="en-GB" b="1" noProof="0"/>
              <a:t>remission</a:t>
            </a:r>
            <a:r>
              <a:rPr lang="en-GB" noProof="0"/>
              <a:t> in FEP</a:t>
            </a:r>
            <a:r>
              <a:rPr lang="en-GB" baseline="30000" noProof="0"/>
              <a:t>1</a:t>
            </a:r>
          </a:p>
          <a:p>
            <a:r>
              <a:rPr lang="en-GB" noProof="0"/>
              <a:t>Individuals with </a:t>
            </a:r>
            <a:r>
              <a:rPr lang="en-GB" b="1" noProof="0"/>
              <a:t>a longer DUP </a:t>
            </a:r>
            <a:r>
              <a:rPr lang="en-GB" noProof="0"/>
              <a:t>present with more </a:t>
            </a:r>
            <a:r>
              <a:rPr lang="en-GB" b="1" noProof="0"/>
              <a:t>severe baseline symptoms</a:t>
            </a:r>
            <a:r>
              <a:rPr lang="en-GB" noProof="0"/>
              <a:t>, </a:t>
            </a:r>
            <a:r>
              <a:rPr lang="en-GB" b="1" noProof="0"/>
              <a:t>poorer functioning</a:t>
            </a:r>
            <a:r>
              <a:rPr lang="en-GB" noProof="0"/>
              <a:t>, and </a:t>
            </a:r>
            <a:r>
              <a:rPr lang="en-GB" b="1" noProof="0"/>
              <a:t>reduced early treatment response</a:t>
            </a:r>
            <a:r>
              <a:rPr lang="en-GB" baseline="30000" noProof="0"/>
              <a:t>2</a:t>
            </a:r>
          </a:p>
          <a:p>
            <a:r>
              <a:rPr lang="en-GB" b="1" noProof="0"/>
              <a:t>Early detection </a:t>
            </a:r>
            <a:r>
              <a:rPr lang="en-GB" noProof="0"/>
              <a:t>and </a:t>
            </a:r>
            <a:r>
              <a:rPr lang="en-GB" b="1" noProof="0"/>
              <a:t>rapid initiation of antipsychotic treatment </a:t>
            </a:r>
            <a:r>
              <a:rPr lang="en-GB" noProof="0"/>
              <a:t>significantly </a:t>
            </a:r>
            <a:r>
              <a:rPr lang="en-GB" b="1" noProof="0"/>
              <a:t>improves both short- and long-term outcomes</a:t>
            </a:r>
            <a:r>
              <a:rPr lang="en-GB" baseline="30000" noProof="0"/>
              <a:t>1</a:t>
            </a:r>
          </a:p>
          <a:p>
            <a:r>
              <a:rPr lang="en-GB" noProof="0"/>
              <a:t>Baseline differences linked to DUP persist over follow-up, with a long DUP predicting lower recovery rates and greater illness chronicity</a:t>
            </a:r>
            <a:r>
              <a:rPr lang="en-GB" baseline="30000" noProof="0"/>
              <a:t>2</a:t>
            </a:r>
          </a:p>
          <a:p>
            <a:endParaRPr lang="en-GB" noProof="0"/>
          </a:p>
          <a:p>
            <a:endParaRPr lang="en-GB" noProof="0"/>
          </a:p>
        </p:txBody>
      </p:sp>
      <p:sp>
        <p:nvSpPr>
          <p:cNvPr id="11" name="Text Placeholder 10">
            <a:extLst>
              <a:ext uri="{FF2B5EF4-FFF2-40B4-BE49-F238E27FC236}">
                <a16:creationId xmlns:a16="http://schemas.microsoft.com/office/drawing/2014/main" id="{7AA6B4F8-2460-859E-6EA2-F85576F80A12}"/>
              </a:ext>
            </a:extLst>
          </p:cNvPr>
          <p:cNvSpPr>
            <a:spLocks noGrp="1"/>
          </p:cNvSpPr>
          <p:nvPr>
            <p:ph type="body" sz="quarter" idx="18"/>
          </p:nvPr>
        </p:nvSpPr>
        <p:spPr/>
        <p:txBody>
          <a:bodyPr/>
          <a:lstStyle/>
          <a:p>
            <a:r>
              <a:rPr lang="en-GB"/>
              <a:t>DUP=duration of untreated psychosis; </a:t>
            </a:r>
            <a:r>
              <a:rPr lang="en-GB" noProof="0"/>
              <a:t>FEP=first-episode psychosis </a:t>
            </a:r>
          </a:p>
          <a:p>
            <a:r>
              <a:rPr lang="en-GB" noProof="0"/>
              <a:t>1. Salazar de Pablo et al. </a:t>
            </a:r>
            <a:r>
              <a:rPr lang="en-GB" noProof="0" err="1"/>
              <a:t>Schizophr</a:t>
            </a:r>
            <a:r>
              <a:rPr lang="en-GB" noProof="0"/>
              <a:t> Bull 2024;50:771–783; 2. Catalan et al. </a:t>
            </a:r>
            <a:r>
              <a:rPr lang="en-GB" noProof="0" err="1"/>
              <a:t>Schizophr</a:t>
            </a:r>
            <a:r>
              <a:rPr lang="en-GB" noProof="0"/>
              <a:t> Bull 2025;51:1206–1230 </a:t>
            </a:r>
          </a:p>
        </p:txBody>
      </p:sp>
      <p:sp>
        <p:nvSpPr>
          <p:cNvPr id="6" name="Slide Number Placeholder 5">
            <a:extLst>
              <a:ext uri="{FF2B5EF4-FFF2-40B4-BE49-F238E27FC236}">
                <a16:creationId xmlns:a16="http://schemas.microsoft.com/office/drawing/2014/main" id="{9A6B7A26-6ABD-B2FF-3205-57609D42A71D}"/>
              </a:ext>
            </a:extLst>
          </p:cNvPr>
          <p:cNvSpPr>
            <a:spLocks noGrp="1"/>
          </p:cNvSpPr>
          <p:nvPr>
            <p:ph type="sldNum" sz="quarter" idx="4"/>
          </p:nvPr>
        </p:nvSpPr>
        <p:spPr/>
        <p:txBody>
          <a:bodyPr/>
          <a:lstStyle/>
          <a:p>
            <a:fld id="{6DBC486D-4FAB-B746-8B02-8D7C842291C6}" type="slidenum">
              <a:rPr lang="en-GB" noProof="0" smtClean="0"/>
              <a:pPr/>
              <a:t>15</a:t>
            </a:fld>
            <a:endParaRPr lang="en-GB" noProof="0"/>
          </a:p>
        </p:txBody>
      </p:sp>
      <p:sp>
        <p:nvSpPr>
          <p:cNvPr id="12" name="TextBox 11">
            <a:extLst>
              <a:ext uri="{FF2B5EF4-FFF2-40B4-BE49-F238E27FC236}">
                <a16:creationId xmlns:a16="http://schemas.microsoft.com/office/drawing/2014/main" id="{5B75BAD3-14F5-8C59-8F1B-630C8ADECEBF}"/>
              </a:ext>
            </a:extLst>
          </p:cNvPr>
          <p:cNvSpPr txBox="1"/>
          <p:nvPr/>
        </p:nvSpPr>
        <p:spPr>
          <a:xfrm>
            <a:off x="6456301" y="1318174"/>
            <a:ext cx="5168044" cy="369332"/>
          </a:xfrm>
          <a:prstGeom prst="rect">
            <a:avLst/>
          </a:prstGeom>
          <a:noFill/>
        </p:spPr>
        <p:txBody>
          <a:bodyPr wrap="square">
            <a:spAutoFit/>
          </a:bodyPr>
          <a:lstStyle/>
          <a:p>
            <a:pPr marL="0" indent="0" algn="ctr">
              <a:buNone/>
            </a:pPr>
            <a:r>
              <a:rPr lang="en-GB" b="1" noProof="0">
                <a:solidFill>
                  <a:schemeClr val="accent2">
                    <a:lumMod val="50000"/>
                  </a:schemeClr>
                </a:solidFill>
              </a:rPr>
              <a:t>The role of DUP in determining outcomes</a:t>
            </a:r>
            <a:r>
              <a:rPr lang="en-GB" b="1" baseline="30000" noProof="0">
                <a:solidFill>
                  <a:schemeClr val="accent2">
                    <a:lumMod val="50000"/>
                  </a:schemeClr>
                </a:solidFill>
              </a:rPr>
              <a:t>2</a:t>
            </a:r>
          </a:p>
        </p:txBody>
      </p:sp>
      <p:pic>
        <p:nvPicPr>
          <p:cNvPr id="14" name="Picture 13">
            <a:extLst>
              <a:ext uri="{FF2B5EF4-FFF2-40B4-BE49-F238E27FC236}">
                <a16:creationId xmlns:a16="http://schemas.microsoft.com/office/drawing/2014/main" id="{850C2877-A194-8B48-D9A1-D17D2A5C4058}"/>
              </a:ext>
            </a:extLst>
          </p:cNvPr>
          <p:cNvPicPr>
            <a:picLocks noChangeAspect="1"/>
          </p:cNvPicPr>
          <p:nvPr/>
        </p:nvPicPr>
        <p:blipFill>
          <a:blip r:embed="rId3"/>
          <a:stretch>
            <a:fillRect/>
          </a:stretch>
        </p:blipFill>
        <p:spPr>
          <a:xfrm>
            <a:off x="6456301" y="1773275"/>
            <a:ext cx="5168044" cy="4009456"/>
          </a:xfrm>
          <a:prstGeom prst="rect">
            <a:avLst/>
          </a:prstGeom>
        </p:spPr>
      </p:pic>
      <p:sp>
        <p:nvSpPr>
          <p:cNvPr id="4" name="TextBox 7">
            <a:extLst>
              <a:ext uri="{FF2B5EF4-FFF2-40B4-BE49-F238E27FC236}">
                <a16:creationId xmlns:a16="http://schemas.microsoft.com/office/drawing/2014/main" id="{4A41F3E7-129E-7DC0-5F86-8F1A699B03A1}"/>
              </a:ext>
            </a:extLst>
          </p:cNvPr>
          <p:cNvSpPr txBox="1"/>
          <p:nvPr/>
        </p:nvSpPr>
        <p:spPr>
          <a:xfrm>
            <a:off x="6800850" y="6146465"/>
            <a:ext cx="4839116" cy="553998"/>
          </a:xfrm>
          <a:prstGeom prst="rect">
            <a:avLst/>
          </a:prstGeom>
          <a:noFill/>
        </p:spPr>
        <p:txBody>
          <a:bodyPr wrap="square" lIns="0" tIns="0" rIns="0" bIns="0" anchor="b">
            <a:spAutoFit/>
          </a:bodyPr>
          <a:lstStyle/>
          <a:p>
            <a:pPr lvl="0" algn="r" fontAlgn="base">
              <a:defRPr/>
            </a:pP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This work is adapted from ‘</a:t>
            </a:r>
            <a:r>
              <a:rPr lang="en-GB" sz="900" noProof="0" dirty="0">
                <a:latin typeface="+mj-lt"/>
                <a:ea typeface="Calibri" panose="020F0502020204030204" pitchFamily="34" charset="0"/>
                <a:cs typeface="Calibri" panose="020F0502020204030204" pitchFamily="34" charset="0"/>
              </a:rPr>
              <a:t>"Short" versus "long" duration of untreated psychosis in people with first-episode psychosis: a systematic review and meta-analysis of baseline status and follow-up outcomes</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by Catalan</a:t>
            </a:r>
            <a:r>
              <a:rPr lang="en-GB" sz="900" noProof="0" dirty="0">
                <a:latin typeface="+mj-lt"/>
                <a:ea typeface="Calibri" panose="020F0502020204030204" pitchFamily="34" charset="0"/>
                <a:cs typeface="Calibri" panose="020F0502020204030204" pitchFamily="34" charset="0"/>
              </a:rPr>
              <a:t>, </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et al. </a:t>
            </a:r>
            <a:r>
              <a:rPr kumimoji="0" lang="en-GB" sz="900" b="0" i="0" u="none" strike="noStrike" kern="1200" cap="none" spc="0" normalizeH="0" baseline="0" noProof="0" dirty="0" err="1">
                <a:ln>
                  <a:noFill/>
                </a:ln>
                <a:solidFill>
                  <a:srgbClr val="3F1A01"/>
                </a:solidFill>
                <a:effectLst/>
                <a:uLnTx/>
                <a:uFillTx/>
                <a:latin typeface="+mj-lt"/>
                <a:ea typeface="Times New Roman" panose="02020603050405020304" pitchFamily="18" charset="0"/>
                <a:cs typeface="Times New Roman" panose="02020603050405020304" pitchFamily="18" charset="0"/>
              </a:rPr>
              <a:t>Schizophr</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Bull 2025, used under license CC-NC-BY-4.0, This work is licensed under Creative Commons license CC-NC-BY-SA by The Lundbeck Foundation.</a:t>
            </a:r>
          </a:p>
        </p:txBody>
      </p:sp>
    </p:spTree>
    <p:extLst>
      <p:ext uri="{BB962C8B-B14F-4D97-AF65-F5344CB8AC3E}">
        <p14:creationId xmlns:p14="http://schemas.microsoft.com/office/powerpoint/2010/main" val="2995620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A9346-DA27-DFF1-CD5D-055D60615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57492-5140-5C77-C018-FCD9100E364B}"/>
              </a:ext>
            </a:extLst>
          </p:cNvPr>
          <p:cNvSpPr>
            <a:spLocks noGrp="1"/>
          </p:cNvSpPr>
          <p:nvPr>
            <p:ph type="title"/>
          </p:nvPr>
        </p:nvSpPr>
        <p:spPr/>
        <p:txBody>
          <a:bodyPr/>
          <a:lstStyle/>
          <a:p>
            <a:r>
              <a:rPr lang="en-GB" noProof="0" dirty="0"/>
              <a:t>Long-term course and progression in schizophrenia</a:t>
            </a:r>
          </a:p>
        </p:txBody>
      </p:sp>
      <p:sp>
        <p:nvSpPr>
          <p:cNvPr id="4" name="Text Placeholder 3">
            <a:extLst>
              <a:ext uri="{FF2B5EF4-FFF2-40B4-BE49-F238E27FC236}">
                <a16:creationId xmlns:a16="http://schemas.microsoft.com/office/drawing/2014/main" id="{006DB50C-BBD1-9E70-2709-B7420529F72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758611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61F6920-7BB8-8587-23B2-A415D8B8C715}"/>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4" name="Title 3">
            <a:extLst>
              <a:ext uri="{FF2B5EF4-FFF2-40B4-BE49-F238E27FC236}">
                <a16:creationId xmlns:a16="http://schemas.microsoft.com/office/drawing/2014/main" id="{27D6405A-34B2-81BC-66B5-3587A1FADAD2}"/>
              </a:ext>
            </a:extLst>
          </p:cNvPr>
          <p:cNvSpPr>
            <a:spLocks noGrp="1"/>
          </p:cNvSpPr>
          <p:nvPr>
            <p:ph type="title"/>
          </p:nvPr>
        </p:nvSpPr>
        <p:spPr/>
        <p:txBody>
          <a:bodyPr anchor="b">
            <a:normAutofit/>
          </a:bodyPr>
          <a:lstStyle/>
          <a:p>
            <a:r>
              <a:rPr lang="en-GB" noProof="0"/>
              <a:t>Long-term illness trajectories </a:t>
            </a:r>
          </a:p>
        </p:txBody>
      </p:sp>
      <p:sp>
        <p:nvSpPr>
          <p:cNvPr id="7" name="Content Placeholder 6">
            <a:extLst>
              <a:ext uri="{FF2B5EF4-FFF2-40B4-BE49-F238E27FC236}">
                <a16:creationId xmlns:a16="http://schemas.microsoft.com/office/drawing/2014/main" id="{D81A020F-9B91-6246-FD7D-A20770777E2B}"/>
              </a:ext>
            </a:extLst>
          </p:cNvPr>
          <p:cNvSpPr>
            <a:spLocks noGrp="1"/>
          </p:cNvSpPr>
          <p:nvPr>
            <p:ph sz="half" idx="21"/>
          </p:nvPr>
        </p:nvSpPr>
        <p:spPr>
          <a:xfrm>
            <a:off x="539750" y="1416785"/>
            <a:ext cx="4741864" cy="4415215"/>
          </a:xfrm>
        </p:spPr>
        <p:txBody>
          <a:bodyPr>
            <a:normAutofit lnSpcReduction="10000"/>
          </a:bodyPr>
          <a:lstStyle/>
          <a:p>
            <a:r>
              <a:rPr lang="en-GB" b="1" noProof="0" dirty="0"/>
              <a:t>Long-term outcomes</a:t>
            </a:r>
            <a:r>
              <a:rPr lang="en-GB" noProof="0" dirty="0"/>
              <a:t> in psychotic disorders are </a:t>
            </a:r>
            <a:r>
              <a:rPr lang="en-GB" b="1" noProof="0" dirty="0"/>
              <a:t>highly variable</a:t>
            </a:r>
            <a:r>
              <a:rPr lang="en-GB" noProof="0" dirty="0"/>
              <a:t>, ranging from sustained remission to persistent impairment</a:t>
            </a:r>
            <a:r>
              <a:rPr lang="en-GB" baseline="30000" noProof="0" dirty="0"/>
              <a:t>1</a:t>
            </a:r>
          </a:p>
          <a:p>
            <a:r>
              <a:rPr lang="en-GB" noProof="0" dirty="0"/>
              <a:t>Some patients achieve </a:t>
            </a:r>
            <a:r>
              <a:rPr lang="en-GB" b="1" noProof="0" dirty="0"/>
              <a:t>remission or recovery</a:t>
            </a:r>
            <a:r>
              <a:rPr lang="en-GB" noProof="0" dirty="0"/>
              <a:t>,</a:t>
            </a:r>
            <a:r>
              <a:rPr lang="en-GB" baseline="30000" noProof="0" dirty="0"/>
              <a:t>2</a:t>
            </a:r>
            <a:r>
              <a:rPr lang="en-GB" b="1" noProof="0" dirty="0"/>
              <a:t> </a:t>
            </a:r>
            <a:r>
              <a:rPr lang="en-GB" noProof="0" dirty="0"/>
              <a:t>especially with early treatment response</a:t>
            </a:r>
            <a:r>
              <a:rPr lang="en-GB" baseline="30000" noProof="0" dirty="0"/>
              <a:t>3</a:t>
            </a:r>
          </a:p>
          <a:p>
            <a:r>
              <a:rPr lang="en-GB" noProof="0" dirty="0"/>
              <a:t>Outcomes often </a:t>
            </a:r>
            <a:r>
              <a:rPr lang="en-GB" b="1" noProof="0" dirty="0"/>
              <a:t>stabilize over time</a:t>
            </a:r>
            <a:r>
              <a:rPr lang="en-GB" noProof="0" dirty="0"/>
              <a:t>, although early illness patterns are important predictors</a:t>
            </a:r>
            <a:r>
              <a:rPr lang="en-GB" baseline="30000" noProof="0" dirty="0"/>
              <a:t>1</a:t>
            </a:r>
          </a:p>
          <a:p>
            <a:r>
              <a:rPr lang="en-GB" noProof="0" dirty="0"/>
              <a:t>Better long-term outcomes are linked to a</a:t>
            </a:r>
            <a:r>
              <a:rPr lang="en-GB" b="1" noProof="0" dirty="0"/>
              <a:t> fewer negative symptoms </a:t>
            </a:r>
            <a:r>
              <a:rPr lang="en-GB" noProof="0" dirty="0"/>
              <a:t>and</a:t>
            </a:r>
            <a:r>
              <a:rPr lang="en-GB" b="1" noProof="0" dirty="0"/>
              <a:t> </a:t>
            </a:r>
            <a:br>
              <a:rPr lang="en-GB" b="1" noProof="0" dirty="0"/>
            </a:br>
            <a:r>
              <a:rPr lang="en-GB" b="1" noProof="0" dirty="0"/>
              <a:t>male sex</a:t>
            </a:r>
            <a:r>
              <a:rPr lang="en-GB" baseline="30000" noProof="0" dirty="0"/>
              <a:t>2</a:t>
            </a:r>
          </a:p>
          <a:p>
            <a:endParaRPr lang="en-GB" noProof="0" dirty="0"/>
          </a:p>
        </p:txBody>
      </p:sp>
      <p:sp>
        <p:nvSpPr>
          <p:cNvPr id="13" name="Text Placeholder 5">
            <a:extLst>
              <a:ext uri="{FF2B5EF4-FFF2-40B4-BE49-F238E27FC236}">
                <a16:creationId xmlns:a16="http://schemas.microsoft.com/office/drawing/2014/main" id="{053B4C1E-56A2-07F0-C348-E0D31B59D509}"/>
              </a:ext>
            </a:extLst>
          </p:cNvPr>
          <p:cNvSpPr>
            <a:spLocks noGrp="1"/>
          </p:cNvSpPr>
          <p:nvPr>
            <p:ph type="body" sz="quarter" idx="18"/>
          </p:nvPr>
        </p:nvSpPr>
        <p:spPr>
          <a:xfrm>
            <a:off x="539750" y="6102000"/>
            <a:ext cx="5410196" cy="619200"/>
          </a:xfrm>
        </p:spPr>
        <p:txBody>
          <a:bodyPr/>
          <a:lstStyle/>
          <a:p>
            <a:r>
              <a:rPr lang="en-GB"/>
              <a:t>FEP=first-episode psychosis</a:t>
            </a:r>
            <a:endParaRPr lang="en-GB" noProof="0"/>
          </a:p>
          <a:p>
            <a:r>
              <a:rPr lang="en-GB" noProof="0"/>
              <a:t>1. </a:t>
            </a:r>
            <a:r>
              <a:rPr lang="en-GB" noProof="0" err="1"/>
              <a:t>Tramazzo</a:t>
            </a:r>
            <a:r>
              <a:rPr lang="en-GB" noProof="0"/>
              <a:t> et al. Am J Psychiatry 2024;181:532–540; 2. Catalan et al. </a:t>
            </a:r>
            <a:r>
              <a:rPr lang="en-GB" noProof="0" err="1"/>
              <a:t>Eur</a:t>
            </a:r>
            <a:r>
              <a:rPr lang="en-GB" noProof="0"/>
              <a:t> Psychiatry 2021;64:e69; </a:t>
            </a:r>
            <a:br>
              <a:rPr lang="en-GB" noProof="0"/>
            </a:br>
            <a:r>
              <a:rPr lang="en-GB" noProof="0"/>
              <a:t>3. Samara et al. Am J Psychiatry 2015;172:617–629  </a:t>
            </a:r>
          </a:p>
        </p:txBody>
      </p:sp>
      <p:sp>
        <p:nvSpPr>
          <p:cNvPr id="15" name="Slide Number Placeholder 6">
            <a:extLst>
              <a:ext uri="{FF2B5EF4-FFF2-40B4-BE49-F238E27FC236}">
                <a16:creationId xmlns:a16="http://schemas.microsoft.com/office/drawing/2014/main" id="{3506DF3B-4310-FBD5-8E9E-CD6764D1D552}"/>
              </a:ext>
            </a:extLst>
          </p:cNvPr>
          <p:cNvSpPr>
            <a:spLocks noGrp="1"/>
          </p:cNvSpPr>
          <p:nvPr>
            <p:ph type="sldNum" sz="quarter" idx="4"/>
          </p:nvPr>
        </p:nvSpPr>
        <p:spPr/>
        <p:txBody>
          <a:bodyPr/>
          <a:lstStyle/>
          <a:p>
            <a:pPr>
              <a:spcAft>
                <a:spcPts val="600"/>
              </a:spcAft>
            </a:pPr>
            <a:fld id="{6DBC486D-4FAB-B746-8B02-8D7C842291C6}" type="slidenum">
              <a:rPr lang="en-GB" noProof="0" smtClean="0"/>
              <a:pPr>
                <a:spcAft>
                  <a:spcPts val="600"/>
                </a:spcAft>
              </a:pPr>
              <a:t>17</a:t>
            </a:fld>
            <a:endParaRPr lang="en-GB" noProof="0"/>
          </a:p>
        </p:txBody>
      </p:sp>
      <p:sp>
        <p:nvSpPr>
          <p:cNvPr id="2" name="TextBox 1">
            <a:extLst>
              <a:ext uri="{FF2B5EF4-FFF2-40B4-BE49-F238E27FC236}">
                <a16:creationId xmlns:a16="http://schemas.microsoft.com/office/drawing/2014/main" id="{C4146C45-03F5-9420-8247-349BFC839DBC}"/>
              </a:ext>
            </a:extLst>
          </p:cNvPr>
          <p:cNvSpPr txBox="1"/>
          <p:nvPr/>
        </p:nvSpPr>
        <p:spPr>
          <a:xfrm>
            <a:off x="6885094" y="1328821"/>
            <a:ext cx="4767156" cy="584775"/>
          </a:xfrm>
          <a:prstGeom prst="rect">
            <a:avLst/>
          </a:prstGeom>
          <a:noFill/>
        </p:spPr>
        <p:txBody>
          <a:bodyPr wrap="square" rtlCol="0">
            <a:spAutoFit/>
          </a:bodyPr>
          <a:lstStyle/>
          <a:p>
            <a:pPr algn="ctr"/>
            <a:r>
              <a:rPr lang="en-GB" sz="1600" b="1" noProof="0">
                <a:solidFill>
                  <a:schemeClr val="accent2">
                    <a:lumMod val="50000"/>
                  </a:schemeClr>
                </a:solidFill>
              </a:rPr>
              <a:t>Meta-analytic symptomatic remission and recovery proportion in FEP over time</a:t>
            </a:r>
            <a:r>
              <a:rPr lang="en-GB" sz="1600" b="1" baseline="30000" noProof="0">
                <a:solidFill>
                  <a:schemeClr val="accent2">
                    <a:lumMod val="50000"/>
                  </a:schemeClr>
                </a:solidFill>
              </a:rPr>
              <a:t>2</a:t>
            </a:r>
          </a:p>
        </p:txBody>
      </p:sp>
      <p:graphicFrame>
        <p:nvGraphicFramePr>
          <p:cNvPr id="9" name="Chart 8">
            <a:extLst>
              <a:ext uri="{FF2B5EF4-FFF2-40B4-BE49-F238E27FC236}">
                <a16:creationId xmlns:a16="http://schemas.microsoft.com/office/drawing/2014/main" id="{E112C89B-5A0C-3CC3-3F21-D335F1284851}"/>
              </a:ext>
            </a:extLst>
          </p:cNvPr>
          <p:cNvGraphicFramePr/>
          <p:nvPr>
            <p:extLst>
              <p:ext uri="{D42A27DB-BD31-4B8C-83A1-F6EECF244321}">
                <p14:modId xmlns:p14="http://schemas.microsoft.com/office/powerpoint/2010/main" val="1722583175"/>
              </p:ext>
            </p:extLst>
          </p:nvPr>
        </p:nvGraphicFramePr>
        <p:xfrm>
          <a:off x="6242056" y="2071331"/>
          <a:ext cx="5692776" cy="36205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Table 9">
            <a:extLst>
              <a:ext uri="{FF2B5EF4-FFF2-40B4-BE49-F238E27FC236}">
                <a16:creationId xmlns:a16="http://schemas.microsoft.com/office/drawing/2014/main" id="{18340858-30FF-5F22-D297-2EA61EE3E46B}"/>
              </a:ext>
            </a:extLst>
          </p:cNvPr>
          <p:cNvGraphicFramePr>
            <a:graphicFrameLocks noGrp="1"/>
          </p:cNvGraphicFramePr>
          <p:nvPr>
            <p:extLst>
              <p:ext uri="{D42A27DB-BD31-4B8C-83A1-F6EECF244321}">
                <p14:modId xmlns:p14="http://schemas.microsoft.com/office/powerpoint/2010/main" val="102924944"/>
              </p:ext>
            </p:extLst>
          </p:nvPr>
        </p:nvGraphicFramePr>
        <p:xfrm>
          <a:off x="6919600" y="5336900"/>
          <a:ext cx="4914900" cy="412164"/>
        </p:xfrm>
        <a:graphic>
          <a:graphicData uri="http://schemas.openxmlformats.org/drawingml/2006/table">
            <a:tbl>
              <a:tblPr firstRow="1" bandRow="1">
                <a:tableStyleId>{2D5ABB26-0587-4C30-8999-92F81FD0307C}</a:tableStyleId>
              </a:tblPr>
              <a:tblGrid>
                <a:gridCol w="1228725">
                  <a:extLst>
                    <a:ext uri="{9D8B030D-6E8A-4147-A177-3AD203B41FA5}">
                      <a16:colId xmlns:a16="http://schemas.microsoft.com/office/drawing/2014/main" val="381073243"/>
                    </a:ext>
                  </a:extLst>
                </a:gridCol>
                <a:gridCol w="1228725">
                  <a:extLst>
                    <a:ext uri="{9D8B030D-6E8A-4147-A177-3AD203B41FA5}">
                      <a16:colId xmlns:a16="http://schemas.microsoft.com/office/drawing/2014/main" val="1675999935"/>
                    </a:ext>
                  </a:extLst>
                </a:gridCol>
                <a:gridCol w="1228725">
                  <a:extLst>
                    <a:ext uri="{9D8B030D-6E8A-4147-A177-3AD203B41FA5}">
                      <a16:colId xmlns:a16="http://schemas.microsoft.com/office/drawing/2014/main" val="2132106946"/>
                    </a:ext>
                  </a:extLst>
                </a:gridCol>
                <a:gridCol w="1228725">
                  <a:extLst>
                    <a:ext uri="{9D8B030D-6E8A-4147-A177-3AD203B41FA5}">
                      <a16:colId xmlns:a16="http://schemas.microsoft.com/office/drawing/2014/main" val="3317221595"/>
                    </a:ext>
                  </a:extLst>
                </a:gridCol>
              </a:tblGrid>
              <a:tr h="206082">
                <a:tc>
                  <a:txBody>
                    <a:bodyPr/>
                    <a:lstStyle/>
                    <a:p>
                      <a:pPr algn="ctr"/>
                      <a:r>
                        <a:rPr lang="en-GB" sz="1000" noProof="0"/>
                        <a:t>667</a:t>
                      </a:r>
                    </a:p>
                  </a:txBody>
                  <a:tcPr marL="0" marR="0" marT="0" marB="0" anchor="ctr">
                    <a:solidFill>
                      <a:schemeClr val="accent3">
                        <a:lumMod val="20000"/>
                        <a:lumOff val="80000"/>
                      </a:schemeClr>
                    </a:solidFill>
                  </a:tcPr>
                </a:tc>
                <a:tc>
                  <a:txBody>
                    <a:bodyPr/>
                    <a:lstStyle/>
                    <a:p>
                      <a:pPr algn="ctr"/>
                      <a:r>
                        <a:rPr lang="en-GB" sz="1000" noProof="0">
                          <a:solidFill>
                            <a:schemeClr val="tx1"/>
                          </a:solidFill>
                        </a:rPr>
                        <a:t>3,</a:t>
                      </a:r>
                      <a:r>
                        <a:rPr lang="en-GB" sz="1000" noProof="0"/>
                        <a:t>919</a:t>
                      </a:r>
                    </a:p>
                  </a:txBody>
                  <a:tcPr marL="0" marR="0" marT="0" marB="0" anchor="ctr">
                    <a:solidFill>
                      <a:schemeClr val="accent3">
                        <a:lumMod val="20000"/>
                        <a:lumOff val="80000"/>
                      </a:schemeClr>
                    </a:solidFill>
                  </a:tcPr>
                </a:tc>
                <a:tc>
                  <a:txBody>
                    <a:bodyPr/>
                    <a:lstStyle/>
                    <a:p>
                      <a:pPr algn="ctr"/>
                      <a:r>
                        <a:rPr lang="en-GB" sz="1000" noProof="0">
                          <a:solidFill>
                            <a:schemeClr val="tx1"/>
                          </a:solidFill>
                        </a:rPr>
                        <a:t>8,489</a:t>
                      </a:r>
                    </a:p>
                  </a:txBody>
                  <a:tcPr marL="0" marR="0" marT="0" marB="0" anchor="ctr">
                    <a:solidFill>
                      <a:schemeClr val="accent3">
                        <a:lumMod val="20000"/>
                        <a:lumOff val="80000"/>
                      </a:schemeClr>
                    </a:solidFill>
                  </a:tcPr>
                </a:tc>
                <a:tc>
                  <a:txBody>
                    <a:bodyPr/>
                    <a:lstStyle/>
                    <a:p>
                      <a:pPr algn="ctr"/>
                      <a:r>
                        <a:rPr lang="en-GB" sz="1000" noProof="0">
                          <a:solidFill>
                            <a:schemeClr val="tx1"/>
                          </a:solidFill>
                        </a:rPr>
                        <a:t>5,453</a:t>
                      </a:r>
                    </a:p>
                  </a:txBody>
                  <a:tcPr marL="0" marR="0" marT="0" marB="0" anchor="ctr">
                    <a:solidFill>
                      <a:schemeClr val="accent3">
                        <a:lumMod val="20000"/>
                        <a:lumOff val="80000"/>
                      </a:schemeClr>
                    </a:solidFill>
                  </a:tcPr>
                </a:tc>
                <a:extLst>
                  <a:ext uri="{0D108BD9-81ED-4DB2-BD59-A6C34878D82A}">
                    <a16:rowId xmlns:a16="http://schemas.microsoft.com/office/drawing/2014/main" val="2829379843"/>
                  </a:ext>
                </a:extLst>
              </a:tr>
              <a:tr h="206082">
                <a:tc>
                  <a:txBody>
                    <a:bodyPr/>
                    <a:lstStyle/>
                    <a:p>
                      <a:pPr algn="ctr"/>
                      <a:r>
                        <a:rPr lang="en-GB" sz="1000" noProof="0"/>
                        <a:t>125</a:t>
                      </a:r>
                    </a:p>
                  </a:txBody>
                  <a:tcPr marL="0" marR="0" marT="0" marB="0" anchor="ctr">
                    <a:solidFill>
                      <a:schemeClr val="accent5">
                        <a:lumMod val="40000"/>
                        <a:lumOff val="60000"/>
                      </a:schemeClr>
                    </a:solidFill>
                  </a:tcPr>
                </a:tc>
                <a:tc>
                  <a:txBody>
                    <a:bodyPr/>
                    <a:lstStyle/>
                    <a:p>
                      <a:pPr algn="ctr"/>
                      <a:r>
                        <a:rPr lang="en-GB" sz="1000" noProof="0"/>
                        <a:t>944</a:t>
                      </a:r>
                    </a:p>
                  </a:txBody>
                  <a:tcPr marL="0" marR="0" marT="0" marB="0" anchor="ctr">
                    <a:solidFill>
                      <a:schemeClr val="accent5">
                        <a:lumMod val="40000"/>
                        <a:lumOff val="60000"/>
                      </a:schemeClr>
                    </a:solidFill>
                  </a:tcPr>
                </a:tc>
                <a:tc>
                  <a:txBody>
                    <a:bodyPr/>
                    <a:lstStyle/>
                    <a:p>
                      <a:pPr algn="ctr"/>
                      <a:r>
                        <a:rPr lang="en-GB" sz="1000" noProof="0">
                          <a:solidFill>
                            <a:schemeClr val="tx1"/>
                          </a:solidFill>
                        </a:rPr>
                        <a:t>1,813</a:t>
                      </a:r>
                    </a:p>
                  </a:txBody>
                  <a:tcPr marL="0" marR="0" marT="0" marB="0" anchor="ctr">
                    <a:solidFill>
                      <a:schemeClr val="accent5">
                        <a:lumMod val="40000"/>
                        <a:lumOff val="60000"/>
                      </a:schemeClr>
                    </a:solidFill>
                  </a:tcPr>
                </a:tc>
                <a:tc>
                  <a:txBody>
                    <a:bodyPr/>
                    <a:lstStyle/>
                    <a:p>
                      <a:pPr algn="ctr"/>
                      <a:r>
                        <a:rPr lang="en-GB" sz="1000" noProof="0">
                          <a:solidFill>
                            <a:schemeClr val="tx1"/>
                          </a:solidFill>
                        </a:rPr>
                        <a:t>12,152</a:t>
                      </a:r>
                    </a:p>
                  </a:txBody>
                  <a:tcPr marL="0" marR="0" marT="0" marB="0" anchor="ctr">
                    <a:solidFill>
                      <a:schemeClr val="accent5">
                        <a:lumMod val="40000"/>
                        <a:lumOff val="60000"/>
                      </a:schemeClr>
                    </a:solidFill>
                  </a:tcPr>
                </a:tc>
                <a:extLst>
                  <a:ext uri="{0D108BD9-81ED-4DB2-BD59-A6C34878D82A}">
                    <a16:rowId xmlns:a16="http://schemas.microsoft.com/office/drawing/2014/main" val="696471626"/>
                  </a:ext>
                </a:extLst>
              </a:tr>
            </a:tbl>
          </a:graphicData>
        </a:graphic>
      </p:graphicFrame>
      <p:sp>
        <p:nvSpPr>
          <p:cNvPr id="12" name="TextBox 11">
            <a:extLst>
              <a:ext uri="{FF2B5EF4-FFF2-40B4-BE49-F238E27FC236}">
                <a16:creationId xmlns:a16="http://schemas.microsoft.com/office/drawing/2014/main" id="{DDC112E4-2F8A-F62F-9B60-1D3F7239EF7A}"/>
              </a:ext>
            </a:extLst>
          </p:cNvPr>
          <p:cNvSpPr txBox="1"/>
          <p:nvPr/>
        </p:nvSpPr>
        <p:spPr>
          <a:xfrm>
            <a:off x="5762875" y="5090679"/>
            <a:ext cx="1122219" cy="230832"/>
          </a:xfrm>
          <a:prstGeom prst="rect">
            <a:avLst/>
          </a:prstGeom>
          <a:noFill/>
        </p:spPr>
        <p:txBody>
          <a:bodyPr wrap="square" rtlCol="0">
            <a:spAutoFit/>
          </a:bodyPr>
          <a:lstStyle/>
          <a:p>
            <a:pPr algn="r"/>
            <a:r>
              <a:rPr lang="en-GB" sz="900" noProof="0"/>
              <a:t>Sample size, n</a:t>
            </a:r>
          </a:p>
        </p:txBody>
      </p:sp>
      <p:sp>
        <p:nvSpPr>
          <p:cNvPr id="14" name="TextBox 13">
            <a:extLst>
              <a:ext uri="{FF2B5EF4-FFF2-40B4-BE49-F238E27FC236}">
                <a16:creationId xmlns:a16="http://schemas.microsoft.com/office/drawing/2014/main" id="{4EE09AFE-ABD4-0918-BB94-3CA179B17BB3}"/>
              </a:ext>
            </a:extLst>
          </p:cNvPr>
          <p:cNvSpPr txBox="1"/>
          <p:nvPr/>
        </p:nvSpPr>
        <p:spPr>
          <a:xfrm>
            <a:off x="5949945" y="5316649"/>
            <a:ext cx="935149" cy="246221"/>
          </a:xfrm>
          <a:prstGeom prst="rect">
            <a:avLst/>
          </a:prstGeom>
          <a:noFill/>
        </p:spPr>
        <p:txBody>
          <a:bodyPr wrap="square" rtlCol="0">
            <a:spAutoFit/>
          </a:bodyPr>
          <a:lstStyle/>
          <a:p>
            <a:pPr algn="r"/>
            <a:r>
              <a:rPr lang="en-GB" sz="1000" b="1" noProof="0">
                <a:solidFill>
                  <a:schemeClr val="accent3"/>
                </a:solidFill>
              </a:rPr>
              <a:t>Remission</a:t>
            </a:r>
          </a:p>
        </p:txBody>
      </p:sp>
      <p:sp>
        <p:nvSpPr>
          <p:cNvPr id="16" name="TextBox 15">
            <a:extLst>
              <a:ext uri="{FF2B5EF4-FFF2-40B4-BE49-F238E27FC236}">
                <a16:creationId xmlns:a16="http://schemas.microsoft.com/office/drawing/2014/main" id="{DDEB51D0-94CF-E91A-FC8C-878909167BE1}"/>
              </a:ext>
            </a:extLst>
          </p:cNvPr>
          <p:cNvSpPr txBox="1"/>
          <p:nvPr/>
        </p:nvSpPr>
        <p:spPr>
          <a:xfrm>
            <a:off x="5949945" y="5523668"/>
            <a:ext cx="935149" cy="246221"/>
          </a:xfrm>
          <a:prstGeom prst="rect">
            <a:avLst/>
          </a:prstGeom>
          <a:noFill/>
        </p:spPr>
        <p:txBody>
          <a:bodyPr wrap="square" rtlCol="0">
            <a:spAutoFit/>
          </a:bodyPr>
          <a:lstStyle/>
          <a:p>
            <a:pPr algn="r"/>
            <a:r>
              <a:rPr lang="en-GB" sz="1000" b="1" noProof="0">
                <a:solidFill>
                  <a:schemeClr val="accent5"/>
                </a:solidFill>
              </a:rPr>
              <a:t>Recovery</a:t>
            </a:r>
          </a:p>
        </p:txBody>
      </p:sp>
      <p:sp>
        <p:nvSpPr>
          <p:cNvPr id="17" name="TextBox 7">
            <a:extLst>
              <a:ext uri="{FF2B5EF4-FFF2-40B4-BE49-F238E27FC236}">
                <a16:creationId xmlns:a16="http://schemas.microsoft.com/office/drawing/2014/main" id="{82890125-6FD0-E146-07FF-9A3F8242CE0B}"/>
              </a:ext>
            </a:extLst>
          </p:cNvPr>
          <p:cNvSpPr txBox="1"/>
          <p:nvPr/>
        </p:nvSpPr>
        <p:spPr>
          <a:xfrm>
            <a:off x="7334250" y="6146465"/>
            <a:ext cx="4305716" cy="553998"/>
          </a:xfrm>
          <a:prstGeom prst="rect">
            <a:avLst/>
          </a:prstGeom>
          <a:noFill/>
        </p:spPr>
        <p:txBody>
          <a:bodyPr wrap="square" lIns="0" tIns="0" rIns="0" bIns="0" anchor="b">
            <a:spAutoFit/>
          </a:bodyPr>
          <a:lstStyle/>
          <a:p>
            <a:pPr lvl="0" algn="r" fontAlgn="base">
              <a:defRPr/>
            </a:pP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This work is adapted from ‘Proportion and predictors of remission and recovery in first-episode psychosis: systematic review and meta-analysis’ by Catalan</a:t>
            </a:r>
            <a:r>
              <a:rPr kumimoji="0" lang="en-GB" sz="900" b="0" i="0" u="none" strike="noStrike" kern="1200" cap="none" spc="0" normalizeH="0" baseline="0" dirty="0">
                <a:ln>
                  <a:noFill/>
                </a:ln>
                <a:solidFill>
                  <a:srgbClr val="3F1A01"/>
                </a:solidFill>
                <a:effectLst/>
                <a:uLnTx/>
                <a:uFillTx/>
                <a:latin typeface="+mj-lt"/>
                <a:ea typeface="Calibri" panose="020F0502020204030204" pitchFamily="34" charset="0"/>
                <a:cs typeface="Calibri" panose="020F0502020204030204" pitchFamily="34" charset="0"/>
              </a:rPr>
              <a:t> </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et al. </a:t>
            </a:r>
            <a:r>
              <a:rPr kumimoji="0" lang="en-GB" sz="900" b="0" i="0" u="none" strike="noStrike" kern="1200" cap="none" spc="0" normalizeH="0" baseline="0" noProof="0" dirty="0" err="1">
                <a:ln>
                  <a:noFill/>
                </a:ln>
                <a:solidFill>
                  <a:srgbClr val="3F1A01"/>
                </a:solidFill>
                <a:effectLst/>
                <a:uLnTx/>
                <a:uFillTx/>
                <a:latin typeface="+mj-lt"/>
                <a:ea typeface="Times New Roman" panose="02020603050405020304" pitchFamily="18" charset="0"/>
                <a:cs typeface="Times New Roman" panose="02020603050405020304" pitchFamily="18" charset="0"/>
              </a:rPr>
              <a:t>Eur</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Psychiatry 2021, used under license CC-BY-4.0, This work is licensed under Creative Commons license CC-BY-SA by The Lundbeck Foundation.</a:t>
            </a:r>
          </a:p>
        </p:txBody>
      </p:sp>
    </p:spTree>
    <p:extLst>
      <p:ext uri="{BB962C8B-B14F-4D97-AF65-F5344CB8AC3E}">
        <p14:creationId xmlns:p14="http://schemas.microsoft.com/office/powerpoint/2010/main" val="2786686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A6085-F0B1-7B9E-DB72-A6EE747B0F54}"/>
            </a:ext>
          </a:extLst>
        </p:cNvPr>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63E85314-F7C0-D975-5987-F660427BB47E}"/>
              </a:ext>
            </a:extLst>
          </p:cNvPr>
          <p:cNvSpPr/>
          <p:nvPr/>
        </p:nvSpPr>
        <p:spPr>
          <a:xfrm>
            <a:off x="5802540" y="1802936"/>
            <a:ext cx="5826000" cy="1988013"/>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DA500064-0231-FA0F-5071-12576D59A6A6}"/>
              </a:ext>
            </a:extLst>
          </p:cNvPr>
          <p:cNvSpPr txBox="1"/>
          <p:nvPr/>
        </p:nvSpPr>
        <p:spPr>
          <a:xfrm>
            <a:off x="5866179" y="2120228"/>
            <a:ext cx="2194717" cy="1538883"/>
          </a:xfrm>
          <a:prstGeom prst="rect">
            <a:avLst/>
          </a:prstGeom>
          <a:noFill/>
        </p:spPr>
        <p:txBody>
          <a:bodyPr wrap="square" rtlCol="0">
            <a:spAutoFit/>
          </a:bodyPr>
          <a:lstStyle/>
          <a:p>
            <a:r>
              <a:rPr lang="en-GB" sz="1400" b="1">
                <a:solidFill>
                  <a:schemeClr val="accent3">
                    <a:lumMod val="75000"/>
                  </a:schemeClr>
                </a:solidFill>
              </a:rPr>
              <a:t>Positive symptoms:</a:t>
            </a:r>
          </a:p>
          <a:p>
            <a:pPr marL="285750" indent="-285750">
              <a:spcBef>
                <a:spcPts val="600"/>
              </a:spcBef>
              <a:buFont typeface="Arial" panose="020B0604020202020204" pitchFamily="34" charset="0"/>
              <a:buChar char="•"/>
            </a:pPr>
            <a:r>
              <a:rPr lang="en-US" sz="1400" b="1"/>
              <a:t>~70% </a:t>
            </a:r>
            <a:r>
              <a:rPr lang="en-US" sz="1400"/>
              <a:t>showed </a:t>
            </a:r>
            <a:r>
              <a:rPr lang="en-US" sz="1400" err="1"/>
              <a:t>improvement</a:t>
            </a:r>
            <a:r>
              <a:rPr lang="en-US" sz="1400" baseline="30000" err="1"/>
              <a:t>a</a:t>
            </a:r>
            <a:r>
              <a:rPr lang="en-US" sz="1400"/>
              <a:t> </a:t>
            </a:r>
          </a:p>
          <a:p>
            <a:pPr marL="285750" indent="-285750">
              <a:spcBef>
                <a:spcPts val="600"/>
              </a:spcBef>
              <a:buFont typeface="Arial" panose="020B0604020202020204" pitchFamily="34" charset="0"/>
              <a:buChar char="•"/>
            </a:pPr>
            <a:r>
              <a:rPr lang="en-US" sz="1400" b="1"/>
              <a:t>~20% </a:t>
            </a:r>
            <a:r>
              <a:rPr lang="en-US" sz="1400"/>
              <a:t>showed chronic or worsening symptoms</a:t>
            </a:r>
          </a:p>
        </p:txBody>
      </p:sp>
      <p:sp>
        <p:nvSpPr>
          <p:cNvPr id="5" name="Text Placeholder 4">
            <a:extLst>
              <a:ext uri="{FF2B5EF4-FFF2-40B4-BE49-F238E27FC236}">
                <a16:creationId xmlns:a16="http://schemas.microsoft.com/office/drawing/2014/main" id="{080F0C1E-0301-0F6C-8A91-286F3CE088C7}"/>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00DBACCC-FCF6-CFE9-E9A2-13CCC4E62F18}"/>
              </a:ext>
            </a:extLst>
          </p:cNvPr>
          <p:cNvSpPr>
            <a:spLocks noGrp="1"/>
          </p:cNvSpPr>
          <p:nvPr>
            <p:ph type="title"/>
          </p:nvPr>
        </p:nvSpPr>
        <p:spPr/>
        <p:txBody>
          <a:bodyPr/>
          <a:lstStyle/>
          <a:p>
            <a:r>
              <a:rPr lang="en-GB" noProof="0"/>
              <a:t>The multi-episode course of schizophrenia</a:t>
            </a:r>
          </a:p>
        </p:txBody>
      </p:sp>
      <p:sp>
        <p:nvSpPr>
          <p:cNvPr id="12" name="Content Placeholder 11">
            <a:extLst>
              <a:ext uri="{FF2B5EF4-FFF2-40B4-BE49-F238E27FC236}">
                <a16:creationId xmlns:a16="http://schemas.microsoft.com/office/drawing/2014/main" id="{706CDAEC-DECD-B682-2DB4-B000EFE254A8}"/>
              </a:ext>
            </a:extLst>
          </p:cNvPr>
          <p:cNvSpPr>
            <a:spLocks noGrp="1"/>
          </p:cNvSpPr>
          <p:nvPr>
            <p:ph idx="20"/>
          </p:nvPr>
        </p:nvSpPr>
        <p:spPr>
          <a:xfrm>
            <a:off x="539750" y="1416785"/>
            <a:ext cx="4524317" cy="4415215"/>
          </a:xfrm>
        </p:spPr>
        <p:txBody>
          <a:bodyPr/>
          <a:lstStyle/>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solidFill>
                <a:effectLst/>
                <a:uLnTx/>
                <a:uFillTx/>
                <a:latin typeface="Arial"/>
                <a:ea typeface="+mn-ea"/>
                <a:cs typeface="+mn-cs"/>
              </a:rPr>
              <a:t>A </a:t>
            </a:r>
            <a:r>
              <a:rPr kumimoji="0" lang="en-GB" sz="1600" b="0" i="0" u="none" strike="noStrike" kern="1200" cap="none" spc="0" normalizeH="0" baseline="0" noProof="0">
                <a:ln>
                  <a:noFill/>
                </a:ln>
                <a:solidFill>
                  <a:schemeClr val="tx1"/>
                </a:solidFill>
                <a:effectLst/>
                <a:uLnTx/>
                <a:uFillTx/>
                <a:latin typeface="Arial"/>
                <a:ea typeface="+mn-ea"/>
                <a:cs typeface="+mn-cs"/>
              </a:rPr>
              <a:t>follow-up</a:t>
            </a:r>
            <a:r>
              <a:rPr kumimoji="0" lang="en-GB" sz="1600" b="0" i="0" u="none" strike="noStrike" kern="1200" cap="none" spc="0" normalizeH="0" baseline="0" noProof="0">
                <a:ln>
                  <a:noFill/>
                </a:ln>
                <a:solidFill>
                  <a:srgbClr val="3F1A01"/>
                </a:solidFill>
                <a:effectLst/>
                <a:uLnTx/>
                <a:uFillTx/>
                <a:latin typeface="Arial"/>
                <a:ea typeface="+mn-ea"/>
                <a:cs typeface="+mn-cs"/>
              </a:rPr>
              <a:t> study of participants from the OPUS trial aimed to identify </a:t>
            </a:r>
            <a:r>
              <a:rPr kumimoji="0" lang="en-GB" sz="1600" b="1" i="0" u="none" strike="noStrike" kern="1200" cap="none" spc="0" normalizeH="0" baseline="0" noProof="0">
                <a:ln>
                  <a:noFill/>
                </a:ln>
                <a:solidFill>
                  <a:srgbClr val="3F1A01"/>
                </a:solidFill>
                <a:effectLst/>
                <a:uLnTx/>
                <a:uFillTx/>
                <a:latin typeface="Arial"/>
                <a:ea typeface="+mn-ea"/>
                <a:cs typeface="+mn-cs"/>
              </a:rPr>
              <a:t>20-year trajectories of positive and negative symptoms after FEP</a:t>
            </a:r>
            <a:r>
              <a:rPr kumimoji="0" lang="en-GB" sz="1600" b="0" i="0" u="none" strike="noStrike" kern="1200" cap="none" spc="0" normalizeH="0" baseline="0" noProof="0">
                <a:ln>
                  <a:noFill/>
                </a:ln>
                <a:solidFill>
                  <a:srgbClr val="3F1A01"/>
                </a:solidFill>
                <a:effectLst/>
                <a:uLnTx/>
                <a:uFillTx/>
                <a:latin typeface="Arial"/>
                <a:ea typeface="+mn-ea"/>
                <a:cs typeface="+mn-cs"/>
              </a:rPr>
              <a:t> </a:t>
            </a:r>
            <a:br>
              <a:rPr kumimoji="0" lang="en-GB" sz="1600" b="0" i="0" u="none" strike="noStrike" kern="1200" cap="none" spc="0" normalizeH="0" baseline="0" noProof="0">
                <a:ln>
                  <a:noFill/>
                </a:ln>
                <a:solidFill>
                  <a:srgbClr val="3F1A01"/>
                </a:solidFill>
                <a:effectLst/>
                <a:uLnTx/>
                <a:uFillTx/>
                <a:latin typeface="Arial"/>
                <a:ea typeface="+mn-ea"/>
                <a:cs typeface="+mn-cs"/>
              </a:rPr>
            </a:br>
            <a:r>
              <a:rPr kumimoji="0" lang="en-GB" sz="1600" b="0" i="0" u="none" strike="noStrike" kern="1200" cap="none" spc="0" normalizeH="0" baseline="0" noProof="0">
                <a:ln>
                  <a:noFill/>
                </a:ln>
                <a:solidFill>
                  <a:srgbClr val="3F1A01"/>
                </a:solidFill>
                <a:effectLst/>
                <a:uLnTx/>
                <a:uFillTx/>
                <a:latin typeface="Arial"/>
                <a:ea typeface="+mn-ea"/>
                <a:cs typeface="+mn-cs"/>
              </a:rPr>
              <a:t>in patients with a schizophrenia </a:t>
            </a:r>
            <a:br>
              <a:rPr kumimoji="0" lang="en-GB" sz="1600" b="0" i="0" u="none" strike="noStrike" kern="1200" cap="none" spc="0" normalizeH="0" baseline="0" noProof="0">
                <a:ln>
                  <a:noFill/>
                </a:ln>
                <a:solidFill>
                  <a:srgbClr val="3F1A01"/>
                </a:solidFill>
                <a:effectLst/>
                <a:uLnTx/>
                <a:uFillTx/>
                <a:latin typeface="Arial"/>
                <a:ea typeface="+mn-ea"/>
                <a:cs typeface="+mn-cs"/>
              </a:rPr>
            </a:br>
            <a:r>
              <a:rPr kumimoji="0" lang="en-GB" sz="1600" b="0" i="0" u="none" strike="noStrike" kern="1200" cap="none" spc="0" normalizeH="0" baseline="0" noProof="0">
                <a:ln>
                  <a:noFill/>
                </a:ln>
                <a:solidFill>
                  <a:srgbClr val="3F1A01"/>
                </a:solidFill>
                <a:effectLst/>
                <a:uLnTx/>
                <a:uFillTx/>
                <a:latin typeface="Arial"/>
                <a:ea typeface="+mn-ea"/>
                <a:cs typeface="+mn-cs"/>
              </a:rPr>
              <a:t>spectrum diagnosis</a:t>
            </a: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solidFill>
                <a:effectLst/>
                <a:uLnTx/>
                <a:uFillTx/>
                <a:latin typeface="Arial"/>
                <a:ea typeface="+mn-ea"/>
                <a:cs typeface="+mn-cs"/>
              </a:rPr>
              <a:t>Symptoms </a:t>
            </a:r>
            <a:r>
              <a:rPr kumimoji="0" lang="en-GB" sz="1600" b="0" i="0" u="none" strike="noStrike" kern="1200" cap="none" spc="0" normalizeH="0" baseline="0" noProof="0">
                <a:ln>
                  <a:noFill/>
                </a:ln>
                <a:effectLst/>
                <a:uLnTx/>
                <a:uFillTx/>
                <a:latin typeface="Arial"/>
                <a:ea typeface="+mn-ea"/>
                <a:cs typeface="+mn-cs"/>
              </a:rPr>
              <a:t>followed</a:t>
            </a:r>
            <a:r>
              <a:rPr kumimoji="0" lang="en-GB" sz="1600" b="0" i="0" u="none" strike="noStrike" kern="1200" cap="none" spc="0" normalizeH="0" baseline="0" noProof="0">
                <a:ln>
                  <a:noFill/>
                </a:ln>
                <a:solidFill>
                  <a:srgbClr val="3F1A01"/>
                </a:solidFill>
                <a:effectLst/>
                <a:uLnTx/>
                <a:uFillTx/>
                <a:latin typeface="Arial"/>
                <a:ea typeface="+mn-ea"/>
                <a:cs typeface="+mn-cs"/>
              </a:rPr>
              <a:t> </a:t>
            </a:r>
            <a:r>
              <a:rPr kumimoji="0" lang="en-GB" sz="1600" b="1" i="0" u="none" strike="noStrike" kern="1200" cap="none" spc="0" normalizeH="0" baseline="0" noProof="0">
                <a:ln>
                  <a:noFill/>
                </a:ln>
                <a:solidFill>
                  <a:srgbClr val="3F1A01"/>
                </a:solidFill>
                <a:effectLst/>
                <a:uLnTx/>
                <a:uFillTx/>
                <a:latin typeface="Arial"/>
                <a:ea typeface="+mn-ea"/>
                <a:cs typeface="+mn-cs"/>
              </a:rPr>
              <a:t>diverse and non-linear trajectories </a:t>
            </a:r>
            <a:r>
              <a:rPr kumimoji="0" lang="en-GB" sz="1600" b="0" i="0" u="none" strike="noStrike" kern="1200" cap="none" spc="0" normalizeH="0" baseline="0" noProof="0">
                <a:ln>
                  <a:noFill/>
                </a:ln>
                <a:solidFill>
                  <a:srgbClr val="3F1A01"/>
                </a:solidFill>
                <a:effectLst/>
                <a:uLnTx/>
                <a:uFillTx/>
                <a:latin typeface="Arial"/>
                <a:ea typeface="+mn-ea"/>
                <a:cs typeface="+mn-cs"/>
              </a:rPr>
              <a:t>rather than a single </a:t>
            </a:r>
            <a:br>
              <a:rPr kumimoji="0" lang="en-GB" sz="1600" b="0" i="0" u="none" strike="noStrike" kern="1200" cap="none" spc="0" normalizeH="0" baseline="0" noProof="0">
                <a:ln>
                  <a:noFill/>
                </a:ln>
                <a:solidFill>
                  <a:srgbClr val="3F1A01"/>
                </a:solidFill>
                <a:effectLst/>
                <a:uLnTx/>
                <a:uFillTx/>
                <a:latin typeface="Arial"/>
                <a:ea typeface="+mn-ea"/>
                <a:cs typeface="+mn-cs"/>
              </a:rPr>
            </a:br>
            <a:r>
              <a:rPr kumimoji="0" lang="en-GB" sz="1600" b="0" i="0" u="none" strike="noStrike" kern="1200" cap="none" spc="0" normalizeH="0" baseline="0" noProof="0">
                <a:ln>
                  <a:noFill/>
                </a:ln>
                <a:solidFill>
                  <a:srgbClr val="3F1A01"/>
                </a:solidFill>
                <a:effectLst/>
                <a:uLnTx/>
                <a:uFillTx/>
                <a:latin typeface="Arial"/>
                <a:ea typeface="+mn-ea"/>
                <a:cs typeface="+mn-cs"/>
              </a:rPr>
              <a:t>deteriorating course</a:t>
            </a:r>
            <a:endParaRPr kumimoji="0" lang="en-GB" sz="1600" b="0" i="0" u="none" strike="noStrike" kern="1200" cap="none" spc="0" normalizeH="0" baseline="30000" noProof="0">
              <a:ln>
                <a:noFill/>
              </a:ln>
              <a:solidFill>
                <a:srgbClr val="3F1A01"/>
              </a:solidFill>
              <a:effectLst/>
              <a:uLnTx/>
              <a:uFillTx/>
              <a:latin typeface="Arial"/>
              <a:ea typeface="+mn-ea"/>
              <a:cs typeface="+mn-cs"/>
            </a:endParaRPr>
          </a:p>
          <a:p>
            <a:pPr marL="360000" marR="0" lvl="1" indent="-180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3F1A01"/>
                </a:solidFill>
                <a:effectLst/>
                <a:uLnTx/>
                <a:uFillTx/>
                <a:latin typeface="Arial"/>
                <a:ea typeface="+mn-ea"/>
                <a:cs typeface="+mn-cs"/>
              </a:rPr>
              <a:t>Some patients </a:t>
            </a:r>
            <a:r>
              <a:rPr kumimoji="0" lang="en-GB" sz="1400" b="0" i="0" u="none" strike="noStrike" kern="1200" cap="none" spc="0" normalizeH="0" baseline="0" noProof="0">
                <a:ln>
                  <a:noFill/>
                </a:ln>
                <a:effectLst/>
                <a:uLnTx/>
                <a:uFillTx/>
                <a:latin typeface="Arial"/>
                <a:ea typeface="+mn-ea"/>
                <a:cs typeface="+mn-cs"/>
              </a:rPr>
              <a:t>showed </a:t>
            </a:r>
            <a:r>
              <a:rPr kumimoji="0" lang="en-GB" sz="1400" b="1" i="0" u="none" strike="noStrike" kern="1200" cap="none" spc="0" normalizeH="0" baseline="0" noProof="0">
                <a:ln>
                  <a:noFill/>
                </a:ln>
                <a:effectLst/>
                <a:uLnTx/>
                <a:uFillTx/>
                <a:latin typeface="Arial"/>
                <a:ea typeface="+mn-ea"/>
                <a:cs typeface="+mn-cs"/>
              </a:rPr>
              <a:t>persistent positive symptoms</a:t>
            </a:r>
            <a:r>
              <a:rPr kumimoji="0" lang="en-GB" sz="1400" b="0" i="0" u="none" strike="noStrike" kern="1200" cap="none" spc="0" normalizeH="0" baseline="0" noProof="0">
                <a:ln>
                  <a:noFill/>
                </a:ln>
                <a:effectLst/>
                <a:uLnTx/>
                <a:uFillTx/>
                <a:latin typeface="Arial"/>
                <a:ea typeface="+mn-ea"/>
                <a:cs typeface="+mn-cs"/>
              </a:rPr>
              <a:t>, while others demonstrated </a:t>
            </a:r>
            <a:r>
              <a:rPr kumimoji="0" lang="en-GB" sz="1400" b="1" i="0" u="none" strike="noStrike" kern="1200" cap="none" spc="0" normalizeH="0" baseline="0" noProof="0">
                <a:ln>
                  <a:noFill/>
                </a:ln>
                <a:solidFill>
                  <a:srgbClr val="3F1A01"/>
                </a:solidFill>
                <a:effectLst/>
                <a:uLnTx/>
                <a:uFillTx/>
                <a:latin typeface="Arial"/>
                <a:ea typeface="+mn-ea"/>
                <a:cs typeface="+mn-cs"/>
              </a:rPr>
              <a:t>improvement or fluctuating </a:t>
            </a:r>
            <a:r>
              <a:rPr kumimoji="0" lang="en-GB" sz="1400" b="0" i="0" u="none" strike="noStrike" kern="1200" cap="none" spc="0" normalizeH="0" baseline="0" noProof="0">
                <a:ln>
                  <a:noFill/>
                </a:ln>
                <a:solidFill>
                  <a:srgbClr val="3F1A01"/>
                </a:solidFill>
                <a:effectLst/>
                <a:uLnTx/>
                <a:uFillTx/>
                <a:latin typeface="Arial"/>
                <a:ea typeface="+mn-ea"/>
                <a:cs typeface="+mn-cs"/>
              </a:rPr>
              <a:t>patterns</a:t>
            </a:r>
            <a:endParaRPr kumimoji="0" lang="en-GB" sz="1400" b="0" i="0" u="none" strike="noStrike" kern="1200" cap="none" spc="0" normalizeH="0" baseline="30000" noProof="0">
              <a:ln>
                <a:noFill/>
              </a:ln>
              <a:solidFill>
                <a:srgbClr val="3F1A01"/>
              </a:solidFill>
              <a:effectLst/>
              <a:uLnTx/>
              <a:uFillTx/>
              <a:latin typeface="Arial"/>
              <a:ea typeface="+mn-ea"/>
              <a:cs typeface="+mn-cs"/>
            </a:endParaRPr>
          </a:p>
          <a:p>
            <a:pPr marL="360000" marR="0" lvl="1" indent="-180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1" i="0" u="none" strike="noStrike" kern="1200" cap="none" spc="0" normalizeH="0" baseline="0" noProof="0">
                <a:ln>
                  <a:noFill/>
                </a:ln>
                <a:solidFill>
                  <a:srgbClr val="3F1A01"/>
                </a:solidFill>
                <a:effectLst/>
                <a:uLnTx/>
                <a:uFillTx/>
                <a:latin typeface="Arial"/>
                <a:ea typeface="+mn-ea"/>
                <a:cs typeface="+mn-cs"/>
              </a:rPr>
              <a:t>Negative symptoms </a:t>
            </a:r>
            <a:r>
              <a:rPr kumimoji="0" lang="en-GB" sz="1400" b="0" i="0" u="none" kern="1200" cap="none" spc="0" normalizeH="0" baseline="0" noProof="0">
                <a:ln>
                  <a:noFill/>
                </a:ln>
                <a:effectLst/>
                <a:uLnTx/>
                <a:uFillTx/>
                <a:latin typeface="Arial"/>
                <a:ea typeface="+mn-ea"/>
                <a:cs typeface="+mn-cs"/>
              </a:rPr>
              <a:t>were</a:t>
            </a:r>
            <a:r>
              <a:rPr kumimoji="0" lang="en-GB" sz="1400" b="0" i="0" u="none" strike="noStrike" kern="1200" cap="none" spc="0" normalizeH="0" baseline="0" noProof="0">
                <a:ln>
                  <a:noFill/>
                </a:ln>
                <a:solidFill>
                  <a:srgbClr val="3F1A01"/>
                </a:solidFill>
                <a:effectLst/>
                <a:uLnTx/>
                <a:uFillTx/>
                <a:latin typeface="Arial"/>
                <a:ea typeface="+mn-ea"/>
                <a:cs typeface="+mn-cs"/>
              </a:rPr>
              <a:t> generally more </a:t>
            </a:r>
            <a:r>
              <a:rPr kumimoji="0" lang="en-GB" sz="1400" b="1" i="0" u="none" strike="noStrike" kern="1200" cap="none" spc="0" normalizeH="0" baseline="0" noProof="0">
                <a:ln>
                  <a:noFill/>
                </a:ln>
                <a:solidFill>
                  <a:srgbClr val="3F1A01"/>
                </a:solidFill>
                <a:effectLst/>
                <a:uLnTx/>
                <a:uFillTx/>
                <a:latin typeface="Arial"/>
                <a:ea typeface="+mn-ea"/>
                <a:cs typeface="+mn-cs"/>
              </a:rPr>
              <a:t>stable</a:t>
            </a:r>
            <a:r>
              <a:rPr kumimoji="0" lang="en-GB" sz="1400" b="0" i="0" u="none" strike="noStrike" kern="1200" cap="none" spc="0" normalizeH="0" baseline="0" noProof="0">
                <a:ln>
                  <a:noFill/>
                </a:ln>
                <a:solidFill>
                  <a:srgbClr val="3F1A01"/>
                </a:solidFill>
                <a:effectLst/>
                <a:uLnTx/>
                <a:uFillTx/>
                <a:latin typeface="Arial"/>
                <a:ea typeface="+mn-ea"/>
                <a:cs typeface="+mn-cs"/>
              </a:rPr>
              <a:t> and </a:t>
            </a:r>
            <a:r>
              <a:rPr kumimoji="0" lang="en-GB" sz="1400" b="1" i="0" u="none" strike="noStrike" kern="1200" cap="none" spc="0" normalizeH="0" baseline="0" noProof="0">
                <a:ln>
                  <a:noFill/>
                </a:ln>
                <a:solidFill>
                  <a:srgbClr val="3F1A01"/>
                </a:solidFill>
                <a:effectLst/>
                <a:uLnTx/>
                <a:uFillTx/>
                <a:latin typeface="Arial"/>
                <a:ea typeface="+mn-ea"/>
                <a:cs typeface="+mn-cs"/>
              </a:rPr>
              <a:t>persistent</a:t>
            </a:r>
            <a:r>
              <a:rPr kumimoji="0" lang="en-GB" sz="1400" b="0" i="0" u="none" strike="noStrike" kern="1200" cap="none" spc="0" normalizeH="0" baseline="0" noProof="0">
                <a:ln>
                  <a:noFill/>
                </a:ln>
                <a:solidFill>
                  <a:srgbClr val="3F1A01"/>
                </a:solidFill>
                <a:effectLst/>
                <a:uLnTx/>
                <a:uFillTx/>
                <a:latin typeface="Arial"/>
                <a:ea typeface="+mn-ea"/>
                <a:cs typeface="+mn-cs"/>
              </a:rPr>
              <a:t> than positive symptoms</a:t>
            </a:r>
            <a:endParaRPr kumimoji="0" lang="en-GB" sz="1400" b="0" i="0" u="none" strike="noStrike" kern="1200" cap="none" spc="0" normalizeH="0" baseline="30000" noProof="0">
              <a:ln>
                <a:noFill/>
              </a:ln>
              <a:solidFill>
                <a:srgbClr val="3F1A01"/>
              </a:solidFill>
              <a:effectLst/>
              <a:uLnTx/>
              <a:uFillTx/>
              <a:latin typeface="Arial"/>
              <a:ea typeface="+mn-ea"/>
              <a:cs typeface="+mn-cs"/>
            </a:endParaRPr>
          </a:p>
          <a:p>
            <a:pPr lvl="0">
              <a:defRPr/>
            </a:pPr>
            <a:r>
              <a:rPr kumimoji="0" lang="en-GB" sz="1600" b="1" i="0" u="none" strike="noStrike" kern="1200" cap="none" spc="0" normalizeH="0" baseline="0" noProof="0">
                <a:ln>
                  <a:noFill/>
                </a:ln>
                <a:solidFill>
                  <a:srgbClr val="3F1A01"/>
                </a:solidFill>
                <a:effectLst/>
                <a:uLnTx/>
                <a:uFillTx/>
                <a:latin typeface="Arial"/>
                <a:ea typeface="+mn-ea"/>
                <a:cs typeface="+mn-cs"/>
              </a:rPr>
              <a:t>Early symptom severity and functional status </a:t>
            </a:r>
            <a:r>
              <a:rPr kumimoji="0" lang="en-GB" sz="1600" b="0" i="0" u="none" strike="noStrike" kern="1200" cap="none" spc="0" normalizeH="0" baseline="0" noProof="0">
                <a:ln>
                  <a:noFill/>
                </a:ln>
                <a:solidFill>
                  <a:srgbClr val="3F1A01"/>
                </a:solidFill>
                <a:effectLst/>
                <a:uLnTx/>
                <a:uFillTx/>
                <a:latin typeface="Arial"/>
                <a:ea typeface="+mn-ea"/>
                <a:cs typeface="+mn-cs"/>
              </a:rPr>
              <a:t>were associated with </a:t>
            </a:r>
            <a:r>
              <a:rPr lang="en-US"/>
              <a:t>lower cognition, poorer social functioning, higher antipsychotic use, and lower rates of recovery at 20 years</a:t>
            </a:r>
            <a:endParaRPr kumimoji="0" lang="en-GB" sz="1600" b="0" i="0" u="none" strike="noStrike" kern="1200" cap="none" spc="0" normalizeH="0" baseline="30000" noProof="0">
              <a:ln>
                <a:noFill/>
              </a:ln>
              <a:solidFill>
                <a:srgbClr val="3F1A01"/>
              </a:solidFill>
              <a:effectLst/>
              <a:uLnTx/>
              <a:uFillTx/>
              <a:latin typeface="Arial"/>
              <a:ea typeface="+mn-ea"/>
              <a:cs typeface="+mn-cs"/>
            </a:endParaRPr>
          </a:p>
          <a:p>
            <a:endParaRPr lang="en-GB"/>
          </a:p>
        </p:txBody>
      </p:sp>
      <p:sp>
        <p:nvSpPr>
          <p:cNvPr id="8" name="Text Placeholder 7">
            <a:extLst>
              <a:ext uri="{FF2B5EF4-FFF2-40B4-BE49-F238E27FC236}">
                <a16:creationId xmlns:a16="http://schemas.microsoft.com/office/drawing/2014/main" id="{5B344159-09DA-982B-B48E-B918DDE06072}"/>
              </a:ext>
            </a:extLst>
          </p:cNvPr>
          <p:cNvSpPr>
            <a:spLocks noGrp="1"/>
          </p:cNvSpPr>
          <p:nvPr>
            <p:ph type="body" sz="quarter" idx="18"/>
          </p:nvPr>
        </p:nvSpPr>
        <p:spPr/>
        <p:txBody>
          <a:bodyPr/>
          <a:lstStyle/>
          <a:p>
            <a:r>
              <a:rPr lang="en-GB" baseline="30000" noProof="0" dirty="0" err="1"/>
              <a:t>a</a:t>
            </a:r>
            <a:r>
              <a:rPr lang="en-GB" noProof="0" dirty="0" err="1"/>
              <a:t>Includes</a:t>
            </a:r>
            <a:r>
              <a:rPr lang="en-GB" noProof="0" dirty="0"/>
              <a:t> patients that experienced early continuous remission or stable improvement of symptoms </a:t>
            </a:r>
            <a:br>
              <a:rPr lang="en-GB" noProof="0" dirty="0"/>
            </a:br>
            <a:r>
              <a:rPr lang="en-GB" noProof="0" dirty="0"/>
              <a:t>FEP=first-episode psychosis</a:t>
            </a:r>
          </a:p>
          <a:p>
            <a:r>
              <a:rPr lang="en-GB" noProof="0" dirty="0" err="1"/>
              <a:t>Starzer</a:t>
            </a:r>
            <a:r>
              <a:rPr lang="en-GB" noProof="0" dirty="0"/>
              <a:t> et al. World Psychiatry 2023;22:424–432</a:t>
            </a:r>
          </a:p>
        </p:txBody>
      </p:sp>
      <p:sp>
        <p:nvSpPr>
          <p:cNvPr id="6" name="Slide Number Placeholder 5">
            <a:extLst>
              <a:ext uri="{FF2B5EF4-FFF2-40B4-BE49-F238E27FC236}">
                <a16:creationId xmlns:a16="http://schemas.microsoft.com/office/drawing/2014/main" id="{AE1B8BAE-5871-5639-A285-7F2BAB8A3105}"/>
              </a:ext>
            </a:extLst>
          </p:cNvPr>
          <p:cNvSpPr>
            <a:spLocks noGrp="1"/>
          </p:cNvSpPr>
          <p:nvPr>
            <p:ph type="sldNum" sz="quarter" idx="4"/>
          </p:nvPr>
        </p:nvSpPr>
        <p:spPr/>
        <p:txBody>
          <a:bodyPr/>
          <a:lstStyle/>
          <a:p>
            <a:fld id="{6DBC486D-4FAB-B746-8B02-8D7C842291C6}" type="slidenum">
              <a:rPr lang="en-GB" noProof="0" smtClean="0"/>
              <a:pPr/>
              <a:t>18</a:t>
            </a:fld>
            <a:endParaRPr lang="en-GB" noProof="0"/>
          </a:p>
        </p:txBody>
      </p:sp>
      <p:sp>
        <p:nvSpPr>
          <p:cNvPr id="29" name="TextBox 28">
            <a:extLst>
              <a:ext uri="{FF2B5EF4-FFF2-40B4-BE49-F238E27FC236}">
                <a16:creationId xmlns:a16="http://schemas.microsoft.com/office/drawing/2014/main" id="{17DE299C-04EF-5C8E-40D1-4B900F94215F}"/>
              </a:ext>
            </a:extLst>
          </p:cNvPr>
          <p:cNvSpPr txBox="1"/>
          <p:nvPr/>
        </p:nvSpPr>
        <p:spPr>
          <a:xfrm>
            <a:off x="5802540" y="1328841"/>
            <a:ext cx="5716480" cy="338554"/>
          </a:xfrm>
          <a:prstGeom prst="rect">
            <a:avLst/>
          </a:prstGeom>
          <a:noFill/>
        </p:spPr>
        <p:txBody>
          <a:bodyPr wrap="square" rtlCol="0">
            <a:spAutoFit/>
          </a:bodyPr>
          <a:lstStyle/>
          <a:p>
            <a:pPr algn="ctr"/>
            <a:r>
              <a:rPr lang="en-GB" sz="1600" b="1">
                <a:solidFill>
                  <a:schemeClr val="accent2">
                    <a:lumMod val="50000"/>
                  </a:schemeClr>
                </a:solidFill>
              </a:rPr>
              <a:t>Symptom trajectories: Outcomes at 20 years’ follow-up </a:t>
            </a:r>
          </a:p>
        </p:txBody>
      </p:sp>
      <p:grpSp>
        <p:nvGrpSpPr>
          <p:cNvPr id="38" name="Group 37">
            <a:extLst>
              <a:ext uri="{FF2B5EF4-FFF2-40B4-BE49-F238E27FC236}">
                <a16:creationId xmlns:a16="http://schemas.microsoft.com/office/drawing/2014/main" id="{41C98BE3-A45B-A11E-4CDA-60FF3ED3797B}"/>
              </a:ext>
            </a:extLst>
          </p:cNvPr>
          <p:cNvGrpSpPr/>
          <p:nvPr/>
        </p:nvGrpSpPr>
        <p:grpSpPr>
          <a:xfrm>
            <a:off x="7920497" y="1641829"/>
            <a:ext cx="3831855" cy="2341408"/>
            <a:chOff x="8486120" y="1683488"/>
            <a:chExt cx="3831855" cy="2341408"/>
          </a:xfrm>
        </p:grpSpPr>
        <p:graphicFrame>
          <p:nvGraphicFramePr>
            <p:cNvPr id="17" name="Chart 16">
              <a:extLst>
                <a:ext uri="{FF2B5EF4-FFF2-40B4-BE49-F238E27FC236}">
                  <a16:creationId xmlns:a16="http://schemas.microsoft.com/office/drawing/2014/main" id="{E55ECE6E-898F-4F0C-46E4-E9AA0879D20A}"/>
                </a:ext>
              </a:extLst>
            </p:cNvPr>
            <p:cNvGraphicFramePr/>
            <p:nvPr>
              <p:extLst>
                <p:ext uri="{D42A27DB-BD31-4B8C-83A1-F6EECF244321}">
                  <p14:modId xmlns:p14="http://schemas.microsoft.com/office/powerpoint/2010/main" val="464467601"/>
                </p:ext>
              </p:extLst>
            </p:nvPr>
          </p:nvGraphicFramePr>
          <p:xfrm>
            <a:off x="8805863" y="1683488"/>
            <a:ext cx="3512112" cy="2341408"/>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Box 29">
              <a:extLst>
                <a:ext uri="{FF2B5EF4-FFF2-40B4-BE49-F238E27FC236}">
                  <a16:creationId xmlns:a16="http://schemas.microsoft.com/office/drawing/2014/main" id="{6CF30A79-77DD-0716-478B-63FC33B2CAD8}"/>
                </a:ext>
              </a:extLst>
            </p:cNvPr>
            <p:cNvSpPr txBox="1"/>
            <p:nvPr/>
          </p:nvSpPr>
          <p:spPr>
            <a:xfrm>
              <a:off x="10607387" y="3256422"/>
              <a:ext cx="1443370" cy="307777"/>
            </a:xfrm>
            <a:prstGeom prst="rect">
              <a:avLst/>
            </a:prstGeom>
            <a:noFill/>
          </p:spPr>
          <p:txBody>
            <a:bodyPr wrap="square" lIns="0" tIns="0" rIns="0" bIns="0" rtlCol="0">
              <a:spAutoFit/>
            </a:bodyPr>
            <a:lstStyle/>
            <a:p>
              <a:pPr algn="ctr"/>
              <a:r>
                <a:rPr lang="en-GB" sz="1000"/>
                <a:t>Continuous severe symptoms: </a:t>
              </a:r>
              <a:r>
                <a:rPr lang="en-GB" sz="1000" b="1"/>
                <a:t>9%</a:t>
              </a:r>
              <a:endParaRPr lang="en-GB" sz="1000"/>
            </a:p>
          </p:txBody>
        </p:sp>
        <p:sp>
          <p:nvSpPr>
            <p:cNvPr id="32" name="TextBox 31">
              <a:extLst>
                <a:ext uri="{FF2B5EF4-FFF2-40B4-BE49-F238E27FC236}">
                  <a16:creationId xmlns:a16="http://schemas.microsoft.com/office/drawing/2014/main" id="{7C143ADA-626F-509F-251F-5CFB066CA963}"/>
                </a:ext>
              </a:extLst>
            </p:cNvPr>
            <p:cNvSpPr txBox="1"/>
            <p:nvPr/>
          </p:nvSpPr>
          <p:spPr>
            <a:xfrm>
              <a:off x="10760477" y="2707332"/>
              <a:ext cx="1443370" cy="461665"/>
            </a:xfrm>
            <a:prstGeom prst="rect">
              <a:avLst/>
            </a:prstGeom>
            <a:noFill/>
          </p:spPr>
          <p:txBody>
            <a:bodyPr wrap="square" lIns="0" tIns="0" rIns="0" bIns="0" rtlCol="0">
              <a:spAutoFit/>
            </a:bodyPr>
            <a:lstStyle/>
            <a:p>
              <a:pPr algn="ctr"/>
              <a:r>
                <a:rPr lang="en-GB" sz="1000"/>
                <a:t>Relapse with </a:t>
              </a:r>
              <a:br>
                <a:rPr lang="en-GB" sz="1000"/>
              </a:br>
              <a:r>
                <a:rPr lang="en-GB" sz="1000"/>
                <a:t>moderate symptoms: </a:t>
              </a:r>
              <a:r>
                <a:rPr lang="en-GB" sz="1000" b="1"/>
                <a:t>12%</a:t>
              </a:r>
              <a:endParaRPr lang="en-GB" sz="1000"/>
            </a:p>
          </p:txBody>
        </p:sp>
        <p:sp>
          <p:nvSpPr>
            <p:cNvPr id="33" name="TextBox 32">
              <a:extLst>
                <a:ext uri="{FF2B5EF4-FFF2-40B4-BE49-F238E27FC236}">
                  <a16:creationId xmlns:a16="http://schemas.microsoft.com/office/drawing/2014/main" id="{364CB65C-A9AB-7C20-899A-F2A9B579C6D5}"/>
                </a:ext>
              </a:extLst>
            </p:cNvPr>
            <p:cNvSpPr txBox="1"/>
            <p:nvPr/>
          </p:nvSpPr>
          <p:spPr>
            <a:xfrm>
              <a:off x="10527846" y="2278949"/>
              <a:ext cx="1443370" cy="307777"/>
            </a:xfrm>
            <a:prstGeom prst="rect">
              <a:avLst/>
            </a:prstGeom>
            <a:noFill/>
          </p:spPr>
          <p:txBody>
            <a:bodyPr wrap="square" lIns="0" tIns="0" rIns="0" bIns="0" rtlCol="0">
              <a:spAutoFit/>
            </a:bodyPr>
            <a:lstStyle/>
            <a:p>
              <a:pPr algn="ctr"/>
              <a:r>
                <a:rPr lang="en-GB" sz="1000"/>
                <a:t>Intermittent </a:t>
              </a:r>
              <a:br>
                <a:rPr lang="en-GB" sz="1000"/>
              </a:br>
              <a:r>
                <a:rPr lang="en-GB" sz="1000"/>
                <a:t>symptoms: </a:t>
              </a:r>
              <a:r>
                <a:rPr lang="en-GB" sz="1000" b="1"/>
                <a:t>10%</a:t>
              </a:r>
            </a:p>
          </p:txBody>
        </p:sp>
        <p:sp>
          <p:nvSpPr>
            <p:cNvPr id="35" name="TextBox 34">
              <a:extLst>
                <a:ext uri="{FF2B5EF4-FFF2-40B4-BE49-F238E27FC236}">
                  <a16:creationId xmlns:a16="http://schemas.microsoft.com/office/drawing/2014/main" id="{0D00EDBD-C429-5947-90B4-D6B9A89D39AB}"/>
                </a:ext>
              </a:extLst>
            </p:cNvPr>
            <p:cNvSpPr txBox="1"/>
            <p:nvPr/>
          </p:nvSpPr>
          <p:spPr>
            <a:xfrm>
              <a:off x="9133290" y="2112334"/>
              <a:ext cx="1443370" cy="307777"/>
            </a:xfrm>
            <a:prstGeom prst="rect">
              <a:avLst/>
            </a:prstGeom>
            <a:noFill/>
          </p:spPr>
          <p:txBody>
            <a:bodyPr wrap="square" lIns="0" tIns="0" rIns="0" bIns="0" rtlCol="0">
              <a:spAutoFit/>
            </a:bodyPr>
            <a:lstStyle/>
            <a:p>
              <a:pPr algn="ctr"/>
              <a:r>
                <a:rPr lang="en-GB" sz="1000"/>
                <a:t>Stable improvement: </a:t>
              </a:r>
              <a:r>
                <a:rPr lang="en-GB" sz="1000" b="1"/>
                <a:t>18%</a:t>
              </a:r>
            </a:p>
          </p:txBody>
        </p:sp>
        <p:sp>
          <p:nvSpPr>
            <p:cNvPr id="37" name="TextBox 36">
              <a:extLst>
                <a:ext uri="{FF2B5EF4-FFF2-40B4-BE49-F238E27FC236}">
                  <a16:creationId xmlns:a16="http://schemas.microsoft.com/office/drawing/2014/main" id="{11401B1E-738F-4016-E57D-912943698876}"/>
                </a:ext>
              </a:extLst>
            </p:cNvPr>
            <p:cNvSpPr txBox="1"/>
            <p:nvPr/>
          </p:nvSpPr>
          <p:spPr>
            <a:xfrm>
              <a:off x="8486120" y="3099021"/>
              <a:ext cx="1443370" cy="307777"/>
            </a:xfrm>
            <a:prstGeom prst="rect">
              <a:avLst/>
            </a:prstGeom>
            <a:noFill/>
          </p:spPr>
          <p:txBody>
            <a:bodyPr wrap="square" lIns="0" tIns="0" rIns="0" bIns="0" rtlCol="0">
              <a:spAutoFit/>
            </a:bodyPr>
            <a:lstStyle/>
            <a:p>
              <a:pPr algn="ctr"/>
              <a:r>
                <a:rPr lang="en-GB" sz="1000"/>
                <a:t>Early continuous remission: </a:t>
              </a:r>
              <a:r>
                <a:rPr lang="en-GB" sz="1000" b="1"/>
                <a:t>51%</a:t>
              </a:r>
            </a:p>
          </p:txBody>
        </p:sp>
      </p:grpSp>
      <p:sp>
        <p:nvSpPr>
          <p:cNvPr id="39" name="Rectangle: Rounded Corners 38">
            <a:extLst>
              <a:ext uri="{FF2B5EF4-FFF2-40B4-BE49-F238E27FC236}">
                <a16:creationId xmlns:a16="http://schemas.microsoft.com/office/drawing/2014/main" id="{879DE312-C214-DD7C-BDEE-A4F9C7074294}"/>
              </a:ext>
            </a:extLst>
          </p:cNvPr>
          <p:cNvSpPr/>
          <p:nvPr/>
        </p:nvSpPr>
        <p:spPr>
          <a:xfrm>
            <a:off x="5802540" y="4062667"/>
            <a:ext cx="5826000" cy="1664846"/>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82064429-7934-636D-5858-8C9A94B28503}"/>
              </a:ext>
            </a:extLst>
          </p:cNvPr>
          <p:cNvSpPr txBox="1"/>
          <p:nvPr/>
        </p:nvSpPr>
        <p:spPr>
          <a:xfrm>
            <a:off x="5866180" y="4260445"/>
            <a:ext cx="2054318" cy="1969770"/>
          </a:xfrm>
          <a:prstGeom prst="rect">
            <a:avLst/>
          </a:prstGeom>
          <a:noFill/>
        </p:spPr>
        <p:txBody>
          <a:bodyPr wrap="square" rtlCol="0">
            <a:spAutoFit/>
          </a:bodyPr>
          <a:lstStyle/>
          <a:p>
            <a:r>
              <a:rPr lang="en-GB" sz="1400" b="1">
                <a:solidFill>
                  <a:schemeClr val="accent5">
                    <a:lumMod val="75000"/>
                  </a:schemeClr>
                </a:solidFill>
              </a:rPr>
              <a:t>Negative symptoms:</a:t>
            </a:r>
          </a:p>
          <a:p>
            <a:pPr marL="285750" indent="-285750">
              <a:spcBef>
                <a:spcPts val="600"/>
              </a:spcBef>
              <a:buFont typeface="Arial" panose="020B0604020202020204" pitchFamily="34" charset="0"/>
              <a:buChar char="•"/>
            </a:pPr>
            <a:r>
              <a:rPr lang="en-US" sz="1400" b="1"/>
              <a:t>51% </a:t>
            </a:r>
            <a:r>
              <a:rPr lang="en-US" sz="1400"/>
              <a:t>showed improvement </a:t>
            </a:r>
          </a:p>
          <a:p>
            <a:pPr marL="285750" indent="-285750">
              <a:spcBef>
                <a:spcPts val="600"/>
              </a:spcBef>
              <a:buFont typeface="Arial" panose="020B0604020202020204" pitchFamily="34" charset="0"/>
              <a:buChar char="•"/>
            </a:pPr>
            <a:r>
              <a:rPr lang="en-US" sz="1400" b="1"/>
              <a:t>49% </a:t>
            </a:r>
            <a:r>
              <a:rPr lang="en-US" sz="1400"/>
              <a:t>showed no improvement</a:t>
            </a:r>
          </a:p>
          <a:p>
            <a:endParaRPr lang="en-GB" sz="1400"/>
          </a:p>
          <a:p>
            <a:endParaRPr lang="en-GB" sz="1400"/>
          </a:p>
          <a:p>
            <a:endParaRPr lang="en-GB" sz="1400"/>
          </a:p>
        </p:txBody>
      </p:sp>
      <p:grpSp>
        <p:nvGrpSpPr>
          <p:cNvPr id="42" name="Group 41">
            <a:extLst>
              <a:ext uri="{FF2B5EF4-FFF2-40B4-BE49-F238E27FC236}">
                <a16:creationId xmlns:a16="http://schemas.microsoft.com/office/drawing/2014/main" id="{2D3B93DB-EDA0-A8D3-3A7A-4E5D13B97BFD}"/>
              </a:ext>
            </a:extLst>
          </p:cNvPr>
          <p:cNvGrpSpPr/>
          <p:nvPr/>
        </p:nvGrpSpPr>
        <p:grpSpPr>
          <a:xfrm>
            <a:off x="7845982" y="3753061"/>
            <a:ext cx="3906370" cy="2341408"/>
            <a:chOff x="8411605" y="1683488"/>
            <a:chExt cx="3906370" cy="2341408"/>
          </a:xfrm>
        </p:grpSpPr>
        <p:graphicFrame>
          <p:nvGraphicFramePr>
            <p:cNvPr id="43" name="Chart 42">
              <a:extLst>
                <a:ext uri="{FF2B5EF4-FFF2-40B4-BE49-F238E27FC236}">
                  <a16:creationId xmlns:a16="http://schemas.microsoft.com/office/drawing/2014/main" id="{B3492185-3E93-EBDE-ED6D-BC531440D024}"/>
                </a:ext>
              </a:extLst>
            </p:cNvPr>
            <p:cNvGraphicFramePr/>
            <p:nvPr>
              <p:extLst>
                <p:ext uri="{D42A27DB-BD31-4B8C-83A1-F6EECF244321}">
                  <p14:modId xmlns:p14="http://schemas.microsoft.com/office/powerpoint/2010/main" val="2436142568"/>
                </p:ext>
              </p:extLst>
            </p:nvPr>
          </p:nvGraphicFramePr>
          <p:xfrm>
            <a:off x="8805863" y="1683488"/>
            <a:ext cx="3512112" cy="2341408"/>
          </p:xfrm>
          <a:graphic>
            <a:graphicData uri="http://schemas.openxmlformats.org/drawingml/2006/chart">
              <c:chart xmlns:c="http://schemas.openxmlformats.org/drawingml/2006/chart" xmlns:r="http://schemas.openxmlformats.org/officeDocument/2006/relationships" r:id="rId4"/>
            </a:graphicData>
          </a:graphic>
        </p:graphicFrame>
        <p:sp>
          <p:nvSpPr>
            <p:cNvPr id="47" name="TextBox 46">
              <a:extLst>
                <a:ext uri="{FF2B5EF4-FFF2-40B4-BE49-F238E27FC236}">
                  <a16:creationId xmlns:a16="http://schemas.microsoft.com/office/drawing/2014/main" id="{4EA49557-C961-A4BB-0149-D31F61EEB24F}"/>
                </a:ext>
              </a:extLst>
            </p:cNvPr>
            <p:cNvSpPr txBox="1"/>
            <p:nvPr/>
          </p:nvSpPr>
          <p:spPr>
            <a:xfrm>
              <a:off x="10561919" y="2446698"/>
              <a:ext cx="1443370" cy="307777"/>
            </a:xfrm>
            <a:prstGeom prst="rect">
              <a:avLst/>
            </a:prstGeom>
            <a:noFill/>
          </p:spPr>
          <p:txBody>
            <a:bodyPr wrap="square" lIns="0" tIns="0" rIns="0" bIns="0" rtlCol="0">
              <a:spAutoFit/>
            </a:bodyPr>
            <a:lstStyle/>
            <a:p>
              <a:pPr algn="ctr"/>
              <a:r>
                <a:rPr lang="en-GB" sz="1000" dirty="0"/>
                <a:t>Continuous </a:t>
              </a:r>
              <a:br>
                <a:rPr lang="en-GB" sz="1000" dirty="0"/>
              </a:br>
              <a:r>
                <a:rPr lang="en-GB" sz="1000" dirty="0"/>
                <a:t>symptoms: </a:t>
              </a:r>
              <a:r>
                <a:rPr lang="en-GB" sz="1000" b="1" dirty="0"/>
                <a:t>49%</a:t>
              </a:r>
            </a:p>
          </p:txBody>
        </p:sp>
        <p:sp>
          <p:nvSpPr>
            <p:cNvPr id="48" name="TextBox 47">
              <a:extLst>
                <a:ext uri="{FF2B5EF4-FFF2-40B4-BE49-F238E27FC236}">
                  <a16:creationId xmlns:a16="http://schemas.microsoft.com/office/drawing/2014/main" id="{E30D7376-F26E-E03D-C4A1-1BBCDDFC6161}"/>
                </a:ext>
              </a:extLst>
            </p:cNvPr>
            <p:cNvSpPr txBox="1"/>
            <p:nvPr/>
          </p:nvSpPr>
          <p:spPr>
            <a:xfrm>
              <a:off x="8411605" y="3070069"/>
              <a:ext cx="1443370" cy="307777"/>
            </a:xfrm>
            <a:prstGeom prst="rect">
              <a:avLst/>
            </a:prstGeom>
            <a:noFill/>
          </p:spPr>
          <p:txBody>
            <a:bodyPr wrap="square" lIns="0" tIns="0" rIns="0" bIns="0" rtlCol="0">
              <a:spAutoFit/>
            </a:bodyPr>
            <a:lstStyle/>
            <a:p>
              <a:pPr algn="ctr"/>
              <a:r>
                <a:rPr lang="en-GB" sz="1000"/>
                <a:t>Symptom remission: </a:t>
              </a:r>
              <a:br>
                <a:rPr lang="en-GB" sz="1000"/>
              </a:br>
              <a:r>
                <a:rPr lang="en-GB" sz="1000" b="1"/>
                <a:t>51%</a:t>
              </a:r>
            </a:p>
          </p:txBody>
        </p:sp>
      </p:grpSp>
    </p:spTree>
    <p:extLst>
      <p:ext uri="{BB962C8B-B14F-4D97-AF65-F5344CB8AC3E}">
        <p14:creationId xmlns:p14="http://schemas.microsoft.com/office/powerpoint/2010/main" val="3284017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EB6CE-FD14-6973-6A5B-51202870E08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331EA1F-B976-D36F-78C6-448FDCCF4731}"/>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39D43A00-42C9-F545-94F0-DB1C307B948E}"/>
              </a:ext>
            </a:extLst>
          </p:cNvPr>
          <p:cNvSpPr>
            <a:spLocks noGrp="1"/>
          </p:cNvSpPr>
          <p:nvPr>
            <p:ph type="title"/>
          </p:nvPr>
        </p:nvSpPr>
        <p:spPr/>
        <p:txBody>
          <a:bodyPr/>
          <a:lstStyle/>
          <a:p>
            <a:r>
              <a:rPr lang="en-GB" noProof="0"/>
              <a:t>Chronic and persistent illness patterns </a:t>
            </a:r>
          </a:p>
        </p:txBody>
      </p:sp>
      <p:sp>
        <p:nvSpPr>
          <p:cNvPr id="7" name="Content Placeholder 6">
            <a:extLst>
              <a:ext uri="{FF2B5EF4-FFF2-40B4-BE49-F238E27FC236}">
                <a16:creationId xmlns:a16="http://schemas.microsoft.com/office/drawing/2014/main" id="{8FE66E29-DA76-0FE8-362F-C17B972606C4}"/>
              </a:ext>
            </a:extLst>
          </p:cNvPr>
          <p:cNvSpPr>
            <a:spLocks noGrp="1"/>
          </p:cNvSpPr>
          <p:nvPr>
            <p:ph sz="half" idx="20"/>
          </p:nvPr>
        </p:nvSpPr>
        <p:spPr>
          <a:solidFill>
            <a:schemeClr val="accent5">
              <a:lumMod val="20000"/>
              <a:lumOff val="80000"/>
            </a:schemeClr>
          </a:solidFill>
          <a:ln>
            <a:noFill/>
          </a:ln>
        </p:spPr>
        <p:txBody>
          <a:bodyPr/>
          <a:lstStyle/>
          <a:p>
            <a:pPr marL="0" indent="0">
              <a:buNone/>
            </a:pPr>
            <a:r>
              <a:rPr lang="en-GB" sz="1600" noProof="0"/>
              <a:t>Stable or worsening negative and cognitive dimensions are </a:t>
            </a:r>
            <a:r>
              <a:rPr lang="en-GB" sz="1600" b="1" noProof="0"/>
              <a:t>key drivers of poor </a:t>
            </a:r>
            <a:br>
              <a:rPr lang="en-GB" sz="1600" b="1" noProof="0"/>
            </a:br>
            <a:r>
              <a:rPr lang="en-GB" sz="1600" b="1" noProof="0"/>
              <a:t>long-term functioning</a:t>
            </a:r>
          </a:p>
          <a:p>
            <a:endParaRPr lang="en-GB" sz="1600" noProof="0"/>
          </a:p>
        </p:txBody>
      </p:sp>
      <p:sp>
        <p:nvSpPr>
          <p:cNvPr id="10" name="Content Placeholder 9">
            <a:extLst>
              <a:ext uri="{FF2B5EF4-FFF2-40B4-BE49-F238E27FC236}">
                <a16:creationId xmlns:a16="http://schemas.microsoft.com/office/drawing/2014/main" id="{565DB72B-98D3-E481-337F-F582139F0380}"/>
              </a:ext>
            </a:extLst>
          </p:cNvPr>
          <p:cNvSpPr>
            <a:spLocks noGrp="1"/>
          </p:cNvSpPr>
          <p:nvPr>
            <p:ph sz="half" idx="21"/>
          </p:nvPr>
        </p:nvSpPr>
        <p:spPr>
          <a:solidFill>
            <a:schemeClr val="accent2">
              <a:lumMod val="20000"/>
              <a:lumOff val="80000"/>
            </a:schemeClr>
          </a:solidFill>
          <a:ln>
            <a:noFill/>
          </a:ln>
        </p:spPr>
        <p:txBody>
          <a:bodyPr/>
          <a:lstStyle/>
          <a:p>
            <a:pPr marL="0" indent="0">
              <a:buNone/>
            </a:pPr>
            <a:r>
              <a:rPr lang="en-GB" sz="1600" b="1" noProof="0"/>
              <a:t>Symptom domains influence each other dynamically over time, </a:t>
            </a:r>
            <a:r>
              <a:rPr lang="en-GB" sz="1600" noProof="0"/>
              <a:t>with reciprocal effects across clinical and functional outcomes</a:t>
            </a:r>
          </a:p>
          <a:p>
            <a:endParaRPr lang="en-GB" sz="1600" noProof="0"/>
          </a:p>
        </p:txBody>
      </p:sp>
      <p:sp>
        <p:nvSpPr>
          <p:cNvPr id="11" name="Content Placeholder 10">
            <a:extLst>
              <a:ext uri="{FF2B5EF4-FFF2-40B4-BE49-F238E27FC236}">
                <a16:creationId xmlns:a16="http://schemas.microsoft.com/office/drawing/2014/main" id="{24AD78F6-4510-A703-D0B7-332ECD55EBFA}"/>
              </a:ext>
            </a:extLst>
          </p:cNvPr>
          <p:cNvSpPr>
            <a:spLocks noGrp="1"/>
          </p:cNvSpPr>
          <p:nvPr>
            <p:ph sz="half" idx="22"/>
          </p:nvPr>
        </p:nvSpPr>
        <p:spPr>
          <a:solidFill>
            <a:schemeClr val="accent3">
              <a:lumMod val="20000"/>
              <a:lumOff val="80000"/>
            </a:schemeClr>
          </a:solidFill>
          <a:ln>
            <a:noFill/>
          </a:ln>
        </p:spPr>
        <p:txBody>
          <a:bodyPr/>
          <a:lstStyle/>
          <a:p>
            <a:pPr marL="0" indent="0">
              <a:buNone/>
            </a:pPr>
            <a:r>
              <a:rPr lang="en-GB" sz="1600" noProof="0"/>
              <a:t>Improvements in one domain (e.g., positive symptoms) </a:t>
            </a:r>
            <a:r>
              <a:rPr lang="en-GB" sz="1600" b="1" noProof="0"/>
              <a:t>does not directly translate </a:t>
            </a:r>
            <a:r>
              <a:rPr lang="en-GB" sz="1600" noProof="0"/>
              <a:t>into gains in functioning or improvements in negative symptoms</a:t>
            </a:r>
          </a:p>
          <a:p>
            <a:pPr marL="0" indent="0">
              <a:buNone/>
            </a:pPr>
            <a:endParaRPr lang="en-GB" sz="1600" noProof="0"/>
          </a:p>
        </p:txBody>
      </p:sp>
      <p:sp>
        <p:nvSpPr>
          <p:cNvPr id="12" name="Content Placeholder 11">
            <a:extLst>
              <a:ext uri="{FF2B5EF4-FFF2-40B4-BE49-F238E27FC236}">
                <a16:creationId xmlns:a16="http://schemas.microsoft.com/office/drawing/2014/main" id="{E8828C21-BE15-D176-DA18-42414C8E4A51}"/>
              </a:ext>
            </a:extLst>
          </p:cNvPr>
          <p:cNvSpPr>
            <a:spLocks noGrp="1"/>
          </p:cNvSpPr>
          <p:nvPr>
            <p:ph sz="half" idx="23"/>
          </p:nvPr>
        </p:nvSpPr>
        <p:spPr>
          <a:solidFill>
            <a:schemeClr val="accent4">
              <a:lumMod val="20000"/>
              <a:lumOff val="80000"/>
            </a:schemeClr>
          </a:solidFill>
          <a:ln>
            <a:noFill/>
          </a:ln>
        </p:spPr>
        <p:txBody>
          <a:bodyPr/>
          <a:lstStyle/>
          <a:p>
            <a:pPr marL="0" indent="0">
              <a:buNone/>
            </a:pPr>
            <a:r>
              <a:rPr lang="en-GB" sz="1600" noProof="0"/>
              <a:t>Long-term symptom changes in psychotic disorders follow </a:t>
            </a:r>
            <a:r>
              <a:rPr lang="en-GB" sz="1600" b="1" noProof="0"/>
              <a:t>multiple distinct trajectories </a:t>
            </a:r>
            <a:r>
              <a:rPr lang="en-GB" sz="1600" noProof="0"/>
              <a:t>rather than a uniform pattern</a:t>
            </a:r>
            <a:endParaRPr lang="en-GB" sz="1600" baseline="30000" noProof="0"/>
          </a:p>
          <a:p>
            <a:pPr marL="0" indent="0">
              <a:buNone/>
            </a:pPr>
            <a:endParaRPr lang="en-GB" sz="1600" noProof="0"/>
          </a:p>
        </p:txBody>
      </p:sp>
      <p:sp>
        <p:nvSpPr>
          <p:cNvPr id="3" name="Text Placeholder 2">
            <a:extLst>
              <a:ext uri="{FF2B5EF4-FFF2-40B4-BE49-F238E27FC236}">
                <a16:creationId xmlns:a16="http://schemas.microsoft.com/office/drawing/2014/main" id="{91389C56-8B7A-DDA6-4B28-B5ED25AC7EB8}"/>
              </a:ext>
            </a:extLst>
          </p:cNvPr>
          <p:cNvSpPr>
            <a:spLocks noGrp="1"/>
          </p:cNvSpPr>
          <p:nvPr>
            <p:ph type="body" sz="quarter" idx="18"/>
          </p:nvPr>
        </p:nvSpPr>
        <p:spPr/>
        <p:txBody>
          <a:bodyPr/>
          <a:lstStyle/>
          <a:p>
            <a:r>
              <a:rPr lang="en-GB"/>
              <a:t> Kotov et al. Am J Psychiatry 2017;174:1064–1074</a:t>
            </a:r>
          </a:p>
        </p:txBody>
      </p:sp>
      <p:sp>
        <p:nvSpPr>
          <p:cNvPr id="2" name="Slide Number Placeholder 1">
            <a:extLst>
              <a:ext uri="{FF2B5EF4-FFF2-40B4-BE49-F238E27FC236}">
                <a16:creationId xmlns:a16="http://schemas.microsoft.com/office/drawing/2014/main" id="{1D17C51C-5CB6-33FA-5B4C-85D91C57A4F9}"/>
              </a:ext>
            </a:extLst>
          </p:cNvPr>
          <p:cNvSpPr>
            <a:spLocks noGrp="1"/>
          </p:cNvSpPr>
          <p:nvPr>
            <p:ph type="sldNum" sz="quarter" idx="4"/>
          </p:nvPr>
        </p:nvSpPr>
        <p:spPr/>
        <p:txBody>
          <a:bodyPr/>
          <a:lstStyle/>
          <a:p>
            <a:fld id="{6DBC486D-4FAB-B746-8B02-8D7C842291C6}" type="slidenum">
              <a:rPr lang="en-GB" noProof="0" smtClean="0"/>
              <a:pPr/>
              <a:t>19</a:t>
            </a:fld>
            <a:endParaRPr lang="en-GB" noProof="0"/>
          </a:p>
        </p:txBody>
      </p:sp>
      <p:pic>
        <p:nvPicPr>
          <p:cNvPr id="14" name="Graphic 13" descr="Lost with solid fill">
            <a:extLst>
              <a:ext uri="{FF2B5EF4-FFF2-40B4-BE49-F238E27FC236}">
                <a16:creationId xmlns:a16="http://schemas.microsoft.com/office/drawing/2014/main" id="{7AA1EDAF-94FC-C4F2-8C3B-70AB9605D6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9528" y="3635592"/>
            <a:ext cx="1490474" cy="1490474"/>
          </a:xfrm>
          <a:prstGeom prst="rect">
            <a:avLst/>
          </a:prstGeom>
        </p:spPr>
      </p:pic>
      <p:pic>
        <p:nvPicPr>
          <p:cNvPr id="16" name="Graphic 15" descr="Bar chart with solid fill">
            <a:extLst>
              <a:ext uri="{FF2B5EF4-FFF2-40B4-BE49-F238E27FC236}">
                <a16:creationId xmlns:a16="http://schemas.microsoft.com/office/drawing/2014/main" id="{028D0780-0688-A8E5-EC9F-E2C1D9F67A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950" y="3635592"/>
            <a:ext cx="1490474" cy="1490474"/>
          </a:xfrm>
          <a:prstGeom prst="rect">
            <a:avLst/>
          </a:prstGeom>
        </p:spPr>
      </p:pic>
      <p:pic>
        <p:nvPicPr>
          <p:cNvPr id="18" name="Graphic 17" descr="Atom with solid fill">
            <a:extLst>
              <a:ext uri="{FF2B5EF4-FFF2-40B4-BE49-F238E27FC236}">
                <a16:creationId xmlns:a16="http://schemas.microsoft.com/office/drawing/2014/main" id="{E59404D4-4AEC-71AF-3871-9DB9A235197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73988" y="3635592"/>
            <a:ext cx="1490474" cy="1490474"/>
          </a:xfrm>
          <a:prstGeom prst="rect">
            <a:avLst/>
          </a:prstGeom>
        </p:spPr>
      </p:pic>
      <p:pic>
        <p:nvPicPr>
          <p:cNvPr id="20" name="Graphic 19" descr="Downward trend graph outline">
            <a:extLst>
              <a:ext uri="{FF2B5EF4-FFF2-40B4-BE49-F238E27FC236}">
                <a16:creationId xmlns:a16="http://schemas.microsoft.com/office/drawing/2014/main" id="{21635D0E-9390-B907-4579-C9BBE41259F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22026" y="3657600"/>
            <a:ext cx="1490474" cy="1446458"/>
          </a:xfrm>
          <a:prstGeom prst="rect">
            <a:avLst/>
          </a:prstGeom>
        </p:spPr>
      </p:pic>
    </p:spTree>
    <p:extLst>
      <p:ext uri="{BB962C8B-B14F-4D97-AF65-F5344CB8AC3E}">
        <p14:creationId xmlns:p14="http://schemas.microsoft.com/office/powerpoint/2010/main" val="2961112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19AA58-22B9-DCA0-E951-2B9C70933502}"/>
              </a:ext>
            </a:extLst>
          </p:cNvPr>
          <p:cNvSpPr>
            <a:spLocks noGrp="1"/>
          </p:cNvSpPr>
          <p:nvPr>
            <p:ph type="title"/>
          </p:nvPr>
        </p:nvSpPr>
        <p:spPr/>
        <p:txBody>
          <a:bodyPr/>
          <a:lstStyle/>
          <a:p>
            <a:r>
              <a:rPr lang="en-GB" noProof="0" dirty="0"/>
              <a:t>Overview of the course and prognosis of schizophrenia</a:t>
            </a:r>
          </a:p>
        </p:txBody>
      </p:sp>
      <p:sp>
        <p:nvSpPr>
          <p:cNvPr id="2" name="Text Placeholder 1">
            <a:extLst>
              <a:ext uri="{FF2B5EF4-FFF2-40B4-BE49-F238E27FC236}">
                <a16:creationId xmlns:a16="http://schemas.microsoft.com/office/drawing/2014/main" id="{2D930570-821C-01D0-84B6-CC9D32FC0C3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460179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948F7-7EF9-164B-A3A2-0E818CAC9B2C}"/>
              </a:ext>
            </a:extLst>
          </p:cNvPr>
          <p:cNvSpPr>
            <a:spLocks noGrp="1"/>
          </p:cNvSpPr>
          <p:nvPr>
            <p:ph type="title"/>
          </p:nvPr>
        </p:nvSpPr>
        <p:spPr/>
        <p:txBody>
          <a:bodyPr/>
          <a:lstStyle/>
          <a:p>
            <a:r>
              <a:rPr lang="en-GB" noProof="0"/>
              <a:t>Symptom domains across the course of schizophrenia</a:t>
            </a:r>
          </a:p>
        </p:txBody>
      </p:sp>
      <p:sp>
        <p:nvSpPr>
          <p:cNvPr id="3" name="Text Placeholder 2">
            <a:extLst>
              <a:ext uri="{FF2B5EF4-FFF2-40B4-BE49-F238E27FC236}">
                <a16:creationId xmlns:a16="http://schemas.microsoft.com/office/drawing/2014/main" id="{74B09D28-3ABF-AED8-E061-3CD79B390F80}"/>
              </a:ext>
            </a:extLst>
          </p:cNvPr>
          <p:cNvSpPr>
            <a:spLocks noGrp="1"/>
          </p:cNvSpPr>
          <p:nvPr>
            <p:ph type="body" idx="1"/>
          </p:nvPr>
        </p:nvSpPr>
        <p:spPr/>
        <p:txBody>
          <a:bodyPr/>
          <a:lstStyle/>
          <a:p>
            <a:endParaRPr lang="en-GB" noProof="0"/>
          </a:p>
          <a:p>
            <a:endParaRPr lang="en-GB" noProof="0"/>
          </a:p>
        </p:txBody>
      </p:sp>
    </p:spTree>
    <p:extLst>
      <p:ext uri="{BB962C8B-B14F-4D97-AF65-F5344CB8AC3E}">
        <p14:creationId xmlns:p14="http://schemas.microsoft.com/office/powerpoint/2010/main" val="3496489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C52CE-01C9-D99A-CC5E-78430725058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12C6F8F-8707-10A6-567C-62354EEEA9E4}"/>
              </a:ext>
            </a:extLst>
          </p:cNvPr>
          <p:cNvSpPr>
            <a:spLocks noGrp="1"/>
          </p:cNvSpPr>
          <p:nvPr>
            <p:ph type="body" sz="quarter" idx="17"/>
          </p:nvPr>
        </p:nvSpPr>
        <p:spPr/>
        <p:txBody>
          <a:bodyPr/>
          <a:lstStyle/>
          <a:p>
            <a:r>
              <a:rPr lang="en-GB" noProof="0"/>
              <a:t>Schizophrenia – Course, natural history, and prognosis </a:t>
            </a:r>
          </a:p>
        </p:txBody>
      </p:sp>
      <p:sp>
        <p:nvSpPr>
          <p:cNvPr id="8" name="Title 7">
            <a:extLst>
              <a:ext uri="{FF2B5EF4-FFF2-40B4-BE49-F238E27FC236}">
                <a16:creationId xmlns:a16="http://schemas.microsoft.com/office/drawing/2014/main" id="{A525BC35-49F1-30F3-BA0D-BEECF217BDE1}"/>
              </a:ext>
            </a:extLst>
          </p:cNvPr>
          <p:cNvSpPr>
            <a:spLocks noGrp="1"/>
          </p:cNvSpPr>
          <p:nvPr>
            <p:ph type="title"/>
          </p:nvPr>
        </p:nvSpPr>
        <p:spPr/>
        <p:txBody>
          <a:bodyPr/>
          <a:lstStyle/>
          <a:p>
            <a:r>
              <a:rPr lang="en-GB" noProof="0"/>
              <a:t>Heterogeneous long-term outcomes in schizophrenia</a:t>
            </a:r>
          </a:p>
        </p:txBody>
      </p:sp>
      <p:sp>
        <p:nvSpPr>
          <p:cNvPr id="7" name="Content Placeholder 6">
            <a:extLst>
              <a:ext uri="{FF2B5EF4-FFF2-40B4-BE49-F238E27FC236}">
                <a16:creationId xmlns:a16="http://schemas.microsoft.com/office/drawing/2014/main" id="{18B982F4-692A-99EC-FBB8-B4563B95F096}"/>
              </a:ext>
            </a:extLst>
          </p:cNvPr>
          <p:cNvSpPr>
            <a:spLocks noGrp="1"/>
          </p:cNvSpPr>
          <p:nvPr>
            <p:ph idx="19"/>
          </p:nvPr>
        </p:nvSpPr>
        <p:spPr>
          <a:xfrm>
            <a:off x="539750" y="1416785"/>
            <a:ext cx="5578239" cy="4415215"/>
          </a:xfrm>
        </p:spPr>
        <p:txBody>
          <a:bodyPr/>
          <a:lstStyle/>
          <a:p>
            <a:pPr lvl="0">
              <a:spcBef>
                <a:spcPts val="600"/>
              </a:spcBef>
            </a:pPr>
            <a:r>
              <a:rPr lang="en-GB" noProof="0" dirty="0"/>
              <a:t>Improvements in symptoms, functioning, and cognition </a:t>
            </a:r>
            <a:br>
              <a:rPr lang="en-GB" noProof="0" dirty="0"/>
            </a:br>
            <a:r>
              <a:rPr lang="en-GB" noProof="0" dirty="0"/>
              <a:t>are related; however, personal recovery follows a </a:t>
            </a:r>
            <a:br>
              <a:rPr lang="en-GB" noProof="0" dirty="0"/>
            </a:br>
            <a:r>
              <a:rPr lang="en-GB" noProof="0" dirty="0"/>
              <a:t>different trajectory</a:t>
            </a:r>
            <a:r>
              <a:rPr lang="en-GB" baseline="30000" noProof="0" dirty="0"/>
              <a:t>1</a:t>
            </a:r>
          </a:p>
          <a:p>
            <a:pPr lvl="0">
              <a:spcBef>
                <a:spcPts val="600"/>
              </a:spcBef>
              <a:spcAft>
                <a:spcPts val="600"/>
              </a:spcAft>
            </a:pPr>
            <a:r>
              <a:rPr lang="en-GB" noProof="0" dirty="0"/>
              <a:t>Better outcomes are linked to shorter DUP, targeted care, and baseline factors</a:t>
            </a:r>
            <a:r>
              <a:rPr lang="en-GB" baseline="30000" noProof="0" dirty="0"/>
              <a:t>1</a:t>
            </a:r>
          </a:p>
          <a:p>
            <a:pPr lvl="0">
              <a:spcBef>
                <a:spcPts val="600"/>
              </a:spcBef>
            </a:pPr>
            <a:r>
              <a:rPr lang="en-GB" noProof="0" dirty="0"/>
              <a:t>Four main symptom trajectories include:</a:t>
            </a:r>
            <a:r>
              <a:rPr lang="en-GB" baseline="30000" noProof="0" dirty="0"/>
              <a:t>2</a:t>
            </a:r>
            <a:r>
              <a:rPr lang="en-GB" noProof="0" dirty="0"/>
              <a:t> </a:t>
            </a:r>
          </a:p>
          <a:p>
            <a:pPr lvl="1"/>
            <a:r>
              <a:rPr lang="en-GB" noProof="0" dirty="0"/>
              <a:t>Remitting-improving</a:t>
            </a:r>
          </a:p>
          <a:p>
            <a:pPr lvl="1"/>
            <a:r>
              <a:rPr lang="en-GB" noProof="0" dirty="0"/>
              <a:t>Persistent</a:t>
            </a:r>
          </a:p>
          <a:p>
            <a:pPr lvl="1"/>
            <a:r>
              <a:rPr lang="en-GB" noProof="0" dirty="0"/>
              <a:t>Late improvement</a:t>
            </a:r>
          </a:p>
          <a:p>
            <a:pPr lvl="1">
              <a:spcAft>
                <a:spcPts val="600"/>
              </a:spcAft>
            </a:pPr>
            <a:r>
              <a:rPr lang="en-GB" noProof="0" dirty="0"/>
              <a:t>Late decline</a:t>
            </a:r>
            <a:endParaRPr lang="en-GB" baseline="30000" noProof="0" dirty="0"/>
          </a:p>
          <a:p>
            <a:pPr lvl="0">
              <a:spcBef>
                <a:spcPts val="600"/>
              </a:spcBef>
            </a:pPr>
            <a:r>
              <a:rPr lang="en-GB" noProof="0" dirty="0"/>
              <a:t>Persistent trajectories are associated with poor long-term outcomes such as:</a:t>
            </a:r>
            <a:r>
              <a:rPr lang="en-GB" baseline="30000" noProof="0" dirty="0"/>
              <a:t>2</a:t>
            </a:r>
          </a:p>
          <a:p>
            <a:pPr lvl="1"/>
            <a:r>
              <a:rPr lang="en-GB" noProof="0" dirty="0"/>
              <a:t>Longer DUP </a:t>
            </a:r>
          </a:p>
          <a:p>
            <a:pPr lvl="1"/>
            <a:r>
              <a:rPr lang="en-GB" noProof="0" dirty="0"/>
              <a:t>Social disadvantage </a:t>
            </a:r>
          </a:p>
          <a:p>
            <a:pPr lvl="1"/>
            <a:r>
              <a:rPr lang="en-GB" noProof="0" dirty="0"/>
              <a:t>Low premorbid IQ</a:t>
            </a:r>
            <a:endParaRPr lang="en-GB" baseline="30000" noProof="0" dirty="0"/>
          </a:p>
          <a:p>
            <a:pPr>
              <a:spcBef>
                <a:spcPts val="600"/>
              </a:spcBef>
            </a:pPr>
            <a:endParaRPr lang="en-GB" noProof="0" dirty="0"/>
          </a:p>
        </p:txBody>
      </p:sp>
      <p:sp>
        <p:nvSpPr>
          <p:cNvPr id="9" name="Text Placeholder 8">
            <a:extLst>
              <a:ext uri="{FF2B5EF4-FFF2-40B4-BE49-F238E27FC236}">
                <a16:creationId xmlns:a16="http://schemas.microsoft.com/office/drawing/2014/main" id="{FE439804-3C15-E095-5EB7-E6F266A25B17}"/>
              </a:ext>
            </a:extLst>
          </p:cNvPr>
          <p:cNvSpPr>
            <a:spLocks noGrp="1"/>
          </p:cNvSpPr>
          <p:nvPr>
            <p:ph type="body" sz="quarter" idx="18"/>
          </p:nvPr>
        </p:nvSpPr>
        <p:spPr>
          <a:xfrm>
            <a:off x="539750" y="6102000"/>
            <a:ext cx="6638926" cy="619200"/>
          </a:xfrm>
        </p:spPr>
        <p:txBody>
          <a:bodyPr/>
          <a:lstStyle/>
          <a:p>
            <a:r>
              <a:rPr lang="en-GB" noProof="0" dirty="0"/>
              <a:t>Class 1: Remitting: course characterized by remitting periods of symptoms, which became shorter and less frequent over time</a:t>
            </a:r>
            <a:r>
              <a:rPr lang="en-GB" strike="sngStrike" noProof="0" dirty="0">
                <a:solidFill>
                  <a:srgbClr val="FF0000"/>
                </a:solidFill>
              </a:rPr>
              <a:t> </a:t>
            </a:r>
            <a:br>
              <a:rPr lang="en-GB" noProof="0" dirty="0"/>
            </a:br>
            <a:r>
              <a:rPr lang="en-GB" noProof="0" dirty="0"/>
              <a:t>Class 2: Late decline: course characterized, initially, by remitting periods of symptoms, with more persistent symptoms over time </a:t>
            </a:r>
            <a:br>
              <a:rPr lang="en-GB" noProof="0" dirty="0"/>
            </a:br>
            <a:r>
              <a:rPr lang="en-GB" noProof="0" dirty="0"/>
              <a:t>Class 3: Late improvement: course characterized, initially, by persistent symptoms, with remitting periods of symptoms later</a:t>
            </a:r>
            <a:r>
              <a:rPr lang="en-GB" strike="sngStrike" noProof="0" dirty="0">
                <a:solidFill>
                  <a:srgbClr val="FF0000"/>
                </a:solidFill>
              </a:rPr>
              <a:t> </a:t>
            </a:r>
            <a:br>
              <a:rPr lang="en-GB" noProof="0" dirty="0"/>
            </a:br>
            <a:r>
              <a:rPr lang="en-GB" noProof="0" dirty="0"/>
              <a:t>Class 4: Persistent: a course characterized by persistent or long periods of symptoms throughout</a:t>
            </a:r>
            <a:br>
              <a:rPr lang="en-GB" noProof="0" dirty="0"/>
            </a:br>
            <a:r>
              <a:rPr lang="en-GB" noProof="0" dirty="0"/>
              <a:t>DUP=duration of untreated psychosis; IQ=intelligence quotient</a:t>
            </a:r>
          </a:p>
          <a:p>
            <a:r>
              <a:rPr lang="en-GB" noProof="0" dirty="0"/>
              <a:t>1. de Winter et al. Acta </a:t>
            </a:r>
            <a:r>
              <a:rPr lang="en-GB" noProof="0" dirty="0" err="1"/>
              <a:t>Psychiatr</a:t>
            </a:r>
            <a:r>
              <a:rPr lang="en-GB" noProof="0" dirty="0"/>
              <a:t> Scand 2025;152:6–26; 2. Morgan et al. </a:t>
            </a:r>
            <a:r>
              <a:rPr lang="en-GB" noProof="0" dirty="0" err="1"/>
              <a:t>Psychol</a:t>
            </a:r>
            <a:r>
              <a:rPr lang="en-GB" noProof="0" dirty="0"/>
              <a:t> Med 2022;52:2641–2650</a:t>
            </a:r>
          </a:p>
        </p:txBody>
      </p:sp>
      <p:sp>
        <p:nvSpPr>
          <p:cNvPr id="4" name="Slide Number Placeholder 3">
            <a:extLst>
              <a:ext uri="{FF2B5EF4-FFF2-40B4-BE49-F238E27FC236}">
                <a16:creationId xmlns:a16="http://schemas.microsoft.com/office/drawing/2014/main" id="{72337046-AC6B-A36C-E0C1-49BDCA907746}"/>
              </a:ext>
            </a:extLst>
          </p:cNvPr>
          <p:cNvSpPr>
            <a:spLocks noGrp="1"/>
          </p:cNvSpPr>
          <p:nvPr>
            <p:ph type="sldNum" sz="quarter" idx="4"/>
          </p:nvPr>
        </p:nvSpPr>
        <p:spPr/>
        <p:txBody>
          <a:bodyPr/>
          <a:lstStyle/>
          <a:p>
            <a:fld id="{6DBC486D-4FAB-B746-8B02-8D7C842291C6}" type="slidenum">
              <a:rPr lang="en-GB" noProof="0" smtClean="0"/>
              <a:pPr/>
              <a:t>21</a:t>
            </a:fld>
            <a:endParaRPr lang="en-GB" noProof="0"/>
          </a:p>
        </p:txBody>
      </p:sp>
      <p:sp>
        <p:nvSpPr>
          <p:cNvPr id="6" name="TextBox 5">
            <a:extLst>
              <a:ext uri="{FF2B5EF4-FFF2-40B4-BE49-F238E27FC236}">
                <a16:creationId xmlns:a16="http://schemas.microsoft.com/office/drawing/2014/main" id="{A70C7AE4-5506-6826-AB63-D791316C55F8}"/>
              </a:ext>
            </a:extLst>
          </p:cNvPr>
          <p:cNvSpPr txBox="1"/>
          <p:nvPr/>
        </p:nvSpPr>
        <p:spPr>
          <a:xfrm>
            <a:off x="6617634" y="1310188"/>
            <a:ext cx="4842933" cy="584775"/>
          </a:xfrm>
          <a:prstGeom prst="rect">
            <a:avLst/>
          </a:prstGeom>
          <a:noFill/>
        </p:spPr>
        <p:txBody>
          <a:bodyPr wrap="square" rtlCol="0">
            <a:spAutoFit/>
          </a:bodyPr>
          <a:lstStyle/>
          <a:p>
            <a:pPr algn="ctr"/>
            <a:r>
              <a:rPr lang="en-GB" sz="1600" b="1" noProof="0">
                <a:solidFill>
                  <a:schemeClr val="accent2">
                    <a:lumMod val="50000"/>
                  </a:schemeClr>
                </a:solidFill>
              </a:rPr>
              <a:t>Estimated latent trajectories of 4-class quadratic growth mixture models</a:t>
            </a:r>
            <a:r>
              <a:rPr lang="en-GB" sz="1600" b="1" baseline="30000" noProof="0">
                <a:solidFill>
                  <a:schemeClr val="accent2">
                    <a:lumMod val="50000"/>
                  </a:schemeClr>
                </a:solidFill>
              </a:rPr>
              <a:t>2</a:t>
            </a:r>
          </a:p>
        </p:txBody>
      </p:sp>
      <p:sp>
        <p:nvSpPr>
          <p:cNvPr id="3" name="TextBox 7">
            <a:extLst>
              <a:ext uri="{FF2B5EF4-FFF2-40B4-BE49-F238E27FC236}">
                <a16:creationId xmlns:a16="http://schemas.microsoft.com/office/drawing/2014/main" id="{ABB45FEC-8020-283F-303B-EE316CB541FD}"/>
              </a:ext>
            </a:extLst>
          </p:cNvPr>
          <p:cNvSpPr txBox="1"/>
          <p:nvPr/>
        </p:nvSpPr>
        <p:spPr>
          <a:xfrm>
            <a:off x="7539253" y="6146465"/>
            <a:ext cx="4100713" cy="553998"/>
          </a:xfrm>
          <a:prstGeom prst="rect">
            <a:avLst/>
          </a:prstGeom>
          <a:noFill/>
        </p:spPr>
        <p:txBody>
          <a:bodyPr wrap="square" lIns="0" tIns="0" rIns="0" bIns="0" anchor="b">
            <a:spAutoFit/>
          </a:bodyPr>
          <a:lstStyle/>
          <a:p>
            <a:pPr lvl="0" algn="r" fontAlgn="base">
              <a:defRPr/>
            </a:pP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This work is adapted from ‘Rethinking the course of psychotic disorders: modelling long-term symptom trajectories’ by </a:t>
            </a:r>
            <a:r>
              <a:rPr lang="en-GB" sz="900" noProof="0" dirty="0">
                <a:solidFill>
                  <a:srgbClr val="3F1A01"/>
                </a:solidFill>
                <a:latin typeface="+mj-lt"/>
                <a:ea typeface="Times New Roman" panose="02020603050405020304" pitchFamily="18" charset="0"/>
                <a:cs typeface="Times New Roman" panose="02020603050405020304" pitchFamily="18" charset="0"/>
              </a:rPr>
              <a:t>Morgan</a:t>
            </a:r>
            <a:r>
              <a:rPr lang="en-GB" sz="900" noProof="0" dirty="0">
                <a:latin typeface="+mj-lt"/>
                <a:ea typeface="Calibri" panose="020F0502020204030204" pitchFamily="34" charset="0"/>
                <a:cs typeface="Calibri" panose="020F0502020204030204" pitchFamily="34" charset="0"/>
              </a:rPr>
              <a:t> </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et al. </a:t>
            </a:r>
            <a:r>
              <a:rPr kumimoji="0" lang="en-GB" sz="900" b="0" i="0" u="none" strike="noStrike" kern="1200" cap="none" spc="0" normalizeH="0" baseline="0" noProof="0" dirty="0" err="1">
                <a:ln>
                  <a:noFill/>
                </a:ln>
                <a:solidFill>
                  <a:srgbClr val="3F1A01"/>
                </a:solidFill>
                <a:effectLst/>
                <a:uLnTx/>
                <a:uFillTx/>
                <a:latin typeface="+mj-lt"/>
                <a:ea typeface="Times New Roman" panose="02020603050405020304" pitchFamily="18" charset="0"/>
                <a:cs typeface="Times New Roman" panose="02020603050405020304" pitchFamily="18" charset="0"/>
              </a:rPr>
              <a:t>Psychol</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Med 2022, used under license CC-BY-4.0, This work is licensed under Creative Commons license CC-BY-SA by The Lundbeck Foundation.</a:t>
            </a:r>
          </a:p>
        </p:txBody>
      </p:sp>
      <p:grpSp>
        <p:nvGrpSpPr>
          <p:cNvPr id="1047" name="Group 1046">
            <a:extLst>
              <a:ext uri="{FF2B5EF4-FFF2-40B4-BE49-F238E27FC236}">
                <a16:creationId xmlns:a16="http://schemas.microsoft.com/office/drawing/2014/main" id="{9629296B-8338-509F-8F4D-4AED9453C622}"/>
              </a:ext>
            </a:extLst>
          </p:cNvPr>
          <p:cNvGrpSpPr/>
          <p:nvPr/>
        </p:nvGrpSpPr>
        <p:grpSpPr>
          <a:xfrm>
            <a:off x="6308537" y="2416871"/>
            <a:ext cx="5414110" cy="3010507"/>
            <a:chOff x="6566857" y="2231075"/>
            <a:chExt cx="4920675" cy="2736134"/>
          </a:xfrm>
        </p:grpSpPr>
        <p:sp>
          <p:nvSpPr>
            <p:cNvPr id="2" name="Freeform: Shape 1">
              <a:extLst>
                <a:ext uri="{FF2B5EF4-FFF2-40B4-BE49-F238E27FC236}">
                  <a16:creationId xmlns:a16="http://schemas.microsoft.com/office/drawing/2014/main" id="{C6B7C534-9915-C941-236D-83DE0EB55B43}"/>
                </a:ext>
              </a:extLst>
            </p:cNvPr>
            <p:cNvSpPr/>
            <p:nvPr/>
          </p:nvSpPr>
          <p:spPr>
            <a:xfrm>
              <a:off x="6959600" y="2293459"/>
              <a:ext cx="4438736" cy="2352040"/>
            </a:xfrm>
            <a:custGeom>
              <a:avLst/>
              <a:gdLst>
                <a:gd name="csX0" fmla="*/ 0 w 4505960"/>
                <a:gd name="csY0" fmla="*/ 0 h 2352040"/>
                <a:gd name="csX1" fmla="*/ 0 w 4505960"/>
                <a:gd name="csY1" fmla="*/ 2352040 h 2352040"/>
                <a:gd name="csX2" fmla="*/ 4505960 w 4505960"/>
                <a:gd name="csY2" fmla="*/ 2352040 h 2352040"/>
              </a:gdLst>
              <a:ahLst/>
              <a:cxnLst>
                <a:cxn ang="0">
                  <a:pos x="csX0" y="csY0"/>
                </a:cxn>
                <a:cxn ang="0">
                  <a:pos x="csX1" y="csY1"/>
                </a:cxn>
                <a:cxn ang="0">
                  <a:pos x="csX2" y="csY2"/>
                </a:cxn>
              </a:cxnLst>
              <a:rect l="l" t="t" r="r" b="b"/>
              <a:pathLst>
                <a:path w="4505960" h="2352040">
                  <a:moveTo>
                    <a:pt x="0" y="0"/>
                  </a:moveTo>
                  <a:lnTo>
                    <a:pt x="0" y="2352040"/>
                  </a:lnTo>
                  <a:lnTo>
                    <a:pt x="4505960" y="235204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Freeform: Shape 10">
              <a:extLst>
                <a:ext uri="{FF2B5EF4-FFF2-40B4-BE49-F238E27FC236}">
                  <a16:creationId xmlns:a16="http://schemas.microsoft.com/office/drawing/2014/main" id="{9CD61753-90CD-51C6-6D75-A781FF303DA8}"/>
                </a:ext>
              </a:extLst>
            </p:cNvPr>
            <p:cNvSpPr/>
            <p:nvPr/>
          </p:nvSpPr>
          <p:spPr>
            <a:xfrm>
              <a:off x="7389495"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2" name="Freeform: Shape 11">
              <a:extLst>
                <a:ext uri="{FF2B5EF4-FFF2-40B4-BE49-F238E27FC236}">
                  <a16:creationId xmlns:a16="http://schemas.microsoft.com/office/drawing/2014/main" id="{13CE4DB9-5883-851C-A7CE-34FA3679318C}"/>
                </a:ext>
              </a:extLst>
            </p:cNvPr>
            <p:cNvSpPr/>
            <p:nvPr/>
          </p:nvSpPr>
          <p:spPr>
            <a:xfrm>
              <a:off x="7819390"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3" name="Freeform: Shape 12">
              <a:extLst>
                <a:ext uri="{FF2B5EF4-FFF2-40B4-BE49-F238E27FC236}">
                  <a16:creationId xmlns:a16="http://schemas.microsoft.com/office/drawing/2014/main" id="{B7C363D4-4126-673E-DC79-99389194E191}"/>
                </a:ext>
              </a:extLst>
            </p:cNvPr>
            <p:cNvSpPr/>
            <p:nvPr/>
          </p:nvSpPr>
          <p:spPr>
            <a:xfrm>
              <a:off x="8249285"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4" name="Freeform: Shape 13">
              <a:extLst>
                <a:ext uri="{FF2B5EF4-FFF2-40B4-BE49-F238E27FC236}">
                  <a16:creationId xmlns:a16="http://schemas.microsoft.com/office/drawing/2014/main" id="{7382A3FB-7D1F-B2DC-1ACF-8AEA6E8B1FD6}"/>
                </a:ext>
              </a:extLst>
            </p:cNvPr>
            <p:cNvSpPr/>
            <p:nvPr/>
          </p:nvSpPr>
          <p:spPr>
            <a:xfrm>
              <a:off x="8679180"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Freeform: Shape 14">
              <a:extLst>
                <a:ext uri="{FF2B5EF4-FFF2-40B4-BE49-F238E27FC236}">
                  <a16:creationId xmlns:a16="http://schemas.microsoft.com/office/drawing/2014/main" id="{9225F584-888C-6585-A1A4-4740E93CA5E9}"/>
                </a:ext>
              </a:extLst>
            </p:cNvPr>
            <p:cNvSpPr/>
            <p:nvPr/>
          </p:nvSpPr>
          <p:spPr>
            <a:xfrm>
              <a:off x="9109075"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6" name="Freeform: Shape 15">
              <a:extLst>
                <a:ext uri="{FF2B5EF4-FFF2-40B4-BE49-F238E27FC236}">
                  <a16:creationId xmlns:a16="http://schemas.microsoft.com/office/drawing/2014/main" id="{15813BB6-74BC-5EEC-5619-0076515FADC5}"/>
                </a:ext>
              </a:extLst>
            </p:cNvPr>
            <p:cNvSpPr/>
            <p:nvPr/>
          </p:nvSpPr>
          <p:spPr>
            <a:xfrm>
              <a:off x="9538970"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7" name="Freeform: Shape 16">
              <a:extLst>
                <a:ext uri="{FF2B5EF4-FFF2-40B4-BE49-F238E27FC236}">
                  <a16:creationId xmlns:a16="http://schemas.microsoft.com/office/drawing/2014/main" id="{C41BD355-023D-81E2-0B4A-41370842FFA6}"/>
                </a:ext>
              </a:extLst>
            </p:cNvPr>
            <p:cNvSpPr/>
            <p:nvPr/>
          </p:nvSpPr>
          <p:spPr>
            <a:xfrm>
              <a:off x="9968865"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8" name="Freeform: Shape 17">
              <a:extLst>
                <a:ext uri="{FF2B5EF4-FFF2-40B4-BE49-F238E27FC236}">
                  <a16:creationId xmlns:a16="http://schemas.microsoft.com/office/drawing/2014/main" id="{C20535FD-1417-4261-C9F1-0CACF5780F28}"/>
                </a:ext>
              </a:extLst>
            </p:cNvPr>
            <p:cNvSpPr/>
            <p:nvPr/>
          </p:nvSpPr>
          <p:spPr>
            <a:xfrm>
              <a:off x="10398760"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1" name="Freeform: Shape 20">
              <a:extLst>
                <a:ext uri="{FF2B5EF4-FFF2-40B4-BE49-F238E27FC236}">
                  <a16:creationId xmlns:a16="http://schemas.microsoft.com/office/drawing/2014/main" id="{DABB6893-87B3-5D92-5355-6FAF21E91B41}"/>
                </a:ext>
              </a:extLst>
            </p:cNvPr>
            <p:cNvSpPr/>
            <p:nvPr/>
          </p:nvSpPr>
          <p:spPr>
            <a:xfrm>
              <a:off x="10828655"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2" name="Freeform: Shape 21">
              <a:extLst>
                <a:ext uri="{FF2B5EF4-FFF2-40B4-BE49-F238E27FC236}">
                  <a16:creationId xmlns:a16="http://schemas.microsoft.com/office/drawing/2014/main" id="{848AEDED-C84C-FBA3-9CDC-FB69879ABE49}"/>
                </a:ext>
              </a:extLst>
            </p:cNvPr>
            <p:cNvSpPr/>
            <p:nvPr/>
          </p:nvSpPr>
          <p:spPr>
            <a:xfrm>
              <a:off x="11258550"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3" name="Freeform: Shape 22">
              <a:extLst>
                <a:ext uri="{FF2B5EF4-FFF2-40B4-BE49-F238E27FC236}">
                  <a16:creationId xmlns:a16="http://schemas.microsoft.com/office/drawing/2014/main" id="{0580D657-9DE3-F07E-F1D7-C17105358E5C}"/>
                </a:ext>
              </a:extLst>
            </p:cNvPr>
            <p:cNvSpPr/>
            <p:nvPr/>
          </p:nvSpPr>
          <p:spPr>
            <a:xfrm>
              <a:off x="6959600" y="4653280"/>
              <a:ext cx="0" cy="43200"/>
            </a:xfrm>
            <a:custGeom>
              <a:avLst/>
              <a:gdLst>
                <a:gd name="csX0" fmla="*/ 0 w 0"/>
                <a:gd name="csY0" fmla="*/ 0 h 83820"/>
                <a:gd name="csX1" fmla="*/ 0 w 0"/>
                <a:gd name="csY1" fmla="*/ 83820 h 83820"/>
              </a:gdLst>
              <a:ahLst/>
              <a:cxnLst>
                <a:cxn ang="0">
                  <a:pos x="csX0" y="csY0"/>
                </a:cxn>
                <a:cxn ang="0">
                  <a:pos x="csX1" y="csY1"/>
                </a:cxn>
              </a:cxnLst>
              <a:rect l="l" t="t" r="r" b="b"/>
              <a:pathLst>
                <a:path h="83820">
                  <a:moveTo>
                    <a:pt x="0" y="0"/>
                  </a:moveTo>
                  <a:lnTo>
                    <a:pt x="0" y="8382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6" name="Freeform: Shape 25">
              <a:extLst>
                <a:ext uri="{FF2B5EF4-FFF2-40B4-BE49-F238E27FC236}">
                  <a16:creationId xmlns:a16="http://schemas.microsoft.com/office/drawing/2014/main" id="{AD719E1D-697C-30EE-CB35-E1B7AA537D5F}"/>
                </a:ext>
              </a:extLst>
            </p:cNvPr>
            <p:cNvSpPr/>
            <p:nvPr/>
          </p:nvSpPr>
          <p:spPr>
            <a:xfrm>
              <a:off x="6908800" y="4645660"/>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7" name="Freeform: Shape 26">
              <a:extLst>
                <a:ext uri="{FF2B5EF4-FFF2-40B4-BE49-F238E27FC236}">
                  <a16:creationId xmlns:a16="http://schemas.microsoft.com/office/drawing/2014/main" id="{46C62CCB-42AA-12E9-BEB1-4F09F00F097E}"/>
                </a:ext>
              </a:extLst>
            </p:cNvPr>
            <p:cNvSpPr/>
            <p:nvPr/>
          </p:nvSpPr>
          <p:spPr>
            <a:xfrm>
              <a:off x="6908800" y="4463027"/>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8" name="Freeform: Shape 27">
              <a:extLst>
                <a:ext uri="{FF2B5EF4-FFF2-40B4-BE49-F238E27FC236}">
                  <a16:creationId xmlns:a16="http://schemas.microsoft.com/office/drawing/2014/main" id="{DB955048-AB78-0B76-F374-0CBF26706BD0}"/>
                </a:ext>
              </a:extLst>
            </p:cNvPr>
            <p:cNvSpPr/>
            <p:nvPr/>
          </p:nvSpPr>
          <p:spPr>
            <a:xfrm>
              <a:off x="6908800" y="4282931"/>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9" name="Freeform: Shape 28">
              <a:extLst>
                <a:ext uri="{FF2B5EF4-FFF2-40B4-BE49-F238E27FC236}">
                  <a16:creationId xmlns:a16="http://schemas.microsoft.com/office/drawing/2014/main" id="{28DE4F3A-F78E-EDA5-FC64-F88D0BFE1B7C}"/>
                </a:ext>
              </a:extLst>
            </p:cNvPr>
            <p:cNvSpPr/>
            <p:nvPr/>
          </p:nvSpPr>
          <p:spPr>
            <a:xfrm>
              <a:off x="6908800" y="4102835"/>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0" name="Freeform: Shape 29">
              <a:extLst>
                <a:ext uri="{FF2B5EF4-FFF2-40B4-BE49-F238E27FC236}">
                  <a16:creationId xmlns:a16="http://schemas.microsoft.com/office/drawing/2014/main" id="{ACF262A5-8C6C-50A7-FF72-C80DC13E8945}"/>
                </a:ext>
              </a:extLst>
            </p:cNvPr>
            <p:cNvSpPr/>
            <p:nvPr/>
          </p:nvSpPr>
          <p:spPr>
            <a:xfrm>
              <a:off x="6908800" y="3922739"/>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1" name="Freeform: Shape 30">
              <a:extLst>
                <a:ext uri="{FF2B5EF4-FFF2-40B4-BE49-F238E27FC236}">
                  <a16:creationId xmlns:a16="http://schemas.microsoft.com/office/drawing/2014/main" id="{C209CBCD-7034-6C02-F200-8D082CDBCE0F}"/>
                </a:ext>
              </a:extLst>
            </p:cNvPr>
            <p:cNvSpPr/>
            <p:nvPr/>
          </p:nvSpPr>
          <p:spPr>
            <a:xfrm>
              <a:off x="6908800" y="3742643"/>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2" name="Freeform: Shape 31">
              <a:extLst>
                <a:ext uri="{FF2B5EF4-FFF2-40B4-BE49-F238E27FC236}">
                  <a16:creationId xmlns:a16="http://schemas.microsoft.com/office/drawing/2014/main" id="{05654B8B-2880-2D16-38BB-E25CC8C6E8A9}"/>
                </a:ext>
              </a:extLst>
            </p:cNvPr>
            <p:cNvSpPr/>
            <p:nvPr/>
          </p:nvSpPr>
          <p:spPr>
            <a:xfrm>
              <a:off x="6908800" y="3562547"/>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3" name="Freeform: Shape 32">
              <a:extLst>
                <a:ext uri="{FF2B5EF4-FFF2-40B4-BE49-F238E27FC236}">
                  <a16:creationId xmlns:a16="http://schemas.microsoft.com/office/drawing/2014/main" id="{259B66C7-C1E2-3481-076A-7F3D09B7AEC0}"/>
                </a:ext>
              </a:extLst>
            </p:cNvPr>
            <p:cNvSpPr/>
            <p:nvPr/>
          </p:nvSpPr>
          <p:spPr>
            <a:xfrm>
              <a:off x="6908800" y="3382451"/>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4" name="Freeform: Shape 33">
              <a:extLst>
                <a:ext uri="{FF2B5EF4-FFF2-40B4-BE49-F238E27FC236}">
                  <a16:creationId xmlns:a16="http://schemas.microsoft.com/office/drawing/2014/main" id="{509A9B4E-B893-3E87-91C8-508F0C3C1C33}"/>
                </a:ext>
              </a:extLst>
            </p:cNvPr>
            <p:cNvSpPr/>
            <p:nvPr/>
          </p:nvSpPr>
          <p:spPr>
            <a:xfrm>
              <a:off x="6908800" y="3202355"/>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5" name="Freeform: Shape 34">
              <a:extLst>
                <a:ext uri="{FF2B5EF4-FFF2-40B4-BE49-F238E27FC236}">
                  <a16:creationId xmlns:a16="http://schemas.microsoft.com/office/drawing/2014/main" id="{6A469C1E-E1FD-458E-CB37-BD0026CF3CDF}"/>
                </a:ext>
              </a:extLst>
            </p:cNvPr>
            <p:cNvSpPr/>
            <p:nvPr/>
          </p:nvSpPr>
          <p:spPr>
            <a:xfrm>
              <a:off x="6908800" y="3022259"/>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6" name="Freeform: Shape 35">
              <a:extLst>
                <a:ext uri="{FF2B5EF4-FFF2-40B4-BE49-F238E27FC236}">
                  <a16:creationId xmlns:a16="http://schemas.microsoft.com/office/drawing/2014/main" id="{93AB9FD7-D12B-172A-ED10-88F595C4F5F7}"/>
                </a:ext>
              </a:extLst>
            </p:cNvPr>
            <p:cNvSpPr/>
            <p:nvPr/>
          </p:nvSpPr>
          <p:spPr>
            <a:xfrm>
              <a:off x="6908800" y="2842163"/>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7" name="Freeform: Shape 36">
              <a:extLst>
                <a:ext uri="{FF2B5EF4-FFF2-40B4-BE49-F238E27FC236}">
                  <a16:creationId xmlns:a16="http://schemas.microsoft.com/office/drawing/2014/main" id="{DCC170AB-B377-611F-0C93-C9FBA21726E4}"/>
                </a:ext>
              </a:extLst>
            </p:cNvPr>
            <p:cNvSpPr/>
            <p:nvPr/>
          </p:nvSpPr>
          <p:spPr>
            <a:xfrm>
              <a:off x="6908800" y="2662067"/>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8" name="Freeform: Shape 37">
              <a:extLst>
                <a:ext uri="{FF2B5EF4-FFF2-40B4-BE49-F238E27FC236}">
                  <a16:creationId xmlns:a16="http://schemas.microsoft.com/office/drawing/2014/main" id="{C02BF4BE-96B6-EDDF-D549-30057161A518}"/>
                </a:ext>
              </a:extLst>
            </p:cNvPr>
            <p:cNvSpPr/>
            <p:nvPr/>
          </p:nvSpPr>
          <p:spPr>
            <a:xfrm>
              <a:off x="6908800" y="2481971"/>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9" name="Freeform: Shape 38">
              <a:extLst>
                <a:ext uri="{FF2B5EF4-FFF2-40B4-BE49-F238E27FC236}">
                  <a16:creationId xmlns:a16="http://schemas.microsoft.com/office/drawing/2014/main" id="{3B3ED558-25ED-4377-90CB-548867BF0254}"/>
                </a:ext>
              </a:extLst>
            </p:cNvPr>
            <p:cNvSpPr/>
            <p:nvPr/>
          </p:nvSpPr>
          <p:spPr>
            <a:xfrm>
              <a:off x="6908800" y="2301875"/>
              <a:ext cx="43200" cy="0"/>
            </a:xfrm>
            <a:custGeom>
              <a:avLst/>
              <a:gdLst>
                <a:gd name="csX0" fmla="*/ 0 w 68580"/>
                <a:gd name="csY0" fmla="*/ 0 h 0"/>
                <a:gd name="csX1" fmla="*/ 68580 w 68580"/>
                <a:gd name="csY1" fmla="*/ 0 h 0"/>
              </a:gdLst>
              <a:ahLst/>
              <a:cxnLst>
                <a:cxn ang="0">
                  <a:pos x="csX0" y="csY0"/>
                </a:cxn>
                <a:cxn ang="0">
                  <a:pos x="csX1" y="csY1"/>
                </a:cxn>
              </a:cxnLst>
              <a:rect l="l" t="t" r="r" b="b"/>
              <a:pathLst>
                <a:path w="68580">
                  <a:moveTo>
                    <a:pt x="0" y="0"/>
                  </a:moveTo>
                  <a:lnTo>
                    <a:pt x="6858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0" name="TextBox 39">
              <a:extLst>
                <a:ext uri="{FF2B5EF4-FFF2-40B4-BE49-F238E27FC236}">
                  <a16:creationId xmlns:a16="http://schemas.microsoft.com/office/drawing/2014/main" id="{880C40AC-AE99-1A7D-D3D1-D10E7E84B1E8}"/>
                </a:ext>
              </a:extLst>
            </p:cNvPr>
            <p:cNvSpPr txBox="1"/>
            <p:nvPr/>
          </p:nvSpPr>
          <p:spPr>
            <a:xfrm>
              <a:off x="6825618"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0</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41" name="TextBox 40">
              <a:extLst>
                <a:ext uri="{FF2B5EF4-FFF2-40B4-BE49-F238E27FC236}">
                  <a16:creationId xmlns:a16="http://schemas.microsoft.com/office/drawing/2014/main" id="{EC7186C4-AD6D-CAAE-49AB-67DA5754362F}"/>
                </a:ext>
              </a:extLst>
            </p:cNvPr>
            <p:cNvSpPr txBox="1"/>
            <p:nvPr/>
          </p:nvSpPr>
          <p:spPr>
            <a:xfrm>
              <a:off x="7255513"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a:t>
              </a:r>
            </a:p>
          </p:txBody>
        </p:sp>
        <p:sp>
          <p:nvSpPr>
            <p:cNvPr id="42" name="TextBox 41">
              <a:extLst>
                <a:ext uri="{FF2B5EF4-FFF2-40B4-BE49-F238E27FC236}">
                  <a16:creationId xmlns:a16="http://schemas.microsoft.com/office/drawing/2014/main" id="{8CB801D4-4390-7376-CBFD-183AE6D11EF9}"/>
                </a:ext>
              </a:extLst>
            </p:cNvPr>
            <p:cNvSpPr txBox="1"/>
            <p:nvPr/>
          </p:nvSpPr>
          <p:spPr>
            <a:xfrm>
              <a:off x="7685408"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2</a:t>
              </a:r>
            </a:p>
          </p:txBody>
        </p:sp>
        <p:sp>
          <p:nvSpPr>
            <p:cNvPr id="43" name="TextBox 42">
              <a:extLst>
                <a:ext uri="{FF2B5EF4-FFF2-40B4-BE49-F238E27FC236}">
                  <a16:creationId xmlns:a16="http://schemas.microsoft.com/office/drawing/2014/main" id="{F9F1A753-5CBD-E7C1-B97B-BBFF549E8C4B}"/>
                </a:ext>
              </a:extLst>
            </p:cNvPr>
            <p:cNvSpPr txBox="1"/>
            <p:nvPr/>
          </p:nvSpPr>
          <p:spPr>
            <a:xfrm>
              <a:off x="8115303"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3</a:t>
              </a:r>
            </a:p>
          </p:txBody>
        </p:sp>
        <p:sp>
          <p:nvSpPr>
            <p:cNvPr id="44" name="TextBox 43">
              <a:extLst>
                <a:ext uri="{FF2B5EF4-FFF2-40B4-BE49-F238E27FC236}">
                  <a16:creationId xmlns:a16="http://schemas.microsoft.com/office/drawing/2014/main" id="{631ED3C8-DA87-91D9-C2BC-9E9D4EBE115A}"/>
                </a:ext>
              </a:extLst>
            </p:cNvPr>
            <p:cNvSpPr txBox="1"/>
            <p:nvPr/>
          </p:nvSpPr>
          <p:spPr>
            <a:xfrm>
              <a:off x="8545198"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4</a:t>
              </a:r>
            </a:p>
          </p:txBody>
        </p:sp>
        <p:sp>
          <p:nvSpPr>
            <p:cNvPr id="45" name="TextBox 44">
              <a:extLst>
                <a:ext uri="{FF2B5EF4-FFF2-40B4-BE49-F238E27FC236}">
                  <a16:creationId xmlns:a16="http://schemas.microsoft.com/office/drawing/2014/main" id="{375B61A5-AE75-F19C-FB4F-4813FD19ABAF}"/>
                </a:ext>
              </a:extLst>
            </p:cNvPr>
            <p:cNvSpPr txBox="1"/>
            <p:nvPr/>
          </p:nvSpPr>
          <p:spPr>
            <a:xfrm>
              <a:off x="8971661"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5</a:t>
              </a:r>
            </a:p>
          </p:txBody>
        </p:sp>
        <p:sp>
          <p:nvSpPr>
            <p:cNvPr id="46" name="TextBox 45">
              <a:extLst>
                <a:ext uri="{FF2B5EF4-FFF2-40B4-BE49-F238E27FC236}">
                  <a16:creationId xmlns:a16="http://schemas.microsoft.com/office/drawing/2014/main" id="{067F77F3-04E9-B0C1-DBE6-6B63784AB821}"/>
                </a:ext>
              </a:extLst>
            </p:cNvPr>
            <p:cNvSpPr txBox="1"/>
            <p:nvPr/>
          </p:nvSpPr>
          <p:spPr>
            <a:xfrm>
              <a:off x="9401556"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6</a:t>
              </a:r>
            </a:p>
          </p:txBody>
        </p:sp>
        <p:sp>
          <p:nvSpPr>
            <p:cNvPr id="47" name="TextBox 46">
              <a:extLst>
                <a:ext uri="{FF2B5EF4-FFF2-40B4-BE49-F238E27FC236}">
                  <a16:creationId xmlns:a16="http://schemas.microsoft.com/office/drawing/2014/main" id="{3CCDB889-4E55-C282-B5CB-FB8BC64EE776}"/>
                </a:ext>
              </a:extLst>
            </p:cNvPr>
            <p:cNvSpPr txBox="1"/>
            <p:nvPr/>
          </p:nvSpPr>
          <p:spPr>
            <a:xfrm>
              <a:off x="9831451"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7</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51" name="TextBox 50">
              <a:extLst>
                <a:ext uri="{FF2B5EF4-FFF2-40B4-BE49-F238E27FC236}">
                  <a16:creationId xmlns:a16="http://schemas.microsoft.com/office/drawing/2014/main" id="{6AE96E9C-D418-FAC9-ED44-A34F2C28D454}"/>
                </a:ext>
              </a:extLst>
            </p:cNvPr>
            <p:cNvSpPr txBox="1"/>
            <p:nvPr/>
          </p:nvSpPr>
          <p:spPr>
            <a:xfrm>
              <a:off x="10261346"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8</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52" name="TextBox 51">
              <a:extLst>
                <a:ext uri="{FF2B5EF4-FFF2-40B4-BE49-F238E27FC236}">
                  <a16:creationId xmlns:a16="http://schemas.microsoft.com/office/drawing/2014/main" id="{FB64F829-937E-0EE2-65C3-04F8FA31B181}"/>
                </a:ext>
              </a:extLst>
            </p:cNvPr>
            <p:cNvSpPr txBox="1"/>
            <p:nvPr/>
          </p:nvSpPr>
          <p:spPr>
            <a:xfrm>
              <a:off x="10691241"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9</a:t>
              </a:r>
            </a:p>
          </p:txBody>
        </p:sp>
        <p:sp>
          <p:nvSpPr>
            <p:cNvPr id="55" name="TextBox 54">
              <a:extLst>
                <a:ext uri="{FF2B5EF4-FFF2-40B4-BE49-F238E27FC236}">
                  <a16:creationId xmlns:a16="http://schemas.microsoft.com/office/drawing/2014/main" id="{910849A9-93B9-03EA-0326-B164153DA583}"/>
                </a:ext>
              </a:extLst>
            </p:cNvPr>
            <p:cNvSpPr txBox="1"/>
            <p:nvPr/>
          </p:nvSpPr>
          <p:spPr>
            <a:xfrm>
              <a:off x="11121136" y="4706470"/>
              <a:ext cx="267964" cy="1384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10</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56" name="TextBox 55">
              <a:extLst>
                <a:ext uri="{FF2B5EF4-FFF2-40B4-BE49-F238E27FC236}">
                  <a16:creationId xmlns:a16="http://schemas.microsoft.com/office/drawing/2014/main" id="{6D507F7B-F6D4-A3D2-1471-DDD29109781A}"/>
                </a:ext>
              </a:extLst>
            </p:cNvPr>
            <p:cNvSpPr txBox="1"/>
            <p:nvPr/>
          </p:nvSpPr>
          <p:spPr>
            <a:xfrm>
              <a:off x="6604699" y="4567970"/>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0</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57" name="TextBox 56">
              <a:extLst>
                <a:ext uri="{FF2B5EF4-FFF2-40B4-BE49-F238E27FC236}">
                  <a16:creationId xmlns:a16="http://schemas.microsoft.com/office/drawing/2014/main" id="{E50FED78-9E5F-0DAD-5C96-5F4D9C94959C}"/>
                </a:ext>
              </a:extLst>
            </p:cNvPr>
            <p:cNvSpPr txBox="1"/>
            <p:nvPr/>
          </p:nvSpPr>
          <p:spPr>
            <a:xfrm>
              <a:off x="6604700" y="4388207"/>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a:t>
              </a:r>
            </a:p>
          </p:txBody>
        </p:sp>
        <p:sp>
          <p:nvSpPr>
            <p:cNvPr id="58" name="TextBox 57">
              <a:extLst>
                <a:ext uri="{FF2B5EF4-FFF2-40B4-BE49-F238E27FC236}">
                  <a16:creationId xmlns:a16="http://schemas.microsoft.com/office/drawing/2014/main" id="{BE8153F1-5D35-6453-F9EB-0352E00BC8AC}"/>
                </a:ext>
              </a:extLst>
            </p:cNvPr>
            <p:cNvSpPr txBox="1"/>
            <p:nvPr/>
          </p:nvSpPr>
          <p:spPr>
            <a:xfrm>
              <a:off x="6604700" y="4208446"/>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2</a:t>
              </a:r>
            </a:p>
          </p:txBody>
        </p:sp>
        <p:sp>
          <p:nvSpPr>
            <p:cNvPr id="63" name="TextBox 62">
              <a:extLst>
                <a:ext uri="{FF2B5EF4-FFF2-40B4-BE49-F238E27FC236}">
                  <a16:creationId xmlns:a16="http://schemas.microsoft.com/office/drawing/2014/main" id="{C724D2C1-13B5-B296-25ED-B242BE8A50AB}"/>
                </a:ext>
              </a:extLst>
            </p:cNvPr>
            <p:cNvSpPr txBox="1"/>
            <p:nvPr/>
          </p:nvSpPr>
          <p:spPr>
            <a:xfrm>
              <a:off x="6604700" y="4028685"/>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3</a:t>
              </a:r>
            </a:p>
          </p:txBody>
        </p:sp>
        <p:sp>
          <p:nvSpPr>
            <p:cNvPr id="1024" name="TextBox 1023">
              <a:extLst>
                <a:ext uri="{FF2B5EF4-FFF2-40B4-BE49-F238E27FC236}">
                  <a16:creationId xmlns:a16="http://schemas.microsoft.com/office/drawing/2014/main" id="{5BA26821-E389-6085-E53B-A3D6C91E3F4E}"/>
                </a:ext>
              </a:extLst>
            </p:cNvPr>
            <p:cNvSpPr txBox="1"/>
            <p:nvPr/>
          </p:nvSpPr>
          <p:spPr>
            <a:xfrm>
              <a:off x="6604700" y="3848924"/>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4</a:t>
              </a:r>
            </a:p>
          </p:txBody>
        </p:sp>
        <p:sp>
          <p:nvSpPr>
            <p:cNvPr id="1025" name="TextBox 1024">
              <a:extLst>
                <a:ext uri="{FF2B5EF4-FFF2-40B4-BE49-F238E27FC236}">
                  <a16:creationId xmlns:a16="http://schemas.microsoft.com/office/drawing/2014/main" id="{20F5BC2F-1A0F-3F79-CE21-390ED385496A}"/>
                </a:ext>
              </a:extLst>
            </p:cNvPr>
            <p:cNvSpPr txBox="1"/>
            <p:nvPr/>
          </p:nvSpPr>
          <p:spPr>
            <a:xfrm>
              <a:off x="6604700" y="3669163"/>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5</a:t>
              </a:r>
            </a:p>
          </p:txBody>
        </p:sp>
        <p:sp>
          <p:nvSpPr>
            <p:cNvPr id="1027" name="TextBox 1026">
              <a:extLst>
                <a:ext uri="{FF2B5EF4-FFF2-40B4-BE49-F238E27FC236}">
                  <a16:creationId xmlns:a16="http://schemas.microsoft.com/office/drawing/2014/main" id="{87A0F9BB-57C1-3D27-8BAE-45339A12E5EC}"/>
                </a:ext>
              </a:extLst>
            </p:cNvPr>
            <p:cNvSpPr txBox="1"/>
            <p:nvPr/>
          </p:nvSpPr>
          <p:spPr>
            <a:xfrm>
              <a:off x="6604700" y="3489402"/>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6</a:t>
              </a:r>
            </a:p>
          </p:txBody>
        </p:sp>
        <p:sp>
          <p:nvSpPr>
            <p:cNvPr id="1028" name="TextBox 1027">
              <a:extLst>
                <a:ext uri="{FF2B5EF4-FFF2-40B4-BE49-F238E27FC236}">
                  <a16:creationId xmlns:a16="http://schemas.microsoft.com/office/drawing/2014/main" id="{987C0025-15FF-2ACC-306E-3724A09CA30B}"/>
                </a:ext>
              </a:extLst>
            </p:cNvPr>
            <p:cNvSpPr txBox="1"/>
            <p:nvPr/>
          </p:nvSpPr>
          <p:spPr>
            <a:xfrm>
              <a:off x="6604700" y="3309641"/>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7</a:t>
              </a:r>
            </a:p>
          </p:txBody>
        </p:sp>
        <p:sp>
          <p:nvSpPr>
            <p:cNvPr id="1029" name="TextBox 1028">
              <a:extLst>
                <a:ext uri="{FF2B5EF4-FFF2-40B4-BE49-F238E27FC236}">
                  <a16:creationId xmlns:a16="http://schemas.microsoft.com/office/drawing/2014/main" id="{4904F30B-D334-8823-7B34-278F418A208F}"/>
                </a:ext>
              </a:extLst>
            </p:cNvPr>
            <p:cNvSpPr txBox="1"/>
            <p:nvPr/>
          </p:nvSpPr>
          <p:spPr>
            <a:xfrm>
              <a:off x="6604700" y="3129880"/>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8</a:t>
              </a:r>
            </a:p>
          </p:txBody>
        </p:sp>
        <p:sp>
          <p:nvSpPr>
            <p:cNvPr id="1030" name="TextBox 1029">
              <a:extLst>
                <a:ext uri="{FF2B5EF4-FFF2-40B4-BE49-F238E27FC236}">
                  <a16:creationId xmlns:a16="http://schemas.microsoft.com/office/drawing/2014/main" id="{855A97A1-FF23-7FB6-7E2F-3849DCE83F77}"/>
                </a:ext>
              </a:extLst>
            </p:cNvPr>
            <p:cNvSpPr txBox="1"/>
            <p:nvPr/>
          </p:nvSpPr>
          <p:spPr>
            <a:xfrm>
              <a:off x="6604700" y="2950119"/>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9</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1031" name="TextBox 1030">
              <a:extLst>
                <a:ext uri="{FF2B5EF4-FFF2-40B4-BE49-F238E27FC236}">
                  <a16:creationId xmlns:a16="http://schemas.microsoft.com/office/drawing/2014/main" id="{551FD760-EE24-1D4A-C288-6ED26E7ACF5E}"/>
                </a:ext>
              </a:extLst>
            </p:cNvPr>
            <p:cNvSpPr txBox="1"/>
            <p:nvPr/>
          </p:nvSpPr>
          <p:spPr>
            <a:xfrm>
              <a:off x="6604700" y="2770358"/>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10</a:t>
              </a:r>
            </a:p>
          </p:txBody>
        </p:sp>
        <p:sp>
          <p:nvSpPr>
            <p:cNvPr id="1032" name="TextBox 1031">
              <a:extLst>
                <a:ext uri="{FF2B5EF4-FFF2-40B4-BE49-F238E27FC236}">
                  <a16:creationId xmlns:a16="http://schemas.microsoft.com/office/drawing/2014/main" id="{16286FA0-1933-7FFF-16E5-30B09D0884CD}"/>
                </a:ext>
              </a:extLst>
            </p:cNvPr>
            <p:cNvSpPr txBox="1"/>
            <p:nvPr/>
          </p:nvSpPr>
          <p:spPr>
            <a:xfrm>
              <a:off x="6604700" y="2590597"/>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11</a:t>
              </a:r>
            </a:p>
          </p:txBody>
        </p:sp>
        <p:sp>
          <p:nvSpPr>
            <p:cNvPr id="1033" name="TextBox 1032">
              <a:extLst>
                <a:ext uri="{FF2B5EF4-FFF2-40B4-BE49-F238E27FC236}">
                  <a16:creationId xmlns:a16="http://schemas.microsoft.com/office/drawing/2014/main" id="{D7273BC4-D1AE-A1C0-3FDC-4BA97C6455C9}"/>
                </a:ext>
              </a:extLst>
            </p:cNvPr>
            <p:cNvSpPr txBox="1"/>
            <p:nvPr/>
          </p:nvSpPr>
          <p:spPr>
            <a:xfrm>
              <a:off x="6604700" y="2410836"/>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12</a:t>
              </a:r>
            </a:p>
          </p:txBody>
        </p:sp>
        <p:sp>
          <p:nvSpPr>
            <p:cNvPr id="1034" name="TextBox 1033">
              <a:extLst>
                <a:ext uri="{FF2B5EF4-FFF2-40B4-BE49-F238E27FC236}">
                  <a16:creationId xmlns:a16="http://schemas.microsoft.com/office/drawing/2014/main" id="{8BA3D2BC-7C66-97F8-86EC-4E276B549BE5}"/>
                </a:ext>
              </a:extLst>
            </p:cNvPr>
            <p:cNvSpPr txBox="1"/>
            <p:nvPr/>
          </p:nvSpPr>
          <p:spPr>
            <a:xfrm>
              <a:off x="6604700" y="2231075"/>
              <a:ext cx="267964" cy="138499"/>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13</a:t>
              </a:r>
            </a:p>
          </p:txBody>
        </p:sp>
        <p:sp>
          <p:nvSpPr>
            <p:cNvPr id="1036" name="TextBox 1035">
              <a:extLst>
                <a:ext uri="{FF2B5EF4-FFF2-40B4-BE49-F238E27FC236}">
                  <a16:creationId xmlns:a16="http://schemas.microsoft.com/office/drawing/2014/main" id="{5ECEE36E-FC16-32BA-5B1E-62A16C56B81C}"/>
                </a:ext>
              </a:extLst>
            </p:cNvPr>
            <p:cNvSpPr txBox="1"/>
            <p:nvPr/>
          </p:nvSpPr>
          <p:spPr>
            <a:xfrm rot="16200000">
              <a:off x="5459173" y="3409558"/>
              <a:ext cx="2341244" cy="12587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noProof="0">
                  <a:solidFill>
                    <a:srgbClr val="3F1A01"/>
                  </a:solidFill>
                  <a:latin typeface="Arial"/>
                </a:rPr>
                <a:t>Number of months symptomatic</a:t>
              </a:r>
              <a:r>
                <a:rPr lang="en-GB" sz="900" b="1">
                  <a:solidFill>
                    <a:srgbClr val="3F1A01"/>
                  </a:solidFill>
                  <a:latin typeface="Arial"/>
                </a:rPr>
                <a:t> (</a:t>
              </a:r>
              <a:r>
                <a:rPr lang="en-GB" sz="900" b="1" noProof="0">
                  <a:solidFill>
                    <a:srgbClr val="3F1A01"/>
                  </a:solidFill>
                  <a:latin typeface="Arial"/>
                </a:rPr>
                <a:t>mean)</a:t>
              </a:r>
              <a:endParaRPr kumimoji="0" lang="en-GB" sz="900" b="1" i="0" u="none" strike="noStrike" kern="1200" cap="none" spc="0" normalizeH="0" baseline="0" noProof="0">
                <a:ln>
                  <a:noFill/>
                </a:ln>
                <a:solidFill>
                  <a:srgbClr val="3F1A01"/>
                </a:solidFill>
                <a:effectLst/>
                <a:uLnTx/>
                <a:uFillTx/>
                <a:latin typeface="Arial"/>
                <a:ea typeface="+mn-ea"/>
                <a:cs typeface="+mn-cs"/>
              </a:endParaRPr>
            </a:p>
          </p:txBody>
        </p:sp>
        <p:sp>
          <p:nvSpPr>
            <p:cNvPr id="1037" name="TextBox 1036">
              <a:extLst>
                <a:ext uri="{FF2B5EF4-FFF2-40B4-BE49-F238E27FC236}">
                  <a16:creationId xmlns:a16="http://schemas.microsoft.com/office/drawing/2014/main" id="{FCCC1044-7544-65C2-CE83-7ED153C4159D}"/>
                </a:ext>
              </a:extLst>
            </p:cNvPr>
            <p:cNvSpPr txBox="1"/>
            <p:nvPr/>
          </p:nvSpPr>
          <p:spPr>
            <a:xfrm>
              <a:off x="6952000" y="4841333"/>
              <a:ext cx="4513559" cy="12587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noProof="0">
                  <a:solidFill>
                    <a:srgbClr val="3F1A01"/>
                  </a:solidFill>
                  <a:latin typeface="Arial"/>
                </a:rPr>
                <a:t>Follow-up</a:t>
              </a:r>
              <a:r>
                <a:rPr lang="en-GB" sz="900" b="1">
                  <a:solidFill>
                    <a:srgbClr val="3F1A01"/>
                  </a:solidFill>
                  <a:latin typeface="Arial"/>
                </a:rPr>
                <a:t> (</a:t>
              </a:r>
              <a:r>
                <a:rPr lang="en-GB" sz="900" b="1" noProof="0">
                  <a:solidFill>
                    <a:srgbClr val="3F1A01"/>
                  </a:solidFill>
                  <a:latin typeface="Arial"/>
                </a:rPr>
                <a:t>years)</a:t>
              </a:r>
              <a:endParaRPr kumimoji="0" lang="en-GB" sz="900" b="1" i="0" u="none" strike="noStrike" kern="1200" cap="none" spc="0" normalizeH="0" baseline="0" noProof="0">
                <a:ln>
                  <a:noFill/>
                </a:ln>
                <a:solidFill>
                  <a:srgbClr val="3F1A01"/>
                </a:solidFill>
                <a:effectLst/>
                <a:uLnTx/>
                <a:uFillTx/>
                <a:latin typeface="Arial"/>
                <a:ea typeface="+mn-ea"/>
                <a:cs typeface="+mn-cs"/>
              </a:endParaRPr>
            </a:p>
          </p:txBody>
        </p:sp>
        <p:grpSp>
          <p:nvGrpSpPr>
            <p:cNvPr id="1039" name="Group 1038">
              <a:extLst>
                <a:ext uri="{FF2B5EF4-FFF2-40B4-BE49-F238E27FC236}">
                  <a16:creationId xmlns:a16="http://schemas.microsoft.com/office/drawing/2014/main" id="{6DFC4C8E-CA1D-5809-558B-02A1F7F2D209}"/>
                </a:ext>
              </a:extLst>
            </p:cNvPr>
            <p:cNvGrpSpPr/>
            <p:nvPr/>
          </p:nvGrpSpPr>
          <p:grpSpPr>
            <a:xfrm>
              <a:off x="7028850" y="2396611"/>
              <a:ext cx="4458682" cy="2239683"/>
              <a:chOff x="7028850" y="2396611"/>
              <a:chExt cx="4458682" cy="2239683"/>
            </a:xfrm>
          </p:grpSpPr>
          <p:pic>
            <p:nvPicPr>
              <p:cNvPr id="1026" name="Picture 2" descr="Figure 0">
                <a:extLst>
                  <a:ext uri="{FF2B5EF4-FFF2-40B4-BE49-F238E27FC236}">
                    <a16:creationId xmlns:a16="http://schemas.microsoft.com/office/drawing/2014/main" id="{D95B838F-3BBA-0874-E233-C42826C867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171" t="4787" r="3204" b="12480"/>
              <a:stretch>
                <a:fillRect/>
              </a:stretch>
            </p:blipFill>
            <p:spPr bwMode="auto">
              <a:xfrm>
                <a:off x="7028850" y="2396611"/>
                <a:ext cx="4392938" cy="2239683"/>
              </a:xfrm>
              <a:prstGeom prst="rect">
                <a:avLst/>
              </a:prstGeom>
              <a:noFill/>
              <a:extLst>
                <a:ext uri="{909E8E84-426E-40DD-AFC4-6F175D3DCCD1}">
                  <a14:hiddenFill xmlns:a14="http://schemas.microsoft.com/office/drawing/2010/main">
                    <a:solidFill>
                      <a:srgbClr val="FFFFFF"/>
                    </a:solidFill>
                  </a14:hiddenFill>
                </a:ext>
              </a:extLst>
            </p:spPr>
          </p:pic>
          <p:sp>
            <p:nvSpPr>
              <p:cNvPr id="1038" name="Rectangle 1037">
                <a:extLst>
                  <a:ext uri="{FF2B5EF4-FFF2-40B4-BE49-F238E27FC236}">
                    <a16:creationId xmlns:a16="http://schemas.microsoft.com/office/drawing/2014/main" id="{21956144-064D-817D-E003-E491D49993AB}"/>
                  </a:ext>
                </a:extLst>
              </p:cNvPr>
              <p:cNvSpPr/>
              <p:nvPr/>
            </p:nvSpPr>
            <p:spPr>
              <a:xfrm>
                <a:off x="10566400" y="3309641"/>
                <a:ext cx="921132" cy="5257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grpSp>
        <p:nvGrpSpPr>
          <p:cNvPr id="1048" name="Group 1047">
            <a:extLst>
              <a:ext uri="{FF2B5EF4-FFF2-40B4-BE49-F238E27FC236}">
                <a16:creationId xmlns:a16="http://schemas.microsoft.com/office/drawing/2014/main" id="{8AA1D172-BECF-D0EC-3D01-748DC7C65623}"/>
              </a:ext>
            </a:extLst>
          </p:cNvPr>
          <p:cNvGrpSpPr/>
          <p:nvPr/>
        </p:nvGrpSpPr>
        <p:grpSpPr>
          <a:xfrm>
            <a:off x="6700368" y="2164963"/>
            <a:ext cx="4998101" cy="138499"/>
            <a:chOff x="6602068" y="2249501"/>
            <a:chExt cx="4998101" cy="138499"/>
          </a:xfrm>
        </p:grpSpPr>
        <p:grpSp>
          <p:nvGrpSpPr>
            <p:cNvPr id="53" name="Group 52">
              <a:extLst>
                <a:ext uri="{FF2B5EF4-FFF2-40B4-BE49-F238E27FC236}">
                  <a16:creationId xmlns:a16="http://schemas.microsoft.com/office/drawing/2014/main" id="{76F9422B-74A3-A64F-A143-68FE89DB1F45}"/>
                </a:ext>
              </a:extLst>
            </p:cNvPr>
            <p:cNvGrpSpPr/>
            <p:nvPr/>
          </p:nvGrpSpPr>
          <p:grpSpPr>
            <a:xfrm>
              <a:off x="6602068" y="2249501"/>
              <a:ext cx="1202308" cy="138499"/>
              <a:chOff x="7183877" y="2001317"/>
              <a:chExt cx="1202308" cy="138499"/>
            </a:xfrm>
          </p:grpSpPr>
          <p:grpSp>
            <p:nvGrpSpPr>
              <p:cNvPr id="1045" name="Group 1044">
                <a:extLst>
                  <a:ext uri="{FF2B5EF4-FFF2-40B4-BE49-F238E27FC236}">
                    <a16:creationId xmlns:a16="http://schemas.microsoft.com/office/drawing/2014/main" id="{F60249F1-6B42-D2B8-3C6C-824C651076DF}"/>
                  </a:ext>
                </a:extLst>
              </p:cNvPr>
              <p:cNvGrpSpPr/>
              <p:nvPr/>
            </p:nvGrpSpPr>
            <p:grpSpPr>
              <a:xfrm>
                <a:off x="7183877" y="2047026"/>
                <a:ext cx="359115" cy="45719"/>
                <a:chOff x="11130280" y="4122420"/>
                <a:chExt cx="490220" cy="62410"/>
              </a:xfrm>
            </p:grpSpPr>
            <p:sp>
              <p:nvSpPr>
                <p:cNvPr id="1043" name="Freeform: Shape 1042">
                  <a:extLst>
                    <a:ext uri="{FF2B5EF4-FFF2-40B4-BE49-F238E27FC236}">
                      <a16:creationId xmlns:a16="http://schemas.microsoft.com/office/drawing/2014/main" id="{E304C532-776B-6B0D-A247-E99105AAFBB9}"/>
                    </a:ext>
                  </a:extLst>
                </p:cNvPr>
                <p:cNvSpPr/>
                <p:nvPr/>
              </p:nvSpPr>
              <p:spPr>
                <a:xfrm>
                  <a:off x="11130280" y="4153625"/>
                  <a:ext cx="490220" cy="0"/>
                </a:xfrm>
                <a:custGeom>
                  <a:avLst/>
                  <a:gdLst>
                    <a:gd name="csX0" fmla="*/ 0 w 490220"/>
                    <a:gd name="csY0" fmla="*/ 0 h 0"/>
                    <a:gd name="csX1" fmla="*/ 490220 w 490220"/>
                    <a:gd name="csY1" fmla="*/ 0 h 0"/>
                  </a:gdLst>
                  <a:ahLst/>
                  <a:cxnLst>
                    <a:cxn ang="0">
                      <a:pos x="csX0" y="csY0"/>
                    </a:cxn>
                    <a:cxn ang="0">
                      <a:pos x="csX1" y="csY1"/>
                    </a:cxn>
                  </a:cxnLst>
                  <a:rect l="l" t="t" r="r" b="b"/>
                  <a:pathLst>
                    <a:path w="490220">
                      <a:moveTo>
                        <a:pt x="0" y="0"/>
                      </a:moveTo>
                      <a:lnTo>
                        <a:pt x="490220" y="0"/>
                      </a:lnTo>
                    </a:path>
                  </a:pathLst>
                </a:custGeom>
                <a:noFill/>
                <a:ln w="12700">
                  <a:solidFill>
                    <a:srgbClr val="FF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044" name="Rectangle 1043">
                  <a:extLst>
                    <a:ext uri="{FF2B5EF4-FFF2-40B4-BE49-F238E27FC236}">
                      <a16:creationId xmlns:a16="http://schemas.microsoft.com/office/drawing/2014/main" id="{CA246BDD-A48A-B011-4029-12D63207D335}"/>
                    </a:ext>
                  </a:extLst>
                </p:cNvPr>
                <p:cNvSpPr/>
                <p:nvPr/>
              </p:nvSpPr>
              <p:spPr>
                <a:xfrm>
                  <a:off x="11344185" y="4122420"/>
                  <a:ext cx="62410" cy="62410"/>
                </a:xfrm>
                <a:prstGeom prst="rect">
                  <a:avLst/>
                </a:prstGeom>
                <a:solidFill>
                  <a:schemeClr val="bg1"/>
                </a:solidFill>
                <a:ln>
                  <a:solidFill>
                    <a:srgbClr val="FF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20" name="TextBox 19">
                <a:extLst>
                  <a:ext uri="{FF2B5EF4-FFF2-40B4-BE49-F238E27FC236}">
                    <a16:creationId xmlns:a16="http://schemas.microsoft.com/office/drawing/2014/main" id="{7A001FFC-9509-0132-3023-7614D6F34650}"/>
                  </a:ext>
                </a:extLst>
              </p:cNvPr>
              <p:cNvSpPr txBox="1"/>
              <p:nvPr/>
            </p:nvSpPr>
            <p:spPr>
              <a:xfrm>
                <a:off x="7596175" y="2001317"/>
                <a:ext cx="790010" cy="138499"/>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Class 1, 58.5%</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grpSp>
        <p:grpSp>
          <p:nvGrpSpPr>
            <p:cNvPr id="54" name="Group 53">
              <a:extLst>
                <a:ext uri="{FF2B5EF4-FFF2-40B4-BE49-F238E27FC236}">
                  <a16:creationId xmlns:a16="http://schemas.microsoft.com/office/drawing/2014/main" id="{EE4EE17F-1978-DD78-5FAD-39B635E4ED61}"/>
                </a:ext>
              </a:extLst>
            </p:cNvPr>
            <p:cNvGrpSpPr/>
            <p:nvPr/>
          </p:nvGrpSpPr>
          <p:grpSpPr>
            <a:xfrm>
              <a:off x="7867332" y="2249501"/>
              <a:ext cx="1202308" cy="138499"/>
              <a:chOff x="7183877" y="2164336"/>
              <a:chExt cx="1202308" cy="138499"/>
            </a:xfrm>
          </p:grpSpPr>
          <p:grpSp>
            <p:nvGrpSpPr>
              <p:cNvPr id="61" name="Group 60">
                <a:extLst>
                  <a:ext uri="{FF2B5EF4-FFF2-40B4-BE49-F238E27FC236}">
                    <a16:creationId xmlns:a16="http://schemas.microsoft.com/office/drawing/2014/main" id="{99E759C7-63D8-D6A4-EC1A-BB16E07B2718}"/>
                  </a:ext>
                </a:extLst>
              </p:cNvPr>
              <p:cNvGrpSpPr/>
              <p:nvPr/>
            </p:nvGrpSpPr>
            <p:grpSpPr>
              <a:xfrm>
                <a:off x="7183877" y="2215586"/>
                <a:ext cx="359115" cy="36000"/>
                <a:chOff x="11519091" y="3716892"/>
                <a:chExt cx="359115" cy="36000"/>
              </a:xfrm>
            </p:grpSpPr>
            <p:sp>
              <p:nvSpPr>
                <p:cNvPr id="19" name="Freeform: Shape 18">
                  <a:extLst>
                    <a:ext uri="{FF2B5EF4-FFF2-40B4-BE49-F238E27FC236}">
                      <a16:creationId xmlns:a16="http://schemas.microsoft.com/office/drawing/2014/main" id="{7726A7A8-6654-72CF-6F85-6072D67965AD}"/>
                    </a:ext>
                  </a:extLst>
                </p:cNvPr>
                <p:cNvSpPr/>
                <p:nvPr/>
              </p:nvSpPr>
              <p:spPr>
                <a:xfrm>
                  <a:off x="11519091" y="3734892"/>
                  <a:ext cx="359115" cy="0"/>
                </a:xfrm>
                <a:custGeom>
                  <a:avLst/>
                  <a:gdLst>
                    <a:gd name="csX0" fmla="*/ 0 w 490220"/>
                    <a:gd name="csY0" fmla="*/ 0 h 0"/>
                    <a:gd name="csX1" fmla="*/ 490220 w 490220"/>
                    <a:gd name="csY1" fmla="*/ 0 h 0"/>
                  </a:gdLst>
                  <a:ahLst/>
                  <a:cxnLst>
                    <a:cxn ang="0">
                      <a:pos x="csX0" y="csY0"/>
                    </a:cxn>
                    <a:cxn ang="0">
                      <a:pos x="csX1" y="csY1"/>
                    </a:cxn>
                  </a:cxnLst>
                  <a:rect l="l" t="t" r="r" b="b"/>
                  <a:pathLst>
                    <a:path w="490220">
                      <a:moveTo>
                        <a:pt x="0" y="0"/>
                      </a:moveTo>
                      <a:lnTo>
                        <a:pt x="490220" y="0"/>
                      </a:lnTo>
                    </a:path>
                  </a:pathLst>
                </a:cu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9" name="Isosceles Triangle 58">
                  <a:extLst>
                    <a:ext uri="{FF2B5EF4-FFF2-40B4-BE49-F238E27FC236}">
                      <a16:creationId xmlns:a16="http://schemas.microsoft.com/office/drawing/2014/main" id="{16D870A2-5B6D-662A-E33A-B4017B71FDA1}"/>
                    </a:ext>
                  </a:extLst>
                </p:cNvPr>
                <p:cNvSpPr/>
                <p:nvPr/>
              </p:nvSpPr>
              <p:spPr>
                <a:xfrm>
                  <a:off x="11680648" y="3716892"/>
                  <a:ext cx="36000" cy="36000"/>
                </a:xfrm>
                <a:prstGeom prst="triangle">
                  <a:avLst/>
                </a:prstGeom>
                <a:solidFill>
                  <a:schemeClr val="bg1"/>
                </a:solid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24" name="TextBox 23">
                <a:extLst>
                  <a:ext uri="{FF2B5EF4-FFF2-40B4-BE49-F238E27FC236}">
                    <a16:creationId xmlns:a16="http://schemas.microsoft.com/office/drawing/2014/main" id="{11392165-4811-C366-E1B1-97FCAEAA4373}"/>
                  </a:ext>
                </a:extLst>
              </p:cNvPr>
              <p:cNvSpPr txBox="1"/>
              <p:nvPr/>
            </p:nvSpPr>
            <p:spPr>
              <a:xfrm>
                <a:off x="7596175" y="2164336"/>
                <a:ext cx="790010" cy="138499"/>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Class 2, 5.6%</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grpSp>
        <p:grpSp>
          <p:nvGrpSpPr>
            <p:cNvPr id="1040" name="Group 1039">
              <a:extLst>
                <a:ext uri="{FF2B5EF4-FFF2-40B4-BE49-F238E27FC236}">
                  <a16:creationId xmlns:a16="http://schemas.microsoft.com/office/drawing/2014/main" id="{AF2FB34B-D024-4D27-6AE2-6E5FDA23C717}"/>
                </a:ext>
              </a:extLst>
            </p:cNvPr>
            <p:cNvGrpSpPr/>
            <p:nvPr/>
          </p:nvGrpSpPr>
          <p:grpSpPr>
            <a:xfrm>
              <a:off x="9132596" y="2249501"/>
              <a:ext cx="1202308" cy="138499"/>
              <a:chOff x="7183877" y="2325558"/>
              <a:chExt cx="1202308" cy="138499"/>
            </a:xfrm>
          </p:grpSpPr>
          <p:grpSp>
            <p:nvGrpSpPr>
              <p:cNvPr id="62" name="Group 61">
                <a:extLst>
                  <a:ext uri="{FF2B5EF4-FFF2-40B4-BE49-F238E27FC236}">
                    <a16:creationId xmlns:a16="http://schemas.microsoft.com/office/drawing/2014/main" id="{C8BE156D-6148-2432-4253-C1D5E2165FFD}"/>
                  </a:ext>
                </a:extLst>
              </p:cNvPr>
              <p:cNvGrpSpPr/>
              <p:nvPr/>
            </p:nvGrpSpPr>
            <p:grpSpPr>
              <a:xfrm>
                <a:off x="7183877" y="2374427"/>
                <a:ext cx="359115" cy="36000"/>
                <a:chOff x="11519091" y="3812924"/>
                <a:chExt cx="359115" cy="36000"/>
              </a:xfrm>
            </p:grpSpPr>
            <p:sp>
              <p:nvSpPr>
                <p:cNvPr id="25" name="Freeform: Shape 24">
                  <a:extLst>
                    <a:ext uri="{FF2B5EF4-FFF2-40B4-BE49-F238E27FC236}">
                      <a16:creationId xmlns:a16="http://schemas.microsoft.com/office/drawing/2014/main" id="{CC5A0411-9A15-B6B7-CC98-B718D448BA7A}"/>
                    </a:ext>
                  </a:extLst>
                </p:cNvPr>
                <p:cNvSpPr/>
                <p:nvPr/>
              </p:nvSpPr>
              <p:spPr>
                <a:xfrm>
                  <a:off x="11519091" y="3830924"/>
                  <a:ext cx="359115" cy="0"/>
                </a:xfrm>
                <a:custGeom>
                  <a:avLst/>
                  <a:gdLst>
                    <a:gd name="csX0" fmla="*/ 0 w 490220"/>
                    <a:gd name="csY0" fmla="*/ 0 h 0"/>
                    <a:gd name="csX1" fmla="*/ 490220 w 490220"/>
                    <a:gd name="csY1" fmla="*/ 0 h 0"/>
                  </a:gdLst>
                  <a:ahLst/>
                  <a:cxnLst>
                    <a:cxn ang="0">
                      <a:pos x="csX0" y="csY0"/>
                    </a:cxn>
                    <a:cxn ang="0">
                      <a:pos x="csX1" y="csY1"/>
                    </a:cxn>
                  </a:cxnLst>
                  <a:rect l="l" t="t" r="r" b="b"/>
                  <a:pathLst>
                    <a:path w="490220">
                      <a:moveTo>
                        <a:pt x="0" y="0"/>
                      </a:moveTo>
                      <a:lnTo>
                        <a:pt x="490220" y="0"/>
                      </a:lnTo>
                    </a:path>
                  </a:pathLst>
                </a:custGeom>
                <a:noFill/>
                <a:ln w="12700">
                  <a:solidFill>
                    <a:srgbClr val="057A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0" name="Rectangle 59">
                  <a:extLst>
                    <a:ext uri="{FF2B5EF4-FFF2-40B4-BE49-F238E27FC236}">
                      <a16:creationId xmlns:a16="http://schemas.microsoft.com/office/drawing/2014/main" id="{1E145156-56C7-7E34-5E28-8F2BE47772C1}"/>
                    </a:ext>
                  </a:extLst>
                </p:cNvPr>
                <p:cNvSpPr/>
                <p:nvPr/>
              </p:nvSpPr>
              <p:spPr>
                <a:xfrm>
                  <a:off x="11680648" y="3812924"/>
                  <a:ext cx="36000" cy="36000"/>
                </a:xfrm>
                <a:prstGeom prst="rect">
                  <a:avLst/>
                </a:prstGeom>
                <a:solidFill>
                  <a:schemeClr val="bg1"/>
                </a:solidFill>
                <a:ln w="12700">
                  <a:solidFill>
                    <a:srgbClr val="057A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48" name="TextBox 47">
                <a:extLst>
                  <a:ext uri="{FF2B5EF4-FFF2-40B4-BE49-F238E27FC236}">
                    <a16:creationId xmlns:a16="http://schemas.microsoft.com/office/drawing/2014/main" id="{7D41FF93-1A85-8B08-B5ED-27951CA43FB9}"/>
                  </a:ext>
                </a:extLst>
              </p:cNvPr>
              <p:cNvSpPr txBox="1"/>
              <p:nvPr/>
            </p:nvSpPr>
            <p:spPr>
              <a:xfrm>
                <a:off x="7596175" y="2325558"/>
                <a:ext cx="790010" cy="138499"/>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Class 3, 5.4%</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grpSp>
        <p:grpSp>
          <p:nvGrpSpPr>
            <p:cNvPr id="1042" name="Group 1041">
              <a:extLst>
                <a:ext uri="{FF2B5EF4-FFF2-40B4-BE49-F238E27FC236}">
                  <a16:creationId xmlns:a16="http://schemas.microsoft.com/office/drawing/2014/main" id="{ACE454BD-9621-EE23-8A8A-A712B0D35A4A}"/>
                </a:ext>
              </a:extLst>
            </p:cNvPr>
            <p:cNvGrpSpPr/>
            <p:nvPr/>
          </p:nvGrpSpPr>
          <p:grpSpPr>
            <a:xfrm>
              <a:off x="10397861" y="2249501"/>
              <a:ext cx="1202308" cy="138499"/>
              <a:chOff x="7183877" y="2487999"/>
              <a:chExt cx="1202308" cy="138499"/>
            </a:xfrm>
          </p:grpSpPr>
          <p:grpSp>
            <p:nvGrpSpPr>
              <p:cNvPr id="10" name="Group 9">
                <a:extLst>
                  <a:ext uri="{FF2B5EF4-FFF2-40B4-BE49-F238E27FC236}">
                    <a16:creationId xmlns:a16="http://schemas.microsoft.com/office/drawing/2014/main" id="{BB8DBB6A-3497-1D56-EDAC-67DB0A3ADCF4}"/>
                  </a:ext>
                </a:extLst>
              </p:cNvPr>
              <p:cNvGrpSpPr/>
              <p:nvPr/>
            </p:nvGrpSpPr>
            <p:grpSpPr>
              <a:xfrm>
                <a:off x="7183877" y="2533268"/>
                <a:ext cx="359115" cy="43200"/>
                <a:chOff x="11519091" y="3918173"/>
                <a:chExt cx="359115" cy="43200"/>
              </a:xfrm>
            </p:grpSpPr>
            <p:sp>
              <p:nvSpPr>
                <p:cNvPr id="1041" name="Freeform: Shape 1040">
                  <a:extLst>
                    <a:ext uri="{FF2B5EF4-FFF2-40B4-BE49-F238E27FC236}">
                      <a16:creationId xmlns:a16="http://schemas.microsoft.com/office/drawing/2014/main" id="{3DF52F1A-D8D8-DE62-2688-45172770E898}"/>
                    </a:ext>
                  </a:extLst>
                </p:cNvPr>
                <p:cNvSpPr/>
                <p:nvPr/>
              </p:nvSpPr>
              <p:spPr>
                <a:xfrm>
                  <a:off x="11519091" y="3939773"/>
                  <a:ext cx="359115" cy="0"/>
                </a:xfrm>
                <a:custGeom>
                  <a:avLst/>
                  <a:gdLst>
                    <a:gd name="csX0" fmla="*/ 0 w 490220"/>
                    <a:gd name="csY0" fmla="*/ 0 h 0"/>
                    <a:gd name="csX1" fmla="*/ 490220 w 490220"/>
                    <a:gd name="csY1" fmla="*/ 0 h 0"/>
                  </a:gdLst>
                  <a:ahLst/>
                  <a:cxnLst>
                    <a:cxn ang="0">
                      <a:pos x="csX0" y="csY0"/>
                    </a:cxn>
                    <a:cxn ang="0">
                      <a:pos x="csX1" y="csY1"/>
                    </a:cxn>
                  </a:cxnLst>
                  <a:rect l="l" t="t" r="r" b="b"/>
                  <a:pathLst>
                    <a:path w="490220">
                      <a:moveTo>
                        <a:pt x="0" y="0"/>
                      </a:moveTo>
                      <a:lnTo>
                        <a:pt x="490220" y="0"/>
                      </a:lnTo>
                    </a:path>
                  </a:pathLst>
                </a:cu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046" name="Diamond 1045">
                  <a:extLst>
                    <a:ext uri="{FF2B5EF4-FFF2-40B4-BE49-F238E27FC236}">
                      <a16:creationId xmlns:a16="http://schemas.microsoft.com/office/drawing/2014/main" id="{7DB6C4EB-DAEC-EE91-4887-FABAC7E92284}"/>
                    </a:ext>
                  </a:extLst>
                </p:cNvPr>
                <p:cNvSpPr/>
                <p:nvPr/>
              </p:nvSpPr>
              <p:spPr>
                <a:xfrm>
                  <a:off x="11677048" y="3918173"/>
                  <a:ext cx="43200" cy="43200"/>
                </a:xfrm>
                <a:prstGeom prst="diamond">
                  <a:avLst/>
                </a:prstGeom>
                <a:solidFill>
                  <a:schemeClr val="bg1"/>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49" name="TextBox 48">
                <a:extLst>
                  <a:ext uri="{FF2B5EF4-FFF2-40B4-BE49-F238E27FC236}">
                    <a16:creationId xmlns:a16="http://schemas.microsoft.com/office/drawing/2014/main" id="{F1C007E0-0CA8-12C1-E710-A6CAC948FEA2}"/>
                  </a:ext>
                </a:extLst>
              </p:cNvPr>
              <p:cNvSpPr txBox="1"/>
              <p:nvPr/>
            </p:nvSpPr>
            <p:spPr>
              <a:xfrm>
                <a:off x="7596175" y="2487999"/>
                <a:ext cx="790010" cy="138499"/>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900" noProof="0">
                    <a:solidFill>
                      <a:srgbClr val="3F1A01"/>
                    </a:solidFill>
                    <a:latin typeface="Arial"/>
                  </a:rPr>
                  <a:t>Class 4, 30.6%</a:t>
                </a:r>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grpSp>
      </p:grpSp>
    </p:spTree>
    <p:extLst>
      <p:ext uri="{BB962C8B-B14F-4D97-AF65-F5344CB8AC3E}">
        <p14:creationId xmlns:p14="http://schemas.microsoft.com/office/powerpoint/2010/main" val="3135069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14">
            <a:extLst>
              <a:ext uri="{FF2B5EF4-FFF2-40B4-BE49-F238E27FC236}">
                <a16:creationId xmlns:a16="http://schemas.microsoft.com/office/drawing/2014/main" id="{261C2606-9950-883B-5481-5C87CCDB431B}"/>
              </a:ext>
            </a:extLst>
          </p:cNvPr>
          <p:cNvGraphicFramePr>
            <a:graphicFrameLocks noGrp="1"/>
          </p:cNvGraphicFramePr>
          <p:nvPr>
            <p:extLst>
              <p:ext uri="{D42A27DB-BD31-4B8C-83A1-F6EECF244321}">
                <p14:modId xmlns:p14="http://schemas.microsoft.com/office/powerpoint/2010/main" val="3683790496"/>
              </p:ext>
            </p:extLst>
          </p:nvPr>
        </p:nvGraphicFramePr>
        <p:xfrm>
          <a:off x="5760721" y="1874764"/>
          <a:ext cx="5889942" cy="3380858"/>
        </p:xfrm>
        <a:graphic>
          <a:graphicData uri="http://schemas.openxmlformats.org/drawingml/2006/table">
            <a:tbl>
              <a:tblPr firstRow="1" bandRow="1">
                <a:tableStyleId>{2D5ABB26-0587-4C30-8999-92F81FD0307C}</a:tableStyleId>
              </a:tblPr>
              <a:tblGrid>
                <a:gridCol w="743514">
                  <a:extLst>
                    <a:ext uri="{9D8B030D-6E8A-4147-A177-3AD203B41FA5}">
                      <a16:colId xmlns:a16="http://schemas.microsoft.com/office/drawing/2014/main" val="3181606531"/>
                    </a:ext>
                  </a:extLst>
                </a:gridCol>
                <a:gridCol w="743514">
                  <a:extLst>
                    <a:ext uri="{9D8B030D-6E8A-4147-A177-3AD203B41FA5}">
                      <a16:colId xmlns:a16="http://schemas.microsoft.com/office/drawing/2014/main" val="20000"/>
                    </a:ext>
                  </a:extLst>
                </a:gridCol>
                <a:gridCol w="1025834">
                  <a:extLst>
                    <a:ext uri="{9D8B030D-6E8A-4147-A177-3AD203B41FA5}">
                      <a16:colId xmlns:a16="http://schemas.microsoft.com/office/drawing/2014/main" val="20001"/>
                    </a:ext>
                  </a:extLst>
                </a:gridCol>
                <a:gridCol w="2815658">
                  <a:extLst>
                    <a:ext uri="{9D8B030D-6E8A-4147-A177-3AD203B41FA5}">
                      <a16:colId xmlns:a16="http://schemas.microsoft.com/office/drawing/2014/main" val="709338484"/>
                    </a:ext>
                  </a:extLst>
                </a:gridCol>
                <a:gridCol w="561422">
                  <a:extLst>
                    <a:ext uri="{9D8B030D-6E8A-4147-A177-3AD203B41FA5}">
                      <a16:colId xmlns:a16="http://schemas.microsoft.com/office/drawing/2014/main" val="20002"/>
                    </a:ext>
                  </a:extLst>
                </a:gridCol>
              </a:tblGrid>
              <a:tr h="198780">
                <a:tc>
                  <a:txBody>
                    <a:bodyPr/>
                    <a:lstStyle/>
                    <a:p>
                      <a:pPr marL="0" algn="r" defTabSz="914400" rtl="0" eaLnBrk="1" latinLnBrk="0" hangingPunct="1">
                        <a:lnSpc>
                          <a:spcPct val="100000"/>
                        </a:lnSpc>
                        <a:spcBef>
                          <a:spcPts val="0"/>
                        </a:spcBef>
                      </a:pPr>
                      <a:endParaRPr lang="en-GB" sz="1000" b="1" kern="1200" spc="-20" noProof="0">
                        <a:solidFill>
                          <a:srgbClr val="231F20"/>
                        </a:solidFill>
                        <a:latin typeface="+mj-lt"/>
                        <a:ea typeface="+mn-ea"/>
                        <a:cs typeface="+mn-cs"/>
                      </a:endParaRPr>
                    </a:p>
                  </a:txBody>
                  <a:tcPr marL="0" marR="0" marT="0" marB="0" anchor="ctr">
                    <a:noFill/>
                  </a:tcPr>
                </a:tc>
                <a:tc>
                  <a:txBody>
                    <a:bodyPr/>
                    <a:lstStyle/>
                    <a:p>
                      <a:pPr marL="0" algn="l" defTabSz="914400" rtl="0" eaLnBrk="1" latinLnBrk="0" hangingPunct="1">
                        <a:lnSpc>
                          <a:spcPct val="100000"/>
                        </a:lnSpc>
                        <a:spcBef>
                          <a:spcPts val="0"/>
                        </a:spcBef>
                      </a:pPr>
                      <a:r>
                        <a:rPr lang="en-GB" sz="1000" b="1" kern="1200" spc="-20" noProof="0">
                          <a:solidFill>
                            <a:srgbClr val="231F20"/>
                          </a:solidFill>
                          <a:latin typeface="+mj-lt"/>
                        </a:rPr>
                        <a:t>Dose</a:t>
                      </a:r>
                      <a:endParaRPr lang="en-GB" sz="1000" b="1" kern="1200" spc="-20" noProof="0">
                        <a:solidFill>
                          <a:srgbClr val="231F20"/>
                        </a:solidFill>
                        <a:latin typeface="+mj-lt"/>
                        <a:ea typeface="+mn-ea"/>
                        <a:cs typeface="+mn-cs"/>
                      </a:endParaRPr>
                    </a:p>
                  </a:txBody>
                  <a:tcPr marL="0" marR="0" marT="0" marB="0" anchor="ctr">
                    <a:noFill/>
                  </a:tcPr>
                </a:tc>
                <a:tc>
                  <a:txBody>
                    <a:bodyPr/>
                    <a:lstStyle/>
                    <a:p>
                      <a:pPr marL="0" algn="r" defTabSz="914400" rtl="0" eaLnBrk="1" latinLnBrk="0" hangingPunct="1">
                        <a:lnSpc>
                          <a:spcPct val="100000"/>
                        </a:lnSpc>
                        <a:spcBef>
                          <a:spcPts val="0"/>
                        </a:spcBef>
                      </a:pPr>
                      <a:r>
                        <a:rPr lang="en-GB" sz="1000" b="1" kern="1200" spc="-20" noProof="0" err="1">
                          <a:solidFill>
                            <a:srgbClr val="231F20"/>
                          </a:solidFill>
                          <a:latin typeface="+mj-lt"/>
                        </a:rPr>
                        <a:t>aHR</a:t>
                      </a:r>
                      <a:r>
                        <a:rPr lang="en-GB" sz="1000" b="1" kern="1200" spc="-20" noProof="0">
                          <a:solidFill>
                            <a:srgbClr val="231F20"/>
                          </a:solidFill>
                          <a:latin typeface="+mj-lt"/>
                        </a:rPr>
                        <a:t> (95% CI)</a:t>
                      </a:r>
                      <a:r>
                        <a:rPr lang="en-GB" sz="1000" b="1" kern="1200" spc="-20" baseline="30000" noProof="0">
                          <a:solidFill>
                            <a:srgbClr val="231F20"/>
                          </a:solidFill>
                          <a:latin typeface="+mj-lt"/>
                        </a:rPr>
                        <a:t>b</a:t>
                      </a:r>
                      <a:endParaRPr lang="en-GB" sz="1000" b="1" kern="1200" spc="-20" noProof="0">
                        <a:solidFill>
                          <a:srgbClr val="231F20"/>
                        </a:solidFill>
                        <a:latin typeface="+mj-lt"/>
                        <a:ea typeface="+mn-ea"/>
                        <a:cs typeface="+mn-cs"/>
                      </a:endParaRPr>
                    </a:p>
                  </a:txBody>
                  <a:tcPr marL="0" marR="0" marT="25400" marB="0" anchor="ctr">
                    <a:noFill/>
                  </a:tcPr>
                </a:tc>
                <a:tc>
                  <a:txBody>
                    <a:bodyPr/>
                    <a:lstStyle/>
                    <a:p>
                      <a:pPr marL="71120" algn="l">
                        <a:lnSpc>
                          <a:spcPct val="100000"/>
                        </a:lnSpc>
                        <a:spcBef>
                          <a:spcPts val="200"/>
                        </a:spcBef>
                      </a:pPr>
                      <a:endParaRPr lang="en-GB" sz="1000" b="1" noProof="0">
                        <a:latin typeface="+mj-lt"/>
                        <a:cs typeface="Calibri"/>
                      </a:endParaRPr>
                    </a:p>
                  </a:txBody>
                  <a:tcPr marL="0" marR="0" marT="25400" marB="0" anchor="ctr">
                    <a:noFill/>
                  </a:tcPr>
                </a:tc>
                <a:tc>
                  <a:txBody>
                    <a:bodyPr/>
                    <a:lstStyle/>
                    <a:p>
                      <a:pPr marL="0" algn="ctr" defTabSz="914400" rtl="0" eaLnBrk="1" latinLnBrk="0" hangingPunct="1">
                        <a:lnSpc>
                          <a:spcPct val="100000"/>
                        </a:lnSpc>
                        <a:spcBef>
                          <a:spcPts val="0"/>
                        </a:spcBef>
                      </a:pPr>
                      <a:r>
                        <a:rPr lang="en-GB" sz="1000" b="1" kern="1200" spc="-20" noProof="0">
                          <a:solidFill>
                            <a:srgbClr val="231F20"/>
                          </a:solidFill>
                          <a:latin typeface="+mj-lt"/>
                        </a:rPr>
                        <a:t>p value</a:t>
                      </a:r>
                      <a:endParaRPr lang="en-GB" sz="1000" b="1" kern="1200" spc="-20" noProof="0">
                        <a:solidFill>
                          <a:srgbClr val="231F20"/>
                        </a:solidFill>
                        <a:latin typeface="+mj-lt"/>
                        <a:ea typeface="+mn-ea"/>
                        <a:cs typeface="+mn-cs"/>
                      </a:endParaRPr>
                    </a:p>
                  </a:txBody>
                  <a:tcPr marL="0" marR="0" marT="25400" marB="0" anchor="ctr">
                    <a:noFill/>
                  </a:tcPr>
                </a:tc>
                <a:extLst>
                  <a:ext uri="{0D108BD9-81ED-4DB2-BD59-A6C34878D82A}">
                    <a16:rowId xmlns:a16="http://schemas.microsoft.com/office/drawing/2014/main" val="10002"/>
                  </a:ext>
                </a:extLst>
              </a:tr>
              <a:tr h="198780">
                <a:tc rowSpan="8">
                  <a:txBody>
                    <a:bodyPr/>
                    <a:lstStyle/>
                    <a:p>
                      <a:pPr marL="0" algn="l" defTabSz="914400" rtl="0" eaLnBrk="1" latinLnBrk="0" hangingPunct="1">
                        <a:lnSpc>
                          <a:spcPct val="100000"/>
                        </a:lnSpc>
                        <a:spcBef>
                          <a:spcPts val="0"/>
                        </a:spcBef>
                      </a:pPr>
                      <a:r>
                        <a:rPr lang="en-GB" sz="1000" b="1" kern="1200" spc="-20" noProof="0">
                          <a:solidFill>
                            <a:srgbClr val="231F20"/>
                          </a:solidFill>
                          <a:latin typeface="+mj-lt"/>
                          <a:ea typeface="+mn-ea"/>
                          <a:cs typeface="+mn-cs"/>
                        </a:rPr>
                        <a:t>1–2 </a:t>
                      </a:r>
                      <a:br>
                        <a:rPr lang="en-GB" sz="1000" b="1" kern="1200" spc="-20" noProof="0">
                          <a:solidFill>
                            <a:srgbClr val="231F20"/>
                          </a:solidFill>
                          <a:latin typeface="+mj-lt"/>
                          <a:ea typeface="+mn-ea"/>
                          <a:cs typeface="+mn-cs"/>
                        </a:rPr>
                      </a:br>
                      <a:r>
                        <a:rPr lang="en-GB" sz="1000" b="1" kern="1200" spc="-20" noProof="0" err="1">
                          <a:solidFill>
                            <a:srgbClr val="231F20"/>
                          </a:solidFill>
                          <a:latin typeface="+mj-lt"/>
                          <a:ea typeface="+mn-ea"/>
                          <a:cs typeface="+mn-cs"/>
                        </a:rPr>
                        <a:t>relapses</a:t>
                      </a:r>
                      <a:r>
                        <a:rPr lang="en-GB" sz="1000" b="1" kern="1200" spc="-20" baseline="30000" noProof="0" err="1">
                          <a:solidFill>
                            <a:srgbClr val="231F20"/>
                          </a:solidFill>
                          <a:latin typeface="+mj-lt"/>
                          <a:ea typeface="+mn-ea"/>
                          <a:cs typeface="+mn-cs"/>
                        </a:rPr>
                        <a:t>c</a:t>
                      </a:r>
                      <a:endParaRPr lang="en-GB" sz="1000" b="1" kern="1200" spc="-20" baseline="30000" noProof="0">
                        <a:solidFill>
                          <a:srgbClr val="231F20"/>
                        </a:solidFill>
                        <a:latin typeface="+mj-lt"/>
                        <a:ea typeface="+mn-ea"/>
                        <a:cs typeface="+mn-cs"/>
                      </a:endParaRPr>
                    </a:p>
                  </a:txBody>
                  <a:tcPr marL="72000" marR="0" marT="25400" marB="0">
                    <a:solidFill>
                      <a:schemeClr val="accent3">
                        <a:lumMod val="40000"/>
                        <a:lumOff val="60000"/>
                      </a:schemeClr>
                    </a:solidFill>
                  </a:tcP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&lt;0.6</a:t>
                      </a:r>
                      <a:endParaRPr lang="en-GB" sz="1000" kern="1200" spc="-20" noProof="0">
                        <a:solidFill>
                          <a:srgbClr val="231F20"/>
                        </a:solidFill>
                        <a:latin typeface="+mj-lt"/>
                        <a:ea typeface="+mn-ea"/>
                        <a:cs typeface="+mn-cs"/>
                      </a:endParaRPr>
                    </a:p>
                  </a:txBody>
                  <a:tcPr marL="0" marR="0" marT="25400" marB="0" anchor="ctr">
                    <a:solidFill>
                      <a:schemeClr val="accent3">
                        <a:lumMod val="40000"/>
                        <a:lumOff val="6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1.54 (1.06, 2.24)</a:t>
                      </a:r>
                      <a:endParaRPr lang="en-GB" sz="1000" kern="1200" spc="-20" noProof="0">
                        <a:solidFill>
                          <a:srgbClr val="231F20"/>
                        </a:solidFill>
                        <a:latin typeface="+mj-lt"/>
                        <a:ea typeface="+mn-ea"/>
                        <a:cs typeface="+mn-cs"/>
                      </a:endParaRPr>
                    </a:p>
                  </a:txBody>
                  <a:tcPr marL="0" marR="0" marT="25400" marB="0" anchor="ctr">
                    <a:solidFill>
                      <a:schemeClr val="accent3">
                        <a:lumMod val="40000"/>
                        <a:lumOff val="60000"/>
                      </a:schemeClr>
                    </a:solidFill>
                  </a:tcPr>
                </a:tc>
                <a:tc>
                  <a:txBody>
                    <a:bodyPr/>
                    <a:lstStyle/>
                    <a:p>
                      <a:pPr marR="87630" algn="l">
                        <a:lnSpc>
                          <a:spcPct val="100000"/>
                        </a:lnSpc>
                        <a:spcBef>
                          <a:spcPts val="200"/>
                        </a:spcBef>
                      </a:pPr>
                      <a:endParaRPr lang="en-GB" sz="1000" noProof="0">
                        <a:latin typeface="+mj-lt"/>
                        <a:cs typeface="Calibri"/>
                      </a:endParaRPr>
                    </a:p>
                  </a:txBody>
                  <a:tcPr marL="0" marR="0" marT="25400" marB="0" anchor="ctr">
                    <a:solidFill>
                      <a:schemeClr val="accent3">
                        <a:lumMod val="40000"/>
                        <a:lumOff val="60000"/>
                      </a:schemeClr>
                    </a:solidFill>
                  </a:tcPr>
                </a:tc>
                <a:tc>
                  <a:txBody>
                    <a:bodyPr/>
                    <a:lstStyle/>
                    <a:p>
                      <a:pPr marL="0" marR="87630" algn="ctr" defTabSz="914400" rtl="0" eaLnBrk="1" latinLnBrk="0" hangingPunct="1">
                        <a:lnSpc>
                          <a:spcPct val="100000"/>
                        </a:lnSpc>
                        <a:spcBef>
                          <a:spcPts val="0"/>
                        </a:spcBef>
                      </a:pPr>
                      <a:r>
                        <a:rPr lang="en-GB" sz="1000" kern="1200" spc="-20" noProof="0">
                          <a:solidFill>
                            <a:srgbClr val="231F20"/>
                          </a:solidFill>
                          <a:latin typeface="+mj-lt"/>
                        </a:rPr>
                        <a:t>0.0243</a:t>
                      </a:r>
                      <a:endParaRPr lang="en-GB" sz="1000" kern="1200" spc="-20" noProof="0">
                        <a:solidFill>
                          <a:srgbClr val="231F20"/>
                        </a:solidFill>
                        <a:latin typeface="+mj-lt"/>
                        <a:ea typeface="+mn-ea"/>
                        <a:cs typeface="+mn-cs"/>
                      </a:endParaRPr>
                    </a:p>
                  </a:txBody>
                  <a:tcPr marL="0" marR="0" marT="0" marB="0" anchor="ctr">
                    <a:solidFill>
                      <a:schemeClr val="accent3">
                        <a:lumMod val="40000"/>
                        <a:lumOff val="60000"/>
                      </a:schemeClr>
                    </a:solidFill>
                  </a:tcPr>
                </a:tc>
                <a:extLst>
                  <a:ext uri="{0D108BD9-81ED-4DB2-BD59-A6C34878D82A}">
                    <a16:rowId xmlns:a16="http://schemas.microsoft.com/office/drawing/2014/main" val="10003"/>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solidFill>
                      <a:schemeClr val="accent3">
                        <a:lumMod val="20000"/>
                        <a:lumOff val="80000"/>
                      </a:schemeClr>
                    </a:solidFill>
                  </a:tcP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0.6 to &lt;0.9</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1.42 (0.97, 2.07)</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R="91440" algn="l">
                        <a:lnSpc>
                          <a:spcPct val="100000"/>
                        </a:lnSpc>
                        <a:spcBef>
                          <a:spcPts val="85"/>
                        </a:spcBef>
                      </a:pPr>
                      <a:endParaRPr lang="en-GB" sz="1000" noProof="0">
                        <a:latin typeface="+mj-lt"/>
                        <a:cs typeface="Calibri"/>
                      </a:endParaRPr>
                    </a:p>
                  </a:txBody>
                  <a:tcPr marL="0" marR="0" marT="10795" marB="0" anchor="ctr">
                    <a:solidFill>
                      <a:schemeClr val="accent3">
                        <a:lumMod val="40000"/>
                        <a:lumOff val="60000"/>
                      </a:schemeClr>
                    </a:solidFill>
                  </a:tcPr>
                </a:tc>
                <a:tc>
                  <a:txBody>
                    <a:bodyPr/>
                    <a:lstStyle/>
                    <a:p>
                      <a:pPr marL="0" marR="91440" algn="ctr" defTabSz="914400" rtl="0" eaLnBrk="1" latinLnBrk="0" hangingPunct="1">
                        <a:lnSpc>
                          <a:spcPct val="100000"/>
                        </a:lnSpc>
                        <a:spcBef>
                          <a:spcPts val="0"/>
                        </a:spcBef>
                      </a:pPr>
                      <a:r>
                        <a:rPr lang="en-GB" sz="1000" kern="1200" spc="-20" noProof="0">
                          <a:solidFill>
                            <a:srgbClr val="231F20"/>
                          </a:solidFill>
                          <a:latin typeface="+mj-lt"/>
                        </a:rPr>
                        <a:t>0.0719</a:t>
                      </a:r>
                      <a:endParaRPr lang="en-GB" sz="1000" kern="1200" spc="-20" noProof="0">
                        <a:solidFill>
                          <a:srgbClr val="231F20"/>
                        </a:solidFill>
                        <a:latin typeface="+mj-lt"/>
                        <a:ea typeface="+mn-ea"/>
                        <a:cs typeface="+mn-cs"/>
                      </a:endParaRPr>
                    </a:p>
                  </a:txBody>
                  <a:tcPr marL="0" marR="0" marT="0" marB="0" anchor="ctr">
                    <a:solidFill>
                      <a:schemeClr val="accent3">
                        <a:lumMod val="40000"/>
                        <a:lumOff val="60000"/>
                      </a:schemeClr>
                    </a:solidFill>
                  </a:tcPr>
                </a:tc>
                <a:extLst>
                  <a:ext uri="{0D108BD9-81ED-4DB2-BD59-A6C34878D82A}">
                    <a16:rowId xmlns:a16="http://schemas.microsoft.com/office/drawing/2014/main" val="10004"/>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solidFill>
                      <a:schemeClr val="accent3">
                        <a:lumMod val="20000"/>
                        <a:lumOff val="80000"/>
                      </a:schemeClr>
                    </a:solidFill>
                  </a:tcP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1.1 to &lt;1.4</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1.30 (0.86, 1.95)</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R="82550" algn="l">
                        <a:lnSpc>
                          <a:spcPct val="100000"/>
                        </a:lnSpc>
                        <a:spcBef>
                          <a:spcPts val="85"/>
                        </a:spcBef>
                      </a:pPr>
                      <a:endParaRPr lang="en-GB" sz="1000" noProof="0">
                        <a:latin typeface="+mj-lt"/>
                        <a:cs typeface="Calibri"/>
                      </a:endParaRPr>
                    </a:p>
                  </a:txBody>
                  <a:tcPr marL="0" marR="0" marT="10795" marB="0" anchor="ctr">
                    <a:solidFill>
                      <a:schemeClr val="accent3">
                        <a:lumMod val="40000"/>
                        <a:lumOff val="60000"/>
                      </a:schemeClr>
                    </a:solidFill>
                  </a:tcPr>
                </a:tc>
                <a:tc>
                  <a:txBody>
                    <a:bodyPr/>
                    <a:lstStyle/>
                    <a:p>
                      <a:pPr marL="0" marR="82550" algn="ctr" defTabSz="914400" rtl="0" eaLnBrk="1" latinLnBrk="0" hangingPunct="1">
                        <a:lnSpc>
                          <a:spcPct val="100000"/>
                        </a:lnSpc>
                        <a:spcBef>
                          <a:spcPts val="0"/>
                        </a:spcBef>
                      </a:pPr>
                      <a:r>
                        <a:rPr lang="en-GB" sz="1000" kern="1200" spc="-20" noProof="0">
                          <a:solidFill>
                            <a:srgbClr val="231F20"/>
                          </a:solidFill>
                          <a:latin typeface="+mj-lt"/>
                        </a:rPr>
                        <a:t>0.2094</a:t>
                      </a:r>
                      <a:endParaRPr lang="en-GB" sz="1000" kern="1200" spc="-20" noProof="0">
                        <a:solidFill>
                          <a:srgbClr val="231F20"/>
                        </a:solidFill>
                        <a:latin typeface="+mj-lt"/>
                        <a:ea typeface="+mn-ea"/>
                        <a:cs typeface="+mn-cs"/>
                      </a:endParaRPr>
                    </a:p>
                  </a:txBody>
                  <a:tcPr marL="0" marR="0" marT="0" marB="0" anchor="ctr">
                    <a:solidFill>
                      <a:schemeClr val="accent3">
                        <a:lumMod val="40000"/>
                        <a:lumOff val="60000"/>
                      </a:schemeClr>
                    </a:solidFill>
                  </a:tcPr>
                </a:tc>
                <a:extLst>
                  <a:ext uri="{0D108BD9-81ED-4DB2-BD59-A6C34878D82A}">
                    <a16:rowId xmlns:a16="http://schemas.microsoft.com/office/drawing/2014/main" val="10006"/>
                  </a:ext>
                </a:extLst>
              </a:tr>
              <a:tr h="200378">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solidFill>
                      <a:schemeClr val="accent3">
                        <a:lumMod val="20000"/>
                        <a:lumOff val="80000"/>
                      </a:schemeClr>
                    </a:solidFill>
                  </a:tcP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1.4 to &lt;1.6</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1.67 (1.05, 2.66)</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R="91440" algn="l">
                        <a:lnSpc>
                          <a:spcPct val="100000"/>
                        </a:lnSpc>
                        <a:spcBef>
                          <a:spcPts val="85"/>
                        </a:spcBef>
                      </a:pPr>
                      <a:endParaRPr lang="en-GB" sz="1000" noProof="0">
                        <a:latin typeface="+mj-lt"/>
                        <a:cs typeface="Calibri"/>
                      </a:endParaRPr>
                    </a:p>
                  </a:txBody>
                  <a:tcPr marL="0" marR="0" marT="10795" marB="0" anchor="ctr">
                    <a:solidFill>
                      <a:schemeClr val="accent3">
                        <a:lumMod val="40000"/>
                        <a:lumOff val="60000"/>
                      </a:schemeClr>
                    </a:solidFill>
                  </a:tcPr>
                </a:tc>
                <a:tc>
                  <a:txBody>
                    <a:bodyPr/>
                    <a:lstStyle/>
                    <a:p>
                      <a:pPr marL="0" marR="91440" algn="ctr" defTabSz="914400" rtl="0" eaLnBrk="1" latinLnBrk="0" hangingPunct="1">
                        <a:lnSpc>
                          <a:spcPct val="100000"/>
                        </a:lnSpc>
                        <a:spcBef>
                          <a:spcPts val="0"/>
                        </a:spcBef>
                      </a:pPr>
                      <a:r>
                        <a:rPr lang="en-GB" sz="1000" kern="1200" spc="-20" noProof="0">
                          <a:solidFill>
                            <a:srgbClr val="231F20"/>
                          </a:solidFill>
                          <a:latin typeface="+mj-lt"/>
                        </a:rPr>
                        <a:t>0.0310</a:t>
                      </a:r>
                      <a:endParaRPr lang="en-GB" sz="1000" kern="1200" spc="-20" noProof="0">
                        <a:solidFill>
                          <a:srgbClr val="231F20"/>
                        </a:solidFill>
                        <a:latin typeface="+mj-lt"/>
                        <a:ea typeface="+mn-ea"/>
                        <a:cs typeface="+mn-cs"/>
                      </a:endParaRPr>
                    </a:p>
                  </a:txBody>
                  <a:tcPr marL="0" marR="0" marT="0" marB="0" anchor="ctr">
                    <a:solidFill>
                      <a:schemeClr val="accent3">
                        <a:lumMod val="40000"/>
                        <a:lumOff val="60000"/>
                      </a:schemeClr>
                    </a:solidFill>
                  </a:tcPr>
                </a:tc>
                <a:extLst>
                  <a:ext uri="{0D108BD9-81ED-4DB2-BD59-A6C34878D82A}">
                    <a16:rowId xmlns:a16="http://schemas.microsoft.com/office/drawing/2014/main" val="10007"/>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solidFill>
                      <a:schemeClr val="accent3">
                        <a:lumMod val="20000"/>
                        <a:lumOff val="80000"/>
                      </a:schemeClr>
                    </a:solidFill>
                  </a:tcP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1.6 to &lt;1.9</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1.38 (0.88, 2.16)</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R="93980" algn="l">
                        <a:lnSpc>
                          <a:spcPct val="100000"/>
                        </a:lnSpc>
                        <a:spcBef>
                          <a:spcPts val="85"/>
                        </a:spcBef>
                      </a:pPr>
                      <a:endParaRPr lang="en-GB" sz="1000" noProof="0">
                        <a:latin typeface="+mj-lt"/>
                        <a:cs typeface="Calibri"/>
                      </a:endParaRPr>
                    </a:p>
                  </a:txBody>
                  <a:tcPr marL="0" marR="0" marT="10795" marB="0" anchor="ctr">
                    <a:solidFill>
                      <a:schemeClr val="accent3">
                        <a:lumMod val="40000"/>
                        <a:lumOff val="60000"/>
                      </a:schemeClr>
                    </a:solidFill>
                  </a:tcPr>
                </a:tc>
                <a:tc>
                  <a:txBody>
                    <a:bodyPr/>
                    <a:lstStyle/>
                    <a:p>
                      <a:pPr marL="0" marR="93980" algn="ctr" defTabSz="914400" rtl="0" eaLnBrk="1" latinLnBrk="0" hangingPunct="1">
                        <a:lnSpc>
                          <a:spcPct val="100000"/>
                        </a:lnSpc>
                        <a:spcBef>
                          <a:spcPts val="0"/>
                        </a:spcBef>
                      </a:pPr>
                      <a:r>
                        <a:rPr lang="en-GB" sz="1000" kern="1200" spc="-20" noProof="0">
                          <a:solidFill>
                            <a:srgbClr val="231F20"/>
                          </a:solidFill>
                          <a:latin typeface="+mj-lt"/>
                        </a:rPr>
                        <a:t>0.1579</a:t>
                      </a:r>
                      <a:endParaRPr lang="en-GB" sz="1000" kern="1200" spc="-20" noProof="0">
                        <a:solidFill>
                          <a:srgbClr val="231F20"/>
                        </a:solidFill>
                        <a:latin typeface="+mj-lt"/>
                        <a:ea typeface="+mn-ea"/>
                        <a:cs typeface="+mn-cs"/>
                      </a:endParaRPr>
                    </a:p>
                  </a:txBody>
                  <a:tcPr marL="0" marR="0" marT="0" marB="0" anchor="ctr">
                    <a:solidFill>
                      <a:schemeClr val="accent3">
                        <a:lumMod val="40000"/>
                        <a:lumOff val="60000"/>
                      </a:schemeClr>
                    </a:solidFill>
                  </a:tcPr>
                </a:tc>
                <a:extLst>
                  <a:ext uri="{0D108BD9-81ED-4DB2-BD59-A6C34878D82A}">
                    <a16:rowId xmlns:a16="http://schemas.microsoft.com/office/drawing/2014/main" val="10008"/>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solidFill>
                      <a:schemeClr val="accent3">
                        <a:lumMod val="20000"/>
                        <a:lumOff val="80000"/>
                      </a:schemeClr>
                    </a:solidFill>
                  </a:tcP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1.9 to &lt;2.1</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1.80 (1.02, 3.19)</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R="83185" algn="l">
                        <a:lnSpc>
                          <a:spcPct val="100000"/>
                        </a:lnSpc>
                        <a:spcBef>
                          <a:spcPts val="85"/>
                        </a:spcBef>
                      </a:pPr>
                      <a:endParaRPr lang="en-GB" sz="1000" noProof="0">
                        <a:latin typeface="+mj-lt"/>
                        <a:cs typeface="Calibri"/>
                      </a:endParaRPr>
                    </a:p>
                  </a:txBody>
                  <a:tcPr marL="0" marR="0" marT="10795" marB="0" anchor="ctr">
                    <a:solidFill>
                      <a:schemeClr val="accent3">
                        <a:lumMod val="40000"/>
                        <a:lumOff val="60000"/>
                      </a:schemeClr>
                    </a:solidFill>
                  </a:tcPr>
                </a:tc>
                <a:tc>
                  <a:txBody>
                    <a:bodyPr/>
                    <a:lstStyle/>
                    <a:p>
                      <a:pPr marL="0" marR="83185" algn="ctr" defTabSz="914400" rtl="0" eaLnBrk="1" latinLnBrk="0" hangingPunct="1">
                        <a:lnSpc>
                          <a:spcPct val="100000"/>
                        </a:lnSpc>
                        <a:spcBef>
                          <a:spcPts val="0"/>
                        </a:spcBef>
                      </a:pPr>
                      <a:r>
                        <a:rPr lang="en-GB" sz="1000" kern="1200" spc="-20" noProof="0">
                          <a:solidFill>
                            <a:srgbClr val="231F20"/>
                          </a:solidFill>
                          <a:latin typeface="+mj-lt"/>
                        </a:rPr>
                        <a:t>0.0442</a:t>
                      </a:r>
                      <a:endParaRPr lang="en-GB" sz="1000" kern="1200" spc="-20" noProof="0">
                        <a:solidFill>
                          <a:srgbClr val="231F20"/>
                        </a:solidFill>
                        <a:latin typeface="+mj-lt"/>
                        <a:ea typeface="+mn-ea"/>
                        <a:cs typeface="+mn-cs"/>
                      </a:endParaRPr>
                    </a:p>
                  </a:txBody>
                  <a:tcPr marL="0" marR="0" marT="0" marB="0" anchor="ctr">
                    <a:solidFill>
                      <a:schemeClr val="accent3">
                        <a:lumMod val="40000"/>
                        <a:lumOff val="60000"/>
                      </a:schemeClr>
                    </a:solidFill>
                  </a:tcPr>
                </a:tc>
                <a:extLst>
                  <a:ext uri="{0D108BD9-81ED-4DB2-BD59-A6C34878D82A}">
                    <a16:rowId xmlns:a16="http://schemas.microsoft.com/office/drawing/2014/main" val="10009"/>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solidFill>
                      <a:schemeClr val="accent3">
                        <a:lumMod val="20000"/>
                        <a:lumOff val="80000"/>
                      </a:schemeClr>
                    </a:solidFill>
                  </a:tcP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2.2 to &lt;2.4</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1.65 (0.96, 2.86)</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R="96520" algn="l">
                        <a:lnSpc>
                          <a:spcPct val="100000"/>
                        </a:lnSpc>
                        <a:spcBef>
                          <a:spcPts val="85"/>
                        </a:spcBef>
                      </a:pPr>
                      <a:endParaRPr lang="en-GB" sz="1000" noProof="0">
                        <a:latin typeface="+mj-lt"/>
                        <a:cs typeface="Calibri"/>
                      </a:endParaRPr>
                    </a:p>
                  </a:txBody>
                  <a:tcPr marL="0" marR="0" marT="10795" marB="0" anchor="ctr">
                    <a:solidFill>
                      <a:schemeClr val="accent3">
                        <a:lumMod val="40000"/>
                        <a:lumOff val="60000"/>
                      </a:schemeClr>
                    </a:solidFill>
                  </a:tcPr>
                </a:tc>
                <a:tc>
                  <a:txBody>
                    <a:bodyPr/>
                    <a:lstStyle/>
                    <a:p>
                      <a:pPr marL="0" marR="96520" algn="ctr" defTabSz="914400" rtl="0" eaLnBrk="1" latinLnBrk="0" hangingPunct="1">
                        <a:lnSpc>
                          <a:spcPct val="100000"/>
                        </a:lnSpc>
                        <a:spcBef>
                          <a:spcPts val="0"/>
                        </a:spcBef>
                      </a:pPr>
                      <a:r>
                        <a:rPr lang="en-GB" sz="1000" kern="1200" spc="-20" noProof="0">
                          <a:solidFill>
                            <a:srgbClr val="231F20"/>
                          </a:solidFill>
                          <a:latin typeface="+mj-lt"/>
                        </a:rPr>
                        <a:t>0.0721</a:t>
                      </a:r>
                      <a:endParaRPr lang="en-GB" sz="1000" kern="1200" spc="-20" noProof="0">
                        <a:solidFill>
                          <a:srgbClr val="231F20"/>
                        </a:solidFill>
                        <a:latin typeface="+mj-lt"/>
                        <a:ea typeface="+mn-ea"/>
                        <a:cs typeface="+mn-cs"/>
                      </a:endParaRPr>
                    </a:p>
                  </a:txBody>
                  <a:tcPr marL="0" marR="0" marT="0" marB="0" anchor="ctr">
                    <a:solidFill>
                      <a:schemeClr val="accent3">
                        <a:lumMod val="40000"/>
                        <a:lumOff val="60000"/>
                      </a:schemeClr>
                    </a:solidFill>
                  </a:tcPr>
                </a:tc>
                <a:extLst>
                  <a:ext uri="{0D108BD9-81ED-4DB2-BD59-A6C34878D82A}">
                    <a16:rowId xmlns:a16="http://schemas.microsoft.com/office/drawing/2014/main" val="10010"/>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solidFill>
                      <a:schemeClr val="accent3">
                        <a:lumMod val="20000"/>
                        <a:lumOff val="80000"/>
                      </a:schemeClr>
                    </a:solidFill>
                  </a:tcP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≥2.4</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2.90 (1.92, 4.38)</a:t>
                      </a:r>
                      <a:endParaRPr lang="en-GB" sz="1000" kern="1200" spc="-20" noProof="0">
                        <a:solidFill>
                          <a:srgbClr val="231F20"/>
                        </a:solidFill>
                        <a:latin typeface="+mj-lt"/>
                        <a:ea typeface="+mn-ea"/>
                        <a:cs typeface="+mn-cs"/>
                      </a:endParaRPr>
                    </a:p>
                  </a:txBody>
                  <a:tcPr marL="0" marR="0" marT="10795" marB="0" anchor="ctr">
                    <a:solidFill>
                      <a:schemeClr val="accent3">
                        <a:lumMod val="40000"/>
                        <a:lumOff val="60000"/>
                      </a:schemeClr>
                    </a:solidFill>
                  </a:tcPr>
                </a:tc>
                <a:tc>
                  <a:txBody>
                    <a:bodyPr/>
                    <a:lstStyle/>
                    <a:p>
                      <a:pPr marL="84455" algn="l">
                        <a:lnSpc>
                          <a:spcPts val="770"/>
                        </a:lnSpc>
                        <a:spcBef>
                          <a:spcPts val="85"/>
                        </a:spcBef>
                      </a:pPr>
                      <a:endParaRPr lang="en-GB" sz="1000" noProof="0">
                        <a:latin typeface="+mj-lt"/>
                        <a:cs typeface="Calibri"/>
                      </a:endParaRPr>
                    </a:p>
                  </a:txBody>
                  <a:tcPr marL="0" marR="0" marT="10795" marB="0" anchor="ctr">
                    <a:solidFill>
                      <a:schemeClr val="accent3">
                        <a:lumMod val="40000"/>
                        <a:lumOff val="60000"/>
                      </a:schemeClr>
                    </a:solidFill>
                  </a:tcPr>
                </a:tc>
                <a:tc>
                  <a:txBody>
                    <a:bodyPr/>
                    <a:lstStyle/>
                    <a:p>
                      <a:pPr marL="0" algn="ctr" defTabSz="914400" rtl="0" eaLnBrk="1" latinLnBrk="0" hangingPunct="1">
                        <a:lnSpc>
                          <a:spcPct val="100000"/>
                        </a:lnSpc>
                        <a:spcBef>
                          <a:spcPts val="0"/>
                        </a:spcBef>
                      </a:pPr>
                      <a:r>
                        <a:rPr lang="en-GB" sz="1000" kern="1200" spc="-20" noProof="0">
                          <a:solidFill>
                            <a:srgbClr val="231F20"/>
                          </a:solidFill>
                          <a:latin typeface="+mj-lt"/>
                        </a:rPr>
                        <a:t>&lt;0.0001</a:t>
                      </a:r>
                      <a:endParaRPr lang="en-GB" sz="1000" kern="1200" spc="-20" noProof="0">
                        <a:solidFill>
                          <a:srgbClr val="231F20"/>
                        </a:solidFill>
                        <a:latin typeface="+mj-lt"/>
                        <a:ea typeface="+mn-ea"/>
                        <a:cs typeface="+mn-cs"/>
                      </a:endParaRPr>
                    </a:p>
                  </a:txBody>
                  <a:tcPr marL="0" marR="0" marT="0" marB="0" anchor="ctr">
                    <a:solidFill>
                      <a:schemeClr val="accent3">
                        <a:lumMod val="40000"/>
                        <a:lumOff val="60000"/>
                      </a:schemeClr>
                    </a:solidFill>
                  </a:tcPr>
                </a:tc>
                <a:extLst>
                  <a:ext uri="{0D108BD9-81ED-4DB2-BD59-A6C34878D82A}">
                    <a16:rowId xmlns:a16="http://schemas.microsoft.com/office/drawing/2014/main" val="10011"/>
                  </a:ext>
                </a:extLst>
              </a:tr>
              <a:tr h="198780">
                <a:tc rowSpan="8">
                  <a:txBody>
                    <a:bodyPr/>
                    <a:lstStyle/>
                    <a:p>
                      <a:pPr marL="0" algn="l" defTabSz="914400" rtl="0" eaLnBrk="1" latinLnBrk="0" hangingPunct="1">
                        <a:lnSpc>
                          <a:spcPct val="100000"/>
                        </a:lnSpc>
                        <a:spcBef>
                          <a:spcPts val="0"/>
                        </a:spcBef>
                      </a:pPr>
                      <a:r>
                        <a:rPr lang="en-GB" sz="1000" b="1" kern="1200" spc="-20" noProof="0">
                          <a:solidFill>
                            <a:srgbClr val="231F20"/>
                          </a:solidFill>
                          <a:latin typeface="+mj-lt"/>
                          <a:ea typeface="+mn-ea"/>
                          <a:cs typeface="+mn-cs"/>
                        </a:rPr>
                        <a:t>3–5 </a:t>
                      </a:r>
                      <a:br>
                        <a:rPr lang="en-GB" sz="1000" b="1" kern="1200" spc="-20" noProof="0">
                          <a:solidFill>
                            <a:srgbClr val="231F20"/>
                          </a:solidFill>
                          <a:latin typeface="+mj-lt"/>
                          <a:ea typeface="+mn-ea"/>
                          <a:cs typeface="+mn-cs"/>
                        </a:rPr>
                      </a:br>
                      <a:r>
                        <a:rPr lang="en-GB" sz="1000" b="1" kern="1200" spc="-20" noProof="0" err="1">
                          <a:solidFill>
                            <a:srgbClr val="231F20"/>
                          </a:solidFill>
                          <a:latin typeface="+mj-lt"/>
                          <a:ea typeface="+mn-ea"/>
                          <a:cs typeface="+mn-cs"/>
                        </a:rPr>
                        <a:t>relapses</a:t>
                      </a:r>
                      <a:r>
                        <a:rPr lang="en-GB" sz="1000" b="1" kern="1200" spc="-20" baseline="30000" noProof="0" err="1">
                          <a:solidFill>
                            <a:srgbClr val="231F20"/>
                          </a:solidFill>
                          <a:latin typeface="+mj-lt"/>
                          <a:ea typeface="+mn-ea"/>
                          <a:cs typeface="+mn-cs"/>
                        </a:rPr>
                        <a:t>c</a:t>
                      </a:r>
                      <a:endParaRPr lang="en-GB" sz="1000" b="1" kern="1200" spc="-20" noProof="0">
                        <a:solidFill>
                          <a:srgbClr val="231F20"/>
                        </a:solidFill>
                        <a:latin typeface="+mj-lt"/>
                        <a:ea typeface="+mn-ea"/>
                        <a:cs typeface="+mn-cs"/>
                      </a:endParaRPr>
                    </a:p>
                  </a:txBody>
                  <a:tcPr marL="72000" marR="0" marT="25400" marB="0">
                    <a:solidFill>
                      <a:schemeClr val="accent3">
                        <a:lumMod val="20000"/>
                        <a:lumOff val="80000"/>
                      </a:schemeClr>
                    </a:solidFill>
                  </a:tcP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&lt;0.6</a:t>
                      </a:r>
                      <a:endParaRPr lang="en-GB" sz="1000" kern="1200" spc="-20" noProof="0">
                        <a:solidFill>
                          <a:srgbClr val="231F20"/>
                        </a:solidFill>
                        <a:latin typeface="+mj-lt"/>
                        <a:ea typeface="+mn-ea"/>
                        <a:cs typeface="+mn-cs"/>
                      </a:endParaRPr>
                    </a:p>
                  </a:txBody>
                  <a:tcPr marL="0" marR="0" marT="25400" marB="0" anchor="ctr">
                    <a:solidFill>
                      <a:schemeClr val="accent3">
                        <a:lumMod val="20000"/>
                        <a:lumOff val="8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1.13 (0.79, 1.62)</a:t>
                      </a:r>
                      <a:endParaRPr lang="en-GB" sz="1000" kern="1200" spc="-20" noProof="0">
                        <a:solidFill>
                          <a:srgbClr val="231F20"/>
                        </a:solidFill>
                        <a:latin typeface="+mj-lt"/>
                        <a:ea typeface="+mn-ea"/>
                        <a:cs typeface="+mn-cs"/>
                      </a:endParaRPr>
                    </a:p>
                  </a:txBody>
                  <a:tcPr marL="0" marR="0" marT="25400" marB="0" anchor="ctr">
                    <a:solidFill>
                      <a:schemeClr val="accent3">
                        <a:lumMod val="20000"/>
                        <a:lumOff val="80000"/>
                      </a:schemeClr>
                    </a:solidFill>
                  </a:tcPr>
                </a:tc>
                <a:tc>
                  <a:txBody>
                    <a:bodyPr/>
                    <a:lstStyle/>
                    <a:p>
                      <a:pPr marR="38100" algn="l">
                        <a:lnSpc>
                          <a:spcPct val="100000"/>
                        </a:lnSpc>
                        <a:spcBef>
                          <a:spcPts val="200"/>
                        </a:spcBef>
                      </a:pPr>
                      <a:endParaRPr lang="en-GB" sz="1000" noProof="0">
                        <a:latin typeface="+mj-lt"/>
                        <a:cs typeface="Calibri"/>
                      </a:endParaRPr>
                    </a:p>
                  </a:txBody>
                  <a:tcPr marL="0" marR="0" marT="25400" marB="0" anchor="ctr">
                    <a:solidFill>
                      <a:schemeClr val="accent3">
                        <a:lumMod val="20000"/>
                        <a:lumOff val="80000"/>
                      </a:schemeClr>
                    </a:solidFill>
                  </a:tcPr>
                </a:tc>
                <a:tc>
                  <a:txBody>
                    <a:bodyPr/>
                    <a:lstStyle/>
                    <a:p>
                      <a:pPr marL="0" marR="38100" algn="ctr" defTabSz="914400" rtl="0" eaLnBrk="1" latinLnBrk="0" hangingPunct="1">
                        <a:lnSpc>
                          <a:spcPct val="100000"/>
                        </a:lnSpc>
                        <a:spcBef>
                          <a:spcPts val="0"/>
                        </a:spcBef>
                      </a:pPr>
                      <a:r>
                        <a:rPr lang="en-GB" sz="1000" kern="1200" spc="-20" noProof="0">
                          <a:solidFill>
                            <a:srgbClr val="231F20"/>
                          </a:solidFill>
                          <a:latin typeface="+mj-lt"/>
                        </a:rPr>
                        <a:t>0.5125</a:t>
                      </a:r>
                      <a:endParaRPr lang="en-GB" sz="1000" kern="1200" spc="-20" noProof="0">
                        <a:solidFill>
                          <a:srgbClr val="231F20"/>
                        </a:solidFill>
                        <a:latin typeface="+mj-lt"/>
                        <a:ea typeface="+mn-ea"/>
                        <a:cs typeface="+mn-cs"/>
                      </a:endParaRPr>
                    </a:p>
                  </a:txBody>
                  <a:tcPr marL="0" marR="0" marT="0" marB="0" anchor="ctr">
                    <a:solidFill>
                      <a:schemeClr val="accent3">
                        <a:lumMod val="20000"/>
                        <a:lumOff val="80000"/>
                      </a:schemeClr>
                    </a:solidFill>
                  </a:tcPr>
                </a:tc>
                <a:extLst>
                  <a:ext uri="{0D108BD9-81ED-4DB2-BD59-A6C34878D82A}">
                    <a16:rowId xmlns:a16="http://schemas.microsoft.com/office/drawing/2014/main" val="3959661066"/>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0.6 to &lt;0.9</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1.18 (0.82, 1.69)</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R="42545" algn="l">
                        <a:lnSpc>
                          <a:spcPct val="100000"/>
                        </a:lnSpc>
                        <a:spcBef>
                          <a:spcPts val="85"/>
                        </a:spcBef>
                      </a:pPr>
                      <a:endParaRPr lang="en-GB" sz="1000" noProof="0">
                        <a:latin typeface="+mj-lt"/>
                        <a:cs typeface="Calibri"/>
                      </a:endParaRPr>
                    </a:p>
                  </a:txBody>
                  <a:tcPr marL="0" marR="0" marT="10795" marB="0" anchor="ctr">
                    <a:solidFill>
                      <a:schemeClr val="accent3">
                        <a:lumMod val="20000"/>
                        <a:lumOff val="80000"/>
                      </a:schemeClr>
                    </a:solidFill>
                  </a:tcPr>
                </a:tc>
                <a:tc>
                  <a:txBody>
                    <a:bodyPr/>
                    <a:lstStyle/>
                    <a:p>
                      <a:pPr marL="0" marR="42545" algn="ctr" defTabSz="914400" rtl="0" eaLnBrk="1" latinLnBrk="0" hangingPunct="1">
                        <a:lnSpc>
                          <a:spcPct val="100000"/>
                        </a:lnSpc>
                        <a:spcBef>
                          <a:spcPts val="0"/>
                        </a:spcBef>
                      </a:pPr>
                      <a:r>
                        <a:rPr lang="en-GB" sz="1000" kern="1200" spc="-20" noProof="0">
                          <a:solidFill>
                            <a:srgbClr val="231F20"/>
                          </a:solidFill>
                          <a:latin typeface="+mj-lt"/>
                        </a:rPr>
                        <a:t>0.3771</a:t>
                      </a:r>
                      <a:endParaRPr lang="en-GB" sz="1000" kern="1200" spc="-20" noProof="0">
                        <a:solidFill>
                          <a:srgbClr val="231F20"/>
                        </a:solidFill>
                        <a:latin typeface="+mj-lt"/>
                        <a:ea typeface="+mn-ea"/>
                        <a:cs typeface="+mn-cs"/>
                      </a:endParaRPr>
                    </a:p>
                  </a:txBody>
                  <a:tcPr marL="0" marR="0" marT="0" marB="0" anchor="ctr">
                    <a:solidFill>
                      <a:schemeClr val="accent3">
                        <a:lumMod val="20000"/>
                        <a:lumOff val="80000"/>
                      </a:schemeClr>
                    </a:solidFill>
                  </a:tcPr>
                </a:tc>
                <a:extLst>
                  <a:ext uri="{0D108BD9-81ED-4DB2-BD59-A6C34878D82A}">
                    <a16:rowId xmlns:a16="http://schemas.microsoft.com/office/drawing/2014/main" val="619087336"/>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1.1 to &lt;1.4</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1.22 (0.84, 1.78)</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R="35560" algn="l">
                        <a:lnSpc>
                          <a:spcPct val="100000"/>
                        </a:lnSpc>
                        <a:spcBef>
                          <a:spcPts val="85"/>
                        </a:spcBef>
                      </a:pPr>
                      <a:endParaRPr lang="en-GB" sz="1000" noProof="0">
                        <a:latin typeface="+mj-lt"/>
                        <a:cs typeface="Calibri"/>
                      </a:endParaRPr>
                    </a:p>
                  </a:txBody>
                  <a:tcPr marL="0" marR="0" marT="10795" marB="0" anchor="ctr">
                    <a:solidFill>
                      <a:schemeClr val="accent3">
                        <a:lumMod val="20000"/>
                        <a:lumOff val="80000"/>
                      </a:schemeClr>
                    </a:solidFill>
                  </a:tcPr>
                </a:tc>
                <a:tc>
                  <a:txBody>
                    <a:bodyPr/>
                    <a:lstStyle/>
                    <a:p>
                      <a:pPr marL="0" marR="35560" algn="ctr" defTabSz="914400" rtl="0" eaLnBrk="1" latinLnBrk="0" hangingPunct="1">
                        <a:lnSpc>
                          <a:spcPct val="100000"/>
                        </a:lnSpc>
                        <a:spcBef>
                          <a:spcPts val="0"/>
                        </a:spcBef>
                      </a:pPr>
                      <a:r>
                        <a:rPr lang="en-GB" sz="1000" kern="1200" spc="-20" noProof="0">
                          <a:solidFill>
                            <a:srgbClr val="231F20"/>
                          </a:solidFill>
                          <a:latin typeface="+mj-lt"/>
                        </a:rPr>
                        <a:t>0.3013</a:t>
                      </a:r>
                      <a:endParaRPr lang="en-GB" sz="1000" kern="1200" spc="-20" noProof="0">
                        <a:solidFill>
                          <a:srgbClr val="231F20"/>
                        </a:solidFill>
                        <a:latin typeface="+mj-lt"/>
                        <a:ea typeface="+mn-ea"/>
                        <a:cs typeface="+mn-cs"/>
                      </a:endParaRPr>
                    </a:p>
                  </a:txBody>
                  <a:tcPr marL="0" marR="0" marT="0" marB="0" anchor="ctr">
                    <a:solidFill>
                      <a:schemeClr val="accent3">
                        <a:lumMod val="20000"/>
                        <a:lumOff val="80000"/>
                      </a:schemeClr>
                    </a:solidFill>
                  </a:tcPr>
                </a:tc>
                <a:extLst>
                  <a:ext uri="{0D108BD9-81ED-4DB2-BD59-A6C34878D82A}">
                    <a16:rowId xmlns:a16="http://schemas.microsoft.com/office/drawing/2014/main" val="2226375014"/>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1.4 to &lt;1.6</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0.83 (0.53, 1.32)</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R="24130" algn="l">
                        <a:lnSpc>
                          <a:spcPct val="100000"/>
                        </a:lnSpc>
                        <a:spcBef>
                          <a:spcPts val="85"/>
                        </a:spcBef>
                      </a:pPr>
                      <a:endParaRPr lang="en-GB" sz="1000" noProof="0">
                        <a:latin typeface="+mj-lt"/>
                        <a:cs typeface="Calibri"/>
                      </a:endParaRPr>
                    </a:p>
                  </a:txBody>
                  <a:tcPr marL="0" marR="0" marT="10795" marB="0" anchor="ctr">
                    <a:solidFill>
                      <a:schemeClr val="accent3">
                        <a:lumMod val="20000"/>
                        <a:lumOff val="80000"/>
                      </a:schemeClr>
                    </a:solidFill>
                  </a:tcPr>
                </a:tc>
                <a:tc>
                  <a:txBody>
                    <a:bodyPr/>
                    <a:lstStyle/>
                    <a:p>
                      <a:pPr marL="0" marR="24130" algn="ctr" defTabSz="914400" rtl="0" eaLnBrk="1" latinLnBrk="0" hangingPunct="1">
                        <a:lnSpc>
                          <a:spcPct val="100000"/>
                        </a:lnSpc>
                        <a:spcBef>
                          <a:spcPts val="0"/>
                        </a:spcBef>
                      </a:pPr>
                      <a:r>
                        <a:rPr lang="en-GB" sz="1000" kern="1200" spc="-20" noProof="0">
                          <a:solidFill>
                            <a:srgbClr val="231F20"/>
                          </a:solidFill>
                          <a:latin typeface="+mj-lt"/>
                        </a:rPr>
                        <a:t>0.4304</a:t>
                      </a:r>
                      <a:endParaRPr lang="en-GB" sz="1000" kern="1200" spc="-20" noProof="0">
                        <a:solidFill>
                          <a:srgbClr val="231F20"/>
                        </a:solidFill>
                        <a:latin typeface="+mj-lt"/>
                        <a:ea typeface="+mn-ea"/>
                        <a:cs typeface="+mn-cs"/>
                      </a:endParaRPr>
                    </a:p>
                  </a:txBody>
                  <a:tcPr marL="0" marR="0" marT="0" marB="0" anchor="ctr">
                    <a:solidFill>
                      <a:schemeClr val="accent3">
                        <a:lumMod val="20000"/>
                        <a:lumOff val="80000"/>
                      </a:schemeClr>
                    </a:solidFill>
                  </a:tcPr>
                </a:tc>
                <a:extLst>
                  <a:ext uri="{0D108BD9-81ED-4DB2-BD59-A6C34878D82A}">
                    <a16:rowId xmlns:a16="http://schemas.microsoft.com/office/drawing/2014/main" val="1277223624"/>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1.6 to &lt;1.9</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1.02 (0.67, 1.56)</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R="33020" algn="l">
                        <a:lnSpc>
                          <a:spcPct val="100000"/>
                        </a:lnSpc>
                        <a:spcBef>
                          <a:spcPts val="85"/>
                        </a:spcBef>
                      </a:pPr>
                      <a:endParaRPr lang="en-GB" sz="1000" noProof="0">
                        <a:latin typeface="+mj-lt"/>
                        <a:cs typeface="Calibri"/>
                      </a:endParaRPr>
                    </a:p>
                  </a:txBody>
                  <a:tcPr marL="0" marR="0" marT="10795" marB="0" anchor="ctr">
                    <a:solidFill>
                      <a:schemeClr val="accent3">
                        <a:lumMod val="20000"/>
                        <a:lumOff val="80000"/>
                      </a:schemeClr>
                    </a:solidFill>
                  </a:tcPr>
                </a:tc>
                <a:tc>
                  <a:txBody>
                    <a:bodyPr/>
                    <a:lstStyle/>
                    <a:p>
                      <a:pPr marL="0" marR="33020" algn="ctr" defTabSz="914400" rtl="0" eaLnBrk="1" latinLnBrk="0" hangingPunct="1">
                        <a:lnSpc>
                          <a:spcPct val="100000"/>
                        </a:lnSpc>
                        <a:spcBef>
                          <a:spcPts val="0"/>
                        </a:spcBef>
                      </a:pPr>
                      <a:r>
                        <a:rPr lang="en-GB" sz="1000" kern="1200" spc="-20" noProof="0">
                          <a:solidFill>
                            <a:srgbClr val="231F20"/>
                          </a:solidFill>
                          <a:latin typeface="+mj-lt"/>
                        </a:rPr>
                        <a:t>0.9351</a:t>
                      </a:r>
                      <a:endParaRPr lang="en-GB" sz="1000" kern="1200" spc="-20" noProof="0">
                        <a:solidFill>
                          <a:srgbClr val="231F20"/>
                        </a:solidFill>
                        <a:latin typeface="+mj-lt"/>
                        <a:ea typeface="+mn-ea"/>
                        <a:cs typeface="+mn-cs"/>
                      </a:endParaRPr>
                    </a:p>
                  </a:txBody>
                  <a:tcPr marL="0" marR="0" marT="0" marB="0" anchor="ctr">
                    <a:solidFill>
                      <a:schemeClr val="accent3">
                        <a:lumMod val="20000"/>
                        <a:lumOff val="80000"/>
                      </a:schemeClr>
                    </a:solidFill>
                  </a:tcPr>
                </a:tc>
                <a:extLst>
                  <a:ext uri="{0D108BD9-81ED-4DB2-BD59-A6C34878D82A}">
                    <a16:rowId xmlns:a16="http://schemas.microsoft.com/office/drawing/2014/main" val="1230351408"/>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1.9 to &lt;2.1</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1.18 (0.72, 1.95)</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R="38100" algn="l">
                        <a:lnSpc>
                          <a:spcPct val="100000"/>
                        </a:lnSpc>
                        <a:spcBef>
                          <a:spcPts val="85"/>
                        </a:spcBef>
                      </a:pPr>
                      <a:endParaRPr lang="en-GB" sz="1000" noProof="0">
                        <a:latin typeface="+mj-lt"/>
                        <a:cs typeface="Calibri"/>
                      </a:endParaRPr>
                    </a:p>
                  </a:txBody>
                  <a:tcPr marL="0" marR="0" marT="10795" marB="0" anchor="ctr">
                    <a:solidFill>
                      <a:schemeClr val="accent3">
                        <a:lumMod val="20000"/>
                        <a:lumOff val="80000"/>
                      </a:schemeClr>
                    </a:solidFill>
                  </a:tcPr>
                </a:tc>
                <a:tc>
                  <a:txBody>
                    <a:bodyPr/>
                    <a:lstStyle/>
                    <a:p>
                      <a:pPr marL="0" marR="38100" algn="ctr" defTabSz="914400" rtl="0" eaLnBrk="1" latinLnBrk="0" hangingPunct="1">
                        <a:lnSpc>
                          <a:spcPct val="100000"/>
                        </a:lnSpc>
                        <a:spcBef>
                          <a:spcPts val="0"/>
                        </a:spcBef>
                      </a:pPr>
                      <a:r>
                        <a:rPr lang="en-GB" sz="1000" kern="1200" spc="-20" noProof="0">
                          <a:solidFill>
                            <a:srgbClr val="231F20"/>
                          </a:solidFill>
                          <a:latin typeface="+mj-lt"/>
                        </a:rPr>
                        <a:t>0.5135</a:t>
                      </a:r>
                      <a:endParaRPr lang="en-GB" sz="1000" kern="1200" spc="-20" noProof="0">
                        <a:solidFill>
                          <a:srgbClr val="231F20"/>
                        </a:solidFill>
                        <a:latin typeface="+mj-lt"/>
                        <a:ea typeface="+mn-ea"/>
                        <a:cs typeface="+mn-cs"/>
                      </a:endParaRPr>
                    </a:p>
                  </a:txBody>
                  <a:tcPr marL="0" marR="0" marT="0" marB="0" anchor="ctr">
                    <a:solidFill>
                      <a:schemeClr val="accent3">
                        <a:lumMod val="20000"/>
                        <a:lumOff val="80000"/>
                      </a:schemeClr>
                    </a:solidFill>
                  </a:tcPr>
                </a:tc>
                <a:extLst>
                  <a:ext uri="{0D108BD9-81ED-4DB2-BD59-A6C34878D82A}">
                    <a16:rowId xmlns:a16="http://schemas.microsoft.com/office/drawing/2014/main" val="3199984895"/>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2.2 to &lt;2.4</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1.25 (0.78, 2.03)</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R="26034" algn="l">
                        <a:lnSpc>
                          <a:spcPct val="100000"/>
                        </a:lnSpc>
                        <a:spcBef>
                          <a:spcPts val="85"/>
                        </a:spcBef>
                      </a:pPr>
                      <a:endParaRPr lang="en-GB" sz="1000" noProof="0">
                        <a:latin typeface="+mj-lt"/>
                        <a:cs typeface="Calibri"/>
                      </a:endParaRPr>
                    </a:p>
                  </a:txBody>
                  <a:tcPr marL="0" marR="0" marT="10795" marB="0" anchor="ctr">
                    <a:solidFill>
                      <a:schemeClr val="accent3">
                        <a:lumMod val="20000"/>
                        <a:lumOff val="80000"/>
                      </a:schemeClr>
                    </a:solidFill>
                  </a:tcPr>
                </a:tc>
                <a:tc>
                  <a:txBody>
                    <a:bodyPr/>
                    <a:lstStyle/>
                    <a:p>
                      <a:pPr marL="0" marR="26034" algn="ctr" defTabSz="914400" rtl="0" eaLnBrk="1" latinLnBrk="0" hangingPunct="1">
                        <a:lnSpc>
                          <a:spcPct val="100000"/>
                        </a:lnSpc>
                        <a:spcBef>
                          <a:spcPts val="0"/>
                        </a:spcBef>
                      </a:pPr>
                      <a:r>
                        <a:rPr lang="en-GB" sz="1000" kern="1200" spc="-20" noProof="0">
                          <a:solidFill>
                            <a:srgbClr val="231F20"/>
                          </a:solidFill>
                          <a:latin typeface="+mj-lt"/>
                        </a:rPr>
                        <a:t>0.3546</a:t>
                      </a:r>
                      <a:endParaRPr lang="en-GB" sz="1000" kern="1200" spc="-20" noProof="0">
                        <a:solidFill>
                          <a:srgbClr val="231F20"/>
                        </a:solidFill>
                        <a:latin typeface="+mj-lt"/>
                        <a:ea typeface="+mn-ea"/>
                        <a:cs typeface="+mn-cs"/>
                      </a:endParaRPr>
                    </a:p>
                  </a:txBody>
                  <a:tcPr marL="0" marR="0" marT="0" marB="0" anchor="ctr">
                    <a:solidFill>
                      <a:schemeClr val="accent3">
                        <a:lumMod val="20000"/>
                        <a:lumOff val="80000"/>
                      </a:schemeClr>
                    </a:solidFill>
                  </a:tcPr>
                </a:tc>
                <a:extLst>
                  <a:ext uri="{0D108BD9-81ED-4DB2-BD59-A6C34878D82A}">
                    <a16:rowId xmlns:a16="http://schemas.microsoft.com/office/drawing/2014/main" val="1089776283"/>
                  </a:ext>
                </a:extLst>
              </a:tr>
              <a:tr h="198780">
                <a:tc vMerge="1">
                  <a:txBody>
                    <a:bodyPr/>
                    <a:lstStyle/>
                    <a:p>
                      <a:pPr marL="0" algn="r" defTabSz="914400" rtl="0" eaLnBrk="1" latinLnBrk="0" hangingPunct="1">
                        <a:lnSpc>
                          <a:spcPct val="100000"/>
                        </a:lnSpc>
                        <a:spcBef>
                          <a:spcPts val="0"/>
                        </a:spcBef>
                      </a:pPr>
                      <a:endParaRPr sz="700" kern="1200" spc="-20">
                        <a:solidFill>
                          <a:srgbClr val="231F20"/>
                        </a:solidFill>
                        <a:latin typeface="+mn-lt"/>
                        <a:ea typeface="+mn-ea"/>
                        <a:cs typeface="+mn-cs"/>
                      </a:endParaRPr>
                    </a:p>
                  </a:txBody>
                  <a:tcPr marL="0" marR="0" marT="10795" marB="0" anchor="ctr"/>
                </a:tc>
                <a:tc>
                  <a:txBody>
                    <a:bodyPr/>
                    <a:lstStyle/>
                    <a:p>
                      <a:pPr marL="0" algn="l" defTabSz="914400" rtl="0" eaLnBrk="1" latinLnBrk="0" hangingPunct="1">
                        <a:lnSpc>
                          <a:spcPct val="100000"/>
                        </a:lnSpc>
                        <a:spcBef>
                          <a:spcPts val="0"/>
                        </a:spcBef>
                      </a:pPr>
                      <a:r>
                        <a:rPr lang="en-GB" sz="1000" kern="1200" spc="-20" noProof="0">
                          <a:solidFill>
                            <a:srgbClr val="231F20"/>
                          </a:solidFill>
                          <a:latin typeface="+mj-lt"/>
                        </a:rPr>
                        <a:t>≥2.4</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L="0" algn="r" defTabSz="914400" rtl="0" eaLnBrk="1" latinLnBrk="0" hangingPunct="1">
                        <a:lnSpc>
                          <a:spcPct val="100000"/>
                        </a:lnSpc>
                        <a:spcBef>
                          <a:spcPts val="0"/>
                        </a:spcBef>
                      </a:pPr>
                      <a:r>
                        <a:rPr lang="en-GB" sz="1000" kern="1200" spc="-20" noProof="0">
                          <a:solidFill>
                            <a:srgbClr val="231F20"/>
                          </a:solidFill>
                          <a:latin typeface="+mj-lt"/>
                        </a:rPr>
                        <a:t>1.65 (1.13, 2.42)</a:t>
                      </a:r>
                      <a:endParaRPr lang="en-GB" sz="1000" kern="1200" spc="-20" noProof="0">
                        <a:solidFill>
                          <a:srgbClr val="231F20"/>
                        </a:solidFill>
                        <a:latin typeface="+mj-lt"/>
                        <a:ea typeface="+mn-ea"/>
                        <a:cs typeface="+mn-cs"/>
                      </a:endParaRPr>
                    </a:p>
                  </a:txBody>
                  <a:tcPr marL="0" marR="0" marT="10795" marB="0" anchor="ctr">
                    <a:solidFill>
                      <a:schemeClr val="accent3">
                        <a:lumMod val="20000"/>
                        <a:lumOff val="80000"/>
                      </a:schemeClr>
                    </a:solidFill>
                  </a:tcPr>
                </a:tc>
                <a:tc>
                  <a:txBody>
                    <a:bodyPr/>
                    <a:lstStyle/>
                    <a:p>
                      <a:pPr marR="29209" algn="l">
                        <a:lnSpc>
                          <a:spcPts val="770"/>
                        </a:lnSpc>
                        <a:spcBef>
                          <a:spcPts val="85"/>
                        </a:spcBef>
                      </a:pPr>
                      <a:endParaRPr lang="en-GB" sz="1000" noProof="0">
                        <a:latin typeface="+mj-lt"/>
                        <a:cs typeface="Calibri"/>
                      </a:endParaRPr>
                    </a:p>
                  </a:txBody>
                  <a:tcPr marL="0" marR="0" marT="10795" marB="0" anchor="ctr">
                    <a:solidFill>
                      <a:schemeClr val="accent3">
                        <a:lumMod val="20000"/>
                        <a:lumOff val="80000"/>
                      </a:schemeClr>
                    </a:solidFill>
                  </a:tcPr>
                </a:tc>
                <a:tc>
                  <a:txBody>
                    <a:bodyPr/>
                    <a:lstStyle/>
                    <a:p>
                      <a:pPr marL="0" marR="29209" algn="ctr" defTabSz="914400" rtl="0" eaLnBrk="1" latinLnBrk="0" hangingPunct="1">
                        <a:lnSpc>
                          <a:spcPct val="100000"/>
                        </a:lnSpc>
                        <a:spcBef>
                          <a:spcPts val="0"/>
                        </a:spcBef>
                      </a:pPr>
                      <a:r>
                        <a:rPr lang="en-GB" sz="1000" kern="1200" spc="-20" noProof="0">
                          <a:solidFill>
                            <a:srgbClr val="231F20"/>
                          </a:solidFill>
                          <a:latin typeface="+mj-lt"/>
                        </a:rPr>
                        <a:t>0.0100</a:t>
                      </a:r>
                      <a:endParaRPr lang="en-GB" sz="1000" kern="1200" spc="-20" noProof="0">
                        <a:solidFill>
                          <a:srgbClr val="231F20"/>
                        </a:solidFill>
                        <a:latin typeface="+mj-lt"/>
                        <a:ea typeface="+mn-ea"/>
                        <a:cs typeface="+mn-cs"/>
                      </a:endParaRPr>
                    </a:p>
                  </a:txBody>
                  <a:tcPr marL="0" marR="0" marT="0" marB="0" anchor="ctr">
                    <a:solidFill>
                      <a:schemeClr val="accent3">
                        <a:lumMod val="20000"/>
                        <a:lumOff val="80000"/>
                      </a:schemeClr>
                    </a:solidFill>
                  </a:tcPr>
                </a:tc>
                <a:extLst>
                  <a:ext uri="{0D108BD9-81ED-4DB2-BD59-A6C34878D82A}">
                    <a16:rowId xmlns:a16="http://schemas.microsoft.com/office/drawing/2014/main" val="3865901716"/>
                  </a:ext>
                </a:extLst>
              </a:tr>
            </a:tbl>
          </a:graphicData>
        </a:graphic>
      </p:graphicFrame>
      <p:sp>
        <p:nvSpPr>
          <p:cNvPr id="5" name="Text Placeholder 4">
            <a:extLst>
              <a:ext uri="{FF2B5EF4-FFF2-40B4-BE49-F238E27FC236}">
                <a16:creationId xmlns:a16="http://schemas.microsoft.com/office/drawing/2014/main" id="{AB050DCC-8A64-CFDE-DD2F-E31E03392E37}"/>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71DE2FF9-24EC-79FB-1359-E8943EB47CCB}"/>
              </a:ext>
            </a:extLst>
          </p:cNvPr>
          <p:cNvSpPr>
            <a:spLocks noGrp="1"/>
          </p:cNvSpPr>
          <p:nvPr>
            <p:ph type="title"/>
          </p:nvPr>
        </p:nvSpPr>
        <p:spPr/>
        <p:txBody>
          <a:bodyPr/>
          <a:lstStyle/>
          <a:p>
            <a:r>
              <a:rPr lang="en-GB" noProof="0"/>
              <a:t>Relapse and positive symptom persistence</a:t>
            </a:r>
          </a:p>
        </p:txBody>
      </p:sp>
      <p:sp>
        <p:nvSpPr>
          <p:cNvPr id="3" name="Content Placeholder 2">
            <a:extLst>
              <a:ext uri="{FF2B5EF4-FFF2-40B4-BE49-F238E27FC236}">
                <a16:creationId xmlns:a16="http://schemas.microsoft.com/office/drawing/2014/main" id="{96CA846C-8E5A-2DCC-4A90-53A205AB6DD4}"/>
              </a:ext>
            </a:extLst>
          </p:cNvPr>
          <p:cNvSpPr>
            <a:spLocks noGrp="1"/>
          </p:cNvSpPr>
          <p:nvPr>
            <p:ph idx="20"/>
          </p:nvPr>
        </p:nvSpPr>
        <p:spPr>
          <a:xfrm>
            <a:off x="539750" y="1416785"/>
            <a:ext cx="4097899" cy="4415215"/>
          </a:xfrm>
        </p:spPr>
        <p:txBody>
          <a:bodyPr/>
          <a:lstStyle/>
          <a:p>
            <a:pPr lvl="0"/>
            <a:r>
              <a:rPr lang="en-GB" noProof="0" dirty="0"/>
              <a:t>Positive symptoms typically follow a </a:t>
            </a:r>
            <a:r>
              <a:rPr lang="en-GB" b="1" noProof="0" dirty="0"/>
              <a:t>fluctuating course of relapse </a:t>
            </a:r>
            <a:r>
              <a:rPr lang="en-GB" noProof="0" dirty="0"/>
              <a:t>and</a:t>
            </a:r>
            <a:r>
              <a:rPr lang="en-GB" b="1" noProof="0" dirty="0"/>
              <a:t> remission</a:t>
            </a:r>
            <a:r>
              <a:rPr lang="en-GB" baseline="30000" noProof="0" dirty="0"/>
              <a:t>1,2</a:t>
            </a:r>
          </a:p>
          <a:p>
            <a:pPr lvl="0"/>
            <a:r>
              <a:rPr lang="en-GB" noProof="0" dirty="0"/>
              <a:t>Relapse worsens outcomes, </a:t>
            </a:r>
            <a:r>
              <a:rPr lang="en-GB" b="1" noProof="0" dirty="0"/>
              <a:t>with poorer treatment response over time</a:t>
            </a:r>
            <a:r>
              <a:rPr lang="en-GB" baseline="30000" noProof="0" dirty="0"/>
              <a:t>1</a:t>
            </a:r>
          </a:p>
          <a:p>
            <a:pPr lvl="0"/>
            <a:r>
              <a:rPr lang="en-GB" noProof="0" dirty="0"/>
              <a:t>Persistent symptoms show </a:t>
            </a:r>
            <a:r>
              <a:rPr lang="en-GB" b="1" noProof="0" dirty="0"/>
              <a:t>substantially higher relapse incidence</a:t>
            </a:r>
            <a:r>
              <a:rPr lang="en-GB" baseline="30000" noProof="0" dirty="0"/>
              <a:t>2</a:t>
            </a:r>
          </a:p>
          <a:p>
            <a:pPr lvl="0"/>
            <a:r>
              <a:rPr lang="en-GB" noProof="0" dirty="0"/>
              <a:t>Recurrent relapse is associated with a </a:t>
            </a:r>
            <a:r>
              <a:rPr lang="en-GB" b="1" noProof="0" dirty="0"/>
              <a:t>greater long-term risk of treatment resistance</a:t>
            </a:r>
            <a:r>
              <a:rPr lang="en-GB" baseline="30000" noProof="0" dirty="0"/>
              <a:t>2</a:t>
            </a:r>
          </a:p>
          <a:p>
            <a:endParaRPr lang="en-GB" noProof="0" dirty="0"/>
          </a:p>
        </p:txBody>
      </p:sp>
      <p:sp>
        <p:nvSpPr>
          <p:cNvPr id="6" name="Content Placeholder 5">
            <a:extLst>
              <a:ext uri="{FF2B5EF4-FFF2-40B4-BE49-F238E27FC236}">
                <a16:creationId xmlns:a16="http://schemas.microsoft.com/office/drawing/2014/main" id="{6DEAC328-C564-92BB-9AC4-B2D2BC857962}"/>
              </a:ext>
            </a:extLst>
          </p:cNvPr>
          <p:cNvSpPr>
            <a:spLocks noGrp="1"/>
          </p:cNvSpPr>
          <p:nvPr>
            <p:ph idx="21"/>
          </p:nvPr>
        </p:nvSpPr>
        <p:spPr>
          <a:xfrm>
            <a:off x="5760722" y="1416785"/>
            <a:ext cx="5889942" cy="4415215"/>
          </a:xfrm>
        </p:spPr>
        <p:txBody>
          <a:bodyPr/>
          <a:lstStyle/>
          <a:p>
            <a:pPr marL="0" indent="0" algn="ctr">
              <a:buNone/>
            </a:pPr>
            <a:r>
              <a:rPr lang="en-GB" sz="1400" b="1" noProof="0">
                <a:solidFill>
                  <a:schemeClr val="accent2">
                    <a:lumMod val="50000"/>
                  </a:schemeClr>
                </a:solidFill>
              </a:rPr>
              <a:t>Risk of relapse associated with antipsychotic dose categories in comparison with standard dose</a:t>
            </a:r>
            <a:r>
              <a:rPr lang="en-GB" sz="1400" b="1" baseline="30000" noProof="0">
                <a:solidFill>
                  <a:schemeClr val="accent2">
                    <a:lumMod val="50000"/>
                  </a:schemeClr>
                </a:solidFill>
              </a:rPr>
              <a:t>3,a</a:t>
            </a:r>
            <a:r>
              <a:rPr lang="en-GB" sz="1400" b="1" noProof="0">
                <a:solidFill>
                  <a:schemeClr val="accent2">
                    <a:lumMod val="50000"/>
                  </a:schemeClr>
                </a:solidFill>
              </a:rPr>
              <a:t> </a:t>
            </a:r>
            <a:endParaRPr lang="en-GB" sz="1400" noProof="0">
              <a:solidFill>
                <a:schemeClr val="accent2">
                  <a:lumMod val="50000"/>
                </a:schemeClr>
              </a:solidFill>
            </a:endParaRPr>
          </a:p>
        </p:txBody>
      </p:sp>
      <p:sp>
        <p:nvSpPr>
          <p:cNvPr id="14" name="Text Placeholder 13">
            <a:extLst>
              <a:ext uri="{FF2B5EF4-FFF2-40B4-BE49-F238E27FC236}">
                <a16:creationId xmlns:a16="http://schemas.microsoft.com/office/drawing/2014/main" id="{EFA4A448-97EF-6741-D302-1666CE90D66D}"/>
              </a:ext>
            </a:extLst>
          </p:cNvPr>
          <p:cNvSpPr>
            <a:spLocks noGrp="1"/>
          </p:cNvSpPr>
          <p:nvPr>
            <p:ph type="body" sz="quarter" idx="18"/>
          </p:nvPr>
        </p:nvSpPr>
        <p:spPr>
          <a:xfrm>
            <a:off x="539749" y="6102000"/>
            <a:ext cx="6517543" cy="619200"/>
          </a:xfrm>
        </p:spPr>
        <p:txBody>
          <a:bodyPr/>
          <a:lstStyle/>
          <a:p>
            <a:r>
              <a:rPr lang="en-GB" baseline="30000" noProof="0" err="1"/>
              <a:t>a</a:t>
            </a:r>
            <a:r>
              <a:rPr lang="en-GB" noProof="0" err="1"/>
              <a:t>A</a:t>
            </a:r>
            <a:r>
              <a:rPr lang="en-GB" noProof="0"/>
              <a:t> within-individual model was used in this analysis, meaning all comparisons were done within the same individual, i.e., each individual acted as his or her own control; </a:t>
            </a:r>
            <a:r>
              <a:rPr lang="en-GB" baseline="30000" noProof="0" err="1"/>
              <a:t>b</a:t>
            </a:r>
            <a:r>
              <a:rPr lang="en-GB" noProof="0" err="1"/>
              <a:t>Adjusted</a:t>
            </a:r>
            <a:r>
              <a:rPr lang="en-GB" noProof="0"/>
              <a:t> for time since cohort entry; </a:t>
            </a:r>
            <a:r>
              <a:rPr lang="en-GB" baseline="30000" noProof="0"/>
              <a:t>c</a:t>
            </a:r>
            <a:r>
              <a:rPr lang="en-GB"/>
              <a:t>A</a:t>
            </a:r>
            <a:r>
              <a:rPr lang="en-GB" noProof="0" err="1"/>
              <a:t>nalysis</a:t>
            </a:r>
            <a:r>
              <a:rPr lang="en-GB" noProof="0"/>
              <a:t> was stratified by time before the second relapse (1–2 relapses) and after the second relapse until the fifth relapse or 5-year follow-up (3–5 relapses)</a:t>
            </a:r>
          </a:p>
          <a:p>
            <a:r>
              <a:rPr lang="en-GB" noProof="0" err="1"/>
              <a:t>aHR</a:t>
            </a:r>
            <a:r>
              <a:rPr lang="en-GB" noProof="0"/>
              <a:t>=adjusted hazard ratio; CI=confidence interval</a:t>
            </a:r>
            <a:br>
              <a:rPr lang="en-GB" noProof="0"/>
            </a:br>
            <a:r>
              <a:rPr lang="en-GB" noProof="0"/>
              <a:t>1. Takeuchi et al. Neuropsychopharmacology 2019;44:1036–1042; 2. Rubio et al. Lancet Psychiatry 2020;7:749–761; </a:t>
            </a:r>
            <a:br>
              <a:rPr lang="en-GB" noProof="0"/>
            </a:br>
            <a:r>
              <a:rPr lang="en-GB" noProof="0"/>
              <a:t>3. Taipale et al. Lancet Psychiatry 2022;9:271–279 </a:t>
            </a:r>
          </a:p>
        </p:txBody>
      </p:sp>
      <p:sp>
        <p:nvSpPr>
          <p:cNvPr id="2" name="Slide Number Placeholder 1">
            <a:extLst>
              <a:ext uri="{FF2B5EF4-FFF2-40B4-BE49-F238E27FC236}">
                <a16:creationId xmlns:a16="http://schemas.microsoft.com/office/drawing/2014/main" id="{31D832C0-A387-A9A8-2232-9EE057A19E47}"/>
              </a:ext>
            </a:extLst>
          </p:cNvPr>
          <p:cNvSpPr>
            <a:spLocks noGrp="1"/>
          </p:cNvSpPr>
          <p:nvPr>
            <p:ph type="sldNum" sz="quarter" idx="4"/>
          </p:nvPr>
        </p:nvSpPr>
        <p:spPr/>
        <p:txBody>
          <a:bodyPr/>
          <a:lstStyle/>
          <a:p>
            <a:fld id="{6DBC486D-4FAB-B746-8B02-8D7C842291C6}" type="slidenum">
              <a:rPr lang="en-GB" noProof="0" smtClean="0"/>
              <a:pPr/>
              <a:t>22</a:t>
            </a:fld>
            <a:endParaRPr lang="en-GB" noProof="0"/>
          </a:p>
        </p:txBody>
      </p:sp>
      <p:sp>
        <p:nvSpPr>
          <p:cNvPr id="12" name="TextBox 11">
            <a:extLst>
              <a:ext uri="{FF2B5EF4-FFF2-40B4-BE49-F238E27FC236}">
                <a16:creationId xmlns:a16="http://schemas.microsoft.com/office/drawing/2014/main" id="{1C4DE254-1752-151F-2485-4FA14BB28265}"/>
              </a:ext>
            </a:extLst>
          </p:cNvPr>
          <p:cNvSpPr txBox="1"/>
          <p:nvPr/>
        </p:nvSpPr>
        <p:spPr>
          <a:xfrm>
            <a:off x="8486775" y="5498062"/>
            <a:ext cx="2552700" cy="261610"/>
          </a:xfrm>
          <a:prstGeom prst="rect">
            <a:avLst/>
          </a:prstGeom>
          <a:noFill/>
        </p:spPr>
        <p:txBody>
          <a:bodyPr wrap="square">
            <a:spAutoFit/>
          </a:bodyPr>
          <a:lstStyle/>
          <a:p>
            <a:pPr marL="12700" marR="0" lvl="0" indent="0" algn="ctr" defTabSz="914400" rtl="0" eaLnBrk="1" fontAlgn="auto" latinLnBrk="0" hangingPunct="1">
              <a:lnSpc>
                <a:spcPct val="100000"/>
              </a:lnSpc>
              <a:spcBef>
                <a:spcPts val="710"/>
              </a:spcBef>
              <a:spcAft>
                <a:spcPts val="0"/>
              </a:spcAft>
              <a:buClrTx/>
              <a:buSzTx/>
              <a:buFontTx/>
              <a:buNone/>
              <a:tabLst/>
              <a:defRPr/>
            </a:pPr>
            <a:r>
              <a:rPr kumimoji="0" lang="en-GB" sz="1100" b="1" i="0" u="none" strike="noStrike" kern="1200" cap="none" spc="0" normalizeH="0" baseline="0" noProof="0" err="1">
                <a:ln>
                  <a:noFill/>
                </a:ln>
                <a:solidFill>
                  <a:srgbClr val="231F20"/>
                </a:solidFill>
                <a:effectLst/>
                <a:uLnTx/>
                <a:uFillTx/>
                <a:latin typeface="Arial"/>
                <a:ea typeface="+mn-ea"/>
                <a:cs typeface="Calibri"/>
              </a:rPr>
              <a:t>aHR</a:t>
            </a:r>
            <a:r>
              <a:rPr kumimoji="0" lang="en-GB" sz="1100" b="1" i="0" u="none" strike="noStrike" kern="1200" cap="none" spc="0" normalizeH="0" baseline="0" noProof="0">
                <a:ln>
                  <a:noFill/>
                </a:ln>
                <a:solidFill>
                  <a:srgbClr val="231F20"/>
                </a:solidFill>
                <a:effectLst/>
                <a:uLnTx/>
                <a:uFillTx/>
                <a:latin typeface="Arial"/>
                <a:ea typeface="+mn-ea"/>
                <a:cs typeface="Calibri"/>
              </a:rPr>
              <a:t> (95%</a:t>
            </a:r>
            <a:r>
              <a:rPr kumimoji="0" lang="en-GB" sz="1100" b="1" i="0" u="none" strike="noStrike" kern="1200" cap="none" spc="20" normalizeH="0" baseline="0" noProof="0">
                <a:ln>
                  <a:noFill/>
                </a:ln>
                <a:solidFill>
                  <a:srgbClr val="231F20"/>
                </a:solidFill>
                <a:effectLst/>
                <a:uLnTx/>
                <a:uFillTx/>
                <a:latin typeface="Arial"/>
                <a:ea typeface="+mn-ea"/>
                <a:cs typeface="Calibri"/>
              </a:rPr>
              <a:t> </a:t>
            </a:r>
            <a:r>
              <a:rPr kumimoji="0" lang="en-GB" sz="1100" b="1" i="0" u="none" strike="noStrike" kern="1200" cap="none" spc="-25" normalizeH="0" baseline="0" noProof="0">
                <a:ln>
                  <a:noFill/>
                </a:ln>
                <a:solidFill>
                  <a:srgbClr val="231F20"/>
                </a:solidFill>
                <a:effectLst/>
                <a:uLnTx/>
                <a:uFillTx/>
                <a:latin typeface="Arial"/>
                <a:ea typeface="+mn-ea"/>
                <a:cs typeface="Calibri"/>
              </a:rPr>
              <a:t>CI)</a:t>
            </a:r>
            <a:endParaRPr kumimoji="0" lang="en-GB" sz="1100" b="0" i="0" u="none" strike="noStrike" kern="1200" cap="none" spc="0" normalizeH="0" baseline="0" noProof="0">
              <a:ln>
                <a:noFill/>
              </a:ln>
              <a:solidFill>
                <a:srgbClr val="3F1A01"/>
              </a:solidFill>
              <a:effectLst/>
              <a:uLnTx/>
              <a:uFillTx/>
              <a:latin typeface="Arial"/>
              <a:ea typeface="+mn-ea"/>
              <a:cs typeface="Calibri"/>
            </a:endParaRPr>
          </a:p>
        </p:txBody>
      </p:sp>
      <p:sp>
        <p:nvSpPr>
          <p:cNvPr id="13" name="TextBox 7">
            <a:extLst>
              <a:ext uri="{FF2B5EF4-FFF2-40B4-BE49-F238E27FC236}">
                <a16:creationId xmlns:a16="http://schemas.microsoft.com/office/drawing/2014/main" id="{EC25C967-25B5-43A3-F05C-843A10D5E7BB}"/>
              </a:ext>
            </a:extLst>
          </p:cNvPr>
          <p:cNvSpPr txBox="1"/>
          <p:nvPr/>
        </p:nvSpPr>
        <p:spPr>
          <a:xfrm>
            <a:off x="7629378" y="6007966"/>
            <a:ext cx="4010588" cy="692497"/>
          </a:xfrm>
          <a:prstGeom prst="rect">
            <a:avLst/>
          </a:prstGeom>
          <a:noFill/>
        </p:spPr>
        <p:txBody>
          <a:bodyPr wrap="square" lIns="0" tIns="0" rIns="0" bIns="0" anchor="b">
            <a:spAutoFit/>
          </a:bodyPr>
          <a:lstStyle/>
          <a:p>
            <a:pPr lvl="0" algn="r" fontAlgn="base">
              <a:defRPr/>
            </a:pP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This work is adapted from ‘Real-world effectiveness of antipsychotic doses for relapse prevention in patients with first-episode schizophrenia in Finland: a nationwide, register-based cohort study’ by </a:t>
            </a:r>
            <a:r>
              <a:rPr lang="en-GB" sz="900" noProof="0" dirty="0">
                <a:solidFill>
                  <a:srgbClr val="3F1A01"/>
                </a:solidFill>
                <a:latin typeface="+mj-lt"/>
                <a:ea typeface="Times New Roman" panose="02020603050405020304" pitchFamily="18" charset="0"/>
                <a:cs typeface="Times New Roman" panose="02020603050405020304" pitchFamily="18" charset="0"/>
              </a:rPr>
              <a:t>Taipale</a:t>
            </a:r>
            <a:r>
              <a:rPr lang="en-GB" sz="900" noProof="0" dirty="0">
                <a:latin typeface="+mj-lt"/>
                <a:ea typeface="Calibri" panose="020F0502020204030204" pitchFamily="34" charset="0"/>
                <a:cs typeface="Calibri" panose="020F0502020204030204" pitchFamily="34" charset="0"/>
              </a:rPr>
              <a:t> </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et al. Lancet Psychiatry 2022, used under license CC-BY-4.0, This work is licensed under Creative Commons license CC-BY-SA by The Lundbeck Foundation.</a:t>
            </a:r>
          </a:p>
        </p:txBody>
      </p:sp>
      <p:sp>
        <p:nvSpPr>
          <p:cNvPr id="25" name="Freeform: Shape 24">
            <a:extLst>
              <a:ext uri="{FF2B5EF4-FFF2-40B4-BE49-F238E27FC236}">
                <a16:creationId xmlns:a16="http://schemas.microsoft.com/office/drawing/2014/main" id="{0E9BF377-5643-A24C-2D0B-717E911DAB96}"/>
              </a:ext>
            </a:extLst>
          </p:cNvPr>
          <p:cNvSpPr/>
          <p:nvPr/>
        </p:nvSpPr>
        <p:spPr>
          <a:xfrm>
            <a:off x="9402257" y="2008814"/>
            <a:ext cx="127900" cy="3282802"/>
          </a:xfrm>
          <a:custGeom>
            <a:avLst/>
            <a:gdLst>
              <a:gd name="csX0" fmla="*/ 0 w 0"/>
              <a:gd name="csY0" fmla="*/ 2522220 h 2522220"/>
              <a:gd name="csX1" fmla="*/ 0 w 0"/>
              <a:gd name="csY1" fmla="*/ 0 h 2522220"/>
            </a:gdLst>
            <a:ahLst/>
            <a:cxnLst>
              <a:cxn ang="0">
                <a:pos x="csX0" y="csY0"/>
              </a:cxn>
              <a:cxn ang="0">
                <a:pos x="csX1" y="csY1"/>
              </a:cxn>
            </a:cxnLst>
            <a:rect l="l" t="t" r="r" b="b"/>
            <a:pathLst>
              <a:path h="2522220">
                <a:moveTo>
                  <a:pt x="0" y="2522220"/>
                </a:moveTo>
                <a:lnTo>
                  <a:pt x="0" y="0"/>
                </a:lnTo>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4" name="Chart 23">
            <a:extLst>
              <a:ext uri="{FF2B5EF4-FFF2-40B4-BE49-F238E27FC236}">
                <a16:creationId xmlns:a16="http://schemas.microsoft.com/office/drawing/2014/main" id="{DF2873FC-2B26-CD09-EE2D-5ABF608F7749}"/>
              </a:ext>
            </a:extLst>
          </p:cNvPr>
          <p:cNvGraphicFramePr/>
          <p:nvPr>
            <p:extLst>
              <p:ext uri="{D42A27DB-BD31-4B8C-83A1-F6EECF244321}">
                <p14:modId xmlns:p14="http://schemas.microsoft.com/office/powerpoint/2010/main" val="475511993"/>
              </p:ext>
            </p:extLst>
          </p:nvPr>
        </p:nvGraphicFramePr>
        <p:xfrm>
          <a:off x="8340879" y="1993163"/>
          <a:ext cx="2698596" cy="35770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43958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05B42-3BCA-9BC5-147D-6A7C68475A4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6DFA5D1-7EC9-7B21-B407-4A95726DF94A}"/>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3F425057-40FA-44A6-9474-B83C8A07E98A}"/>
              </a:ext>
            </a:extLst>
          </p:cNvPr>
          <p:cNvSpPr>
            <a:spLocks noGrp="1"/>
          </p:cNvSpPr>
          <p:nvPr>
            <p:ph type="title"/>
          </p:nvPr>
        </p:nvSpPr>
        <p:spPr/>
        <p:txBody>
          <a:bodyPr/>
          <a:lstStyle/>
          <a:p>
            <a:r>
              <a:rPr lang="en-GB" noProof="0"/>
              <a:t>Negative symptoms over time</a:t>
            </a:r>
          </a:p>
        </p:txBody>
      </p:sp>
      <p:sp>
        <p:nvSpPr>
          <p:cNvPr id="2" name="Text Placeholder 1">
            <a:extLst>
              <a:ext uri="{FF2B5EF4-FFF2-40B4-BE49-F238E27FC236}">
                <a16:creationId xmlns:a16="http://schemas.microsoft.com/office/drawing/2014/main" id="{549981A3-B03A-78FE-71ED-6F6B0F2BD5CA}"/>
              </a:ext>
            </a:extLst>
          </p:cNvPr>
          <p:cNvSpPr>
            <a:spLocks noGrp="1"/>
          </p:cNvSpPr>
          <p:nvPr>
            <p:ph type="body" sz="quarter" idx="18"/>
          </p:nvPr>
        </p:nvSpPr>
        <p:spPr/>
        <p:txBody>
          <a:bodyPr/>
          <a:lstStyle/>
          <a:p>
            <a:r>
              <a:rPr lang="en-GB" noProof="0" dirty="0"/>
              <a:t>1. </a:t>
            </a:r>
            <a:r>
              <a:rPr lang="en-GB" noProof="0" dirty="0" err="1"/>
              <a:t>Galderisi</a:t>
            </a:r>
            <a:r>
              <a:rPr lang="en-GB" noProof="0" dirty="0"/>
              <a:t> et al. </a:t>
            </a:r>
            <a:r>
              <a:rPr lang="en-GB" noProof="0" dirty="0" err="1"/>
              <a:t>Eur</a:t>
            </a:r>
            <a:r>
              <a:rPr lang="en-GB" noProof="0" dirty="0"/>
              <a:t> Psychiatry 2021;64:e23; 2. </a:t>
            </a:r>
            <a:r>
              <a:rPr lang="en-GB" noProof="0" dirty="0" err="1"/>
              <a:t>Fervaha</a:t>
            </a:r>
            <a:r>
              <a:rPr lang="en-GB" noProof="0" dirty="0"/>
              <a:t> et al. </a:t>
            </a:r>
            <a:r>
              <a:rPr lang="en-GB" noProof="0" dirty="0" err="1"/>
              <a:t>Eur</a:t>
            </a:r>
            <a:r>
              <a:rPr lang="en-GB" noProof="0" dirty="0"/>
              <a:t> Psych 2014;29:449–455; 3. Correll et al. </a:t>
            </a:r>
            <a:r>
              <a:rPr lang="en-GB" noProof="0" dirty="0" err="1"/>
              <a:t>Neuropsychiatr</a:t>
            </a:r>
            <a:r>
              <a:rPr lang="en-GB" noProof="0" dirty="0"/>
              <a:t> Dis Treat 2020:16:519–534 </a:t>
            </a:r>
          </a:p>
        </p:txBody>
      </p:sp>
      <p:sp>
        <p:nvSpPr>
          <p:cNvPr id="6" name="Slide Number Placeholder 5">
            <a:extLst>
              <a:ext uri="{FF2B5EF4-FFF2-40B4-BE49-F238E27FC236}">
                <a16:creationId xmlns:a16="http://schemas.microsoft.com/office/drawing/2014/main" id="{D3A558D3-CC3E-CE9D-6BC5-EDA339003617}"/>
              </a:ext>
            </a:extLst>
          </p:cNvPr>
          <p:cNvSpPr>
            <a:spLocks noGrp="1"/>
          </p:cNvSpPr>
          <p:nvPr>
            <p:ph type="sldNum" sz="quarter" idx="4"/>
          </p:nvPr>
        </p:nvSpPr>
        <p:spPr/>
        <p:txBody>
          <a:bodyPr/>
          <a:lstStyle/>
          <a:p>
            <a:fld id="{6DBC486D-4FAB-B746-8B02-8D7C842291C6}" type="slidenum">
              <a:rPr lang="en-GB" noProof="0" smtClean="0"/>
              <a:pPr/>
              <a:t>23</a:t>
            </a:fld>
            <a:endParaRPr lang="en-GB" noProof="0"/>
          </a:p>
        </p:txBody>
      </p:sp>
      <p:sp>
        <p:nvSpPr>
          <p:cNvPr id="24" name="Content Placeholder 9">
            <a:extLst>
              <a:ext uri="{FF2B5EF4-FFF2-40B4-BE49-F238E27FC236}">
                <a16:creationId xmlns:a16="http://schemas.microsoft.com/office/drawing/2014/main" id="{DCCBFE00-B0BF-F1A1-94F9-7A804F7567FA}"/>
              </a:ext>
            </a:extLst>
          </p:cNvPr>
          <p:cNvSpPr txBox="1">
            <a:spLocks/>
          </p:cNvSpPr>
          <p:nvPr/>
        </p:nvSpPr>
        <p:spPr>
          <a:xfrm>
            <a:off x="8341361" y="2754361"/>
            <a:ext cx="3250800" cy="2576487"/>
          </a:xfrm>
          <a:prstGeom prst="round2DiagRect">
            <a:avLst>
              <a:gd name="adj1" fmla="val 0"/>
              <a:gd name="adj2" fmla="val 10602"/>
            </a:avLst>
          </a:prstGeom>
          <a:solidFill>
            <a:schemeClr val="accent2">
              <a:lumMod val="20000"/>
              <a:lumOff val="80000"/>
            </a:schemeClr>
          </a:solidFill>
          <a:ln>
            <a:noFill/>
          </a:ln>
        </p:spPr>
        <p:txBody>
          <a:bodyPr vert="horz" lIns="180000" tIns="180000" rIns="180000" bIns="18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4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6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noProof="0"/>
              <a:t>While positive symptoms can be managed with antipsychotic medications, </a:t>
            </a:r>
            <a:r>
              <a:rPr lang="en-GB" sz="1600" b="1" noProof="0"/>
              <a:t>primary negative symptoms </a:t>
            </a:r>
            <a:r>
              <a:rPr lang="en-GB" sz="1600" noProof="0"/>
              <a:t>lack effective treatment options and can </a:t>
            </a:r>
            <a:r>
              <a:rPr lang="en-GB" sz="1600" b="1" noProof="0"/>
              <a:t>remain prominent </a:t>
            </a:r>
            <a:r>
              <a:rPr lang="en-GB" sz="1600" noProof="0"/>
              <a:t>and contribute to long-term disability</a:t>
            </a:r>
            <a:r>
              <a:rPr lang="en-GB" sz="1600" baseline="30000" noProof="0"/>
              <a:t>1,3</a:t>
            </a:r>
          </a:p>
        </p:txBody>
      </p:sp>
      <p:sp>
        <p:nvSpPr>
          <p:cNvPr id="25" name="Content Placeholder 10">
            <a:extLst>
              <a:ext uri="{FF2B5EF4-FFF2-40B4-BE49-F238E27FC236}">
                <a16:creationId xmlns:a16="http://schemas.microsoft.com/office/drawing/2014/main" id="{DB0363B7-7CED-AEB0-7C39-A79F91156EDC}"/>
              </a:ext>
            </a:extLst>
          </p:cNvPr>
          <p:cNvSpPr txBox="1">
            <a:spLocks/>
          </p:cNvSpPr>
          <p:nvPr/>
        </p:nvSpPr>
        <p:spPr>
          <a:xfrm>
            <a:off x="4460441" y="2750747"/>
            <a:ext cx="3250800" cy="2576487"/>
          </a:xfrm>
          <a:prstGeom prst="round2DiagRect">
            <a:avLst>
              <a:gd name="adj1" fmla="val 0"/>
              <a:gd name="adj2" fmla="val 10602"/>
            </a:avLst>
          </a:prstGeom>
          <a:solidFill>
            <a:schemeClr val="accent3">
              <a:lumMod val="20000"/>
              <a:lumOff val="80000"/>
            </a:schemeClr>
          </a:solidFill>
          <a:ln>
            <a:noFill/>
          </a:ln>
        </p:spPr>
        <p:txBody>
          <a:bodyPr vert="horz" lIns="180000" tIns="180000" rIns="180000" bIns="18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4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6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pPr>
            <a:r>
              <a:rPr lang="en-GB" sz="1600" noProof="0" dirty="0"/>
              <a:t>Negative symptoms often </a:t>
            </a:r>
            <a:r>
              <a:rPr lang="en-GB" sz="1600" b="1" noProof="0" dirty="0"/>
              <a:t>drive long-term functional impairment</a:t>
            </a:r>
            <a:r>
              <a:rPr lang="en-GB" sz="1600" noProof="0" dirty="0"/>
              <a:t>, with enduring effects on motivation, emotional expression, and social functioning</a:t>
            </a:r>
            <a:r>
              <a:rPr lang="en-GB" sz="1600" baseline="30000" noProof="0" dirty="0"/>
              <a:t>1</a:t>
            </a:r>
            <a:r>
              <a:rPr lang="en-GB" sz="1600" baseline="30000" noProof="0" dirty="0">
                <a:solidFill>
                  <a:schemeClr val="tx1"/>
                </a:solidFill>
              </a:rPr>
              <a:t>-</a:t>
            </a:r>
            <a:r>
              <a:rPr lang="en-GB" sz="1600" baseline="30000" noProof="0" dirty="0"/>
              <a:t>3</a:t>
            </a:r>
          </a:p>
        </p:txBody>
      </p:sp>
      <p:sp>
        <p:nvSpPr>
          <p:cNvPr id="26" name="Content Placeholder 11">
            <a:extLst>
              <a:ext uri="{FF2B5EF4-FFF2-40B4-BE49-F238E27FC236}">
                <a16:creationId xmlns:a16="http://schemas.microsoft.com/office/drawing/2014/main" id="{AC10C541-6610-4812-9AED-F27748EF5628}"/>
              </a:ext>
            </a:extLst>
          </p:cNvPr>
          <p:cNvSpPr txBox="1">
            <a:spLocks/>
          </p:cNvSpPr>
          <p:nvPr/>
        </p:nvSpPr>
        <p:spPr>
          <a:xfrm>
            <a:off x="580389" y="2750748"/>
            <a:ext cx="3249931" cy="2576610"/>
          </a:xfrm>
          <a:prstGeom prst="round2DiagRect">
            <a:avLst>
              <a:gd name="adj1" fmla="val 0"/>
              <a:gd name="adj2" fmla="val 10602"/>
            </a:avLst>
          </a:prstGeom>
          <a:solidFill>
            <a:schemeClr val="accent5">
              <a:lumMod val="20000"/>
              <a:lumOff val="80000"/>
            </a:schemeClr>
          </a:solidFill>
          <a:ln>
            <a:noFill/>
          </a:ln>
        </p:spPr>
        <p:txBody>
          <a:bodyPr vert="horz" lIns="180000" tIns="180000" rIns="180000" bIns="18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4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6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noProof="0"/>
              <a:t>Negative symptoms may </a:t>
            </a:r>
            <a:r>
              <a:rPr lang="en-GB" sz="1600" b="1" noProof="0"/>
              <a:t>persist</a:t>
            </a:r>
            <a:r>
              <a:rPr lang="en-GB" sz="1600" b="1">
                <a:solidFill>
                  <a:srgbClr val="FF0000"/>
                </a:solidFill>
              </a:rPr>
              <a:t> </a:t>
            </a:r>
            <a:r>
              <a:rPr lang="en-GB" sz="1600" b="1" noProof="0"/>
              <a:t>over time, </a:t>
            </a:r>
            <a:r>
              <a:rPr lang="en-GB" sz="1600" noProof="0"/>
              <a:t>with periods of stability and fluctuation, and can show limited improvement</a:t>
            </a:r>
            <a:r>
              <a:rPr lang="en-GB" sz="1600" baseline="30000" noProof="0"/>
              <a:t>1,3</a:t>
            </a:r>
          </a:p>
        </p:txBody>
      </p:sp>
      <p:sp>
        <p:nvSpPr>
          <p:cNvPr id="28" name="Rectangle: Rounded Corners 27">
            <a:extLst>
              <a:ext uri="{FF2B5EF4-FFF2-40B4-BE49-F238E27FC236}">
                <a16:creationId xmlns:a16="http://schemas.microsoft.com/office/drawing/2014/main" id="{7FB217E7-9527-BA6A-963B-5AD09678D54D}"/>
              </a:ext>
            </a:extLst>
          </p:cNvPr>
          <p:cNvSpPr/>
          <p:nvPr/>
        </p:nvSpPr>
        <p:spPr>
          <a:xfrm>
            <a:off x="538480" y="1534160"/>
            <a:ext cx="11112183" cy="82921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noProof="0" dirty="0">
                <a:solidFill>
                  <a:schemeClr val="tx1"/>
                </a:solidFill>
              </a:rPr>
              <a:t>The </a:t>
            </a:r>
            <a:r>
              <a:rPr lang="en-GB" sz="1600" b="1" noProof="0" dirty="0">
                <a:solidFill>
                  <a:schemeClr val="tx1"/>
                </a:solidFill>
              </a:rPr>
              <a:t>European Psychiatric Association guidance </a:t>
            </a:r>
            <a:r>
              <a:rPr lang="en-GB" sz="1600" noProof="0" dirty="0">
                <a:solidFill>
                  <a:schemeClr val="tx1"/>
                </a:solidFill>
              </a:rPr>
              <a:t>highlights that </a:t>
            </a:r>
            <a:r>
              <a:rPr lang="en-GB" sz="1600" b="1" noProof="0" dirty="0">
                <a:solidFill>
                  <a:schemeClr val="tx1"/>
                </a:solidFill>
              </a:rPr>
              <a:t>persistent negative symptoms </a:t>
            </a:r>
            <a:r>
              <a:rPr lang="en-GB" sz="1600" noProof="0" dirty="0">
                <a:solidFill>
                  <a:schemeClr val="tx1"/>
                </a:solidFill>
              </a:rPr>
              <a:t>represent a distinct </a:t>
            </a:r>
            <a:r>
              <a:rPr lang="en-GB" sz="1600" b="1" noProof="0" dirty="0">
                <a:solidFill>
                  <a:schemeClr val="tx1"/>
                </a:solidFill>
              </a:rPr>
              <a:t>longitudinal dimension</a:t>
            </a:r>
            <a:r>
              <a:rPr lang="en-GB" sz="1600" noProof="0" dirty="0">
                <a:solidFill>
                  <a:schemeClr val="tx1"/>
                </a:solidFill>
              </a:rPr>
              <a:t>, associated with </a:t>
            </a:r>
            <a:r>
              <a:rPr lang="en-GB" sz="1600" b="1" noProof="0" dirty="0">
                <a:solidFill>
                  <a:schemeClr val="tx1"/>
                </a:solidFill>
              </a:rPr>
              <a:t>poor functional outcomes </a:t>
            </a:r>
            <a:r>
              <a:rPr lang="en-GB" sz="1600" noProof="0" dirty="0">
                <a:solidFill>
                  <a:schemeClr val="tx1"/>
                </a:solidFill>
              </a:rPr>
              <a:t>and </a:t>
            </a:r>
            <a:r>
              <a:rPr lang="en-GB" sz="1600" b="1" noProof="0" dirty="0">
                <a:solidFill>
                  <a:schemeClr val="tx1"/>
                </a:solidFill>
              </a:rPr>
              <a:t>high treatment burden</a:t>
            </a:r>
            <a:r>
              <a:rPr lang="en-GB" sz="1600" baseline="30000" noProof="0" dirty="0">
                <a:solidFill>
                  <a:schemeClr val="tx1"/>
                </a:solidFill>
              </a:rPr>
              <a:t>1-3</a:t>
            </a:r>
          </a:p>
        </p:txBody>
      </p:sp>
    </p:spTree>
    <p:extLst>
      <p:ext uri="{BB962C8B-B14F-4D97-AF65-F5344CB8AC3E}">
        <p14:creationId xmlns:p14="http://schemas.microsoft.com/office/powerpoint/2010/main" val="422283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7C209-86FE-B0FD-9BCD-C29AF516677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11523B4-0239-C594-B2C6-6502A504945A}"/>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4" name="Title 3">
            <a:extLst>
              <a:ext uri="{FF2B5EF4-FFF2-40B4-BE49-F238E27FC236}">
                <a16:creationId xmlns:a16="http://schemas.microsoft.com/office/drawing/2014/main" id="{17481087-FE7E-494C-164A-D8FDA23B1216}"/>
              </a:ext>
            </a:extLst>
          </p:cNvPr>
          <p:cNvSpPr>
            <a:spLocks noGrp="1"/>
          </p:cNvSpPr>
          <p:nvPr>
            <p:ph type="title"/>
          </p:nvPr>
        </p:nvSpPr>
        <p:spPr/>
        <p:txBody>
          <a:bodyPr anchor="b">
            <a:normAutofit/>
          </a:bodyPr>
          <a:lstStyle/>
          <a:p>
            <a:r>
              <a:rPr lang="en-GB" noProof="0"/>
              <a:t>Cognitive outcomes over time </a:t>
            </a:r>
          </a:p>
        </p:txBody>
      </p:sp>
      <p:sp>
        <p:nvSpPr>
          <p:cNvPr id="13" name="Text Placeholder 5">
            <a:extLst>
              <a:ext uri="{FF2B5EF4-FFF2-40B4-BE49-F238E27FC236}">
                <a16:creationId xmlns:a16="http://schemas.microsoft.com/office/drawing/2014/main" id="{A9E45B6D-1AC1-B7D3-72E4-5A52A7569AB7}"/>
              </a:ext>
            </a:extLst>
          </p:cNvPr>
          <p:cNvSpPr>
            <a:spLocks noGrp="1"/>
          </p:cNvSpPr>
          <p:nvPr>
            <p:ph type="body" sz="quarter" idx="18"/>
          </p:nvPr>
        </p:nvSpPr>
        <p:spPr/>
        <p:txBody>
          <a:bodyPr/>
          <a:lstStyle/>
          <a:p>
            <a:r>
              <a:rPr lang="en-GB" noProof="0" err="1"/>
              <a:t>BNSS</a:t>
            </a:r>
            <a:r>
              <a:rPr lang="en-GB" noProof="0"/>
              <a:t>=Brief Negative Symptom Scale; GAF=Mental Illness Research Education and Clinical </a:t>
            </a:r>
            <a:r>
              <a:rPr lang="en-GB" noProof="0" err="1"/>
              <a:t>Center</a:t>
            </a:r>
            <a:r>
              <a:rPr lang="en-GB" noProof="0"/>
              <a:t> (</a:t>
            </a:r>
            <a:r>
              <a:rPr lang="en-GB" noProof="0" err="1"/>
              <a:t>MIRECC</a:t>
            </a:r>
            <a:r>
              <a:rPr lang="en-GB" noProof="0"/>
              <a:t>) Global Assessment of Functioning; NIH=National Institutes of Health; </a:t>
            </a:r>
            <a:r>
              <a:rPr lang="en-GB"/>
              <a:t>PANNS=Positive and Negative Syndrome Scale</a:t>
            </a:r>
            <a:endParaRPr lang="en-GB" noProof="0"/>
          </a:p>
          <a:p>
            <a:r>
              <a:rPr lang="en-GB" noProof="0"/>
              <a:t>1. Watson et al. Br J Psychiatry 2022;221:714–721; 2. Lewandowski et al. World Psychiatry 2025;24:260–266</a:t>
            </a:r>
          </a:p>
        </p:txBody>
      </p:sp>
      <p:sp>
        <p:nvSpPr>
          <p:cNvPr id="15" name="Slide Number Placeholder 6">
            <a:extLst>
              <a:ext uri="{FF2B5EF4-FFF2-40B4-BE49-F238E27FC236}">
                <a16:creationId xmlns:a16="http://schemas.microsoft.com/office/drawing/2014/main" id="{DC167B0E-BE78-923D-F304-DF057F58B52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9" name="Rectangle 8">
            <a:extLst>
              <a:ext uri="{FF2B5EF4-FFF2-40B4-BE49-F238E27FC236}">
                <a16:creationId xmlns:a16="http://schemas.microsoft.com/office/drawing/2014/main" id="{ABFFA928-A034-F845-6303-60C2DA826F11}"/>
              </a:ext>
            </a:extLst>
          </p:cNvPr>
          <p:cNvSpPr/>
          <p:nvPr/>
        </p:nvSpPr>
        <p:spPr>
          <a:xfrm>
            <a:off x="6286046" y="2499270"/>
            <a:ext cx="5419726" cy="251743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D3A43C39-A789-58BB-EACF-9C6E7E7A6CF4}"/>
              </a:ext>
            </a:extLst>
          </p:cNvPr>
          <p:cNvSpPr/>
          <p:nvPr/>
        </p:nvSpPr>
        <p:spPr>
          <a:xfrm>
            <a:off x="539749" y="2499270"/>
            <a:ext cx="5419726" cy="251743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DBD2D228-1794-9EE6-99A9-CF8F968F05D0}"/>
              </a:ext>
            </a:extLst>
          </p:cNvPr>
          <p:cNvSpPr txBox="1"/>
          <p:nvPr/>
        </p:nvSpPr>
        <p:spPr>
          <a:xfrm>
            <a:off x="539749" y="2089647"/>
            <a:ext cx="541972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99B3A8">
                    <a:lumMod val="50000"/>
                  </a:srgbClr>
                </a:solidFill>
                <a:effectLst/>
                <a:uLnTx/>
                <a:uFillTx/>
                <a:latin typeface="Arial"/>
                <a:ea typeface="+mn-ea"/>
                <a:cs typeface="+mn-cs"/>
              </a:rPr>
              <a:t>Cognitive outcome trajectory</a:t>
            </a:r>
            <a:r>
              <a:rPr kumimoji="0" lang="en-GB" sz="1800" b="1" i="0" u="none" strike="noStrike" kern="1200" cap="none" spc="0" normalizeH="0" baseline="30000" noProof="0">
                <a:ln>
                  <a:noFill/>
                </a:ln>
                <a:solidFill>
                  <a:srgbClr val="99B3A8">
                    <a:lumMod val="50000"/>
                  </a:srgbClr>
                </a:solidFill>
                <a:effectLst/>
                <a:uLnTx/>
                <a:uFillTx/>
                <a:latin typeface="Arial"/>
                <a:ea typeface="+mn-ea"/>
                <a:cs typeface="+mn-cs"/>
              </a:rPr>
              <a:t>2</a:t>
            </a:r>
          </a:p>
        </p:txBody>
      </p:sp>
      <p:sp>
        <p:nvSpPr>
          <p:cNvPr id="14" name="TextBox 13">
            <a:extLst>
              <a:ext uri="{FF2B5EF4-FFF2-40B4-BE49-F238E27FC236}">
                <a16:creationId xmlns:a16="http://schemas.microsoft.com/office/drawing/2014/main" id="{00138672-0491-29A6-EBB2-5D4673E6B85E}"/>
              </a:ext>
            </a:extLst>
          </p:cNvPr>
          <p:cNvSpPr txBox="1"/>
          <p:nvPr/>
        </p:nvSpPr>
        <p:spPr>
          <a:xfrm>
            <a:off x="6460650" y="2089647"/>
            <a:ext cx="507051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7B9CBB">
                    <a:lumMod val="75000"/>
                  </a:srgbClr>
                </a:solidFill>
                <a:effectLst/>
                <a:uLnTx/>
                <a:uFillTx/>
                <a:latin typeface="Arial"/>
                <a:ea typeface="+mn-ea"/>
                <a:cs typeface="+mn-cs"/>
              </a:rPr>
              <a:t>Clinical and functional outcomes</a:t>
            </a:r>
            <a:r>
              <a:rPr kumimoji="0" lang="en-GB" sz="1800" b="1" i="0" u="none" strike="noStrike" kern="1200" cap="none" spc="0" normalizeH="0" baseline="30000" noProof="0">
                <a:ln>
                  <a:noFill/>
                </a:ln>
                <a:solidFill>
                  <a:srgbClr val="7B9CBB">
                    <a:lumMod val="75000"/>
                  </a:srgbClr>
                </a:solidFill>
                <a:effectLst/>
                <a:uLnTx/>
                <a:uFillTx/>
                <a:latin typeface="Arial"/>
                <a:ea typeface="+mn-ea"/>
                <a:cs typeface="+mn-cs"/>
              </a:rPr>
              <a:t>2</a:t>
            </a:r>
          </a:p>
        </p:txBody>
      </p:sp>
      <p:sp>
        <p:nvSpPr>
          <p:cNvPr id="36" name="TextBox 35">
            <a:extLst>
              <a:ext uri="{FF2B5EF4-FFF2-40B4-BE49-F238E27FC236}">
                <a16:creationId xmlns:a16="http://schemas.microsoft.com/office/drawing/2014/main" id="{84D3EC52-D094-FDFF-DCC6-31B7533F85E7}"/>
              </a:ext>
            </a:extLst>
          </p:cNvPr>
          <p:cNvSpPr txBox="1"/>
          <p:nvPr/>
        </p:nvSpPr>
        <p:spPr>
          <a:xfrm>
            <a:off x="539749" y="5016702"/>
            <a:ext cx="5419726" cy="830997"/>
          </a:xfrm>
          <a:prstGeom prst="rect">
            <a:avLst/>
          </a:prstGeom>
          <a:solidFill>
            <a:schemeClr val="accent3">
              <a:lumMod val="75000"/>
            </a:schemeClr>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Arial"/>
                <a:ea typeface="+mn-ea"/>
                <a:cs typeface="+mn-cs"/>
              </a:rPr>
              <a:t>Heterogeneous trajectories demonstrate stable impairment, progressive decline, or partial improvement in cognitive outcomes</a:t>
            </a:r>
            <a:r>
              <a:rPr kumimoji="0" lang="en-GB" sz="1600" b="1" i="0" u="none" strike="noStrike" kern="1200" cap="none" spc="0" normalizeH="0" baseline="30000" noProof="0">
                <a:ln>
                  <a:noFill/>
                </a:ln>
                <a:solidFill>
                  <a:srgbClr val="FFFFFF"/>
                </a:solidFill>
                <a:effectLst/>
                <a:uLnTx/>
                <a:uFillTx/>
                <a:latin typeface="Arial"/>
                <a:ea typeface="+mn-ea"/>
                <a:cs typeface="+mn-cs"/>
              </a:rPr>
              <a:t>2</a:t>
            </a:r>
          </a:p>
        </p:txBody>
      </p:sp>
      <p:sp>
        <p:nvSpPr>
          <p:cNvPr id="37" name="TextBox 36">
            <a:extLst>
              <a:ext uri="{FF2B5EF4-FFF2-40B4-BE49-F238E27FC236}">
                <a16:creationId xmlns:a16="http://schemas.microsoft.com/office/drawing/2014/main" id="{8AF72AF9-946A-8305-B5D7-53F95489F69D}"/>
              </a:ext>
            </a:extLst>
          </p:cNvPr>
          <p:cNvSpPr txBox="1"/>
          <p:nvPr/>
        </p:nvSpPr>
        <p:spPr>
          <a:xfrm>
            <a:off x="6286046" y="5016702"/>
            <a:ext cx="5419726" cy="830997"/>
          </a:xfrm>
          <a:prstGeom prst="rect">
            <a:avLst/>
          </a:prstGeom>
          <a:solidFill>
            <a:schemeClr val="accent5">
              <a:lumMod val="75000"/>
            </a:schemeClr>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Cognitive trajectories strongly </a:t>
            </a:r>
            <a:br>
              <a:rPr kumimoji="0" lang="en-US" sz="1600" b="1" i="0" u="none" strike="noStrike" kern="1200" cap="none" spc="0" normalizeH="0" baseline="0" noProof="0">
                <a:ln>
                  <a:noFill/>
                </a:ln>
                <a:solidFill>
                  <a:srgbClr val="FFFFFF"/>
                </a:solidFill>
                <a:effectLst/>
                <a:uLnTx/>
                <a:uFillTx/>
                <a:latin typeface="Arial"/>
                <a:ea typeface="+mn-ea"/>
                <a:cs typeface="+mn-cs"/>
              </a:rPr>
            </a:br>
            <a:r>
              <a:rPr kumimoji="0" lang="en-US" sz="1600" b="1" i="0" u="none" strike="noStrike" kern="1200" cap="none" spc="0" normalizeH="0" baseline="0" noProof="0">
                <a:ln>
                  <a:noFill/>
                </a:ln>
                <a:solidFill>
                  <a:srgbClr val="FFFFFF"/>
                </a:solidFill>
                <a:effectLst/>
                <a:uLnTx/>
                <a:uFillTx/>
                <a:latin typeface="Arial"/>
                <a:ea typeface="+mn-ea"/>
                <a:cs typeface="+mn-cs"/>
              </a:rPr>
              <a:t>predict long-term functioning independent of symptom severity</a:t>
            </a:r>
            <a:r>
              <a:rPr kumimoji="0" lang="en-US" sz="1600" b="1" i="0" u="none" strike="noStrike" kern="1200" cap="none" spc="0" normalizeH="0" baseline="30000" noProof="0">
                <a:ln>
                  <a:noFill/>
                </a:ln>
                <a:solidFill>
                  <a:srgbClr val="FFFFFF"/>
                </a:solidFill>
                <a:effectLst/>
                <a:uLnTx/>
                <a:uFillTx/>
                <a:latin typeface="Arial"/>
                <a:ea typeface="+mn-ea"/>
                <a:cs typeface="+mn-cs"/>
              </a:rPr>
              <a:t>2</a:t>
            </a:r>
          </a:p>
        </p:txBody>
      </p:sp>
      <p:sp>
        <p:nvSpPr>
          <p:cNvPr id="44" name="TextBox 43">
            <a:extLst>
              <a:ext uri="{FF2B5EF4-FFF2-40B4-BE49-F238E27FC236}">
                <a16:creationId xmlns:a16="http://schemas.microsoft.com/office/drawing/2014/main" id="{0C34E355-176B-DD01-4E7C-0E88B95BD865}"/>
              </a:ext>
            </a:extLst>
          </p:cNvPr>
          <p:cNvSpPr txBox="1"/>
          <p:nvPr/>
        </p:nvSpPr>
        <p:spPr>
          <a:xfrm>
            <a:off x="539749" y="1435877"/>
            <a:ext cx="11110914" cy="31393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600" b="0" i="0" u="none" strike="noStrike" kern="1200" cap="none" spc="0" normalizeH="0" baseline="0" noProof="0">
                <a:ln>
                  <a:noFill/>
                </a:ln>
                <a:solidFill>
                  <a:srgbClr val="3F1A01"/>
                </a:solidFill>
                <a:effectLst/>
                <a:uLnTx/>
                <a:uFillTx/>
                <a:latin typeface="Arial"/>
                <a:ea typeface="+mn-ea"/>
                <a:cs typeface="+mn-cs"/>
              </a:rPr>
              <a:t>Cognitive deficits emerge </a:t>
            </a:r>
            <a:r>
              <a:rPr kumimoji="0" lang="en-GB" sz="1600" b="1" i="0" u="none" strike="noStrike" kern="1200" cap="none" spc="0" normalizeH="0" baseline="0" noProof="0">
                <a:ln>
                  <a:noFill/>
                </a:ln>
                <a:solidFill>
                  <a:srgbClr val="3F1A01"/>
                </a:solidFill>
                <a:effectLst/>
                <a:uLnTx/>
                <a:uFillTx/>
                <a:latin typeface="Arial"/>
                <a:ea typeface="+mn-ea"/>
                <a:cs typeface="+mn-cs"/>
              </a:rPr>
              <a:t>early in the course of psychosis</a:t>
            </a:r>
            <a:r>
              <a:rPr kumimoji="0" lang="en-GB" sz="1600" b="0" i="0" u="none" strike="noStrike" kern="1200" cap="none" spc="0" normalizeH="0" baseline="0" noProof="0">
                <a:ln>
                  <a:noFill/>
                </a:ln>
                <a:solidFill>
                  <a:srgbClr val="3F1A01"/>
                </a:solidFill>
                <a:effectLst/>
                <a:uLnTx/>
                <a:uFillTx/>
                <a:latin typeface="Arial"/>
                <a:ea typeface="+mn-ea"/>
                <a:cs typeface="+mn-cs"/>
              </a:rPr>
              <a:t> and are relatively stable</a:t>
            </a:r>
            <a:r>
              <a:rPr kumimoji="0" lang="en-GB" sz="1600" b="0" i="0" u="none" strike="noStrike" kern="1200" cap="none" spc="0" normalizeH="0" baseline="30000" noProof="0">
                <a:ln>
                  <a:noFill/>
                </a:ln>
                <a:solidFill>
                  <a:srgbClr val="3F1A01"/>
                </a:solidFill>
                <a:effectLst/>
                <a:uLnTx/>
                <a:uFillTx/>
                <a:latin typeface="Arial"/>
                <a:ea typeface="+mn-ea"/>
                <a:cs typeface="+mn-cs"/>
              </a:rPr>
              <a:t>1</a:t>
            </a:r>
          </a:p>
        </p:txBody>
      </p:sp>
      <p:sp>
        <p:nvSpPr>
          <p:cNvPr id="45" name="TextBox 44">
            <a:extLst>
              <a:ext uri="{FF2B5EF4-FFF2-40B4-BE49-F238E27FC236}">
                <a16:creationId xmlns:a16="http://schemas.microsoft.com/office/drawing/2014/main" id="{BCECEE7A-44FE-A229-CA57-D4886605CFFD}"/>
              </a:ext>
            </a:extLst>
          </p:cNvPr>
          <p:cNvSpPr txBox="1"/>
          <p:nvPr/>
        </p:nvSpPr>
        <p:spPr>
          <a:xfrm>
            <a:off x="6460651" y="2705100"/>
            <a:ext cx="4693124" cy="213904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srgbClr val="3F1A01">
                    <a:lumMod val="50000"/>
                    <a:lumOff val="50000"/>
                  </a:srgbClr>
                </a:solidFill>
                <a:effectLst/>
                <a:uLnTx/>
                <a:uFillTx/>
                <a:latin typeface="Arial"/>
                <a:ea typeface="+mn-ea"/>
                <a:cs typeface="+mn-cs"/>
              </a:rPr>
              <a:t>Progressive decline group: </a:t>
            </a:r>
            <a:r>
              <a:rPr kumimoji="0" lang="en-GB" sz="1600" b="0" i="0" u="none" strike="noStrike" kern="1200" cap="none" spc="0" normalizeH="0" baseline="0" noProof="0">
                <a:ln>
                  <a:noFill/>
                </a:ln>
                <a:effectLst/>
                <a:uLnTx/>
                <a:uFillTx/>
                <a:latin typeface="Arial"/>
                <a:ea typeface="+mn-ea"/>
                <a:cs typeface="+mn-cs"/>
              </a:rPr>
              <a:t>Highest negative symptom scores over time (BNSS, PANNS negative), and lower GAF </a:t>
            </a:r>
            <a:r>
              <a:rPr kumimoji="0" lang="en-GB" sz="1600" b="0" i="0" u="none" kern="1200" cap="none" spc="0" normalizeH="0" baseline="0" noProof="0">
                <a:ln>
                  <a:noFill/>
                </a:ln>
                <a:effectLst/>
                <a:uLnTx/>
                <a:uFillTx/>
                <a:latin typeface="Arial"/>
                <a:ea typeface="+mn-ea"/>
                <a:cs typeface="+mn-cs"/>
              </a:rPr>
              <a:t>s</a:t>
            </a:r>
            <a:r>
              <a:rPr kumimoji="0" lang="en-GB" sz="1600" b="0" i="0" u="none" strike="noStrike" kern="1200" cap="none" spc="0" normalizeH="0" baseline="0" noProof="0">
                <a:ln>
                  <a:noFill/>
                </a:ln>
                <a:effectLst/>
                <a:uLnTx/>
                <a:uFillTx/>
                <a:latin typeface="Arial"/>
                <a:ea typeface="+mn-ea"/>
                <a:cs typeface="+mn-cs"/>
              </a:rPr>
              <a:t>ocial and occupational scores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srgbClr val="99B3A8">
                    <a:lumMod val="75000"/>
                  </a:srgbClr>
                </a:solidFill>
                <a:effectLst/>
                <a:uLnTx/>
                <a:uFillTx/>
                <a:latin typeface="Arial"/>
                <a:ea typeface="+mn-ea"/>
                <a:cs typeface="+mn-cs"/>
              </a:rPr>
              <a:t>High-functioning group: </a:t>
            </a:r>
            <a:r>
              <a:rPr kumimoji="0" lang="en-GB" sz="1600" b="0" i="0" u="none" strike="noStrike" kern="1200" cap="none" spc="0" normalizeH="0" baseline="0" noProof="0">
                <a:ln>
                  <a:noFill/>
                </a:ln>
                <a:solidFill>
                  <a:srgbClr val="3F1A01"/>
                </a:solidFill>
                <a:effectLst/>
                <a:uLnTx/>
                <a:uFillTx/>
                <a:latin typeface="Arial"/>
                <a:ea typeface="+mn-ea"/>
                <a:cs typeface="+mn-cs"/>
              </a:rPr>
              <a:t>Lowest negative symptoms, best social and occupational functioning at 8 and 16 </a:t>
            </a:r>
            <a:r>
              <a:rPr kumimoji="0" lang="en-GB" sz="1600" b="0" i="0" u="none" strike="noStrike" kern="1200" cap="none" spc="0" normalizeH="0" baseline="0" noProof="0">
                <a:ln>
                  <a:noFill/>
                </a:ln>
                <a:effectLst/>
                <a:uLnTx/>
                <a:uFillTx/>
                <a:latin typeface="Arial"/>
                <a:ea typeface="+mn-ea"/>
                <a:cs typeface="+mn-cs"/>
              </a:rPr>
              <a:t>months, and </a:t>
            </a:r>
            <a:r>
              <a:rPr kumimoji="0" lang="en-GB" sz="1600" b="0" i="0" u="none" strike="noStrike" kern="1200" cap="none" spc="0" normalizeH="0" baseline="0" noProof="0">
                <a:ln>
                  <a:noFill/>
                </a:ln>
                <a:solidFill>
                  <a:srgbClr val="3F1A01"/>
                </a:solidFill>
                <a:effectLst/>
                <a:uLnTx/>
                <a:uFillTx/>
                <a:latin typeface="Arial"/>
                <a:ea typeface="+mn-ea"/>
                <a:cs typeface="+mn-cs"/>
              </a:rPr>
              <a:t>better subjective wellbeing</a:t>
            </a:r>
          </a:p>
        </p:txBody>
      </p:sp>
      <p:sp>
        <p:nvSpPr>
          <p:cNvPr id="8" name="TextBox 7">
            <a:extLst>
              <a:ext uri="{FF2B5EF4-FFF2-40B4-BE49-F238E27FC236}">
                <a16:creationId xmlns:a16="http://schemas.microsoft.com/office/drawing/2014/main" id="{D45380FF-F681-11A6-98D7-B7D5A3CCBEED}"/>
              </a:ext>
            </a:extLst>
          </p:cNvPr>
          <p:cNvSpPr txBox="1"/>
          <p:nvPr/>
        </p:nvSpPr>
        <p:spPr>
          <a:xfrm>
            <a:off x="668490" y="2501481"/>
            <a:ext cx="5245100" cy="461665"/>
          </a:xfrm>
          <a:prstGeom prst="rect">
            <a:avLst/>
          </a:prstGeom>
          <a:noFill/>
        </p:spPr>
        <p:txBody>
          <a:bodyPr wrap="square">
            <a:spAutoFit/>
          </a:bodyPr>
          <a:lstStyle/>
          <a:p>
            <a:pPr algn="ctr"/>
            <a:r>
              <a:rPr lang="en-US" sz="1200" b="1"/>
              <a:t>Change from baseline NIH Toolbox Fluid Cognition Composite score at each timepoint in cognitive trajectory subgroups</a:t>
            </a:r>
            <a:endParaRPr lang="en-GB" sz="1200" b="1"/>
          </a:p>
        </p:txBody>
      </p:sp>
      <p:grpSp>
        <p:nvGrpSpPr>
          <p:cNvPr id="17" name="Group 16">
            <a:extLst>
              <a:ext uri="{FF2B5EF4-FFF2-40B4-BE49-F238E27FC236}">
                <a16:creationId xmlns:a16="http://schemas.microsoft.com/office/drawing/2014/main" id="{58140D53-E79D-DBCE-E115-7CCCC1430071}"/>
              </a:ext>
            </a:extLst>
          </p:cNvPr>
          <p:cNvGrpSpPr/>
          <p:nvPr/>
        </p:nvGrpSpPr>
        <p:grpSpPr>
          <a:xfrm>
            <a:off x="1093504" y="2972162"/>
            <a:ext cx="5081534" cy="2060734"/>
            <a:chOff x="-4280336" y="2861940"/>
            <a:chExt cx="5081534" cy="2060734"/>
          </a:xfrm>
        </p:grpSpPr>
        <p:graphicFrame>
          <p:nvGraphicFramePr>
            <p:cNvPr id="6" name="Chart 5">
              <a:extLst>
                <a:ext uri="{FF2B5EF4-FFF2-40B4-BE49-F238E27FC236}">
                  <a16:creationId xmlns:a16="http://schemas.microsoft.com/office/drawing/2014/main" id="{458344A2-88F0-6C48-F7AB-2A52AAD530CE}"/>
                </a:ext>
              </a:extLst>
            </p:cNvPr>
            <p:cNvGraphicFramePr/>
            <p:nvPr>
              <p:extLst>
                <p:ext uri="{D42A27DB-BD31-4B8C-83A1-F6EECF244321}">
                  <p14:modId xmlns:p14="http://schemas.microsoft.com/office/powerpoint/2010/main" val="1077311990"/>
                </p:ext>
              </p:extLst>
            </p:nvPr>
          </p:nvGraphicFramePr>
          <p:xfrm>
            <a:off x="-3953682" y="2929124"/>
            <a:ext cx="4754880" cy="1917563"/>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BA0AB08B-D311-CBC7-AAFE-A5BA1521EDC2}"/>
                </a:ext>
              </a:extLst>
            </p:cNvPr>
            <p:cNvSpPr txBox="1"/>
            <p:nvPr/>
          </p:nvSpPr>
          <p:spPr>
            <a:xfrm>
              <a:off x="-4280336" y="2861940"/>
              <a:ext cx="307777" cy="2060734"/>
            </a:xfrm>
            <a:prstGeom prst="rect">
              <a:avLst/>
            </a:prstGeom>
            <a:noFill/>
          </p:spPr>
          <p:txBody>
            <a:bodyPr vert="vert270" wrap="square" lIns="0" tIns="0" rIns="0" bIns="0" rtlCol="0">
              <a:spAutoFit/>
            </a:bodyPr>
            <a:lstStyle/>
            <a:p>
              <a:pPr algn="ctr" rtl="0">
                <a:defRPr sz="1000" b="1" i="0" u="none" strike="noStrike" kern="1200" baseline="0">
                  <a:solidFill>
                    <a:srgbClr val="1A1A17"/>
                  </a:solidFill>
                  <a:latin typeface="+mn-lt"/>
                  <a:ea typeface="+mn-ea"/>
                  <a:cs typeface="+mn-cs"/>
                </a:defRPr>
              </a:pPr>
              <a:r>
                <a:rPr lang="en-GB" b="1"/>
                <a:t>Change from</a:t>
              </a:r>
              <a:r>
                <a:rPr lang="en-GB" b="1" baseline="0"/>
                <a:t> basel</a:t>
              </a:r>
              <a:r>
                <a:rPr lang="en-GB" b="1" baseline="0">
                  <a:solidFill>
                    <a:schemeClr val="tx2"/>
                  </a:solidFill>
                </a:rPr>
                <a:t>ine in Fluid Cognition s</a:t>
              </a:r>
              <a:r>
                <a:rPr lang="en-GB" b="1" baseline="0"/>
                <a:t>core</a:t>
              </a:r>
              <a:endParaRPr lang="en-GB" b="1"/>
            </a:p>
          </p:txBody>
        </p:sp>
      </p:grpSp>
    </p:spTree>
    <p:extLst>
      <p:ext uri="{BB962C8B-B14F-4D97-AF65-F5344CB8AC3E}">
        <p14:creationId xmlns:p14="http://schemas.microsoft.com/office/powerpoint/2010/main" val="635040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A5F75-E8C2-9613-DFAE-B28064952912}"/>
              </a:ext>
            </a:extLst>
          </p:cNvPr>
          <p:cNvSpPr>
            <a:spLocks noGrp="1"/>
          </p:cNvSpPr>
          <p:nvPr>
            <p:ph type="title"/>
          </p:nvPr>
        </p:nvSpPr>
        <p:spPr/>
        <p:txBody>
          <a:bodyPr/>
          <a:lstStyle/>
          <a:p>
            <a:r>
              <a:rPr lang="en-GB" noProof="0"/>
              <a:t>Functional outcomes </a:t>
            </a:r>
            <a:br>
              <a:rPr lang="en-GB" noProof="0"/>
            </a:br>
            <a:r>
              <a:rPr lang="en-GB" noProof="0"/>
              <a:t>in schizophrenia </a:t>
            </a:r>
          </a:p>
        </p:txBody>
      </p:sp>
      <p:sp>
        <p:nvSpPr>
          <p:cNvPr id="3" name="Text Placeholder 2">
            <a:extLst>
              <a:ext uri="{FF2B5EF4-FFF2-40B4-BE49-F238E27FC236}">
                <a16:creationId xmlns:a16="http://schemas.microsoft.com/office/drawing/2014/main" id="{0702D849-018C-D5BE-D257-48BFB8C59BDF}"/>
              </a:ext>
            </a:extLst>
          </p:cNvPr>
          <p:cNvSpPr>
            <a:spLocks noGrp="1"/>
          </p:cNvSpPr>
          <p:nvPr>
            <p:ph type="body" idx="1"/>
          </p:nvPr>
        </p:nvSpPr>
        <p:spPr/>
        <p:txBody>
          <a:bodyPr/>
          <a:lstStyle/>
          <a:p>
            <a:endParaRPr lang="en-GB" noProof="0"/>
          </a:p>
          <a:p>
            <a:endParaRPr lang="en-GB" noProof="0"/>
          </a:p>
        </p:txBody>
      </p:sp>
    </p:spTree>
    <p:extLst>
      <p:ext uri="{BB962C8B-B14F-4D97-AF65-F5344CB8AC3E}">
        <p14:creationId xmlns:p14="http://schemas.microsoft.com/office/powerpoint/2010/main" val="23469302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CC23C-389A-2DFD-1000-4619EDF98161}"/>
            </a:ext>
          </a:extLst>
        </p:cNvPr>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F5F8B1C3-DC70-77E9-2FE6-0BBDD2F7D2A0}"/>
              </a:ext>
            </a:extLst>
          </p:cNvPr>
          <p:cNvSpPr>
            <a:spLocks noGrp="1"/>
          </p:cNvSpPr>
          <p:nvPr>
            <p:ph sz="half" idx="1"/>
          </p:nvPr>
        </p:nvSpPr>
        <p:spPr/>
        <p:txBody>
          <a:bodyPr/>
          <a:lstStyle/>
          <a:p>
            <a:pPr lvl="0"/>
            <a:r>
              <a:rPr lang="en-GB" noProof="0">
                <a:solidFill>
                  <a:schemeClr val="tx1"/>
                </a:solidFill>
              </a:rPr>
              <a:t>Functional recovery consistently trails behind clinical remission; many patients continue to experience impairment in social, educational, and vocational domains, even when early symptomatic improvement is achieved</a:t>
            </a:r>
            <a:r>
              <a:rPr lang="en-GB" baseline="30000" noProof="0">
                <a:solidFill>
                  <a:schemeClr val="tx1"/>
                </a:solidFill>
              </a:rPr>
              <a:t>3</a:t>
            </a:r>
            <a:r>
              <a:rPr lang="en-GB" noProof="0">
                <a:solidFill>
                  <a:schemeClr val="tx1"/>
                </a:solidFill>
              </a:rPr>
              <a:t> </a:t>
            </a:r>
          </a:p>
          <a:p>
            <a:r>
              <a:rPr lang="en-GB" noProof="0"/>
              <a:t>DUP as a predictor of functional recovery highlights the importance of early intervention</a:t>
            </a:r>
          </a:p>
        </p:txBody>
      </p:sp>
      <p:sp>
        <p:nvSpPr>
          <p:cNvPr id="5" name="Text Placeholder 4">
            <a:extLst>
              <a:ext uri="{FF2B5EF4-FFF2-40B4-BE49-F238E27FC236}">
                <a16:creationId xmlns:a16="http://schemas.microsoft.com/office/drawing/2014/main" id="{13B61AD6-BC6E-F35D-CD19-7FA3DB594912}"/>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4AF27578-CC3D-78F0-BF45-FEEF46BC50A5}"/>
              </a:ext>
            </a:extLst>
          </p:cNvPr>
          <p:cNvSpPr>
            <a:spLocks noGrp="1"/>
          </p:cNvSpPr>
          <p:nvPr>
            <p:ph type="title"/>
          </p:nvPr>
        </p:nvSpPr>
        <p:spPr/>
        <p:txBody>
          <a:bodyPr/>
          <a:lstStyle/>
          <a:p>
            <a:r>
              <a:rPr lang="en-GB" noProof="0"/>
              <a:t>Functional outcomes in first-episode psychosis</a:t>
            </a:r>
          </a:p>
        </p:txBody>
      </p:sp>
      <p:sp>
        <p:nvSpPr>
          <p:cNvPr id="20" name="Content Placeholder 19">
            <a:extLst>
              <a:ext uri="{FF2B5EF4-FFF2-40B4-BE49-F238E27FC236}">
                <a16:creationId xmlns:a16="http://schemas.microsoft.com/office/drawing/2014/main" id="{BB6782A2-537A-CBD2-AA84-D741C9BCC020}"/>
              </a:ext>
            </a:extLst>
          </p:cNvPr>
          <p:cNvSpPr>
            <a:spLocks noGrp="1"/>
          </p:cNvSpPr>
          <p:nvPr>
            <p:ph idx="19"/>
          </p:nvPr>
        </p:nvSpPr>
        <p:spPr/>
        <p:txBody>
          <a:bodyPr/>
          <a:lstStyle/>
          <a:p>
            <a:r>
              <a:rPr lang="en-GB" noProof="0" dirty="0">
                <a:solidFill>
                  <a:schemeClr val="tx1"/>
                </a:solidFill>
              </a:rPr>
              <a:t>In FEP, approximately </a:t>
            </a:r>
            <a:r>
              <a:rPr lang="en-GB" b="1" noProof="0" dirty="0">
                <a:solidFill>
                  <a:schemeClr val="tx1"/>
                </a:solidFill>
              </a:rPr>
              <a:t>54%</a:t>
            </a:r>
            <a:r>
              <a:rPr lang="en-GB" noProof="0" dirty="0">
                <a:solidFill>
                  <a:schemeClr val="tx1"/>
                </a:solidFill>
              </a:rPr>
              <a:t> of patients achieve </a:t>
            </a:r>
            <a:r>
              <a:rPr lang="en-GB" b="1" noProof="0" dirty="0">
                <a:solidFill>
                  <a:schemeClr val="tx1"/>
                </a:solidFill>
              </a:rPr>
              <a:t>symptomatic remission </a:t>
            </a:r>
            <a:r>
              <a:rPr lang="en-GB" noProof="0" dirty="0">
                <a:solidFill>
                  <a:schemeClr val="tx1"/>
                </a:solidFill>
              </a:rPr>
              <a:t>within 4 years, while only </a:t>
            </a:r>
            <a:r>
              <a:rPr lang="en-GB" b="1" noProof="0" dirty="0">
                <a:solidFill>
                  <a:schemeClr val="tx1"/>
                </a:solidFill>
              </a:rPr>
              <a:t>32%</a:t>
            </a:r>
            <a:r>
              <a:rPr lang="en-GB" noProof="0" dirty="0">
                <a:solidFill>
                  <a:schemeClr val="tx1"/>
                </a:solidFill>
              </a:rPr>
              <a:t> achieve </a:t>
            </a:r>
            <a:r>
              <a:rPr lang="en-GB" b="1" noProof="0" dirty="0">
                <a:solidFill>
                  <a:schemeClr val="tx1"/>
                </a:solidFill>
              </a:rPr>
              <a:t>symptomatic and functional recovery</a:t>
            </a:r>
            <a:r>
              <a:rPr lang="en-GB" baseline="30000" noProof="0" dirty="0">
                <a:solidFill>
                  <a:schemeClr val="tx1"/>
                </a:solidFill>
              </a:rPr>
              <a:t>1</a:t>
            </a:r>
          </a:p>
          <a:p>
            <a:r>
              <a:rPr lang="en-GB" noProof="0" dirty="0">
                <a:solidFill>
                  <a:schemeClr val="tx1"/>
                </a:solidFill>
              </a:rPr>
              <a:t>Among those with FEP, the </a:t>
            </a:r>
            <a:r>
              <a:rPr lang="en-GB" b="1" noProof="0" dirty="0">
                <a:solidFill>
                  <a:schemeClr val="tx1"/>
                </a:solidFill>
              </a:rPr>
              <a:t>most robust predictors of functional recovery </a:t>
            </a:r>
            <a:r>
              <a:rPr lang="en-GB" noProof="0" dirty="0">
                <a:solidFill>
                  <a:schemeClr val="tx1"/>
                </a:solidFill>
              </a:rPr>
              <a:t>include:</a:t>
            </a:r>
            <a:r>
              <a:rPr lang="en-GB" baseline="30000" noProof="0" dirty="0">
                <a:solidFill>
                  <a:schemeClr val="tx1"/>
                </a:solidFill>
              </a:rPr>
              <a:t>2</a:t>
            </a:r>
          </a:p>
          <a:p>
            <a:endParaRPr lang="en-GB" baseline="30000" noProof="0" dirty="0">
              <a:solidFill>
                <a:schemeClr val="tx1"/>
              </a:solidFill>
            </a:endParaRPr>
          </a:p>
          <a:p>
            <a:endParaRPr lang="en-GB" baseline="30000" noProof="0" dirty="0">
              <a:solidFill>
                <a:schemeClr val="tx1"/>
              </a:solidFill>
            </a:endParaRPr>
          </a:p>
          <a:p>
            <a:endParaRPr lang="en-GB" baseline="30000" noProof="0" dirty="0">
              <a:solidFill>
                <a:schemeClr val="tx1"/>
              </a:solidFill>
            </a:endParaRPr>
          </a:p>
          <a:p>
            <a:endParaRPr lang="en-GB" baseline="30000" noProof="0" dirty="0">
              <a:solidFill>
                <a:schemeClr val="tx1"/>
              </a:solidFill>
            </a:endParaRPr>
          </a:p>
          <a:p>
            <a:endParaRPr lang="en-GB" baseline="30000" noProof="0" dirty="0">
              <a:solidFill>
                <a:schemeClr val="tx1"/>
              </a:solidFill>
            </a:endParaRPr>
          </a:p>
          <a:p>
            <a:endParaRPr lang="en-GB" baseline="30000" noProof="0" dirty="0">
              <a:solidFill>
                <a:schemeClr val="tx1"/>
              </a:solidFill>
            </a:endParaRPr>
          </a:p>
          <a:p>
            <a:r>
              <a:rPr lang="en-GB" noProof="0" dirty="0">
                <a:solidFill>
                  <a:schemeClr val="tx1"/>
                </a:solidFill>
              </a:rPr>
              <a:t>In contrast, </a:t>
            </a:r>
            <a:r>
              <a:rPr lang="en-GB" b="1" noProof="0" dirty="0">
                <a:solidFill>
                  <a:schemeClr val="tx1"/>
                </a:solidFill>
              </a:rPr>
              <a:t>sociodemographic</a:t>
            </a:r>
            <a:r>
              <a:rPr lang="en-GB" noProof="0" dirty="0">
                <a:solidFill>
                  <a:schemeClr val="tx1"/>
                </a:solidFill>
              </a:rPr>
              <a:t> and some </a:t>
            </a:r>
            <a:r>
              <a:rPr lang="en-GB" b="1" noProof="0" dirty="0">
                <a:solidFill>
                  <a:schemeClr val="tx1"/>
                </a:solidFill>
              </a:rPr>
              <a:t>clinical variables</a:t>
            </a:r>
            <a:r>
              <a:rPr lang="en-GB" noProof="0" dirty="0">
                <a:solidFill>
                  <a:schemeClr val="tx1"/>
                </a:solidFill>
              </a:rPr>
              <a:t> appear to contribute </a:t>
            </a:r>
            <a:r>
              <a:rPr lang="en-GB" b="1" noProof="0" dirty="0">
                <a:solidFill>
                  <a:schemeClr val="tx1"/>
                </a:solidFill>
              </a:rPr>
              <a:t>relatively little </a:t>
            </a:r>
            <a:r>
              <a:rPr lang="en-GB" noProof="0" dirty="0">
                <a:solidFill>
                  <a:schemeClr val="tx1"/>
                </a:solidFill>
              </a:rPr>
              <a:t>to the </a:t>
            </a:r>
            <a:r>
              <a:rPr lang="en-GB" b="1" noProof="0" dirty="0">
                <a:solidFill>
                  <a:schemeClr val="tx1"/>
                </a:solidFill>
              </a:rPr>
              <a:t>prediction of functional recovery</a:t>
            </a:r>
            <a:r>
              <a:rPr lang="en-GB" baseline="30000" noProof="0" dirty="0">
                <a:solidFill>
                  <a:schemeClr val="tx1"/>
                </a:solidFill>
              </a:rPr>
              <a:t>2</a:t>
            </a:r>
          </a:p>
          <a:p>
            <a:pPr marL="0" indent="0">
              <a:buNone/>
            </a:pPr>
            <a:endParaRPr lang="en-GB" noProof="0" dirty="0">
              <a:solidFill>
                <a:schemeClr val="tx1"/>
              </a:solidFill>
            </a:endParaRPr>
          </a:p>
          <a:p>
            <a:endParaRPr lang="en-GB" noProof="0" dirty="0">
              <a:solidFill>
                <a:schemeClr val="tx1"/>
              </a:solidFill>
            </a:endParaRPr>
          </a:p>
          <a:p>
            <a:pPr marL="0" indent="0">
              <a:buNone/>
            </a:pPr>
            <a:endParaRPr lang="en-GB" noProof="0" dirty="0"/>
          </a:p>
        </p:txBody>
      </p:sp>
      <p:sp>
        <p:nvSpPr>
          <p:cNvPr id="6" name="Text Placeholder 5">
            <a:extLst>
              <a:ext uri="{FF2B5EF4-FFF2-40B4-BE49-F238E27FC236}">
                <a16:creationId xmlns:a16="http://schemas.microsoft.com/office/drawing/2014/main" id="{3C459B4A-BC4D-E2EE-6F0E-1B147C5270FE}"/>
              </a:ext>
            </a:extLst>
          </p:cNvPr>
          <p:cNvSpPr>
            <a:spLocks noGrp="1"/>
          </p:cNvSpPr>
          <p:nvPr>
            <p:ph type="body" sz="quarter" idx="18"/>
          </p:nvPr>
        </p:nvSpPr>
        <p:spPr/>
        <p:txBody>
          <a:bodyPr/>
          <a:lstStyle/>
          <a:p>
            <a:r>
              <a:rPr lang="en-GB" noProof="0"/>
              <a:t>DUP=</a:t>
            </a:r>
            <a:r>
              <a:rPr lang="en-GB"/>
              <a:t>duration of untreated psychosis; </a:t>
            </a:r>
            <a:r>
              <a:rPr lang="en-GB" noProof="0"/>
              <a:t>FEP=first-episode psychosis</a:t>
            </a:r>
          </a:p>
          <a:p>
            <a:r>
              <a:rPr lang="en-GB" noProof="0"/>
              <a:t>1. Catalan et al. </a:t>
            </a:r>
            <a:r>
              <a:rPr lang="en-GB" noProof="0" err="1"/>
              <a:t>Eur</a:t>
            </a:r>
            <a:r>
              <a:rPr lang="en-GB" noProof="0"/>
              <a:t> Psychiatry 2021;64:e69; 2. </a:t>
            </a:r>
            <a:r>
              <a:rPr lang="en-GB" noProof="0" err="1"/>
              <a:t>Santesteban-Echarri</a:t>
            </a:r>
            <a:r>
              <a:rPr lang="en-GB" noProof="0"/>
              <a:t> et al. Clin </a:t>
            </a:r>
            <a:r>
              <a:rPr lang="en-GB" noProof="0" err="1"/>
              <a:t>Psychol</a:t>
            </a:r>
            <a:r>
              <a:rPr lang="en-GB" noProof="0"/>
              <a:t> Rev 2017;58:59–75; 3. Peralta et al. </a:t>
            </a:r>
            <a:r>
              <a:rPr lang="en-GB" noProof="0" err="1"/>
              <a:t>Schizophr</a:t>
            </a:r>
            <a:r>
              <a:rPr lang="en-GB" noProof="0"/>
              <a:t> Bull 2022;48:631–642</a:t>
            </a:r>
          </a:p>
        </p:txBody>
      </p:sp>
      <p:sp>
        <p:nvSpPr>
          <p:cNvPr id="2" name="Slide Number Placeholder 1">
            <a:extLst>
              <a:ext uri="{FF2B5EF4-FFF2-40B4-BE49-F238E27FC236}">
                <a16:creationId xmlns:a16="http://schemas.microsoft.com/office/drawing/2014/main" id="{AE817856-E372-C0D9-1D1F-78FF85D5FDAC}"/>
              </a:ext>
            </a:extLst>
          </p:cNvPr>
          <p:cNvSpPr>
            <a:spLocks noGrp="1"/>
          </p:cNvSpPr>
          <p:nvPr>
            <p:ph type="sldNum" sz="quarter" idx="4"/>
          </p:nvPr>
        </p:nvSpPr>
        <p:spPr/>
        <p:txBody>
          <a:bodyPr/>
          <a:lstStyle/>
          <a:p>
            <a:fld id="{6DBC486D-4FAB-B746-8B02-8D7C842291C6}" type="slidenum">
              <a:rPr lang="en-GB" noProof="0" smtClean="0"/>
              <a:pPr/>
              <a:t>26</a:t>
            </a:fld>
            <a:endParaRPr lang="en-GB" noProof="0"/>
          </a:p>
        </p:txBody>
      </p:sp>
      <p:grpSp>
        <p:nvGrpSpPr>
          <p:cNvPr id="36" name="Group 35">
            <a:extLst>
              <a:ext uri="{FF2B5EF4-FFF2-40B4-BE49-F238E27FC236}">
                <a16:creationId xmlns:a16="http://schemas.microsoft.com/office/drawing/2014/main" id="{EB498EEE-F703-6D5F-A6D6-F8E9F58E52C0}"/>
              </a:ext>
            </a:extLst>
          </p:cNvPr>
          <p:cNvGrpSpPr/>
          <p:nvPr/>
        </p:nvGrpSpPr>
        <p:grpSpPr>
          <a:xfrm>
            <a:off x="5971580" y="3002321"/>
            <a:ext cx="2971800" cy="1548943"/>
            <a:chOff x="5971580" y="3002321"/>
            <a:chExt cx="2971800" cy="1548943"/>
          </a:xfrm>
        </p:grpSpPr>
        <p:sp>
          <p:nvSpPr>
            <p:cNvPr id="23" name="TextBox 22">
              <a:extLst>
                <a:ext uri="{FF2B5EF4-FFF2-40B4-BE49-F238E27FC236}">
                  <a16:creationId xmlns:a16="http://schemas.microsoft.com/office/drawing/2014/main" id="{D0F181E1-BE55-4DED-08F8-3A03855B846E}"/>
                </a:ext>
              </a:extLst>
            </p:cNvPr>
            <p:cNvSpPr txBox="1"/>
            <p:nvPr/>
          </p:nvSpPr>
          <p:spPr>
            <a:xfrm>
              <a:off x="5971580" y="3966489"/>
              <a:ext cx="2971800" cy="584775"/>
            </a:xfrm>
            <a:prstGeom prst="rect">
              <a:avLst/>
            </a:prstGeom>
            <a:noFill/>
          </p:spPr>
          <p:txBody>
            <a:bodyPr wrap="square" rtlCol="0">
              <a:spAutoFit/>
            </a:bodyPr>
            <a:lstStyle/>
            <a:p>
              <a:pPr algn="ctr"/>
              <a:r>
                <a:rPr lang="en-GB" sz="1600" b="1" noProof="0"/>
                <a:t>Remission of both positive and negative symptoms</a:t>
              </a:r>
            </a:p>
          </p:txBody>
        </p:sp>
        <p:pic>
          <p:nvPicPr>
            <p:cNvPr id="25" name="Graphic 24" descr="Bar graph with downward trend with solid fill">
              <a:extLst>
                <a:ext uri="{FF2B5EF4-FFF2-40B4-BE49-F238E27FC236}">
                  <a16:creationId xmlns:a16="http://schemas.microsoft.com/office/drawing/2014/main" id="{34474616-E329-8B71-4A15-A7832A93E8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00280" y="3002321"/>
              <a:ext cx="914400" cy="914400"/>
            </a:xfrm>
            <a:prstGeom prst="rect">
              <a:avLst/>
            </a:prstGeom>
          </p:spPr>
        </p:pic>
      </p:grpSp>
      <p:grpSp>
        <p:nvGrpSpPr>
          <p:cNvPr id="37" name="Group 36">
            <a:extLst>
              <a:ext uri="{FF2B5EF4-FFF2-40B4-BE49-F238E27FC236}">
                <a16:creationId xmlns:a16="http://schemas.microsoft.com/office/drawing/2014/main" id="{0286493A-8EA3-7977-9B07-D7ACB01319D5}"/>
              </a:ext>
            </a:extLst>
          </p:cNvPr>
          <p:cNvGrpSpPr/>
          <p:nvPr/>
        </p:nvGrpSpPr>
        <p:grpSpPr>
          <a:xfrm>
            <a:off x="2980135" y="3002321"/>
            <a:ext cx="2971800" cy="1548943"/>
            <a:chOff x="3029050" y="3002321"/>
            <a:chExt cx="2971800" cy="1548943"/>
          </a:xfrm>
        </p:grpSpPr>
        <p:sp>
          <p:nvSpPr>
            <p:cNvPr id="22" name="TextBox 21">
              <a:extLst>
                <a:ext uri="{FF2B5EF4-FFF2-40B4-BE49-F238E27FC236}">
                  <a16:creationId xmlns:a16="http://schemas.microsoft.com/office/drawing/2014/main" id="{A9149FD5-D746-587B-1470-D45AC3B90D1A}"/>
                </a:ext>
              </a:extLst>
            </p:cNvPr>
            <p:cNvSpPr txBox="1"/>
            <p:nvPr/>
          </p:nvSpPr>
          <p:spPr>
            <a:xfrm>
              <a:off x="3029050" y="3966489"/>
              <a:ext cx="2971800" cy="584775"/>
            </a:xfrm>
            <a:prstGeom prst="rect">
              <a:avLst/>
            </a:prstGeom>
            <a:noFill/>
          </p:spPr>
          <p:txBody>
            <a:bodyPr wrap="square" rtlCol="0">
              <a:spAutoFit/>
            </a:bodyPr>
            <a:lstStyle/>
            <a:p>
              <a:pPr algn="ctr"/>
              <a:r>
                <a:rPr lang="en-GB" sz="1600" b="1" noProof="0"/>
                <a:t>Cognitive </a:t>
              </a:r>
              <a:br>
                <a:rPr lang="en-GB" sz="1600" b="1" noProof="0"/>
              </a:br>
              <a:r>
                <a:rPr lang="en-GB" sz="1600" b="1" noProof="0"/>
                <a:t>performance</a:t>
              </a:r>
            </a:p>
          </p:txBody>
        </p:sp>
        <p:pic>
          <p:nvPicPr>
            <p:cNvPr id="27" name="Graphic 26" descr="Head with gears outline">
              <a:extLst>
                <a:ext uri="{FF2B5EF4-FFF2-40B4-BE49-F238E27FC236}">
                  <a16:creationId xmlns:a16="http://schemas.microsoft.com/office/drawing/2014/main" id="{2854743B-5F23-E9C7-8843-B021BFC227D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57750" y="3002321"/>
              <a:ext cx="914400" cy="914400"/>
            </a:xfrm>
            <a:prstGeom prst="rect">
              <a:avLst/>
            </a:prstGeom>
          </p:spPr>
        </p:pic>
      </p:grpSp>
      <p:grpSp>
        <p:nvGrpSpPr>
          <p:cNvPr id="34" name="Group 33">
            <a:extLst>
              <a:ext uri="{FF2B5EF4-FFF2-40B4-BE49-F238E27FC236}">
                <a16:creationId xmlns:a16="http://schemas.microsoft.com/office/drawing/2014/main" id="{464BBEA8-3FB9-3FD2-DDDD-E1F5E5652B00}"/>
              </a:ext>
            </a:extLst>
          </p:cNvPr>
          <p:cNvGrpSpPr/>
          <p:nvPr/>
        </p:nvGrpSpPr>
        <p:grpSpPr>
          <a:xfrm>
            <a:off x="455118" y="3002321"/>
            <a:ext cx="2796082" cy="1302722"/>
            <a:chOff x="140795" y="3002321"/>
            <a:chExt cx="2796082" cy="1302722"/>
          </a:xfrm>
        </p:grpSpPr>
        <p:sp>
          <p:nvSpPr>
            <p:cNvPr id="21" name="TextBox 20">
              <a:extLst>
                <a:ext uri="{FF2B5EF4-FFF2-40B4-BE49-F238E27FC236}">
                  <a16:creationId xmlns:a16="http://schemas.microsoft.com/office/drawing/2014/main" id="{7DD2D3B9-3C8D-606E-4894-D4FE0E635F00}"/>
                </a:ext>
              </a:extLst>
            </p:cNvPr>
            <p:cNvSpPr txBox="1"/>
            <p:nvPr/>
          </p:nvSpPr>
          <p:spPr>
            <a:xfrm>
              <a:off x="140795" y="3966489"/>
              <a:ext cx="2796082" cy="338554"/>
            </a:xfrm>
            <a:prstGeom prst="rect">
              <a:avLst/>
            </a:prstGeom>
            <a:noFill/>
          </p:spPr>
          <p:txBody>
            <a:bodyPr wrap="square" rtlCol="0">
              <a:spAutoFit/>
            </a:bodyPr>
            <a:lstStyle/>
            <a:p>
              <a:pPr algn="ctr"/>
              <a:r>
                <a:rPr lang="en-GB" sz="1600" b="1" noProof="0"/>
                <a:t>DUP</a:t>
              </a:r>
              <a:endParaRPr lang="en-GB" sz="1600" b="1" strike="sngStrike" noProof="0">
                <a:solidFill>
                  <a:srgbClr val="FF0000"/>
                </a:solidFill>
              </a:endParaRPr>
            </a:p>
          </p:txBody>
        </p:sp>
        <p:pic>
          <p:nvPicPr>
            <p:cNvPr id="33" name="Graphic 32" descr="Hourglass 90% outline">
              <a:extLst>
                <a:ext uri="{FF2B5EF4-FFF2-40B4-BE49-F238E27FC236}">
                  <a16:creationId xmlns:a16="http://schemas.microsoft.com/office/drawing/2014/main" id="{1C8BEEA8-45C7-2728-53B7-E45A291F65F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15221" y="3002321"/>
              <a:ext cx="914400" cy="914400"/>
            </a:xfrm>
            <a:prstGeom prst="rect">
              <a:avLst/>
            </a:prstGeom>
          </p:spPr>
        </p:pic>
      </p:grpSp>
    </p:spTree>
    <p:extLst>
      <p:ext uri="{BB962C8B-B14F-4D97-AF65-F5344CB8AC3E}">
        <p14:creationId xmlns:p14="http://schemas.microsoft.com/office/powerpoint/2010/main" val="526209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A06DA-CEA3-8D8E-ED32-83D77ABB39D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D000662-A80A-633F-A0E4-6B3C949C6B22}"/>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708DC54F-5F27-90E4-A4BB-0A293C727B41}"/>
              </a:ext>
            </a:extLst>
          </p:cNvPr>
          <p:cNvSpPr>
            <a:spLocks noGrp="1"/>
          </p:cNvSpPr>
          <p:nvPr>
            <p:ph type="title"/>
          </p:nvPr>
        </p:nvSpPr>
        <p:spPr/>
        <p:txBody>
          <a:bodyPr/>
          <a:lstStyle/>
          <a:p>
            <a:r>
              <a:rPr lang="en-GB" noProof="0"/>
              <a:t>Functional outcomes over the course of schizophrenia</a:t>
            </a:r>
          </a:p>
        </p:txBody>
      </p:sp>
      <p:sp>
        <p:nvSpPr>
          <p:cNvPr id="7" name="Content Placeholder 6">
            <a:extLst>
              <a:ext uri="{FF2B5EF4-FFF2-40B4-BE49-F238E27FC236}">
                <a16:creationId xmlns:a16="http://schemas.microsoft.com/office/drawing/2014/main" id="{FDEF11F5-5A32-FBB1-6EE8-6840A63499C3}"/>
              </a:ext>
            </a:extLst>
          </p:cNvPr>
          <p:cNvSpPr>
            <a:spLocks noGrp="1"/>
          </p:cNvSpPr>
          <p:nvPr>
            <p:ph idx="19"/>
          </p:nvPr>
        </p:nvSpPr>
        <p:spPr>
          <a:xfrm>
            <a:off x="539750" y="1416785"/>
            <a:ext cx="5453757" cy="4415215"/>
          </a:xfrm>
        </p:spPr>
        <p:txBody>
          <a:bodyPr/>
          <a:lstStyle/>
          <a:p>
            <a:pPr lvl="0"/>
            <a:r>
              <a:rPr lang="en-GB" noProof="0" dirty="0">
                <a:solidFill>
                  <a:schemeClr val="tx1"/>
                </a:solidFill>
              </a:rPr>
              <a:t>Functional recovery is </a:t>
            </a:r>
            <a:r>
              <a:rPr lang="en-GB" b="1" noProof="0" dirty="0">
                <a:solidFill>
                  <a:schemeClr val="tx1"/>
                </a:solidFill>
              </a:rPr>
              <a:t>non-linear</a:t>
            </a:r>
            <a:r>
              <a:rPr lang="en-GB" noProof="0" dirty="0">
                <a:solidFill>
                  <a:schemeClr val="tx1"/>
                </a:solidFill>
              </a:rPr>
              <a:t> and extends well beyond symptom remission, requiring </a:t>
            </a:r>
            <a:r>
              <a:rPr lang="en-GB" b="1" noProof="0" dirty="0">
                <a:solidFill>
                  <a:schemeClr val="tx1"/>
                </a:solidFill>
              </a:rPr>
              <a:t>rebuilding identity agency</a:t>
            </a:r>
            <a:r>
              <a:rPr lang="en-GB" noProof="0" dirty="0">
                <a:solidFill>
                  <a:schemeClr val="tx1"/>
                </a:solidFill>
              </a:rPr>
              <a:t> and </a:t>
            </a:r>
            <a:r>
              <a:rPr lang="en-GB" b="1" noProof="0" dirty="0">
                <a:solidFill>
                  <a:schemeClr val="tx1"/>
                </a:solidFill>
              </a:rPr>
              <a:t>meaningful goals</a:t>
            </a:r>
            <a:r>
              <a:rPr lang="en-GB" baseline="30000" noProof="0" dirty="0">
                <a:solidFill>
                  <a:schemeClr val="tx1"/>
                </a:solidFill>
              </a:rPr>
              <a:t>1</a:t>
            </a:r>
          </a:p>
          <a:p>
            <a:r>
              <a:rPr lang="en-GB" noProof="0" dirty="0">
                <a:solidFill>
                  <a:schemeClr val="tx1"/>
                </a:solidFill>
              </a:rPr>
              <a:t>Functional outcomes remain </a:t>
            </a:r>
            <a:r>
              <a:rPr lang="en-GB" b="1" noProof="0" dirty="0">
                <a:solidFill>
                  <a:schemeClr val="tx1"/>
                </a:solidFill>
              </a:rPr>
              <a:t>poor</a:t>
            </a:r>
            <a:r>
              <a:rPr lang="en-GB" noProof="0" dirty="0">
                <a:solidFill>
                  <a:schemeClr val="tx1"/>
                </a:solidFill>
              </a:rPr>
              <a:t>, as </a:t>
            </a:r>
            <a:r>
              <a:rPr lang="en-GB" b="1" noProof="0" dirty="0">
                <a:solidFill>
                  <a:schemeClr val="tx1"/>
                </a:solidFill>
              </a:rPr>
              <a:t>employment rates among people with schizophrenia are very low:</a:t>
            </a:r>
            <a:r>
              <a:rPr lang="en-GB" baseline="30000" noProof="0" dirty="0">
                <a:solidFill>
                  <a:schemeClr val="tx1"/>
                </a:solidFill>
              </a:rPr>
              <a:t>2</a:t>
            </a:r>
            <a:r>
              <a:rPr lang="en-GB" noProof="0" dirty="0">
                <a:solidFill>
                  <a:schemeClr val="tx1"/>
                </a:solidFill>
              </a:rPr>
              <a:t> </a:t>
            </a:r>
          </a:p>
          <a:p>
            <a:pPr lvl="1"/>
            <a:endParaRPr lang="en-GB" noProof="0" dirty="0">
              <a:solidFill>
                <a:schemeClr val="tx1"/>
              </a:solidFill>
            </a:endParaRPr>
          </a:p>
          <a:p>
            <a:pPr marL="180000" lvl="1" indent="0">
              <a:buNone/>
            </a:pPr>
            <a:endParaRPr lang="en-GB" noProof="0" dirty="0">
              <a:solidFill>
                <a:schemeClr val="tx1"/>
              </a:solidFill>
            </a:endParaRPr>
          </a:p>
          <a:p>
            <a:pPr marL="180000" lvl="1" indent="0">
              <a:buNone/>
            </a:pPr>
            <a:endParaRPr lang="en-GB" noProof="0" dirty="0">
              <a:solidFill>
                <a:schemeClr val="tx1"/>
              </a:solidFill>
            </a:endParaRPr>
          </a:p>
          <a:p>
            <a:pPr lvl="1"/>
            <a:endParaRPr lang="en-GB" noProof="0" dirty="0">
              <a:solidFill>
                <a:schemeClr val="tx1"/>
              </a:solidFill>
            </a:endParaRPr>
          </a:p>
          <a:p>
            <a:pPr lvl="1"/>
            <a:endParaRPr lang="en-GB" noProof="0" dirty="0">
              <a:solidFill>
                <a:schemeClr val="tx1"/>
              </a:solidFill>
            </a:endParaRPr>
          </a:p>
          <a:p>
            <a:pPr lvl="1"/>
            <a:endParaRPr lang="en-GB" noProof="0" dirty="0">
              <a:solidFill>
                <a:schemeClr val="tx1"/>
              </a:solidFill>
            </a:endParaRPr>
          </a:p>
          <a:p>
            <a:r>
              <a:rPr lang="en-GB" noProof="0" dirty="0">
                <a:solidFill>
                  <a:schemeClr val="tx1"/>
                </a:solidFill>
              </a:rPr>
              <a:t>Higher education attainment is associated with better functional outcomes, later onset, absence of comorbid substance use disorder, and less severe psychotic symptoms</a:t>
            </a:r>
            <a:r>
              <a:rPr lang="en-GB" baseline="30000" noProof="0" dirty="0">
                <a:solidFill>
                  <a:schemeClr val="tx1"/>
                </a:solidFill>
              </a:rPr>
              <a:t>3</a:t>
            </a:r>
            <a:endParaRPr lang="en-GB" strike="sngStrike" baseline="30000" noProof="0" dirty="0">
              <a:solidFill>
                <a:schemeClr val="tx1"/>
              </a:solidFill>
            </a:endParaRPr>
          </a:p>
          <a:p>
            <a:pPr lvl="1"/>
            <a:endParaRPr lang="en-GB" noProof="0" dirty="0">
              <a:solidFill>
                <a:schemeClr val="tx1"/>
              </a:solidFill>
            </a:endParaRPr>
          </a:p>
          <a:p>
            <a:pPr marL="0" indent="0">
              <a:buNone/>
            </a:pPr>
            <a:endParaRPr lang="en-GB" sz="1100" noProof="0" dirty="0">
              <a:solidFill>
                <a:schemeClr val="tx1"/>
              </a:solidFill>
            </a:endParaRPr>
          </a:p>
        </p:txBody>
      </p:sp>
      <p:sp>
        <p:nvSpPr>
          <p:cNvPr id="6" name="Text Placeholder 5">
            <a:extLst>
              <a:ext uri="{FF2B5EF4-FFF2-40B4-BE49-F238E27FC236}">
                <a16:creationId xmlns:a16="http://schemas.microsoft.com/office/drawing/2014/main" id="{59E50C54-55EB-2E37-2A90-07A9596DD9D5}"/>
              </a:ext>
            </a:extLst>
          </p:cNvPr>
          <p:cNvSpPr>
            <a:spLocks noGrp="1"/>
          </p:cNvSpPr>
          <p:nvPr>
            <p:ph type="body" sz="quarter" idx="18"/>
          </p:nvPr>
        </p:nvSpPr>
        <p:spPr/>
        <p:txBody>
          <a:bodyPr/>
          <a:lstStyle/>
          <a:p>
            <a:r>
              <a:rPr lang="en-GB" baseline="30000" noProof="0" err="1"/>
              <a:t>a</a:t>
            </a:r>
            <a:r>
              <a:rPr lang="en-GB" noProof="0" err="1"/>
              <a:t>‘Not</a:t>
            </a:r>
            <a:r>
              <a:rPr lang="en-GB" noProof="0"/>
              <a:t> in work’ includes long-term unemployment and long-term sick leave; </a:t>
            </a:r>
            <a:r>
              <a:rPr lang="en-GB" baseline="30000" noProof="0" err="1"/>
              <a:t>b</a:t>
            </a:r>
            <a:r>
              <a:rPr lang="en-GB" noProof="0" err="1"/>
              <a:t>‘Social</a:t>
            </a:r>
            <a:r>
              <a:rPr lang="en-GB" noProof="0"/>
              <a:t> welfare’ includes social assistance and disability pension</a:t>
            </a:r>
          </a:p>
          <a:p>
            <a:r>
              <a:rPr lang="en-GB" noProof="0"/>
              <a:t>FEP=first-episode psychosis </a:t>
            </a:r>
            <a:br>
              <a:rPr lang="en-GB" noProof="0"/>
            </a:br>
            <a:r>
              <a:rPr lang="en-GB" noProof="0"/>
              <a:t>1. </a:t>
            </a:r>
            <a:r>
              <a:rPr lang="en-GB" noProof="0" err="1"/>
              <a:t>Fusar</a:t>
            </a:r>
            <a:r>
              <a:rPr lang="en-GB" noProof="0"/>
              <a:t>-Poli et al. World Psychiatry 2022;21:168–188; 2. Holm et al. Acta </a:t>
            </a:r>
            <a:r>
              <a:rPr lang="en-GB" noProof="0" err="1"/>
              <a:t>Psychiatr</a:t>
            </a:r>
            <a:r>
              <a:rPr lang="en-GB" noProof="0"/>
              <a:t> Scand 2021;143:61–71; 3. Ayesa-Arriola et al. Psychological </a:t>
            </a:r>
            <a:r>
              <a:rPr lang="en-GB"/>
              <a:t>Medicine 2023;53:66–77; 4.</a:t>
            </a:r>
            <a:r>
              <a:rPr lang="en-GB" noProof="0"/>
              <a:t> </a:t>
            </a:r>
            <a:r>
              <a:rPr lang="en-GB" noProof="0" err="1"/>
              <a:t>Solmi</a:t>
            </a:r>
            <a:r>
              <a:rPr lang="en-GB" noProof="0"/>
              <a:t> et al. Am J Psychiatry 2022;179:938–946 </a:t>
            </a:r>
            <a:endParaRPr lang="en-GB" noProof="0">
              <a:highlight>
                <a:srgbClr val="FFFF00"/>
              </a:highlight>
            </a:endParaRPr>
          </a:p>
        </p:txBody>
      </p:sp>
      <p:sp>
        <p:nvSpPr>
          <p:cNvPr id="3" name="Slide Number Placeholder 2">
            <a:extLst>
              <a:ext uri="{FF2B5EF4-FFF2-40B4-BE49-F238E27FC236}">
                <a16:creationId xmlns:a16="http://schemas.microsoft.com/office/drawing/2014/main" id="{76BA79F2-9204-59EA-89B6-AD1C0A384750}"/>
              </a:ext>
            </a:extLst>
          </p:cNvPr>
          <p:cNvSpPr>
            <a:spLocks noGrp="1"/>
          </p:cNvSpPr>
          <p:nvPr>
            <p:ph type="sldNum" sz="quarter" idx="4"/>
          </p:nvPr>
        </p:nvSpPr>
        <p:spPr/>
        <p:txBody>
          <a:bodyPr/>
          <a:lstStyle/>
          <a:p>
            <a:fld id="{6DBC486D-4FAB-B746-8B02-8D7C842291C6}" type="slidenum">
              <a:rPr lang="en-GB" noProof="0" smtClean="0"/>
              <a:pPr/>
              <a:t>27</a:t>
            </a:fld>
            <a:endParaRPr lang="en-GB" noProof="0"/>
          </a:p>
        </p:txBody>
      </p:sp>
      <p:sp>
        <p:nvSpPr>
          <p:cNvPr id="2" name="TextBox 1">
            <a:extLst>
              <a:ext uri="{FF2B5EF4-FFF2-40B4-BE49-F238E27FC236}">
                <a16:creationId xmlns:a16="http://schemas.microsoft.com/office/drawing/2014/main" id="{C7ED61F0-A5D8-1F0D-8478-69A6681BB0DC}"/>
              </a:ext>
            </a:extLst>
          </p:cNvPr>
          <p:cNvSpPr txBox="1"/>
          <p:nvPr/>
        </p:nvSpPr>
        <p:spPr>
          <a:xfrm>
            <a:off x="5809036" y="1416785"/>
            <a:ext cx="6533403" cy="584775"/>
          </a:xfrm>
          <a:prstGeom prst="rect">
            <a:avLst/>
          </a:prstGeom>
          <a:noFill/>
        </p:spPr>
        <p:txBody>
          <a:bodyPr wrap="square" rtlCol="0">
            <a:spAutoFit/>
          </a:bodyPr>
          <a:lstStyle/>
          <a:p>
            <a:pPr algn="ctr"/>
            <a:r>
              <a:rPr lang="en-GB" sz="1600" b="1" noProof="0">
                <a:solidFill>
                  <a:schemeClr val="accent2">
                    <a:lumMod val="50000"/>
                  </a:schemeClr>
                </a:solidFill>
              </a:rPr>
              <a:t>Occupational status trends from 2 years before to</a:t>
            </a:r>
            <a:br>
              <a:rPr lang="en-GB" sz="1600" b="1" noProof="0">
                <a:solidFill>
                  <a:schemeClr val="accent2">
                    <a:lumMod val="50000"/>
                  </a:schemeClr>
                </a:solidFill>
              </a:rPr>
            </a:br>
            <a:r>
              <a:rPr lang="en-GB" sz="1600" b="1" noProof="0">
                <a:solidFill>
                  <a:schemeClr val="accent2">
                    <a:lumMod val="50000"/>
                  </a:schemeClr>
                </a:solidFill>
              </a:rPr>
              <a:t>5 years after FEP (N=21,551)</a:t>
            </a:r>
            <a:r>
              <a:rPr lang="en-GB" sz="1600" b="1" baseline="30000" noProof="0">
                <a:solidFill>
                  <a:schemeClr val="accent2">
                    <a:lumMod val="50000"/>
                  </a:schemeClr>
                </a:solidFill>
              </a:rPr>
              <a:t>4,a,b</a:t>
            </a:r>
          </a:p>
        </p:txBody>
      </p:sp>
      <p:graphicFrame>
        <p:nvGraphicFramePr>
          <p:cNvPr id="8" name="Chart 7">
            <a:extLst>
              <a:ext uri="{FF2B5EF4-FFF2-40B4-BE49-F238E27FC236}">
                <a16:creationId xmlns:a16="http://schemas.microsoft.com/office/drawing/2014/main" id="{1008099C-92FF-311D-DC9C-96A1B278C3E3}"/>
              </a:ext>
            </a:extLst>
          </p:cNvPr>
          <p:cNvGraphicFramePr/>
          <p:nvPr>
            <p:extLst>
              <p:ext uri="{D42A27DB-BD31-4B8C-83A1-F6EECF244321}">
                <p14:modId xmlns:p14="http://schemas.microsoft.com/office/powerpoint/2010/main" val="2787075090"/>
              </p:ext>
            </p:extLst>
          </p:nvPr>
        </p:nvGraphicFramePr>
        <p:xfrm>
          <a:off x="6551272" y="2181597"/>
          <a:ext cx="4906136" cy="3198063"/>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4C3F446F-9F7A-27EC-5ECA-0FA7E802D943}"/>
              </a:ext>
            </a:extLst>
          </p:cNvPr>
          <p:cNvGrpSpPr/>
          <p:nvPr/>
        </p:nvGrpSpPr>
        <p:grpSpPr>
          <a:xfrm>
            <a:off x="6429983" y="2167884"/>
            <a:ext cx="529774" cy="3080886"/>
            <a:chOff x="927847" y="1936878"/>
            <a:chExt cx="502858" cy="3361524"/>
          </a:xfrm>
        </p:grpSpPr>
        <p:sp>
          <p:nvSpPr>
            <p:cNvPr id="12" name="TextBox 11">
              <a:extLst>
                <a:ext uri="{FF2B5EF4-FFF2-40B4-BE49-F238E27FC236}">
                  <a16:creationId xmlns:a16="http://schemas.microsoft.com/office/drawing/2014/main" id="{F1768F87-ED24-CEDB-8C6E-C115064327AD}"/>
                </a:ext>
              </a:extLst>
            </p:cNvPr>
            <p:cNvSpPr txBox="1"/>
            <p:nvPr/>
          </p:nvSpPr>
          <p:spPr>
            <a:xfrm>
              <a:off x="927847" y="1936878"/>
              <a:ext cx="502064" cy="276999"/>
            </a:xfrm>
            <a:prstGeom prst="rect">
              <a:avLst/>
            </a:prstGeom>
            <a:noFill/>
          </p:spPr>
          <p:txBody>
            <a:bodyPr wrap="square" rtlCol="0" anchor="ctr">
              <a:spAutoFit/>
            </a:bodyPr>
            <a:lstStyle/>
            <a:p>
              <a:pPr algn="r"/>
              <a:r>
                <a:rPr lang="en-GB" sz="1200" noProof="0">
                  <a:solidFill>
                    <a:schemeClr val="tx2"/>
                  </a:solidFill>
                </a:rPr>
                <a:t>100</a:t>
              </a:r>
            </a:p>
          </p:txBody>
        </p:sp>
        <p:sp>
          <p:nvSpPr>
            <p:cNvPr id="14" name="TextBox 13">
              <a:extLst>
                <a:ext uri="{FF2B5EF4-FFF2-40B4-BE49-F238E27FC236}">
                  <a16:creationId xmlns:a16="http://schemas.microsoft.com/office/drawing/2014/main" id="{F6693608-1777-4121-D124-2CAA43960208}"/>
                </a:ext>
              </a:extLst>
            </p:cNvPr>
            <p:cNvSpPr txBox="1"/>
            <p:nvPr/>
          </p:nvSpPr>
          <p:spPr>
            <a:xfrm>
              <a:off x="927847" y="2249616"/>
              <a:ext cx="502064" cy="276999"/>
            </a:xfrm>
            <a:prstGeom prst="rect">
              <a:avLst/>
            </a:prstGeom>
            <a:noFill/>
          </p:spPr>
          <p:txBody>
            <a:bodyPr wrap="square" rtlCol="0" anchor="ctr">
              <a:spAutoFit/>
            </a:bodyPr>
            <a:lstStyle/>
            <a:p>
              <a:pPr algn="r"/>
              <a:r>
                <a:rPr lang="en-GB" sz="1200" noProof="0">
                  <a:solidFill>
                    <a:schemeClr val="tx2"/>
                  </a:solidFill>
                </a:rPr>
                <a:t>90</a:t>
              </a:r>
            </a:p>
          </p:txBody>
        </p:sp>
        <p:sp>
          <p:nvSpPr>
            <p:cNvPr id="17" name="TextBox 16">
              <a:extLst>
                <a:ext uri="{FF2B5EF4-FFF2-40B4-BE49-F238E27FC236}">
                  <a16:creationId xmlns:a16="http://schemas.microsoft.com/office/drawing/2014/main" id="{9C16E551-6589-4334-C28B-C32AB66A4DEB}"/>
                </a:ext>
              </a:extLst>
            </p:cNvPr>
            <p:cNvSpPr txBox="1"/>
            <p:nvPr/>
          </p:nvSpPr>
          <p:spPr>
            <a:xfrm>
              <a:off x="927847" y="2556004"/>
              <a:ext cx="502064" cy="276999"/>
            </a:xfrm>
            <a:prstGeom prst="rect">
              <a:avLst/>
            </a:prstGeom>
            <a:noFill/>
          </p:spPr>
          <p:txBody>
            <a:bodyPr wrap="square" rtlCol="0" anchor="ctr">
              <a:spAutoFit/>
            </a:bodyPr>
            <a:lstStyle/>
            <a:p>
              <a:pPr algn="r"/>
              <a:r>
                <a:rPr lang="en-GB" sz="1200" noProof="0">
                  <a:solidFill>
                    <a:schemeClr val="tx2"/>
                  </a:solidFill>
                </a:rPr>
                <a:t>80</a:t>
              </a:r>
            </a:p>
          </p:txBody>
        </p:sp>
        <p:sp>
          <p:nvSpPr>
            <p:cNvPr id="18" name="TextBox 17">
              <a:extLst>
                <a:ext uri="{FF2B5EF4-FFF2-40B4-BE49-F238E27FC236}">
                  <a16:creationId xmlns:a16="http://schemas.microsoft.com/office/drawing/2014/main" id="{B9954E98-D2E2-DF15-8DFF-CFCB58E02361}"/>
                </a:ext>
              </a:extLst>
            </p:cNvPr>
            <p:cNvSpPr txBox="1"/>
            <p:nvPr/>
          </p:nvSpPr>
          <p:spPr>
            <a:xfrm>
              <a:off x="927847" y="2866367"/>
              <a:ext cx="502064" cy="276999"/>
            </a:xfrm>
            <a:prstGeom prst="rect">
              <a:avLst/>
            </a:prstGeom>
            <a:noFill/>
          </p:spPr>
          <p:txBody>
            <a:bodyPr wrap="square" rtlCol="0" anchor="ctr">
              <a:spAutoFit/>
            </a:bodyPr>
            <a:lstStyle/>
            <a:p>
              <a:pPr algn="r"/>
              <a:r>
                <a:rPr lang="en-GB" sz="1200" noProof="0">
                  <a:solidFill>
                    <a:schemeClr val="tx2"/>
                  </a:solidFill>
                </a:rPr>
                <a:t>70</a:t>
              </a:r>
            </a:p>
          </p:txBody>
        </p:sp>
        <p:sp>
          <p:nvSpPr>
            <p:cNvPr id="19" name="TextBox 18">
              <a:extLst>
                <a:ext uri="{FF2B5EF4-FFF2-40B4-BE49-F238E27FC236}">
                  <a16:creationId xmlns:a16="http://schemas.microsoft.com/office/drawing/2014/main" id="{64CEC70D-E371-6950-492F-758BF87C38A3}"/>
                </a:ext>
              </a:extLst>
            </p:cNvPr>
            <p:cNvSpPr txBox="1"/>
            <p:nvPr/>
          </p:nvSpPr>
          <p:spPr>
            <a:xfrm>
              <a:off x="928641" y="3170377"/>
              <a:ext cx="502064" cy="276999"/>
            </a:xfrm>
            <a:prstGeom prst="rect">
              <a:avLst/>
            </a:prstGeom>
            <a:noFill/>
          </p:spPr>
          <p:txBody>
            <a:bodyPr wrap="square" rtlCol="0" anchor="ctr">
              <a:spAutoFit/>
            </a:bodyPr>
            <a:lstStyle/>
            <a:p>
              <a:pPr algn="r"/>
              <a:r>
                <a:rPr lang="en-GB" sz="1200" noProof="0">
                  <a:solidFill>
                    <a:schemeClr val="tx2"/>
                  </a:solidFill>
                </a:rPr>
                <a:t>60</a:t>
              </a:r>
            </a:p>
          </p:txBody>
        </p:sp>
        <p:sp>
          <p:nvSpPr>
            <p:cNvPr id="20" name="TextBox 19">
              <a:extLst>
                <a:ext uri="{FF2B5EF4-FFF2-40B4-BE49-F238E27FC236}">
                  <a16:creationId xmlns:a16="http://schemas.microsoft.com/office/drawing/2014/main" id="{F48DDAFE-4F9A-D49E-F63C-E6608C073031}"/>
                </a:ext>
              </a:extLst>
            </p:cNvPr>
            <p:cNvSpPr txBox="1"/>
            <p:nvPr/>
          </p:nvSpPr>
          <p:spPr>
            <a:xfrm>
              <a:off x="928641" y="3477562"/>
              <a:ext cx="502064" cy="276999"/>
            </a:xfrm>
            <a:prstGeom prst="rect">
              <a:avLst/>
            </a:prstGeom>
            <a:noFill/>
          </p:spPr>
          <p:txBody>
            <a:bodyPr wrap="square" rtlCol="0" anchor="ctr">
              <a:spAutoFit/>
            </a:bodyPr>
            <a:lstStyle/>
            <a:p>
              <a:pPr algn="r"/>
              <a:r>
                <a:rPr lang="en-GB" sz="1200" noProof="0">
                  <a:solidFill>
                    <a:schemeClr val="tx2"/>
                  </a:solidFill>
                </a:rPr>
                <a:t>50</a:t>
              </a:r>
            </a:p>
          </p:txBody>
        </p:sp>
        <p:sp>
          <p:nvSpPr>
            <p:cNvPr id="21" name="TextBox 20">
              <a:extLst>
                <a:ext uri="{FF2B5EF4-FFF2-40B4-BE49-F238E27FC236}">
                  <a16:creationId xmlns:a16="http://schemas.microsoft.com/office/drawing/2014/main" id="{A6F457DA-9224-B2D4-5DD4-18276EE8AC81}"/>
                </a:ext>
              </a:extLst>
            </p:cNvPr>
            <p:cNvSpPr txBox="1"/>
            <p:nvPr/>
          </p:nvSpPr>
          <p:spPr>
            <a:xfrm>
              <a:off x="928641" y="3789505"/>
              <a:ext cx="502064" cy="276999"/>
            </a:xfrm>
            <a:prstGeom prst="rect">
              <a:avLst/>
            </a:prstGeom>
            <a:noFill/>
          </p:spPr>
          <p:txBody>
            <a:bodyPr wrap="square" rtlCol="0" anchor="ctr">
              <a:spAutoFit/>
            </a:bodyPr>
            <a:lstStyle/>
            <a:p>
              <a:pPr algn="r"/>
              <a:r>
                <a:rPr lang="en-GB" sz="1200" noProof="0">
                  <a:solidFill>
                    <a:schemeClr val="tx2"/>
                  </a:solidFill>
                </a:rPr>
                <a:t>40</a:t>
              </a:r>
            </a:p>
          </p:txBody>
        </p:sp>
        <p:sp>
          <p:nvSpPr>
            <p:cNvPr id="22" name="TextBox 21">
              <a:extLst>
                <a:ext uri="{FF2B5EF4-FFF2-40B4-BE49-F238E27FC236}">
                  <a16:creationId xmlns:a16="http://schemas.microsoft.com/office/drawing/2014/main" id="{645AB0AC-4725-79D0-15B3-0890DCDB330A}"/>
                </a:ext>
              </a:extLst>
            </p:cNvPr>
            <p:cNvSpPr txBox="1"/>
            <p:nvPr/>
          </p:nvSpPr>
          <p:spPr>
            <a:xfrm>
              <a:off x="928641" y="4091924"/>
              <a:ext cx="502064" cy="276999"/>
            </a:xfrm>
            <a:prstGeom prst="rect">
              <a:avLst/>
            </a:prstGeom>
            <a:noFill/>
          </p:spPr>
          <p:txBody>
            <a:bodyPr wrap="square" rtlCol="0" anchor="ctr">
              <a:spAutoFit/>
            </a:bodyPr>
            <a:lstStyle/>
            <a:p>
              <a:pPr algn="r"/>
              <a:r>
                <a:rPr lang="en-GB" sz="1200" noProof="0">
                  <a:solidFill>
                    <a:schemeClr val="tx2"/>
                  </a:solidFill>
                </a:rPr>
                <a:t>30</a:t>
              </a:r>
            </a:p>
          </p:txBody>
        </p:sp>
        <p:sp>
          <p:nvSpPr>
            <p:cNvPr id="23" name="TextBox 22">
              <a:extLst>
                <a:ext uri="{FF2B5EF4-FFF2-40B4-BE49-F238E27FC236}">
                  <a16:creationId xmlns:a16="http://schemas.microsoft.com/office/drawing/2014/main" id="{98BECB5F-EDE0-95E0-E63E-1AA99DED4D01}"/>
                </a:ext>
              </a:extLst>
            </p:cNvPr>
            <p:cNvSpPr txBox="1"/>
            <p:nvPr/>
          </p:nvSpPr>
          <p:spPr>
            <a:xfrm>
              <a:off x="928641" y="4406248"/>
              <a:ext cx="502064" cy="276999"/>
            </a:xfrm>
            <a:prstGeom prst="rect">
              <a:avLst/>
            </a:prstGeom>
            <a:noFill/>
          </p:spPr>
          <p:txBody>
            <a:bodyPr wrap="square" rtlCol="0" anchor="ctr">
              <a:spAutoFit/>
            </a:bodyPr>
            <a:lstStyle/>
            <a:p>
              <a:pPr algn="r"/>
              <a:r>
                <a:rPr lang="en-GB" sz="1200" noProof="0">
                  <a:solidFill>
                    <a:schemeClr val="tx2"/>
                  </a:solidFill>
                </a:rPr>
                <a:t>20</a:t>
              </a:r>
            </a:p>
          </p:txBody>
        </p:sp>
        <p:sp>
          <p:nvSpPr>
            <p:cNvPr id="24" name="TextBox 23">
              <a:extLst>
                <a:ext uri="{FF2B5EF4-FFF2-40B4-BE49-F238E27FC236}">
                  <a16:creationId xmlns:a16="http://schemas.microsoft.com/office/drawing/2014/main" id="{23CED71A-6BE0-138B-D06E-0CED4F0A8CE3}"/>
                </a:ext>
              </a:extLst>
            </p:cNvPr>
            <p:cNvSpPr txBox="1"/>
            <p:nvPr/>
          </p:nvSpPr>
          <p:spPr>
            <a:xfrm>
              <a:off x="928641" y="4711047"/>
              <a:ext cx="502064" cy="276999"/>
            </a:xfrm>
            <a:prstGeom prst="rect">
              <a:avLst/>
            </a:prstGeom>
            <a:noFill/>
          </p:spPr>
          <p:txBody>
            <a:bodyPr wrap="square" rtlCol="0" anchor="ctr">
              <a:spAutoFit/>
            </a:bodyPr>
            <a:lstStyle/>
            <a:p>
              <a:pPr algn="r"/>
              <a:r>
                <a:rPr lang="en-GB" sz="1200" noProof="0">
                  <a:solidFill>
                    <a:schemeClr val="tx2"/>
                  </a:solidFill>
                </a:rPr>
                <a:t>10</a:t>
              </a:r>
            </a:p>
          </p:txBody>
        </p:sp>
        <p:sp>
          <p:nvSpPr>
            <p:cNvPr id="25" name="TextBox 24">
              <a:extLst>
                <a:ext uri="{FF2B5EF4-FFF2-40B4-BE49-F238E27FC236}">
                  <a16:creationId xmlns:a16="http://schemas.microsoft.com/office/drawing/2014/main" id="{D6E151D2-332D-5AA2-6363-0D6A7B8C782E}"/>
                </a:ext>
              </a:extLst>
            </p:cNvPr>
            <p:cNvSpPr txBox="1"/>
            <p:nvPr/>
          </p:nvSpPr>
          <p:spPr>
            <a:xfrm>
              <a:off x="928641" y="5021403"/>
              <a:ext cx="502064" cy="276999"/>
            </a:xfrm>
            <a:prstGeom prst="rect">
              <a:avLst/>
            </a:prstGeom>
            <a:noFill/>
          </p:spPr>
          <p:txBody>
            <a:bodyPr wrap="square" rtlCol="0" anchor="ctr">
              <a:spAutoFit/>
            </a:bodyPr>
            <a:lstStyle/>
            <a:p>
              <a:pPr algn="r"/>
              <a:r>
                <a:rPr lang="en-GB" sz="1200" noProof="0">
                  <a:solidFill>
                    <a:schemeClr val="tx2"/>
                  </a:solidFill>
                </a:rPr>
                <a:t>0</a:t>
              </a:r>
            </a:p>
          </p:txBody>
        </p:sp>
      </p:grpSp>
      <p:sp>
        <p:nvSpPr>
          <p:cNvPr id="26" name="TextBox 25">
            <a:extLst>
              <a:ext uri="{FF2B5EF4-FFF2-40B4-BE49-F238E27FC236}">
                <a16:creationId xmlns:a16="http://schemas.microsoft.com/office/drawing/2014/main" id="{0128A1D0-73E5-7189-97B3-0474415805E2}"/>
              </a:ext>
            </a:extLst>
          </p:cNvPr>
          <p:cNvSpPr txBox="1"/>
          <p:nvPr/>
        </p:nvSpPr>
        <p:spPr>
          <a:xfrm>
            <a:off x="6988175" y="5378945"/>
            <a:ext cx="4469233" cy="276999"/>
          </a:xfrm>
          <a:prstGeom prst="rect">
            <a:avLst/>
          </a:prstGeom>
          <a:noFill/>
        </p:spPr>
        <p:txBody>
          <a:bodyPr wrap="square" rtlCol="0" anchor="ctr">
            <a:spAutoFit/>
          </a:bodyPr>
          <a:lstStyle/>
          <a:p>
            <a:pPr algn="ctr"/>
            <a:r>
              <a:rPr lang="en-GB" sz="1200" b="1" noProof="0">
                <a:solidFill>
                  <a:schemeClr val="tx2"/>
                </a:solidFill>
              </a:rPr>
              <a:t>Time point in relation to first diagnosis (years) </a:t>
            </a:r>
          </a:p>
        </p:txBody>
      </p:sp>
      <p:sp>
        <p:nvSpPr>
          <p:cNvPr id="27" name="TextBox 26">
            <a:extLst>
              <a:ext uri="{FF2B5EF4-FFF2-40B4-BE49-F238E27FC236}">
                <a16:creationId xmlns:a16="http://schemas.microsoft.com/office/drawing/2014/main" id="{E06DFA4A-9C9D-46E0-53EF-C3007753B6E1}"/>
              </a:ext>
            </a:extLst>
          </p:cNvPr>
          <p:cNvSpPr txBox="1"/>
          <p:nvPr/>
        </p:nvSpPr>
        <p:spPr>
          <a:xfrm rot="16200000">
            <a:off x="5018929" y="3572986"/>
            <a:ext cx="2843007" cy="276999"/>
          </a:xfrm>
          <a:prstGeom prst="rect">
            <a:avLst/>
          </a:prstGeom>
          <a:noFill/>
        </p:spPr>
        <p:txBody>
          <a:bodyPr wrap="square" rtlCol="0" anchor="ctr">
            <a:spAutoFit/>
          </a:bodyPr>
          <a:lstStyle/>
          <a:p>
            <a:pPr algn="ctr"/>
            <a:r>
              <a:rPr lang="en-GB" sz="1200" b="1" noProof="0">
                <a:solidFill>
                  <a:schemeClr val="tx2"/>
                </a:solidFill>
              </a:rPr>
              <a:t>People (%)</a:t>
            </a:r>
          </a:p>
        </p:txBody>
      </p:sp>
      <p:grpSp>
        <p:nvGrpSpPr>
          <p:cNvPr id="28" name="Group 27">
            <a:extLst>
              <a:ext uri="{FF2B5EF4-FFF2-40B4-BE49-F238E27FC236}">
                <a16:creationId xmlns:a16="http://schemas.microsoft.com/office/drawing/2014/main" id="{BD3FBA18-508C-D96B-3BD1-9C57EBD039DF}"/>
              </a:ext>
            </a:extLst>
          </p:cNvPr>
          <p:cNvGrpSpPr/>
          <p:nvPr/>
        </p:nvGrpSpPr>
        <p:grpSpPr>
          <a:xfrm>
            <a:off x="6179836" y="5710835"/>
            <a:ext cx="739502" cy="169277"/>
            <a:chOff x="682625" y="2778918"/>
            <a:chExt cx="739502" cy="169277"/>
          </a:xfrm>
        </p:grpSpPr>
        <p:sp>
          <p:nvSpPr>
            <p:cNvPr id="29" name="Rectangle 184">
              <a:extLst>
                <a:ext uri="{FF2B5EF4-FFF2-40B4-BE49-F238E27FC236}">
                  <a16:creationId xmlns:a16="http://schemas.microsoft.com/office/drawing/2014/main" id="{F3D974C5-F2B5-CCB8-B631-E83B07ECBA90}"/>
                </a:ext>
              </a:extLst>
            </p:cNvPr>
            <p:cNvSpPr>
              <a:spLocks noChangeArrowheads="1"/>
            </p:cNvSpPr>
            <p:nvPr/>
          </p:nvSpPr>
          <p:spPr bwMode="auto">
            <a:xfrm>
              <a:off x="682625" y="2841624"/>
              <a:ext cx="76200" cy="76200"/>
            </a:xfrm>
            <a:prstGeom prst="rect">
              <a:avLst/>
            </a:prstGeom>
            <a:solidFill>
              <a:srgbClr val="7171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30" name="Rectangle 185">
              <a:extLst>
                <a:ext uri="{FF2B5EF4-FFF2-40B4-BE49-F238E27FC236}">
                  <a16:creationId xmlns:a16="http://schemas.microsoft.com/office/drawing/2014/main" id="{AB8AF39A-CEA8-32A5-BDA4-7981689B0FF8}"/>
                </a:ext>
              </a:extLst>
            </p:cNvPr>
            <p:cNvSpPr>
              <a:spLocks noChangeArrowheads="1"/>
            </p:cNvSpPr>
            <p:nvPr/>
          </p:nvSpPr>
          <p:spPr bwMode="auto">
            <a:xfrm>
              <a:off x="793750" y="2778918"/>
              <a:ext cx="62837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Employed</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pSp>
        <p:nvGrpSpPr>
          <p:cNvPr id="31" name="Group 30">
            <a:extLst>
              <a:ext uri="{FF2B5EF4-FFF2-40B4-BE49-F238E27FC236}">
                <a16:creationId xmlns:a16="http://schemas.microsoft.com/office/drawing/2014/main" id="{4BAF9E61-E4AB-F3B4-4B2B-204DE9E1CFA3}"/>
              </a:ext>
            </a:extLst>
          </p:cNvPr>
          <p:cNvGrpSpPr/>
          <p:nvPr/>
        </p:nvGrpSpPr>
        <p:grpSpPr>
          <a:xfrm>
            <a:off x="7046708" y="5710835"/>
            <a:ext cx="1677259" cy="169277"/>
            <a:chOff x="1139825" y="3768725"/>
            <a:chExt cx="1677259" cy="169277"/>
          </a:xfrm>
        </p:grpSpPr>
        <p:sp>
          <p:nvSpPr>
            <p:cNvPr id="32" name="Rectangle 186">
              <a:extLst>
                <a:ext uri="{FF2B5EF4-FFF2-40B4-BE49-F238E27FC236}">
                  <a16:creationId xmlns:a16="http://schemas.microsoft.com/office/drawing/2014/main" id="{C179BAF6-3610-A623-8A42-986C0B2E36CA}"/>
                </a:ext>
              </a:extLst>
            </p:cNvPr>
            <p:cNvSpPr>
              <a:spLocks noChangeArrowheads="1"/>
            </p:cNvSpPr>
            <p:nvPr/>
          </p:nvSpPr>
          <p:spPr bwMode="auto">
            <a:xfrm>
              <a:off x="1139825" y="3830637"/>
              <a:ext cx="76200" cy="77788"/>
            </a:xfrm>
            <a:prstGeom prst="rect">
              <a:avLst/>
            </a:prstGeom>
            <a:solidFill>
              <a:srgbClr val="B59E5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33" name="Rectangle 187">
              <a:extLst>
                <a:ext uri="{FF2B5EF4-FFF2-40B4-BE49-F238E27FC236}">
                  <a16:creationId xmlns:a16="http://schemas.microsoft.com/office/drawing/2014/main" id="{5D946C42-B86F-4867-C10E-B5F3D8824C39}"/>
                </a:ext>
              </a:extLst>
            </p:cNvPr>
            <p:cNvSpPr>
              <a:spLocks noChangeArrowheads="1"/>
            </p:cNvSpPr>
            <p:nvPr/>
          </p:nvSpPr>
          <p:spPr bwMode="auto">
            <a:xfrm>
              <a:off x="1250950" y="3768725"/>
              <a:ext cx="15661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rPr>
                <a:t>Long-term parental leave</a:t>
              </a:r>
              <a:endParaRPr kumimoji="0" lang="en-GB" sz="1100" b="0" i="0" u="none" strike="noStrike" cap="none" normalizeH="0" baseline="0" noProof="0">
                <a:ln>
                  <a:noFill/>
                </a:ln>
                <a:solidFill>
                  <a:schemeClr val="tx1"/>
                </a:solidFill>
                <a:effectLst/>
              </a:endParaRPr>
            </a:p>
          </p:txBody>
        </p:sp>
      </p:grpSp>
      <p:grpSp>
        <p:nvGrpSpPr>
          <p:cNvPr id="34" name="Group 33">
            <a:extLst>
              <a:ext uri="{FF2B5EF4-FFF2-40B4-BE49-F238E27FC236}">
                <a16:creationId xmlns:a16="http://schemas.microsoft.com/office/drawing/2014/main" id="{6AA9BBCE-72C8-CCBF-D2C2-E8E9E2C8379C}"/>
              </a:ext>
            </a:extLst>
          </p:cNvPr>
          <p:cNvGrpSpPr/>
          <p:nvPr/>
        </p:nvGrpSpPr>
        <p:grpSpPr>
          <a:xfrm>
            <a:off x="8913854" y="5710835"/>
            <a:ext cx="596835" cy="169277"/>
            <a:chOff x="1139825" y="3929063"/>
            <a:chExt cx="596835" cy="169277"/>
          </a:xfrm>
        </p:grpSpPr>
        <p:sp>
          <p:nvSpPr>
            <p:cNvPr id="35" name="Rectangle 188">
              <a:extLst>
                <a:ext uri="{FF2B5EF4-FFF2-40B4-BE49-F238E27FC236}">
                  <a16:creationId xmlns:a16="http://schemas.microsoft.com/office/drawing/2014/main" id="{32A1FF30-DA6B-7F7C-97ED-3C1E9DAA882F}"/>
                </a:ext>
              </a:extLst>
            </p:cNvPr>
            <p:cNvSpPr>
              <a:spLocks noChangeArrowheads="1"/>
            </p:cNvSpPr>
            <p:nvPr/>
          </p:nvSpPr>
          <p:spPr bwMode="auto">
            <a:xfrm>
              <a:off x="1139825" y="3990975"/>
              <a:ext cx="76200" cy="76200"/>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36" name="Rectangle 189">
              <a:extLst>
                <a:ext uri="{FF2B5EF4-FFF2-40B4-BE49-F238E27FC236}">
                  <a16:creationId xmlns:a16="http://schemas.microsoft.com/office/drawing/2014/main" id="{BB6131F7-B125-EC60-DD63-9C8CC95FFB6F}"/>
                </a:ext>
              </a:extLst>
            </p:cNvPr>
            <p:cNvSpPr>
              <a:spLocks noChangeArrowheads="1"/>
            </p:cNvSpPr>
            <p:nvPr/>
          </p:nvSpPr>
          <p:spPr bwMode="auto">
            <a:xfrm>
              <a:off x="1250950" y="3929063"/>
              <a:ext cx="48571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Student</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pSp>
        <p:nvGrpSpPr>
          <p:cNvPr id="37" name="Group 36">
            <a:extLst>
              <a:ext uri="{FF2B5EF4-FFF2-40B4-BE49-F238E27FC236}">
                <a16:creationId xmlns:a16="http://schemas.microsoft.com/office/drawing/2014/main" id="{9D96394A-B0A1-B347-5EC3-51DCC4CC72E7}"/>
              </a:ext>
            </a:extLst>
          </p:cNvPr>
          <p:cNvGrpSpPr/>
          <p:nvPr/>
        </p:nvGrpSpPr>
        <p:grpSpPr>
          <a:xfrm>
            <a:off x="9638059" y="5710835"/>
            <a:ext cx="816446" cy="169277"/>
            <a:chOff x="1139825" y="4086225"/>
            <a:chExt cx="816446" cy="169277"/>
          </a:xfrm>
        </p:grpSpPr>
        <p:sp>
          <p:nvSpPr>
            <p:cNvPr id="38" name="Rectangle 190">
              <a:extLst>
                <a:ext uri="{FF2B5EF4-FFF2-40B4-BE49-F238E27FC236}">
                  <a16:creationId xmlns:a16="http://schemas.microsoft.com/office/drawing/2014/main" id="{5417B8EF-D614-FB9B-201A-99AA8DE27C03}"/>
                </a:ext>
              </a:extLst>
            </p:cNvPr>
            <p:cNvSpPr>
              <a:spLocks noChangeArrowheads="1"/>
            </p:cNvSpPr>
            <p:nvPr/>
          </p:nvSpPr>
          <p:spPr bwMode="auto">
            <a:xfrm>
              <a:off x="1139825" y="4148931"/>
              <a:ext cx="76200" cy="76200"/>
            </a:xfrm>
            <a:prstGeom prst="rect">
              <a:avLst/>
            </a:prstGeom>
            <a:solidFill>
              <a:srgbClr val="B2A4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39" name="Rectangle 191">
              <a:extLst>
                <a:ext uri="{FF2B5EF4-FFF2-40B4-BE49-F238E27FC236}">
                  <a16:creationId xmlns:a16="http://schemas.microsoft.com/office/drawing/2014/main" id="{9EBA21E3-337D-052F-4D2E-08FC4F95186D}"/>
                </a:ext>
              </a:extLst>
            </p:cNvPr>
            <p:cNvSpPr>
              <a:spLocks noChangeArrowheads="1"/>
            </p:cNvSpPr>
            <p:nvPr/>
          </p:nvSpPr>
          <p:spPr bwMode="auto">
            <a:xfrm>
              <a:off x="1250950" y="4086225"/>
              <a:ext cx="7053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Not in work</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pSp>
        <p:nvGrpSpPr>
          <p:cNvPr id="40" name="Group 39">
            <a:extLst>
              <a:ext uri="{FF2B5EF4-FFF2-40B4-BE49-F238E27FC236}">
                <a16:creationId xmlns:a16="http://schemas.microsoft.com/office/drawing/2014/main" id="{90CF8E63-1FEF-DB12-7486-4CEC6FCB889B}"/>
              </a:ext>
            </a:extLst>
          </p:cNvPr>
          <p:cNvGrpSpPr/>
          <p:nvPr/>
        </p:nvGrpSpPr>
        <p:grpSpPr>
          <a:xfrm>
            <a:off x="10612334" y="5710835"/>
            <a:ext cx="1021631" cy="169277"/>
            <a:chOff x="1139825" y="4248150"/>
            <a:chExt cx="1021631" cy="169277"/>
          </a:xfrm>
        </p:grpSpPr>
        <p:sp>
          <p:nvSpPr>
            <p:cNvPr id="41" name="Rectangle 192">
              <a:extLst>
                <a:ext uri="{FF2B5EF4-FFF2-40B4-BE49-F238E27FC236}">
                  <a16:creationId xmlns:a16="http://schemas.microsoft.com/office/drawing/2014/main" id="{D78EFA24-A38D-C43F-9E1A-0BE9492C6423}"/>
                </a:ext>
              </a:extLst>
            </p:cNvPr>
            <p:cNvSpPr>
              <a:spLocks noChangeArrowheads="1"/>
            </p:cNvSpPr>
            <p:nvPr/>
          </p:nvSpPr>
          <p:spPr bwMode="auto">
            <a:xfrm>
              <a:off x="1139825" y="4310856"/>
              <a:ext cx="76200" cy="76200"/>
            </a:xfrm>
            <a:prstGeom prst="rect">
              <a:avLst/>
            </a:prstGeom>
            <a:solidFill>
              <a:srgbClr val="7B9CB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42" name="Rectangle 193">
              <a:extLst>
                <a:ext uri="{FF2B5EF4-FFF2-40B4-BE49-F238E27FC236}">
                  <a16:creationId xmlns:a16="http://schemas.microsoft.com/office/drawing/2014/main" id="{C64AA706-C718-55BC-2F4F-FEBB8516BB25}"/>
                </a:ext>
              </a:extLst>
            </p:cNvPr>
            <p:cNvSpPr>
              <a:spLocks noChangeArrowheads="1"/>
            </p:cNvSpPr>
            <p:nvPr/>
          </p:nvSpPr>
          <p:spPr bwMode="auto">
            <a:xfrm>
              <a:off x="1250950" y="4248150"/>
              <a:ext cx="91050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Social welfare</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aphicFrame>
        <p:nvGraphicFramePr>
          <p:cNvPr id="46" name="Chart 45">
            <a:extLst>
              <a:ext uri="{FF2B5EF4-FFF2-40B4-BE49-F238E27FC236}">
                <a16:creationId xmlns:a16="http://schemas.microsoft.com/office/drawing/2014/main" id="{446392E4-4362-1163-3C8A-9381CE04F783}"/>
              </a:ext>
            </a:extLst>
          </p:cNvPr>
          <p:cNvGraphicFramePr/>
          <p:nvPr>
            <p:extLst>
              <p:ext uri="{D42A27DB-BD31-4B8C-83A1-F6EECF244321}">
                <p14:modId xmlns:p14="http://schemas.microsoft.com/office/powerpoint/2010/main" val="459218391"/>
              </p:ext>
            </p:extLst>
          </p:nvPr>
        </p:nvGraphicFramePr>
        <p:xfrm>
          <a:off x="3711634" y="3348937"/>
          <a:ext cx="1631563" cy="141323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7" name="Chart 46">
            <a:extLst>
              <a:ext uri="{FF2B5EF4-FFF2-40B4-BE49-F238E27FC236}">
                <a16:creationId xmlns:a16="http://schemas.microsoft.com/office/drawing/2014/main" id="{B4753028-3E6A-8EFD-186D-EB6AC063AD0E}"/>
              </a:ext>
            </a:extLst>
          </p:cNvPr>
          <p:cNvGraphicFramePr/>
          <p:nvPr>
            <p:extLst>
              <p:ext uri="{D42A27DB-BD31-4B8C-83A1-F6EECF244321}">
                <p14:modId xmlns:p14="http://schemas.microsoft.com/office/powerpoint/2010/main" val="908252487"/>
              </p:ext>
            </p:extLst>
          </p:nvPr>
        </p:nvGraphicFramePr>
        <p:xfrm>
          <a:off x="1012740" y="3348937"/>
          <a:ext cx="1631563" cy="1413239"/>
        </p:xfrm>
        <a:graphic>
          <a:graphicData uri="http://schemas.openxmlformats.org/drawingml/2006/chart">
            <c:chart xmlns:c="http://schemas.openxmlformats.org/drawingml/2006/chart" xmlns:r="http://schemas.openxmlformats.org/officeDocument/2006/relationships" r:id="rId5"/>
          </a:graphicData>
        </a:graphic>
      </p:graphicFrame>
      <p:sp>
        <p:nvSpPr>
          <p:cNvPr id="49" name="TextBox 48">
            <a:extLst>
              <a:ext uri="{FF2B5EF4-FFF2-40B4-BE49-F238E27FC236}">
                <a16:creationId xmlns:a16="http://schemas.microsoft.com/office/drawing/2014/main" id="{0D606E2E-C648-B2E3-0710-5E3F1A54FF95}"/>
              </a:ext>
            </a:extLst>
          </p:cNvPr>
          <p:cNvSpPr txBox="1"/>
          <p:nvPr/>
        </p:nvSpPr>
        <p:spPr>
          <a:xfrm>
            <a:off x="447943" y="3033573"/>
            <a:ext cx="2872514" cy="553998"/>
          </a:xfrm>
          <a:prstGeom prst="rect">
            <a:avLst/>
          </a:prstGeom>
          <a:noFill/>
        </p:spPr>
        <p:txBody>
          <a:bodyPr wrap="square">
            <a:spAutoFit/>
          </a:bodyPr>
          <a:lstStyle/>
          <a:p>
            <a:pPr algn="ctr"/>
            <a:r>
              <a:rPr lang="en-GB" sz="1600" b="1" noProof="0"/>
              <a:t>3–4% </a:t>
            </a:r>
            <a:r>
              <a:rPr lang="en-GB" sz="1400" noProof="0"/>
              <a:t>employment rate </a:t>
            </a:r>
            <a:br>
              <a:rPr lang="en-GB" sz="1400" noProof="0"/>
            </a:br>
            <a:r>
              <a:rPr lang="en-GB" sz="1400" noProof="0"/>
              <a:t>after diagnosis</a:t>
            </a:r>
          </a:p>
        </p:txBody>
      </p:sp>
      <p:sp>
        <p:nvSpPr>
          <p:cNvPr id="50" name="TextBox 49">
            <a:extLst>
              <a:ext uri="{FF2B5EF4-FFF2-40B4-BE49-F238E27FC236}">
                <a16:creationId xmlns:a16="http://schemas.microsoft.com/office/drawing/2014/main" id="{AC6C5C25-3737-3EAE-4DE4-D94E2FB92812}"/>
              </a:ext>
            </a:extLst>
          </p:cNvPr>
          <p:cNvSpPr txBox="1"/>
          <p:nvPr/>
        </p:nvSpPr>
        <p:spPr>
          <a:xfrm>
            <a:off x="3295417" y="3033573"/>
            <a:ext cx="2463996" cy="553998"/>
          </a:xfrm>
          <a:prstGeom prst="rect">
            <a:avLst/>
          </a:prstGeom>
          <a:noFill/>
        </p:spPr>
        <p:txBody>
          <a:bodyPr wrap="square">
            <a:spAutoFit/>
          </a:bodyPr>
          <a:lstStyle/>
          <a:p>
            <a:pPr algn="ctr"/>
            <a:r>
              <a:rPr lang="en-GB" sz="1600" b="1" noProof="0" dirty="0"/>
              <a:t>80%</a:t>
            </a:r>
            <a:br>
              <a:rPr lang="en-GB" sz="1600" b="1" noProof="0" dirty="0"/>
            </a:br>
            <a:r>
              <a:rPr lang="en-GB" sz="1400" noProof="0" dirty="0"/>
              <a:t>receiving disability pension</a:t>
            </a:r>
          </a:p>
        </p:txBody>
      </p:sp>
    </p:spTree>
    <p:extLst>
      <p:ext uri="{BB962C8B-B14F-4D97-AF65-F5344CB8AC3E}">
        <p14:creationId xmlns:p14="http://schemas.microsoft.com/office/powerpoint/2010/main" val="3758369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E4C39-FD9A-29A3-A86D-88D50F8B3B9F}"/>
              </a:ext>
            </a:extLst>
          </p:cNvPr>
          <p:cNvSpPr>
            <a:spLocks noGrp="1"/>
          </p:cNvSpPr>
          <p:nvPr>
            <p:ph type="title"/>
          </p:nvPr>
        </p:nvSpPr>
        <p:spPr/>
        <p:txBody>
          <a:bodyPr/>
          <a:lstStyle/>
          <a:p>
            <a:r>
              <a:rPr lang="en-GB" noProof="0"/>
              <a:t>Prognostic factors in schizophrenia </a:t>
            </a:r>
          </a:p>
        </p:txBody>
      </p:sp>
      <p:sp>
        <p:nvSpPr>
          <p:cNvPr id="3" name="Text Placeholder 2">
            <a:extLst>
              <a:ext uri="{FF2B5EF4-FFF2-40B4-BE49-F238E27FC236}">
                <a16:creationId xmlns:a16="http://schemas.microsoft.com/office/drawing/2014/main" id="{DA1EECBA-4279-00E5-E01F-641B5DA02104}"/>
              </a:ext>
            </a:extLst>
          </p:cNvPr>
          <p:cNvSpPr>
            <a:spLocks noGrp="1"/>
          </p:cNvSpPr>
          <p:nvPr>
            <p:ph type="body" idx="1"/>
          </p:nvPr>
        </p:nvSpPr>
        <p:spPr/>
        <p:txBody>
          <a:bodyPr/>
          <a:lstStyle/>
          <a:p>
            <a:endParaRPr lang="en-GB" noProof="0"/>
          </a:p>
          <a:p>
            <a:endParaRPr lang="en-GB" noProof="0"/>
          </a:p>
        </p:txBody>
      </p:sp>
    </p:spTree>
    <p:extLst>
      <p:ext uri="{BB962C8B-B14F-4D97-AF65-F5344CB8AC3E}">
        <p14:creationId xmlns:p14="http://schemas.microsoft.com/office/powerpoint/2010/main" val="2688781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5">
            <a:extLst>
              <a:ext uri="{FF2B5EF4-FFF2-40B4-BE49-F238E27FC236}">
                <a16:creationId xmlns:a16="http://schemas.microsoft.com/office/drawing/2014/main" id="{96D42BDB-4EA8-1FBD-9322-8E3EB117FEC2}"/>
              </a:ext>
            </a:extLst>
          </p:cNvPr>
          <p:cNvSpPr txBox="1">
            <a:spLocks/>
          </p:cNvSpPr>
          <p:nvPr/>
        </p:nvSpPr>
        <p:spPr>
          <a:xfrm>
            <a:off x="0" y="4721284"/>
            <a:ext cx="11021568" cy="988636"/>
          </a:xfrm>
          <a:prstGeom prst="round1Rect">
            <a:avLst>
              <a:gd name="adj" fmla="val 7879"/>
            </a:avLst>
          </a:prstGeom>
          <a:solidFill>
            <a:schemeClr val="accent5">
              <a:lumMod val="20000"/>
              <a:lumOff val="80000"/>
            </a:schemeClr>
          </a:solidFill>
        </p:spPr>
        <p:txBody>
          <a:bodyPr vert="horz" lIns="360000" tIns="270000" rIns="270000" bIns="27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endParaRPr lang="en-GB" baseline="30000" noProof="0"/>
          </a:p>
        </p:txBody>
      </p:sp>
      <p:sp>
        <p:nvSpPr>
          <p:cNvPr id="15" name="Content Placeholder 5">
            <a:extLst>
              <a:ext uri="{FF2B5EF4-FFF2-40B4-BE49-F238E27FC236}">
                <a16:creationId xmlns:a16="http://schemas.microsoft.com/office/drawing/2014/main" id="{4873FCAA-1296-CD7F-281E-1A1E97B84F92}"/>
              </a:ext>
            </a:extLst>
          </p:cNvPr>
          <p:cNvSpPr txBox="1">
            <a:spLocks/>
          </p:cNvSpPr>
          <p:nvPr/>
        </p:nvSpPr>
        <p:spPr>
          <a:xfrm>
            <a:off x="0" y="3237531"/>
            <a:ext cx="11021568" cy="1395037"/>
          </a:xfrm>
          <a:prstGeom prst="round1Rect">
            <a:avLst>
              <a:gd name="adj" fmla="val 7879"/>
            </a:avLst>
          </a:prstGeom>
          <a:solidFill>
            <a:schemeClr val="accent2">
              <a:lumMod val="20000"/>
              <a:lumOff val="80000"/>
            </a:schemeClr>
          </a:solidFill>
        </p:spPr>
        <p:txBody>
          <a:bodyPr vert="horz" lIns="360000" tIns="270000" rIns="270000" bIns="27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endParaRPr lang="en-GB" baseline="30000" noProof="0"/>
          </a:p>
        </p:txBody>
      </p:sp>
      <p:sp>
        <p:nvSpPr>
          <p:cNvPr id="16" name="Content Placeholder 5">
            <a:extLst>
              <a:ext uri="{FF2B5EF4-FFF2-40B4-BE49-F238E27FC236}">
                <a16:creationId xmlns:a16="http://schemas.microsoft.com/office/drawing/2014/main" id="{35C3B0BC-0908-1C30-DC09-F959728235A3}"/>
              </a:ext>
            </a:extLst>
          </p:cNvPr>
          <p:cNvSpPr txBox="1">
            <a:spLocks/>
          </p:cNvSpPr>
          <p:nvPr/>
        </p:nvSpPr>
        <p:spPr>
          <a:xfrm>
            <a:off x="0" y="2532253"/>
            <a:ext cx="11021568" cy="616562"/>
          </a:xfrm>
          <a:prstGeom prst="round1Rect">
            <a:avLst>
              <a:gd name="adj" fmla="val 7879"/>
            </a:avLst>
          </a:prstGeom>
          <a:solidFill>
            <a:schemeClr val="accent3">
              <a:lumMod val="20000"/>
              <a:lumOff val="80000"/>
            </a:schemeClr>
          </a:solidFill>
        </p:spPr>
        <p:txBody>
          <a:bodyPr vert="horz" lIns="360000" tIns="270000" rIns="270000" bIns="27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baseline="30000" noProof="0"/>
          </a:p>
        </p:txBody>
      </p:sp>
      <p:sp>
        <p:nvSpPr>
          <p:cNvPr id="13" name="Content Placeholder 5">
            <a:extLst>
              <a:ext uri="{FF2B5EF4-FFF2-40B4-BE49-F238E27FC236}">
                <a16:creationId xmlns:a16="http://schemas.microsoft.com/office/drawing/2014/main" id="{573351AF-E07C-3928-4878-1F4A93364307}"/>
              </a:ext>
            </a:extLst>
          </p:cNvPr>
          <p:cNvSpPr txBox="1">
            <a:spLocks/>
          </p:cNvSpPr>
          <p:nvPr/>
        </p:nvSpPr>
        <p:spPr>
          <a:xfrm>
            <a:off x="0" y="1358942"/>
            <a:ext cx="11021568" cy="1084595"/>
          </a:xfrm>
          <a:prstGeom prst="round1Rect">
            <a:avLst>
              <a:gd name="adj" fmla="val 7879"/>
            </a:avLst>
          </a:prstGeom>
          <a:solidFill>
            <a:schemeClr val="accent4">
              <a:lumMod val="20000"/>
              <a:lumOff val="80000"/>
            </a:schemeClr>
          </a:solidFill>
        </p:spPr>
        <p:txBody>
          <a:bodyPr vert="horz" lIns="360000" tIns="270000" rIns="270000" bIns="27000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endParaRPr lang="en-GB" baseline="30000" noProof="0"/>
          </a:p>
        </p:txBody>
      </p:sp>
      <p:sp>
        <p:nvSpPr>
          <p:cNvPr id="5" name="Text Placeholder 4">
            <a:extLst>
              <a:ext uri="{FF2B5EF4-FFF2-40B4-BE49-F238E27FC236}">
                <a16:creationId xmlns:a16="http://schemas.microsoft.com/office/drawing/2014/main" id="{7C711086-2F25-2772-97D1-1F5063CD9DE9}"/>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938BF6FB-7F7B-7844-0374-089512668986}"/>
              </a:ext>
            </a:extLst>
          </p:cNvPr>
          <p:cNvSpPr>
            <a:spLocks noGrp="1"/>
          </p:cNvSpPr>
          <p:nvPr>
            <p:ph type="title"/>
          </p:nvPr>
        </p:nvSpPr>
        <p:spPr/>
        <p:txBody>
          <a:bodyPr/>
          <a:lstStyle/>
          <a:p>
            <a:r>
              <a:rPr lang="en-GB" noProof="0"/>
              <a:t>Prognostic factors in mental disorders</a:t>
            </a:r>
          </a:p>
        </p:txBody>
      </p:sp>
      <p:sp>
        <p:nvSpPr>
          <p:cNvPr id="2" name="Content Placeholder 1">
            <a:extLst>
              <a:ext uri="{FF2B5EF4-FFF2-40B4-BE49-F238E27FC236}">
                <a16:creationId xmlns:a16="http://schemas.microsoft.com/office/drawing/2014/main" id="{5D9ABC0B-59AF-19D5-FB27-1771C8D0EEF7}"/>
              </a:ext>
            </a:extLst>
          </p:cNvPr>
          <p:cNvSpPr>
            <a:spLocks noGrp="1"/>
          </p:cNvSpPr>
          <p:nvPr>
            <p:ph idx="19"/>
          </p:nvPr>
        </p:nvSpPr>
        <p:spPr>
          <a:xfrm>
            <a:off x="539750" y="1416785"/>
            <a:ext cx="10163175" cy="4415215"/>
          </a:xfrm>
        </p:spPr>
        <p:txBody>
          <a:bodyPr/>
          <a:lstStyle/>
          <a:p>
            <a:r>
              <a:rPr lang="en-GB" noProof="0" dirty="0"/>
              <a:t>Broad transdiagnostic evidence shows that </a:t>
            </a:r>
            <a:r>
              <a:rPr lang="en-GB" b="1" noProof="0" dirty="0"/>
              <a:t>mental disorders </a:t>
            </a:r>
            <a:r>
              <a:rPr lang="en-GB" noProof="0" dirty="0"/>
              <a:t>share common </a:t>
            </a:r>
            <a:r>
              <a:rPr lang="en-GB" b="1" noProof="0" dirty="0"/>
              <a:t>environmental</a:t>
            </a:r>
            <a:r>
              <a:rPr lang="en-GB" noProof="0" dirty="0"/>
              <a:t>, </a:t>
            </a:r>
            <a:r>
              <a:rPr lang="en-GB" b="1" noProof="0" dirty="0"/>
              <a:t>developmental</a:t>
            </a:r>
            <a:r>
              <a:rPr lang="en-GB" noProof="0" dirty="0"/>
              <a:t>, and </a:t>
            </a:r>
            <a:r>
              <a:rPr lang="en-GB" b="1" noProof="0" dirty="0"/>
              <a:t>social</a:t>
            </a:r>
            <a:r>
              <a:rPr lang="en-GB" noProof="0" dirty="0"/>
              <a:t> determinants, from obstetric complications and early adversity to stress exposure, social isolation, and metabolic factors, many exerting </a:t>
            </a:r>
            <a:r>
              <a:rPr lang="en-GB" b="1" noProof="0" dirty="0"/>
              <a:t>cumulative effects across neurodevelopmental stages</a:t>
            </a:r>
            <a:r>
              <a:rPr lang="en-GB" baseline="30000" noProof="0" dirty="0"/>
              <a:t>1</a:t>
            </a:r>
          </a:p>
          <a:p>
            <a:r>
              <a:rPr kumimoji="0" lang="en-GB" b="0" i="0" u="none" strike="noStrike" kern="1200" cap="none" spc="0" normalizeH="0" baseline="0" noProof="0" dirty="0">
                <a:ln>
                  <a:noFill/>
                </a:ln>
                <a:solidFill>
                  <a:srgbClr val="3F1A01"/>
                </a:solidFill>
                <a:effectLst/>
                <a:uLnTx/>
                <a:uFillTx/>
                <a:latin typeface="Arial"/>
                <a:ea typeface="+mn-ea"/>
                <a:cs typeface="+mn-cs"/>
              </a:rPr>
              <a:t>Across </a:t>
            </a:r>
            <a:r>
              <a:rPr kumimoji="0" lang="en-GB" b="1" i="0" u="none" strike="noStrike" kern="1200" cap="none" spc="0" normalizeH="0" baseline="0" noProof="0" dirty="0">
                <a:ln>
                  <a:noFill/>
                </a:ln>
                <a:solidFill>
                  <a:srgbClr val="3F1A01"/>
                </a:solidFill>
                <a:effectLst/>
                <a:uLnTx/>
                <a:uFillTx/>
                <a:latin typeface="Arial"/>
                <a:ea typeface="+mn-ea"/>
                <a:cs typeface="+mn-cs"/>
              </a:rPr>
              <a:t>psychotic disorders</a:t>
            </a:r>
            <a:r>
              <a:rPr kumimoji="0" lang="en-GB" b="0" i="0" u="none" strike="noStrike" kern="1200" cap="none" spc="0" normalizeH="0" baseline="0" noProof="0" dirty="0">
                <a:ln>
                  <a:noFill/>
                </a:ln>
                <a:solidFill>
                  <a:srgbClr val="3F1A01"/>
                </a:solidFill>
                <a:effectLst/>
                <a:uLnTx/>
                <a:uFillTx/>
                <a:latin typeface="Arial"/>
                <a:ea typeface="+mn-ea"/>
                <a:cs typeface="+mn-cs"/>
              </a:rPr>
              <a:t>, the most robust and replicated risk factors for developing psychosis include </a:t>
            </a:r>
            <a:r>
              <a:rPr kumimoji="0" lang="en-GB" b="1" i="0" u="none" strike="noStrike" kern="1200" cap="none" spc="0" normalizeH="0" baseline="0" noProof="0" dirty="0">
                <a:ln>
                  <a:noFill/>
                </a:ln>
                <a:solidFill>
                  <a:srgbClr val="3F1A01"/>
                </a:solidFill>
                <a:effectLst/>
                <a:uLnTx/>
                <a:uFillTx/>
                <a:latin typeface="Arial"/>
                <a:ea typeface="+mn-ea"/>
                <a:cs typeface="+mn-cs"/>
              </a:rPr>
              <a:t>childhood adversity</a:t>
            </a:r>
            <a:r>
              <a:rPr kumimoji="0" lang="en-GB" b="0" i="0" u="none" strike="noStrike" kern="1200" cap="none" spc="0" normalizeH="0" baseline="0" noProof="0" dirty="0">
                <a:ln>
                  <a:noFill/>
                </a:ln>
                <a:solidFill>
                  <a:srgbClr val="3F1A01"/>
                </a:solidFill>
                <a:effectLst/>
                <a:uLnTx/>
                <a:uFillTx/>
                <a:latin typeface="Arial"/>
                <a:ea typeface="+mn-ea"/>
                <a:cs typeface="+mn-cs"/>
              </a:rPr>
              <a:t>, </a:t>
            </a:r>
            <a:r>
              <a:rPr kumimoji="0" lang="en-GB" b="1" i="0" u="none" strike="noStrike" kern="1200" cap="none" spc="0" normalizeH="0" baseline="0" noProof="0" dirty="0">
                <a:ln>
                  <a:noFill/>
                </a:ln>
                <a:solidFill>
                  <a:srgbClr val="3F1A01"/>
                </a:solidFill>
                <a:effectLst/>
                <a:uLnTx/>
                <a:uFillTx/>
                <a:latin typeface="Arial"/>
                <a:ea typeface="+mn-ea"/>
                <a:cs typeface="+mn-cs"/>
              </a:rPr>
              <a:t>CHR-P status</a:t>
            </a:r>
            <a:r>
              <a:rPr kumimoji="0" lang="en-GB" b="0" i="0" u="none" strike="noStrike" kern="1200" cap="none" spc="0" normalizeH="0" baseline="0" noProof="0" dirty="0">
                <a:ln>
                  <a:noFill/>
                </a:ln>
                <a:solidFill>
                  <a:srgbClr val="3F1A01"/>
                </a:solidFill>
                <a:effectLst/>
                <a:uLnTx/>
                <a:uFillTx/>
                <a:latin typeface="Arial"/>
                <a:ea typeface="+mn-ea"/>
                <a:cs typeface="+mn-cs"/>
              </a:rPr>
              <a:t>, and </a:t>
            </a:r>
            <a:r>
              <a:rPr kumimoji="0" lang="en-GB" b="1" i="0" u="none" strike="noStrike" kern="1200" cap="none" spc="0" normalizeH="0" baseline="0" noProof="0" dirty="0">
                <a:ln>
                  <a:noFill/>
                </a:ln>
                <a:solidFill>
                  <a:srgbClr val="3F1A01"/>
                </a:solidFill>
                <a:effectLst/>
                <a:uLnTx/>
                <a:uFillTx/>
                <a:latin typeface="Arial"/>
                <a:ea typeface="+mn-ea"/>
                <a:cs typeface="+mn-cs"/>
              </a:rPr>
              <a:t>urbanicity</a:t>
            </a:r>
            <a:r>
              <a:rPr kumimoji="0" lang="en-GB" b="0" i="0" u="none" strike="noStrike" kern="1200" cap="none" spc="0" normalizeH="0" baseline="0" noProof="0" dirty="0">
                <a:ln>
                  <a:noFill/>
                </a:ln>
                <a:solidFill>
                  <a:srgbClr val="3F1A01"/>
                </a:solidFill>
                <a:effectLst/>
                <a:uLnTx/>
                <a:uFillTx/>
                <a:latin typeface="Arial"/>
                <a:ea typeface="+mn-ea"/>
                <a:cs typeface="+mn-cs"/>
              </a:rPr>
              <a:t>, supported by high-credibility (Class I–II) evidence</a:t>
            </a:r>
            <a:r>
              <a:rPr kumimoji="0" lang="en-GB" b="0" i="0" u="none" strike="noStrike" kern="1200" cap="none" spc="0" normalizeH="0" baseline="30000" noProof="0" dirty="0">
                <a:ln>
                  <a:noFill/>
                </a:ln>
                <a:solidFill>
                  <a:srgbClr val="3F1A01"/>
                </a:solidFill>
                <a:effectLst/>
                <a:uLnTx/>
                <a:uFillTx/>
                <a:latin typeface="Arial"/>
                <a:ea typeface="+mn-ea"/>
                <a:cs typeface="+mn-cs"/>
              </a:rPr>
              <a:t>2</a:t>
            </a:r>
          </a:p>
          <a:p>
            <a:r>
              <a:rPr lang="en-GB" noProof="0" dirty="0"/>
              <a:t>In </a:t>
            </a:r>
            <a:r>
              <a:rPr lang="en-GB" b="1" noProof="0" dirty="0"/>
              <a:t>schizophrenia-spectrum disorders:</a:t>
            </a:r>
            <a:r>
              <a:rPr lang="en-GB" baseline="30000" noProof="0" dirty="0"/>
              <a:t>3</a:t>
            </a:r>
            <a:r>
              <a:rPr lang="en-GB" b="1" noProof="0" dirty="0"/>
              <a:t> </a:t>
            </a:r>
          </a:p>
          <a:p>
            <a:pPr lvl="1"/>
            <a:r>
              <a:rPr lang="en-GB" noProof="0" dirty="0"/>
              <a:t>Multivariable candidate predictors of remission include lower positive and negative symptom severity, shorter duration of untreated psychosis, higher functioning, better quality of life, and higher education</a:t>
            </a:r>
          </a:p>
          <a:p>
            <a:pPr lvl="1"/>
            <a:r>
              <a:rPr lang="en-GB" noProof="0" dirty="0"/>
              <a:t>Multivariable candidate predictors of relapse include greater global illness severity, higher positive symptom severity, and a greater number of previous episodes</a:t>
            </a:r>
            <a:endParaRPr lang="en-GB" baseline="30000" noProof="0" dirty="0"/>
          </a:p>
          <a:p>
            <a:pPr marL="180000" lvl="1">
              <a:spcBef>
                <a:spcPts val="1800"/>
              </a:spcBef>
            </a:pPr>
            <a:r>
              <a:rPr lang="en-GB" sz="1600" b="1" noProof="0" dirty="0"/>
              <a:t>A trans-diagnosis pattern</a:t>
            </a:r>
            <a:r>
              <a:rPr lang="en-GB" sz="1600" noProof="0" dirty="0"/>
              <a:t> emerges for depressive symptoms: </a:t>
            </a:r>
          </a:p>
          <a:p>
            <a:pPr lvl="1"/>
            <a:r>
              <a:rPr lang="en-GB" noProof="0" dirty="0"/>
              <a:t>Lower depressive symptoms predict good outcomes across mental disorders but, for schizophrenia, lower depressive symptoms predict relapse</a:t>
            </a:r>
            <a:r>
              <a:rPr lang="en-GB" baseline="30000" noProof="0" dirty="0"/>
              <a:t>3</a:t>
            </a:r>
          </a:p>
          <a:p>
            <a:endParaRPr kumimoji="0" lang="en-GB" b="0" i="0" u="none" strike="noStrike" kern="1200" cap="none" spc="0" normalizeH="0" baseline="30000" noProof="0" dirty="0">
              <a:ln>
                <a:noFill/>
              </a:ln>
              <a:solidFill>
                <a:srgbClr val="3F1A01"/>
              </a:solidFill>
              <a:effectLst/>
              <a:uLnTx/>
              <a:uFillTx/>
              <a:latin typeface="Arial"/>
              <a:ea typeface="+mn-ea"/>
              <a:cs typeface="+mn-cs"/>
            </a:endParaRPr>
          </a:p>
          <a:p>
            <a:endParaRPr lang="en-GB" baseline="30000" noProof="0" dirty="0"/>
          </a:p>
          <a:p>
            <a:endParaRPr lang="en-GB" noProof="0" dirty="0"/>
          </a:p>
        </p:txBody>
      </p:sp>
      <p:sp>
        <p:nvSpPr>
          <p:cNvPr id="6" name="Text Placeholder 5">
            <a:extLst>
              <a:ext uri="{FF2B5EF4-FFF2-40B4-BE49-F238E27FC236}">
                <a16:creationId xmlns:a16="http://schemas.microsoft.com/office/drawing/2014/main" id="{FDC51EBD-4590-D92D-6A51-8307CB31C6BA}"/>
              </a:ext>
            </a:extLst>
          </p:cNvPr>
          <p:cNvSpPr>
            <a:spLocks noGrp="1"/>
          </p:cNvSpPr>
          <p:nvPr>
            <p:ph type="body" sz="quarter" idx="18"/>
          </p:nvPr>
        </p:nvSpPr>
        <p:spPr/>
        <p:txBody>
          <a:bodyPr/>
          <a:lstStyle/>
          <a:p>
            <a:r>
              <a:rPr lang="en-GB" noProof="0"/>
              <a:t>CHR-P=clinical high-risk for psychosis </a:t>
            </a:r>
          </a:p>
          <a:p>
            <a:r>
              <a:rPr lang="en-GB" noProof="0"/>
              <a:t>1. Arango et al. World Psychiatry 2021;20:417–436; 2. </a:t>
            </a:r>
            <a:r>
              <a:rPr lang="en-GB" noProof="0" err="1"/>
              <a:t>Radua</a:t>
            </a:r>
            <a:r>
              <a:rPr lang="en-GB" noProof="0"/>
              <a:t> et al. World Psychiatry 2018;17:49–66; 3. Solmi et al. Mol Psychiatry 2023;28:3671–3687 </a:t>
            </a:r>
          </a:p>
        </p:txBody>
      </p:sp>
      <p:sp>
        <p:nvSpPr>
          <p:cNvPr id="17" name="Slide Number Placeholder 16">
            <a:extLst>
              <a:ext uri="{FF2B5EF4-FFF2-40B4-BE49-F238E27FC236}">
                <a16:creationId xmlns:a16="http://schemas.microsoft.com/office/drawing/2014/main" id="{E1E4F6F2-2181-9EB1-61AF-F5134ABBDEB4}"/>
              </a:ext>
            </a:extLst>
          </p:cNvPr>
          <p:cNvSpPr>
            <a:spLocks noGrp="1"/>
          </p:cNvSpPr>
          <p:nvPr>
            <p:ph type="sldNum" sz="quarter" idx="4"/>
          </p:nvPr>
        </p:nvSpPr>
        <p:spPr/>
        <p:txBody>
          <a:bodyPr/>
          <a:lstStyle/>
          <a:p>
            <a:fld id="{6DBC486D-4FAB-B746-8B02-8D7C842291C6}" type="slidenum">
              <a:rPr lang="en-GB" noProof="0" smtClean="0"/>
              <a:pPr/>
              <a:t>29</a:t>
            </a:fld>
            <a:endParaRPr lang="en-GB" noProof="0"/>
          </a:p>
        </p:txBody>
      </p:sp>
    </p:spTree>
    <p:extLst>
      <p:ext uri="{BB962C8B-B14F-4D97-AF65-F5344CB8AC3E}">
        <p14:creationId xmlns:p14="http://schemas.microsoft.com/office/powerpoint/2010/main" val="3961210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A9AA6728-D960-6417-7043-0B18A685FAB3}"/>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1A80BA18-71AA-7E17-F323-7659C798A4B4}"/>
              </a:ext>
            </a:extLst>
          </p:cNvPr>
          <p:cNvSpPr>
            <a:spLocks noGrp="1"/>
          </p:cNvSpPr>
          <p:nvPr>
            <p:ph type="title"/>
          </p:nvPr>
        </p:nvSpPr>
        <p:spPr/>
        <p:txBody>
          <a:bodyPr anchor="b">
            <a:normAutofit/>
          </a:bodyPr>
          <a:lstStyle/>
          <a:p>
            <a:r>
              <a:rPr lang="en-GB" noProof="0"/>
              <a:t>The course and prognosis of schizophrenia</a:t>
            </a:r>
          </a:p>
        </p:txBody>
      </p:sp>
      <p:sp>
        <p:nvSpPr>
          <p:cNvPr id="16" name="Content Placeholder 15">
            <a:extLst>
              <a:ext uri="{FF2B5EF4-FFF2-40B4-BE49-F238E27FC236}">
                <a16:creationId xmlns:a16="http://schemas.microsoft.com/office/drawing/2014/main" id="{2AD742FA-B7CA-4027-DF82-D6EAFFD8DBDD}"/>
              </a:ext>
            </a:extLst>
          </p:cNvPr>
          <p:cNvSpPr>
            <a:spLocks noGrp="1"/>
          </p:cNvSpPr>
          <p:nvPr>
            <p:ph sz="half" idx="20"/>
          </p:nvPr>
        </p:nvSpPr>
        <p:spPr>
          <a:xfrm>
            <a:off x="7173802" y="1416785"/>
            <a:ext cx="4472098" cy="4726106"/>
          </a:xfrm>
        </p:spPr>
        <p:txBody>
          <a:bodyPr anchor="ctr"/>
          <a:lstStyle/>
          <a:p>
            <a:r>
              <a:rPr lang="en-GB" noProof="0" dirty="0"/>
              <a:t>Schizophrenia is a </a:t>
            </a:r>
            <a:r>
              <a:rPr lang="en-GB" b="1" noProof="0" dirty="0"/>
              <a:t>highly heterogeneous disorder </a:t>
            </a:r>
            <a:r>
              <a:rPr lang="en-GB" noProof="0" dirty="0"/>
              <a:t>with variable onset, symptom patterns, and long-term outcomes</a:t>
            </a:r>
            <a:r>
              <a:rPr lang="en-GB" baseline="30000" noProof="0" dirty="0"/>
              <a:t>1,3</a:t>
            </a:r>
          </a:p>
          <a:p>
            <a:r>
              <a:rPr lang="en-GB" noProof="0" dirty="0"/>
              <a:t>The onset of schizophrenia is thought to arise from the interaction between </a:t>
            </a:r>
            <a:r>
              <a:rPr lang="en-GB" b="1" noProof="0" dirty="0"/>
              <a:t>neurobiological vulnerability </a:t>
            </a:r>
            <a:r>
              <a:rPr lang="en-GB" noProof="0" dirty="0"/>
              <a:t>and </a:t>
            </a:r>
            <a:r>
              <a:rPr lang="en-GB" b="1" noProof="0" dirty="0"/>
              <a:t>environmental exposures </a:t>
            </a:r>
            <a:r>
              <a:rPr lang="en-GB" noProof="0" dirty="0"/>
              <a:t>during development</a:t>
            </a:r>
            <a:r>
              <a:rPr lang="en-GB" baseline="30000" noProof="0" dirty="0"/>
              <a:t>3,4</a:t>
            </a:r>
          </a:p>
          <a:p>
            <a:r>
              <a:rPr lang="en-GB" noProof="0" dirty="0"/>
              <a:t>The disease course is often fluctuating, with </a:t>
            </a:r>
            <a:r>
              <a:rPr lang="en-GB" b="1" noProof="0" dirty="0"/>
              <a:t>episodic exacerbations </a:t>
            </a:r>
            <a:r>
              <a:rPr lang="en-GB" noProof="0" dirty="0"/>
              <a:t>and </a:t>
            </a:r>
            <a:r>
              <a:rPr lang="en-GB" b="1" noProof="0" dirty="0"/>
              <a:t>periods of remission</a:t>
            </a:r>
            <a:r>
              <a:rPr lang="en-GB" baseline="30000" noProof="0" dirty="0"/>
              <a:t>3</a:t>
            </a:r>
          </a:p>
          <a:p>
            <a:r>
              <a:rPr lang="en-GB" noProof="0" dirty="0"/>
              <a:t>Recent data show </a:t>
            </a:r>
            <a:r>
              <a:rPr lang="en-GB" b="1" noProof="0" dirty="0"/>
              <a:t>substantially better outcomes</a:t>
            </a:r>
            <a:r>
              <a:rPr lang="en-GB" noProof="0" dirty="0"/>
              <a:t> than historically assumed</a:t>
            </a:r>
            <a:r>
              <a:rPr lang="en-GB" baseline="30000" noProof="0" dirty="0"/>
              <a:t>3</a:t>
            </a:r>
          </a:p>
        </p:txBody>
      </p:sp>
      <p:sp>
        <p:nvSpPr>
          <p:cNvPr id="14" name="Text Placeholder 13">
            <a:extLst>
              <a:ext uri="{FF2B5EF4-FFF2-40B4-BE49-F238E27FC236}">
                <a16:creationId xmlns:a16="http://schemas.microsoft.com/office/drawing/2014/main" id="{9E2FEF92-013B-A784-E14A-CD9B78525C8C}"/>
              </a:ext>
            </a:extLst>
          </p:cNvPr>
          <p:cNvSpPr>
            <a:spLocks noGrp="1"/>
          </p:cNvSpPr>
          <p:nvPr>
            <p:ph type="body" sz="quarter" idx="18"/>
          </p:nvPr>
        </p:nvSpPr>
        <p:spPr/>
        <p:txBody>
          <a:bodyPr/>
          <a:lstStyle/>
          <a:p>
            <a:r>
              <a:rPr lang="en-GB"/>
              <a:t>APS=attenuated psychotic symptoms; BLIPS=</a:t>
            </a:r>
            <a:r>
              <a:rPr lang="en-US"/>
              <a:t>brief limited intermittent psychotic symptoms; FEP=first-episode psychosis</a:t>
            </a:r>
            <a:br>
              <a:rPr lang="en-GB"/>
            </a:br>
            <a:r>
              <a:rPr lang="en-GB"/>
              <a:t>1. McCutcheon et al. JAMA Psychiatry 2020;77:201–210; 2. Leucht et al. Nat Rev Dis Primers 2025;11:83; 3. Jauhar et al. Lancet 2022;399:473–486; 4. Owen et al. Lancet 2016;388:86–97  </a:t>
            </a:r>
          </a:p>
        </p:txBody>
      </p:sp>
      <p:sp>
        <p:nvSpPr>
          <p:cNvPr id="17" name="Slide Number Placeholder 6">
            <a:extLst>
              <a:ext uri="{FF2B5EF4-FFF2-40B4-BE49-F238E27FC236}">
                <a16:creationId xmlns:a16="http://schemas.microsoft.com/office/drawing/2014/main" id="{760051B5-E3AB-B2AD-5F00-E9AB628890F2}"/>
              </a:ext>
            </a:extLst>
          </p:cNvPr>
          <p:cNvSpPr>
            <a:spLocks noGrp="1"/>
          </p:cNvSpPr>
          <p:nvPr>
            <p:ph type="sldNum" sz="quarter" idx="4"/>
          </p:nvPr>
        </p:nvSpPr>
        <p:spPr/>
        <p:txBody>
          <a:bodyPr/>
          <a:lstStyle/>
          <a:p>
            <a:fld id="{6DBC486D-4FAB-B746-8B02-8D7C842291C6}" type="slidenum">
              <a:rPr lang="en-GB" noProof="0" smtClean="0"/>
              <a:pPr/>
              <a:t>3</a:t>
            </a:fld>
            <a:endParaRPr lang="en-GB" noProof="0"/>
          </a:p>
        </p:txBody>
      </p:sp>
      <p:sp>
        <p:nvSpPr>
          <p:cNvPr id="2" name="TextBox 1">
            <a:extLst>
              <a:ext uri="{FF2B5EF4-FFF2-40B4-BE49-F238E27FC236}">
                <a16:creationId xmlns:a16="http://schemas.microsoft.com/office/drawing/2014/main" id="{031A5445-5F3D-2D8D-446B-D77371F8E266}"/>
              </a:ext>
            </a:extLst>
          </p:cNvPr>
          <p:cNvSpPr txBox="1"/>
          <p:nvPr/>
        </p:nvSpPr>
        <p:spPr>
          <a:xfrm>
            <a:off x="1247637" y="1347815"/>
            <a:ext cx="5883689" cy="307777"/>
          </a:xfrm>
          <a:prstGeom prst="rect">
            <a:avLst/>
          </a:prstGeom>
          <a:noFill/>
        </p:spPr>
        <p:txBody>
          <a:bodyPr wrap="square" rtlCol="0">
            <a:spAutoFit/>
          </a:bodyPr>
          <a:lstStyle/>
          <a:p>
            <a:pPr algn="ctr"/>
            <a:r>
              <a:rPr lang="en-GB" sz="1400" b="1" noProof="0">
                <a:solidFill>
                  <a:schemeClr val="accent2">
                    <a:lumMod val="50000"/>
                  </a:schemeClr>
                </a:solidFill>
              </a:rPr>
              <a:t>Risk factors, neurobiology, and course of schizophrenia</a:t>
            </a:r>
            <a:r>
              <a:rPr lang="en-GB" sz="1400" b="1" baseline="30000" noProof="0">
                <a:solidFill>
                  <a:schemeClr val="accent2">
                    <a:lumMod val="50000"/>
                  </a:schemeClr>
                </a:solidFill>
              </a:rPr>
              <a:t>1,2</a:t>
            </a:r>
            <a:r>
              <a:rPr lang="en-GB" sz="1400" b="1" noProof="0">
                <a:solidFill>
                  <a:schemeClr val="accent2">
                    <a:lumMod val="50000"/>
                  </a:schemeClr>
                </a:solidFill>
              </a:rPr>
              <a:t> </a:t>
            </a:r>
          </a:p>
        </p:txBody>
      </p:sp>
      <p:grpSp>
        <p:nvGrpSpPr>
          <p:cNvPr id="78" name="Group 77">
            <a:extLst>
              <a:ext uri="{FF2B5EF4-FFF2-40B4-BE49-F238E27FC236}">
                <a16:creationId xmlns:a16="http://schemas.microsoft.com/office/drawing/2014/main" id="{AEEEA9FA-C412-2362-BFAC-A3444D1E0DC4}"/>
              </a:ext>
            </a:extLst>
          </p:cNvPr>
          <p:cNvGrpSpPr/>
          <p:nvPr/>
        </p:nvGrpSpPr>
        <p:grpSpPr>
          <a:xfrm>
            <a:off x="484189" y="1647254"/>
            <a:ext cx="6755595" cy="4617834"/>
            <a:chOff x="484189" y="1647254"/>
            <a:chExt cx="6755595" cy="4617834"/>
          </a:xfrm>
        </p:grpSpPr>
        <p:grpSp>
          <p:nvGrpSpPr>
            <p:cNvPr id="43" name="Group 42">
              <a:extLst>
                <a:ext uri="{FF2B5EF4-FFF2-40B4-BE49-F238E27FC236}">
                  <a16:creationId xmlns:a16="http://schemas.microsoft.com/office/drawing/2014/main" id="{EFD7F193-633A-34AD-A0AC-E184798FDFDA}"/>
                </a:ext>
              </a:extLst>
            </p:cNvPr>
            <p:cNvGrpSpPr/>
            <p:nvPr/>
          </p:nvGrpSpPr>
          <p:grpSpPr>
            <a:xfrm>
              <a:off x="562421" y="5521845"/>
              <a:ext cx="6677363" cy="453249"/>
              <a:chOff x="597424" y="5504065"/>
              <a:chExt cx="6342030" cy="453249"/>
            </a:xfrm>
          </p:grpSpPr>
          <p:sp>
            <p:nvSpPr>
              <p:cNvPr id="29" name="TextBox 28">
                <a:extLst>
                  <a:ext uri="{FF2B5EF4-FFF2-40B4-BE49-F238E27FC236}">
                    <a16:creationId xmlns:a16="http://schemas.microsoft.com/office/drawing/2014/main" id="{530181FD-C39E-4CAB-BFCF-C2A0659C27C3}"/>
                  </a:ext>
                </a:extLst>
              </p:cNvPr>
              <p:cNvSpPr txBox="1"/>
              <p:nvPr/>
            </p:nvSpPr>
            <p:spPr>
              <a:xfrm>
                <a:off x="3305176" y="5504065"/>
                <a:ext cx="1895136" cy="400110"/>
              </a:xfrm>
              <a:prstGeom prst="rect">
                <a:avLst/>
              </a:prstGeom>
              <a:noFill/>
            </p:spPr>
            <p:txBody>
              <a:bodyPr wrap="square" rtlCol="0">
                <a:spAutoFit/>
              </a:bodyPr>
              <a:lstStyle/>
              <a:p>
                <a:pPr algn="ctr"/>
                <a:r>
                  <a:rPr lang="en-GB" sz="1000" noProof="0"/>
                  <a:t>Adolescence and</a:t>
                </a:r>
                <a:r>
                  <a:rPr lang="en-GB" sz="1000"/>
                  <a:t> </a:t>
                </a:r>
                <a:r>
                  <a:rPr lang="en-GB" sz="1000" noProof="0"/>
                  <a:t>early adulthood</a:t>
                </a:r>
              </a:p>
            </p:txBody>
          </p:sp>
          <p:sp>
            <p:nvSpPr>
              <p:cNvPr id="15" name="TextBox 14">
                <a:extLst>
                  <a:ext uri="{FF2B5EF4-FFF2-40B4-BE49-F238E27FC236}">
                    <a16:creationId xmlns:a16="http://schemas.microsoft.com/office/drawing/2014/main" id="{C124BB6F-DB54-76A2-7251-E09BEFE90B30}"/>
                  </a:ext>
                </a:extLst>
              </p:cNvPr>
              <p:cNvSpPr txBox="1"/>
              <p:nvPr/>
            </p:nvSpPr>
            <p:spPr>
              <a:xfrm>
                <a:off x="597424" y="5548004"/>
                <a:ext cx="884535" cy="246221"/>
              </a:xfrm>
              <a:prstGeom prst="rect">
                <a:avLst/>
              </a:prstGeom>
              <a:noFill/>
            </p:spPr>
            <p:txBody>
              <a:bodyPr wrap="square" rtlCol="0">
                <a:spAutoFit/>
              </a:bodyPr>
              <a:lstStyle/>
              <a:p>
                <a:pPr algn="ctr"/>
                <a:r>
                  <a:rPr lang="en-GB" sz="1000" b="1" noProof="0"/>
                  <a:t>Time</a:t>
                </a:r>
              </a:p>
            </p:txBody>
          </p:sp>
          <p:sp>
            <p:nvSpPr>
              <p:cNvPr id="27" name="TextBox 26">
                <a:extLst>
                  <a:ext uri="{FF2B5EF4-FFF2-40B4-BE49-F238E27FC236}">
                    <a16:creationId xmlns:a16="http://schemas.microsoft.com/office/drawing/2014/main" id="{3F727816-C281-4C7A-A437-8E924ADA6E38}"/>
                  </a:ext>
                </a:extLst>
              </p:cNvPr>
              <p:cNvSpPr txBox="1"/>
              <p:nvPr/>
            </p:nvSpPr>
            <p:spPr>
              <a:xfrm>
                <a:off x="1259418" y="5557204"/>
                <a:ext cx="1293282" cy="400110"/>
              </a:xfrm>
              <a:prstGeom prst="rect">
                <a:avLst/>
              </a:prstGeom>
              <a:noFill/>
            </p:spPr>
            <p:txBody>
              <a:bodyPr wrap="square" rtlCol="0">
                <a:spAutoFit/>
              </a:bodyPr>
              <a:lstStyle/>
              <a:p>
                <a:pPr algn="ctr"/>
                <a:r>
                  <a:rPr lang="en-GB" sz="1000" noProof="0"/>
                  <a:t>Pre-/perinatal period</a:t>
                </a:r>
              </a:p>
            </p:txBody>
          </p:sp>
          <p:sp>
            <p:nvSpPr>
              <p:cNvPr id="28" name="TextBox 27">
                <a:extLst>
                  <a:ext uri="{FF2B5EF4-FFF2-40B4-BE49-F238E27FC236}">
                    <a16:creationId xmlns:a16="http://schemas.microsoft.com/office/drawing/2014/main" id="{F72F8832-029E-1928-4F18-40E0AF5C7795}"/>
                  </a:ext>
                </a:extLst>
              </p:cNvPr>
              <p:cNvSpPr txBox="1"/>
              <p:nvPr/>
            </p:nvSpPr>
            <p:spPr>
              <a:xfrm>
                <a:off x="2485960" y="5557204"/>
                <a:ext cx="886252" cy="246221"/>
              </a:xfrm>
              <a:prstGeom prst="rect">
                <a:avLst/>
              </a:prstGeom>
              <a:noFill/>
            </p:spPr>
            <p:txBody>
              <a:bodyPr wrap="square" rtlCol="0">
                <a:spAutoFit/>
              </a:bodyPr>
              <a:lstStyle/>
              <a:p>
                <a:pPr algn="ctr"/>
                <a:r>
                  <a:rPr lang="en-GB" sz="1000" noProof="0"/>
                  <a:t>Childhood</a:t>
                </a:r>
              </a:p>
            </p:txBody>
          </p:sp>
          <p:sp>
            <p:nvSpPr>
              <p:cNvPr id="30" name="TextBox 29">
                <a:extLst>
                  <a:ext uri="{FF2B5EF4-FFF2-40B4-BE49-F238E27FC236}">
                    <a16:creationId xmlns:a16="http://schemas.microsoft.com/office/drawing/2014/main" id="{5B87B9CD-6863-CC9E-550E-ECFA147BA04B}"/>
                  </a:ext>
                </a:extLst>
              </p:cNvPr>
              <p:cNvSpPr txBox="1"/>
              <p:nvPr/>
            </p:nvSpPr>
            <p:spPr>
              <a:xfrm>
                <a:off x="5121538" y="5557204"/>
                <a:ext cx="1817916" cy="246221"/>
              </a:xfrm>
              <a:prstGeom prst="rect">
                <a:avLst/>
              </a:prstGeom>
              <a:noFill/>
            </p:spPr>
            <p:txBody>
              <a:bodyPr wrap="square" rtlCol="0">
                <a:spAutoFit/>
              </a:bodyPr>
              <a:lstStyle/>
              <a:p>
                <a:pPr algn="ctr"/>
                <a:r>
                  <a:rPr lang="en-GB" sz="1000" noProof="0"/>
                  <a:t>Adulthood</a:t>
                </a:r>
              </a:p>
            </p:txBody>
          </p:sp>
        </p:grpSp>
        <p:grpSp>
          <p:nvGrpSpPr>
            <p:cNvPr id="77" name="Group 76">
              <a:extLst>
                <a:ext uri="{FF2B5EF4-FFF2-40B4-BE49-F238E27FC236}">
                  <a16:creationId xmlns:a16="http://schemas.microsoft.com/office/drawing/2014/main" id="{6DE284E6-C42C-C5D2-B73E-FDF5B8BF5E11}"/>
                </a:ext>
              </a:extLst>
            </p:cNvPr>
            <p:cNvGrpSpPr/>
            <p:nvPr/>
          </p:nvGrpSpPr>
          <p:grpSpPr>
            <a:xfrm>
              <a:off x="484189" y="1647254"/>
              <a:ext cx="6493458" cy="4617834"/>
              <a:chOff x="484189" y="1647254"/>
              <a:chExt cx="6493458" cy="4617834"/>
            </a:xfrm>
          </p:grpSpPr>
          <p:grpSp>
            <p:nvGrpSpPr>
              <p:cNvPr id="45" name="Group 44">
                <a:extLst>
                  <a:ext uri="{FF2B5EF4-FFF2-40B4-BE49-F238E27FC236}">
                    <a16:creationId xmlns:a16="http://schemas.microsoft.com/office/drawing/2014/main" id="{E23AAD26-50F0-A19C-8A21-BEC0B00A8774}"/>
                  </a:ext>
                </a:extLst>
              </p:cNvPr>
              <p:cNvGrpSpPr/>
              <p:nvPr/>
            </p:nvGrpSpPr>
            <p:grpSpPr>
              <a:xfrm>
                <a:off x="1307993" y="1677405"/>
                <a:ext cx="5631461" cy="3847633"/>
                <a:chOff x="1307993" y="2043464"/>
                <a:chExt cx="5631461" cy="3745927"/>
              </a:xfrm>
            </p:grpSpPr>
            <p:sp>
              <p:nvSpPr>
                <p:cNvPr id="7" name="Rectangle 6">
                  <a:extLst>
                    <a:ext uri="{FF2B5EF4-FFF2-40B4-BE49-F238E27FC236}">
                      <a16:creationId xmlns:a16="http://schemas.microsoft.com/office/drawing/2014/main" id="{BB7E9CDF-1029-CED2-D7D6-C4418F0E0156}"/>
                    </a:ext>
                  </a:extLst>
                </p:cNvPr>
                <p:cNvSpPr/>
                <p:nvPr/>
              </p:nvSpPr>
              <p:spPr>
                <a:xfrm>
                  <a:off x="1307993" y="2043464"/>
                  <a:ext cx="1191367" cy="20241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8" name="Rectangle 7">
                  <a:extLst>
                    <a:ext uri="{FF2B5EF4-FFF2-40B4-BE49-F238E27FC236}">
                      <a16:creationId xmlns:a16="http://schemas.microsoft.com/office/drawing/2014/main" id="{1163570F-FFAA-9F05-91DC-18D277496BDC}"/>
                    </a:ext>
                  </a:extLst>
                </p:cNvPr>
                <p:cNvSpPr/>
                <p:nvPr/>
              </p:nvSpPr>
              <p:spPr>
                <a:xfrm>
                  <a:off x="2499360" y="2043464"/>
                  <a:ext cx="872852" cy="203045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9" name="Rectangle 8">
                  <a:extLst>
                    <a:ext uri="{FF2B5EF4-FFF2-40B4-BE49-F238E27FC236}">
                      <a16:creationId xmlns:a16="http://schemas.microsoft.com/office/drawing/2014/main" id="{9F29C64E-93F5-874E-ED99-CBF64903D492}"/>
                    </a:ext>
                  </a:extLst>
                </p:cNvPr>
                <p:cNvSpPr/>
                <p:nvPr/>
              </p:nvSpPr>
              <p:spPr>
                <a:xfrm>
                  <a:off x="3372212" y="2043464"/>
                  <a:ext cx="876474" cy="20241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10" name="Rectangle 9">
                  <a:extLst>
                    <a:ext uri="{FF2B5EF4-FFF2-40B4-BE49-F238E27FC236}">
                      <a16:creationId xmlns:a16="http://schemas.microsoft.com/office/drawing/2014/main" id="{CA4ED011-0974-A125-1910-2EDF4B42032B}"/>
                    </a:ext>
                  </a:extLst>
                </p:cNvPr>
                <p:cNvSpPr/>
                <p:nvPr/>
              </p:nvSpPr>
              <p:spPr>
                <a:xfrm>
                  <a:off x="4248686" y="2043464"/>
                  <a:ext cx="732288" cy="203045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11" name="Rectangle 10">
                  <a:extLst>
                    <a:ext uri="{FF2B5EF4-FFF2-40B4-BE49-F238E27FC236}">
                      <a16:creationId xmlns:a16="http://schemas.microsoft.com/office/drawing/2014/main" id="{D07D8C16-C038-502C-079D-43A6AEFA0949}"/>
                    </a:ext>
                  </a:extLst>
                </p:cNvPr>
                <p:cNvSpPr/>
                <p:nvPr/>
              </p:nvSpPr>
              <p:spPr>
                <a:xfrm>
                  <a:off x="4980974" y="2043464"/>
                  <a:ext cx="998232" cy="20241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13" name="Rectangle 12">
                  <a:extLst>
                    <a:ext uri="{FF2B5EF4-FFF2-40B4-BE49-F238E27FC236}">
                      <a16:creationId xmlns:a16="http://schemas.microsoft.com/office/drawing/2014/main" id="{476B3966-68FD-2E87-FBA8-F9AF3777CAD4}"/>
                    </a:ext>
                  </a:extLst>
                </p:cNvPr>
                <p:cNvSpPr/>
                <p:nvPr/>
              </p:nvSpPr>
              <p:spPr>
                <a:xfrm>
                  <a:off x="5979206" y="2043464"/>
                  <a:ext cx="960248" cy="203045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6" name="Rectangle 5">
                  <a:extLst>
                    <a:ext uri="{FF2B5EF4-FFF2-40B4-BE49-F238E27FC236}">
                      <a16:creationId xmlns:a16="http://schemas.microsoft.com/office/drawing/2014/main" id="{1AD544C4-47DD-F7D5-EC17-BE83FA5D44E1}"/>
                    </a:ext>
                  </a:extLst>
                </p:cNvPr>
                <p:cNvSpPr/>
                <p:nvPr/>
              </p:nvSpPr>
              <p:spPr>
                <a:xfrm>
                  <a:off x="1307993" y="5230223"/>
                  <a:ext cx="1191367" cy="55916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19" name="Rectangle 18">
                  <a:extLst>
                    <a:ext uri="{FF2B5EF4-FFF2-40B4-BE49-F238E27FC236}">
                      <a16:creationId xmlns:a16="http://schemas.microsoft.com/office/drawing/2014/main" id="{846E432E-7123-99ED-2EF3-A327EDDF9973}"/>
                    </a:ext>
                  </a:extLst>
                </p:cNvPr>
                <p:cNvSpPr/>
                <p:nvPr/>
              </p:nvSpPr>
              <p:spPr>
                <a:xfrm>
                  <a:off x="3372212" y="5230223"/>
                  <a:ext cx="876474" cy="55916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46" name="Rectangle 45">
                  <a:extLst>
                    <a:ext uri="{FF2B5EF4-FFF2-40B4-BE49-F238E27FC236}">
                      <a16:creationId xmlns:a16="http://schemas.microsoft.com/office/drawing/2014/main" id="{9DD27300-DCC8-1418-A723-FD3241CEA89A}"/>
                    </a:ext>
                  </a:extLst>
                </p:cNvPr>
                <p:cNvSpPr/>
                <p:nvPr/>
              </p:nvSpPr>
              <p:spPr>
                <a:xfrm>
                  <a:off x="4980974" y="5230223"/>
                  <a:ext cx="998232" cy="55916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61" name="Rectangle 60">
                  <a:extLst>
                    <a:ext uri="{FF2B5EF4-FFF2-40B4-BE49-F238E27FC236}">
                      <a16:creationId xmlns:a16="http://schemas.microsoft.com/office/drawing/2014/main" id="{4F336DCB-BE1D-9BC1-EAAE-E0430BD15574}"/>
                    </a:ext>
                  </a:extLst>
                </p:cNvPr>
                <p:cNvSpPr/>
                <p:nvPr/>
              </p:nvSpPr>
              <p:spPr>
                <a:xfrm>
                  <a:off x="2499360" y="5233931"/>
                  <a:ext cx="872852" cy="54007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75" name="Rectangle 74">
                  <a:extLst>
                    <a:ext uri="{FF2B5EF4-FFF2-40B4-BE49-F238E27FC236}">
                      <a16:creationId xmlns:a16="http://schemas.microsoft.com/office/drawing/2014/main" id="{7AB52E55-AA28-B07B-7EDD-82F18052675D}"/>
                    </a:ext>
                  </a:extLst>
                </p:cNvPr>
                <p:cNvSpPr/>
                <p:nvPr/>
              </p:nvSpPr>
              <p:spPr>
                <a:xfrm>
                  <a:off x="4248686" y="5233931"/>
                  <a:ext cx="732288" cy="54007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76" name="Rectangle 75">
                  <a:extLst>
                    <a:ext uri="{FF2B5EF4-FFF2-40B4-BE49-F238E27FC236}">
                      <a16:creationId xmlns:a16="http://schemas.microsoft.com/office/drawing/2014/main" id="{B8C03CA9-C862-1450-7982-C7473E77BBAE}"/>
                    </a:ext>
                  </a:extLst>
                </p:cNvPr>
                <p:cNvSpPr/>
                <p:nvPr/>
              </p:nvSpPr>
              <p:spPr>
                <a:xfrm>
                  <a:off x="5979206" y="5233931"/>
                  <a:ext cx="960248" cy="54007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grpSp>
          <p:sp>
            <p:nvSpPr>
              <p:cNvPr id="18" name="Freeform: Shape 17">
                <a:extLst>
                  <a:ext uri="{FF2B5EF4-FFF2-40B4-BE49-F238E27FC236}">
                    <a16:creationId xmlns:a16="http://schemas.microsoft.com/office/drawing/2014/main" id="{9F97159D-F2D0-E18E-4B61-48092014AEDF}"/>
                  </a:ext>
                </a:extLst>
              </p:cNvPr>
              <p:cNvSpPr/>
              <p:nvPr/>
            </p:nvSpPr>
            <p:spPr>
              <a:xfrm>
                <a:off x="1307994" y="1677407"/>
                <a:ext cx="5631460" cy="3844554"/>
              </a:xfrm>
              <a:custGeom>
                <a:avLst/>
                <a:gdLst>
                  <a:gd name="csX0" fmla="*/ 0 w 7569843"/>
                  <a:gd name="csY0" fmla="*/ 0 h 4271058"/>
                  <a:gd name="csX1" fmla="*/ 0 w 7569843"/>
                  <a:gd name="csY1" fmla="*/ 4271058 h 4271058"/>
                  <a:gd name="csX2" fmla="*/ 7569843 w 7569843"/>
                  <a:gd name="csY2" fmla="*/ 4271058 h 4271058"/>
                </a:gdLst>
                <a:ahLst/>
                <a:cxnLst>
                  <a:cxn ang="0">
                    <a:pos x="csX0" y="csY0"/>
                  </a:cxn>
                  <a:cxn ang="0">
                    <a:pos x="csX1" y="csY1"/>
                  </a:cxn>
                  <a:cxn ang="0">
                    <a:pos x="csX2" y="csY2"/>
                  </a:cxn>
                </a:cxnLst>
                <a:rect l="l" t="t" r="r" b="b"/>
                <a:pathLst>
                  <a:path w="7569843" h="4271058">
                    <a:moveTo>
                      <a:pt x="0" y="0"/>
                    </a:moveTo>
                    <a:lnTo>
                      <a:pt x="0" y="4271058"/>
                    </a:lnTo>
                    <a:lnTo>
                      <a:pt x="7569843" y="4271058"/>
                    </a:lnTo>
                  </a:path>
                </a:pathLst>
              </a:custGeom>
              <a:noFill/>
              <a:ln w="19050">
                <a:solidFill>
                  <a:schemeClr val="tx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20" name="TextBox 19">
                <a:extLst>
                  <a:ext uri="{FF2B5EF4-FFF2-40B4-BE49-F238E27FC236}">
                    <a16:creationId xmlns:a16="http://schemas.microsoft.com/office/drawing/2014/main" id="{8051FAB9-B030-C702-FE2E-D01F095F4A12}"/>
                  </a:ext>
                </a:extLst>
              </p:cNvPr>
              <p:cNvSpPr txBox="1"/>
              <p:nvPr/>
            </p:nvSpPr>
            <p:spPr>
              <a:xfrm rot="16200000">
                <a:off x="815054" y="5115605"/>
                <a:ext cx="616171" cy="246221"/>
              </a:xfrm>
              <a:prstGeom prst="rect">
                <a:avLst/>
              </a:prstGeom>
              <a:noFill/>
            </p:spPr>
            <p:txBody>
              <a:bodyPr wrap="square" rtlCol="0">
                <a:spAutoFit/>
              </a:bodyPr>
              <a:lstStyle/>
              <a:p>
                <a:pPr algn="ctr"/>
                <a:r>
                  <a:rPr lang="en-GB" sz="1000" b="1" noProof="0"/>
                  <a:t>Phase</a:t>
                </a:r>
              </a:p>
            </p:txBody>
          </p:sp>
          <p:sp>
            <p:nvSpPr>
              <p:cNvPr id="21" name="TextBox 20">
                <a:extLst>
                  <a:ext uri="{FF2B5EF4-FFF2-40B4-BE49-F238E27FC236}">
                    <a16:creationId xmlns:a16="http://schemas.microsoft.com/office/drawing/2014/main" id="{D0925392-183F-DB04-070B-EE59CFD2D6A1}"/>
                  </a:ext>
                </a:extLst>
              </p:cNvPr>
              <p:cNvSpPr txBox="1"/>
              <p:nvPr/>
            </p:nvSpPr>
            <p:spPr>
              <a:xfrm rot="16200000">
                <a:off x="528878" y="4239470"/>
                <a:ext cx="1188526" cy="246221"/>
              </a:xfrm>
              <a:prstGeom prst="rect">
                <a:avLst/>
              </a:prstGeom>
              <a:noFill/>
            </p:spPr>
            <p:txBody>
              <a:bodyPr wrap="square" rtlCol="0">
                <a:spAutoFit/>
              </a:bodyPr>
              <a:lstStyle/>
              <a:p>
                <a:pPr algn="ctr"/>
                <a:r>
                  <a:rPr lang="en-GB" sz="1000" b="1" noProof="0"/>
                  <a:t>Course</a:t>
                </a:r>
              </a:p>
            </p:txBody>
          </p:sp>
          <p:sp>
            <p:nvSpPr>
              <p:cNvPr id="24" name="TextBox 23">
                <a:extLst>
                  <a:ext uri="{FF2B5EF4-FFF2-40B4-BE49-F238E27FC236}">
                    <a16:creationId xmlns:a16="http://schemas.microsoft.com/office/drawing/2014/main" id="{6781D417-35DE-0F71-7110-E4F615E8DC3F}"/>
                  </a:ext>
                </a:extLst>
              </p:cNvPr>
              <p:cNvSpPr txBox="1"/>
              <p:nvPr/>
            </p:nvSpPr>
            <p:spPr>
              <a:xfrm rot="16200000">
                <a:off x="655699" y="1991585"/>
                <a:ext cx="934884" cy="246221"/>
              </a:xfrm>
              <a:prstGeom prst="rect">
                <a:avLst/>
              </a:prstGeom>
              <a:noFill/>
            </p:spPr>
            <p:txBody>
              <a:bodyPr wrap="square" rtlCol="0">
                <a:spAutoFit/>
              </a:bodyPr>
              <a:lstStyle/>
              <a:p>
                <a:pPr algn="ctr"/>
                <a:r>
                  <a:rPr lang="en-GB" sz="1000" b="1" noProof="0"/>
                  <a:t>Risk factors</a:t>
                </a:r>
              </a:p>
            </p:txBody>
          </p:sp>
          <p:sp>
            <p:nvSpPr>
              <p:cNvPr id="25" name="TextBox 24">
                <a:extLst>
                  <a:ext uri="{FF2B5EF4-FFF2-40B4-BE49-F238E27FC236}">
                    <a16:creationId xmlns:a16="http://schemas.microsoft.com/office/drawing/2014/main" id="{BB0BB835-90C7-F43D-503B-149211A92D4F}"/>
                  </a:ext>
                </a:extLst>
              </p:cNvPr>
              <p:cNvSpPr txBox="1"/>
              <p:nvPr/>
            </p:nvSpPr>
            <p:spPr>
              <a:xfrm rot="16200000">
                <a:off x="481579" y="3100588"/>
                <a:ext cx="1283124" cy="246221"/>
              </a:xfrm>
              <a:prstGeom prst="rect">
                <a:avLst/>
              </a:prstGeom>
              <a:noFill/>
            </p:spPr>
            <p:txBody>
              <a:bodyPr wrap="square" rtlCol="0">
                <a:spAutoFit/>
              </a:bodyPr>
              <a:lstStyle/>
              <a:p>
                <a:pPr algn="ctr"/>
                <a:r>
                  <a:rPr lang="en-GB" sz="1000" b="1" noProof="0"/>
                  <a:t>Neurobiology</a:t>
                </a:r>
              </a:p>
            </p:txBody>
          </p:sp>
          <p:sp>
            <p:nvSpPr>
              <p:cNvPr id="31" name="TextBox 30">
                <a:extLst>
                  <a:ext uri="{FF2B5EF4-FFF2-40B4-BE49-F238E27FC236}">
                    <a16:creationId xmlns:a16="http://schemas.microsoft.com/office/drawing/2014/main" id="{9120AB35-5285-CC69-1B2B-F16107E67880}"/>
                  </a:ext>
                </a:extLst>
              </p:cNvPr>
              <p:cNvSpPr txBox="1"/>
              <p:nvPr/>
            </p:nvSpPr>
            <p:spPr>
              <a:xfrm>
                <a:off x="2485960" y="5123299"/>
                <a:ext cx="889698" cy="230832"/>
              </a:xfrm>
              <a:prstGeom prst="rect">
                <a:avLst/>
              </a:prstGeom>
              <a:noFill/>
            </p:spPr>
            <p:txBody>
              <a:bodyPr wrap="square" rtlCol="0">
                <a:spAutoFit/>
              </a:bodyPr>
              <a:lstStyle/>
              <a:p>
                <a:pPr algn="ctr"/>
                <a:r>
                  <a:rPr lang="en-GB" sz="900" noProof="0"/>
                  <a:t>Premorbid</a:t>
                </a:r>
              </a:p>
            </p:txBody>
          </p:sp>
          <p:sp>
            <p:nvSpPr>
              <p:cNvPr id="32" name="TextBox 31">
                <a:extLst>
                  <a:ext uri="{FF2B5EF4-FFF2-40B4-BE49-F238E27FC236}">
                    <a16:creationId xmlns:a16="http://schemas.microsoft.com/office/drawing/2014/main" id="{25A92482-D600-6F9B-50C8-7732E2269F46}"/>
                  </a:ext>
                </a:extLst>
              </p:cNvPr>
              <p:cNvSpPr txBox="1"/>
              <p:nvPr/>
            </p:nvSpPr>
            <p:spPr>
              <a:xfrm>
                <a:off x="3384550" y="5123299"/>
                <a:ext cx="883570" cy="230832"/>
              </a:xfrm>
              <a:prstGeom prst="rect">
                <a:avLst/>
              </a:prstGeom>
              <a:noFill/>
            </p:spPr>
            <p:txBody>
              <a:bodyPr wrap="square" rtlCol="0">
                <a:spAutoFit/>
              </a:bodyPr>
              <a:lstStyle/>
              <a:p>
                <a:pPr algn="ctr"/>
                <a:r>
                  <a:rPr lang="en-GB" sz="900" noProof="0"/>
                  <a:t>Prodromal</a:t>
                </a:r>
              </a:p>
            </p:txBody>
          </p:sp>
          <p:sp>
            <p:nvSpPr>
              <p:cNvPr id="33" name="TextBox 32">
                <a:extLst>
                  <a:ext uri="{FF2B5EF4-FFF2-40B4-BE49-F238E27FC236}">
                    <a16:creationId xmlns:a16="http://schemas.microsoft.com/office/drawing/2014/main" id="{89776464-44F1-4C45-BD86-3BEF70F5F963}"/>
                  </a:ext>
                </a:extLst>
              </p:cNvPr>
              <p:cNvSpPr txBox="1"/>
              <p:nvPr/>
            </p:nvSpPr>
            <p:spPr>
              <a:xfrm>
                <a:off x="4268120" y="5123299"/>
                <a:ext cx="740116" cy="230832"/>
              </a:xfrm>
              <a:prstGeom prst="rect">
                <a:avLst/>
              </a:prstGeom>
              <a:noFill/>
            </p:spPr>
            <p:txBody>
              <a:bodyPr wrap="square" rtlCol="0">
                <a:spAutoFit/>
              </a:bodyPr>
              <a:lstStyle/>
              <a:p>
                <a:pPr algn="ctr"/>
                <a:r>
                  <a:rPr lang="en-GB" sz="900" noProof="0"/>
                  <a:t>FEP</a:t>
                </a:r>
              </a:p>
            </p:txBody>
          </p:sp>
          <p:sp>
            <p:nvSpPr>
              <p:cNvPr id="34" name="TextBox 33">
                <a:extLst>
                  <a:ext uri="{FF2B5EF4-FFF2-40B4-BE49-F238E27FC236}">
                    <a16:creationId xmlns:a16="http://schemas.microsoft.com/office/drawing/2014/main" id="{8016F32A-48E8-294C-1AA1-42A707A4A392}"/>
                  </a:ext>
                </a:extLst>
              </p:cNvPr>
              <p:cNvSpPr txBox="1"/>
              <p:nvPr/>
            </p:nvSpPr>
            <p:spPr>
              <a:xfrm>
                <a:off x="4980974" y="5054049"/>
                <a:ext cx="985850" cy="369332"/>
              </a:xfrm>
              <a:prstGeom prst="rect">
                <a:avLst/>
              </a:prstGeom>
              <a:noFill/>
            </p:spPr>
            <p:txBody>
              <a:bodyPr wrap="square" rtlCol="0">
                <a:spAutoFit/>
              </a:bodyPr>
              <a:lstStyle/>
              <a:p>
                <a:pPr algn="ctr"/>
                <a:r>
                  <a:rPr lang="en-GB" sz="900" noProof="0"/>
                  <a:t>Remission/</a:t>
                </a:r>
                <a:br>
                  <a:rPr lang="en-GB" sz="900" noProof="0"/>
                </a:br>
                <a:r>
                  <a:rPr lang="en-GB" sz="900" noProof="0"/>
                  <a:t>relapse</a:t>
                </a:r>
              </a:p>
            </p:txBody>
          </p:sp>
          <p:sp>
            <p:nvSpPr>
              <p:cNvPr id="35" name="TextBox 34">
                <a:extLst>
                  <a:ext uri="{FF2B5EF4-FFF2-40B4-BE49-F238E27FC236}">
                    <a16:creationId xmlns:a16="http://schemas.microsoft.com/office/drawing/2014/main" id="{559B2A7B-9E43-7054-2313-8C03A4314089}"/>
                  </a:ext>
                </a:extLst>
              </p:cNvPr>
              <p:cNvSpPr txBox="1"/>
              <p:nvPr/>
            </p:nvSpPr>
            <p:spPr>
              <a:xfrm>
                <a:off x="5957952" y="5046240"/>
                <a:ext cx="993883" cy="384949"/>
              </a:xfrm>
              <a:prstGeom prst="rect">
                <a:avLst/>
              </a:prstGeom>
              <a:noFill/>
            </p:spPr>
            <p:txBody>
              <a:bodyPr wrap="square" rtlCol="0">
                <a:spAutoFit/>
              </a:bodyPr>
              <a:lstStyle/>
              <a:p>
                <a:pPr algn="ctr"/>
                <a:r>
                  <a:rPr lang="en-GB" sz="900" noProof="0"/>
                  <a:t>Chronic/</a:t>
                </a:r>
                <a:br>
                  <a:rPr lang="en-GB" sz="900" noProof="0"/>
                </a:br>
                <a:r>
                  <a:rPr lang="en-GB" sz="900" noProof="0"/>
                  <a:t>persistent</a:t>
                </a:r>
              </a:p>
            </p:txBody>
          </p:sp>
          <p:sp>
            <p:nvSpPr>
              <p:cNvPr id="36" name="TextBox 35">
                <a:extLst>
                  <a:ext uri="{FF2B5EF4-FFF2-40B4-BE49-F238E27FC236}">
                    <a16:creationId xmlns:a16="http://schemas.microsoft.com/office/drawing/2014/main" id="{EE3FF7DB-3250-DE3E-495C-85D351845976}"/>
                  </a:ext>
                </a:extLst>
              </p:cNvPr>
              <p:cNvSpPr txBox="1"/>
              <p:nvPr/>
            </p:nvSpPr>
            <p:spPr>
              <a:xfrm>
                <a:off x="1300970" y="1697625"/>
                <a:ext cx="965575" cy="646331"/>
              </a:xfrm>
              <a:prstGeom prst="rect">
                <a:avLst/>
              </a:prstGeom>
              <a:noFill/>
            </p:spPr>
            <p:txBody>
              <a:bodyPr wrap="square" rtlCol="0">
                <a:spAutoFit/>
              </a:bodyPr>
              <a:lstStyle/>
              <a:p>
                <a:pPr marL="72000" indent="-72000">
                  <a:buFont typeface="Arial" panose="020B0604020202020204" pitchFamily="34" charset="0"/>
                  <a:buChar char="•"/>
                </a:pPr>
                <a:r>
                  <a:rPr lang="en-GB" sz="900" noProof="0"/>
                  <a:t>Genetic factors</a:t>
                </a:r>
              </a:p>
              <a:p>
                <a:pPr marL="72000" indent="-72000">
                  <a:buFont typeface="Arial" panose="020B0604020202020204" pitchFamily="34" charset="0"/>
                  <a:buChar char="•"/>
                </a:pPr>
                <a:r>
                  <a:rPr lang="en-GB" sz="900" noProof="0"/>
                  <a:t>Perinatal complications</a:t>
                </a:r>
              </a:p>
            </p:txBody>
          </p:sp>
          <p:sp>
            <p:nvSpPr>
              <p:cNvPr id="37" name="TextBox 36">
                <a:extLst>
                  <a:ext uri="{FF2B5EF4-FFF2-40B4-BE49-F238E27FC236}">
                    <a16:creationId xmlns:a16="http://schemas.microsoft.com/office/drawing/2014/main" id="{3FDFF568-61D1-82A4-C195-F551C8685F1B}"/>
                  </a:ext>
                </a:extLst>
              </p:cNvPr>
              <p:cNvSpPr txBox="1"/>
              <p:nvPr/>
            </p:nvSpPr>
            <p:spPr>
              <a:xfrm>
                <a:off x="2439891" y="1697625"/>
                <a:ext cx="1011250" cy="784830"/>
              </a:xfrm>
              <a:prstGeom prst="rect">
                <a:avLst/>
              </a:prstGeom>
              <a:noFill/>
            </p:spPr>
            <p:txBody>
              <a:bodyPr wrap="square" rtlCol="0">
                <a:spAutoFit/>
              </a:bodyPr>
              <a:lstStyle/>
              <a:p>
                <a:pPr marL="72000" indent="-72000">
                  <a:buFont typeface="Arial" panose="020B0604020202020204" pitchFamily="34" charset="0"/>
                  <a:buChar char="•"/>
                </a:pPr>
                <a:r>
                  <a:rPr lang="en-GB" sz="900" noProof="0"/>
                  <a:t>Childhood adversity</a:t>
                </a:r>
              </a:p>
              <a:p>
                <a:pPr marL="72000" indent="-72000">
                  <a:buFont typeface="Arial" panose="020B0604020202020204" pitchFamily="34" charset="0"/>
                  <a:buChar char="•"/>
                </a:pPr>
                <a:r>
                  <a:rPr lang="en-GB" sz="900" noProof="0"/>
                  <a:t>Urban living</a:t>
                </a:r>
              </a:p>
              <a:p>
                <a:pPr marL="72000" indent="-72000">
                  <a:buFont typeface="Arial" panose="020B0604020202020204" pitchFamily="34" charset="0"/>
                  <a:buChar char="•"/>
                </a:pPr>
                <a:r>
                  <a:rPr lang="en-GB" sz="900" noProof="0"/>
                  <a:t>Ethnic minority status</a:t>
                </a:r>
              </a:p>
            </p:txBody>
          </p:sp>
          <p:sp>
            <p:nvSpPr>
              <p:cNvPr id="38" name="TextBox 37">
                <a:extLst>
                  <a:ext uri="{FF2B5EF4-FFF2-40B4-BE49-F238E27FC236}">
                    <a16:creationId xmlns:a16="http://schemas.microsoft.com/office/drawing/2014/main" id="{E66F38F7-D210-4862-26F8-285B75ACF906}"/>
                  </a:ext>
                </a:extLst>
              </p:cNvPr>
              <p:cNvSpPr txBox="1"/>
              <p:nvPr/>
            </p:nvSpPr>
            <p:spPr>
              <a:xfrm>
                <a:off x="3365243" y="1697625"/>
                <a:ext cx="1072177" cy="507831"/>
              </a:xfrm>
              <a:prstGeom prst="rect">
                <a:avLst/>
              </a:prstGeom>
              <a:noFill/>
            </p:spPr>
            <p:txBody>
              <a:bodyPr wrap="square" rtlCol="0">
                <a:spAutoFit/>
              </a:bodyPr>
              <a:lstStyle/>
              <a:p>
                <a:pPr marL="72000" indent="-72000">
                  <a:buFont typeface="Arial" panose="020B0604020202020204" pitchFamily="34" charset="0"/>
                  <a:buChar char="•"/>
                </a:pPr>
                <a:r>
                  <a:rPr lang="en-GB" sz="900" noProof="0"/>
                  <a:t>Acute stress</a:t>
                </a:r>
              </a:p>
              <a:p>
                <a:pPr marL="72000" indent="-72000">
                  <a:buFont typeface="Arial" panose="020B0604020202020204" pitchFamily="34" charset="0"/>
                  <a:buChar char="•"/>
                </a:pPr>
                <a:r>
                  <a:rPr lang="en-GB" sz="900" noProof="0"/>
                  <a:t>Substance abuse</a:t>
                </a:r>
              </a:p>
            </p:txBody>
          </p:sp>
          <p:sp>
            <p:nvSpPr>
              <p:cNvPr id="39" name="TextBox 38">
                <a:extLst>
                  <a:ext uri="{FF2B5EF4-FFF2-40B4-BE49-F238E27FC236}">
                    <a16:creationId xmlns:a16="http://schemas.microsoft.com/office/drawing/2014/main" id="{2EE30584-98A6-ED69-0879-05AA8F673C24}"/>
                  </a:ext>
                </a:extLst>
              </p:cNvPr>
              <p:cNvSpPr txBox="1"/>
              <p:nvPr/>
            </p:nvSpPr>
            <p:spPr>
              <a:xfrm>
                <a:off x="4950011" y="1697625"/>
                <a:ext cx="1025564" cy="784830"/>
              </a:xfrm>
              <a:prstGeom prst="rect">
                <a:avLst/>
              </a:prstGeom>
              <a:noFill/>
            </p:spPr>
            <p:txBody>
              <a:bodyPr wrap="square" rtlCol="0">
                <a:spAutoFit/>
              </a:bodyPr>
              <a:lstStyle/>
              <a:p>
                <a:pPr marL="72000" indent="-72000">
                  <a:buFont typeface="Arial" panose="020B0604020202020204" pitchFamily="34" charset="0"/>
                  <a:buChar char="•"/>
                </a:pPr>
                <a:r>
                  <a:rPr lang="en-GB" sz="900" noProof="0"/>
                  <a:t>Treatment discontinuation</a:t>
                </a:r>
              </a:p>
              <a:p>
                <a:pPr marL="72000" indent="-72000">
                  <a:buFont typeface="Arial" panose="020B0604020202020204" pitchFamily="34" charset="0"/>
                  <a:buChar char="•"/>
                </a:pPr>
                <a:r>
                  <a:rPr lang="en-GB" sz="900" noProof="0"/>
                  <a:t>Substance abuse</a:t>
                </a:r>
              </a:p>
              <a:p>
                <a:pPr marL="72000" indent="-72000">
                  <a:buFont typeface="Arial" panose="020B0604020202020204" pitchFamily="34" charset="0"/>
                  <a:buChar char="•"/>
                </a:pPr>
                <a:r>
                  <a:rPr lang="en-GB" sz="900" noProof="0"/>
                  <a:t>Stress</a:t>
                </a:r>
              </a:p>
            </p:txBody>
          </p:sp>
          <p:sp>
            <p:nvSpPr>
              <p:cNvPr id="40" name="TextBox 39">
                <a:extLst>
                  <a:ext uri="{FF2B5EF4-FFF2-40B4-BE49-F238E27FC236}">
                    <a16:creationId xmlns:a16="http://schemas.microsoft.com/office/drawing/2014/main" id="{266DF400-09D3-570A-D4D3-B7021749B88B}"/>
                  </a:ext>
                </a:extLst>
              </p:cNvPr>
              <p:cNvSpPr txBox="1"/>
              <p:nvPr/>
            </p:nvSpPr>
            <p:spPr>
              <a:xfrm>
                <a:off x="1300970" y="2625836"/>
                <a:ext cx="931448" cy="369332"/>
              </a:xfrm>
              <a:prstGeom prst="rect">
                <a:avLst/>
              </a:prstGeom>
              <a:noFill/>
            </p:spPr>
            <p:txBody>
              <a:bodyPr wrap="square" rtlCol="0">
                <a:spAutoFit/>
              </a:bodyPr>
              <a:lstStyle/>
              <a:p>
                <a:pPr marL="72000" indent="-72000">
                  <a:buFont typeface="Arial" panose="020B0604020202020204" pitchFamily="34" charset="0"/>
                  <a:buChar char="•"/>
                </a:pPr>
                <a:r>
                  <a:rPr lang="en-GB" sz="900" noProof="0"/>
                  <a:t>Aberrant neurobiology</a:t>
                </a:r>
              </a:p>
            </p:txBody>
          </p:sp>
          <p:sp>
            <p:nvSpPr>
              <p:cNvPr id="41" name="TextBox 40">
                <a:extLst>
                  <a:ext uri="{FF2B5EF4-FFF2-40B4-BE49-F238E27FC236}">
                    <a16:creationId xmlns:a16="http://schemas.microsoft.com/office/drawing/2014/main" id="{CC208BEE-AFB4-54DA-078E-C0E793423A6B}"/>
                  </a:ext>
                </a:extLst>
              </p:cNvPr>
              <p:cNvSpPr txBox="1"/>
              <p:nvPr/>
            </p:nvSpPr>
            <p:spPr>
              <a:xfrm>
                <a:off x="3365243" y="2625836"/>
                <a:ext cx="1059751" cy="1061829"/>
              </a:xfrm>
              <a:prstGeom prst="rect">
                <a:avLst/>
              </a:prstGeom>
              <a:noFill/>
            </p:spPr>
            <p:txBody>
              <a:bodyPr wrap="square" rtlCol="0">
                <a:spAutoFit/>
              </a:bodyPr>
              <a:lstStyle/>
              <a:p>
                <a:pPr marL="72000" indent="-72000">
                  <a:buFont typeface="Arial" panose="020B0604020202020204" pitchFamily="34" charset="0"/>
                  <a:buChar char="•"/>
                </a:pPr>
                <a:r>
                  <a:rPr lang="en-GB" sz="900" noProof="0"/>
                  <a:t>Grey matter loss</a:t>
                </a:r>
              </a:p>
              <a:p>
                <a:pPr marL="72000" indent="-72000">
                  <a:buFont typeface="Arial" panose="020B0604020202020204" pitchFamily="34" charset="0"/>
                  <a:buChar char="•"/>
                </a:pPr>
                <a:r>
                  <a:rPr lang="en-GB" sz="900" noProof="0"/>
                  <a:t>Dopamine dysfunction</a:t>
                </a:r>
              </a:p>
              <a:p>
                <a:pPr marL="72000" indent="-72000">
                  <a:buFont typeface="Arial" panose="020B0604020202020204" pitchFamily="34" charset="0"/>
                  <a:buChar char="•"/>
                </a:pPr>
                <a:r>
                  <a:rPr lang="en-GB" sz="900" noProof="0"/>
                  <a:t>Excitatory/</a:t>
                </a:r>
                <a:br>
                  <a:rPr lang="en-GB" sz="900" noProof="0"/>
                </a:br>
                <a:r>
                  <a:rPr lang="en-GB" sz="900" noProof="0"/>
                  <a:t>inhibitory imbalance</a:t>
                </a:r>
              </a:p>
            </p:txBody>
          </p:sp>
          <p:sp>
            <p:nvSpPr>
              <p:cNvPr id="42" name="TextBox 41">
                <a:extLst>
                  <a:ext uri="{FF2B5EF4-FFF2-40B4-BE49-F238E27FC236}">
                    <a16:creationId xmlns:a16="http://schemas.microsoft.com/office/drawing/2014/main" id="{7400C8BE-16E1-857A-2EB4-CD2288E38D4C}"/>
                  </a:ext>
                </a:extLst>
              </p:cNvPr>
              <p:cNvSpPr txBox="1"/>
              <p:nvPr/>
            </p:nvSpPr>
            <p:spPr>
              <a:xfrm>
                <a:off x="2439890" y="2625836"/>
                <a:ext cx="1012978" cy="507831"/>
              </a:xfrm>
              <a:prstGeom prst="rect">
                <a:avLst/>
              </a:prstGeom>
              <a:noFill/>
            </p:spPr>
            <p:txBody>
              <a:bodyPr wrap="square" rtlCol="0">
                <a:spAutoFit/>
              </a:bodyPr>
              <a:lstStyle/>
              <a:p>
                <a:pPr marL="72000" indent="-72000">
                  <a:buFont typeface="Arial" panose="020B0604020202020204" pitchFamily="34" charset="0"/>
                  <a:buChar char="•"/>
                </a:pPr>
                <a:r>
                  <a:rPr lang="en-GB" sz="900" noProof="0"/>
                  <a:t>Altered synaptic pruning</a:t>
                </a:r>
              </a:p>
            </p:txBody>
          </p:sp>
          <p:cxnSp>
            <p:nvCxnSpPr>
              <p:cNvPr id="48" name="Straight Connector 47">
                <a:extLst>
                  <a:ext uri="{FF2B5EF4-FFF2-40B4-BE49-F238E27FC236}">
                    <a16:creationId xmlns:a16="http://schemas.microsoft.com/office/drawing/2014/main" id="{23EE2BA1-D8B9-D419-8C17-86BD5E6FDA40}"/>
                  </a:ext>
                </a:extLst>
              </p:cNvPr>
              <p:cNvCxnSpPr>
                <a:cxnSpLocks/>
              </p:cNvCxnSpPr>
              <p:nvPr/>
            </p:nvCxnSpPr>
            <p:spPr>
              <a:xfrm>
                <a:off x="1321223" y="2582138"/>
                <a:ext cx="5645997"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63DBD67-8769-C4DB-FC45-50536F43399F}"/>
                  </a:ext>
                </a:extLst>
              </p:cNvPr>
              <p:cNvCxnSpPr>
                <a:cxnSpLocks/>
              </p:cNvCxnSpPr>
              <p:nvPr/>
            </p:nvCxnSpPr>
            <p:spPr>
              <a:xfrm>
                <a:off x="1321223" y="3768318"/>
                <a:ext cx="5645997"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2E5ADFE-367A-7492-4E70-88BDBC052637}"/>
                  </a:ext>
                </a:extLst>
              </p:cNvPr>
              <p:cNvCxnSpPr>
                <a:cxnSpLocks/>
              </p:cNvCxnSpPr>
              <p:nvPr/>
            </p:nvCxnSpPr>
            <p:spPr>
              <a:xfrm>
                <a:off x="1321223" y="4944338"/>
                <a:ext cx="5645997"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E6B43050-710E-6F35-7845-F08E263D8E97}"/>
                  </a:ext>
                </a:extLst>
              </p:cNvPr>
              <p:cNvGrpSpPr/>
              <p:nvPr/>
            </p:nvGrpSpPr>
            <p:grpSpPr>
              <a:xfrm>
                <a:off x="2495127" y="5527295"/>
                <a:ext cx="2781273" cy="72000"/>
                <a:chOff x="2495127" y="5646675"/>
                <a:chExt cx="2641599" cy="126974"/>
              </a:xfrm>
            </p:grpSpPr>
            <p:cxnSp>
              <p:nvCxnSpPr>
                <p:cNvPr id="54" name="Straight Connector 53">
                  <a:extLst>
                    <a:ext uri="{FF2B5EF4-FFF2-40B4-BE49-F238E27FC236}">
                      <a16:creationId xmlns:a16="http://schemas.microsoft.com/office/drawing/2014/main" id="{1552562B-03C8-5908-B0F5-85883C5A2634}"/>
                    </a:ext>
                  </a:extLst>
                </p:cNvPr>
                <p:cNvCxnSpPr/>
                <p:nvPr/>
              </p:nvCxnSpPr>
              <p:spPr>
                <a:xfrm>
                  <a:off x="2495127" y="5646675"/>
                  <a:ext cx="0" cy="12697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713C5E7-C1FA-E4B4-CDBF-B1C71EBD1D79}"/>
                    </a:ext>
                  </a:extLst>
                </p:cNvPr>
                <p:cNvCxnSpPr/>
                <p:nvPr/>
              </p:nvCxnSpPr>
              <p:spPr>
                <a:xfrm>
                  <a:off x="3375660" y="5646675"/>
                  <a:ext cx="0" cy="12697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8F6C0FA9-4AB0-2C73-8B9F-6DD386E9CC6B}"/>
                    </a:ext>
                  </a:extLst>
                </p:cNvPr>
                <p:cNvCxnSpPr>
                  <a:cxnSpLocks/>
                </p:cNvCxnSpPr>
                <p:nvPr/>
              </p:nvCxnSpPr>
              <p:spPr>
                <a:xfrm>
                  <a:off x="5136726" y="5646675"/>
                  <a:ext cx="0" cy="12697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58" name="Freeform: Shape 57">
                <a:extLst>
                  <a:ext uri="{FF2B5EF4-FFF2-40B4-BE49-F238E27FC236}">
                    <a16:creationId xmlns:a16="http://schemas.microsoft.com/office/drawing/2014/main" id="{A3C17C47-CEB1-A3C2-5B4A-F46B9D44E79E}"/>
                  </a:ext>
                </a:extLst>
              </p:cNvPr>
              <p:cNvSpPr/>
              <p:nvPr/>
            </p:nvSpPr>
            <p:spPr>
              <a:xfrm>
                <a:off x="4746626" y="3854044"/>
                <a:ext cx="2191807" cy="968374"/>
              </a:xfrm>
              <a:custGeom>
                <a:avLst/>
                <a:gdLst>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79107"/>
                  <a:gd name="csY0" fmla="*/ 0 h 953948"/>
                  <a:gd name="csX1" fmla="*/ 624416 w 2179107"/>
                  <a:gd name="csY1" fmla="*/ 365125 h 953948"/>
                  <a:gd name="csX2" fmla="*/ 896407 w 2179107"/>
                  <a:gd name="csY2" fmla="*/ 89958 h 953948"/>
                  <a:gd name="csX3" fmla="*/ 1065741 w 2179107"/>
                  <a:gd name="csY3" fmla="*/ 646641 h 953948"/>
                  <a:gd name="csX4" fmla="*/ 1165224 w 2179107"/>
                  <a:gd name="csY4" fmla="*/ 50800 h 953948"/>
                  <a:gd name="csX5" fmla="*/ 1303866 w 2179107"/>
                  <a:gd name="csY5" fmla="*/ 619125 h 953948"/>
                  <a:gd name="csX6" fmla="*/ 1393824 w 2179107"/>
                  <a:gd name="csY6" fmla="*/ 59266 h 953948"/>
                  <a:gd name="csX7" fmla="*/ 1558924 w 2179107"/>
                  <a:gd name="csY7" fmla="*/ 477308 h 953948"/>
                  <a:gd name="csX8" fmla="*/ 2179107 w 2179107"/>
                  <a:gd name="csY8" fmla="*/ 121708 h 953948"/>
                  <a:gd name="csX9" fmla="*/ 2179107 w 2179107"/>
                  <a:gd name="csY9" fmla="*/ 856191 h 953948"/>
                  <a:gd name="csX10" fmla="*/ 1716616 w 2179107"/>
                  <a:gd name="csY10" fmla="*/ 584200 h 953948"/>
                  <a:gd name="csX11" fmla="*/ 1399116 w 2179107"/>
                  <a:gd name="csY11" fmla="*/ 953558 h 953948"/>
                  <a:gd name="csX12" fmla="*/ 1200149 w 2179107"/>
                  <a:gd name="csY12" fmla="*/ 659341 h 953948"/>
                  <a:gd name="csX13" fmla="*/ 1102782 w 2179107"/>
                  <a:gd name="csY13" fmla="*/ 867833 h 953948"/>
                  <a:gd name="csX14" fmla="*/ 1019174 w 2179107"/>
                  <a:gd name="csY14" fmla="*/ 738716 h 953948"/>
                  <a:gd name="csX15" fmla="*/ 921807 w 2179107"/>
                  <a:gd name="csY15" fmla="*/ 930275 h 953948"/>
                  <a:gd name="csX16" fmla="*/ 840316 w 2179107"/>
                  <a:gd name="csY16" fmla="*/ 485775 h 953948"/>
                  <a:gd name="csX17" fmla="*/ 738716 w 2179107"/>
                  <a:gd name="csY17" fmla="*/ 911225 h 953948"/>
                  <a:gd name="csX18" fmla="*/ 625474 w 2179107"/>
                  <a:gd name="csY18" fmla="*/ 498475 h 953948"/>
                  <a:gd name="csX19" fmla="*/ 497416 w 2179107"/>
                  <a:gd name="csY19" fmla="*/ 720725 h 953948"/>
                  <a:gd name="csX20" fmla="*/ 355599 w 2179107"/>
                  <a:gd name="csY20" fmla="*/ 279400 h 953948"/>
                  <a:gd name="csX21" fmla="*/ 0 w 2179107"/>
                  <a:gd name="csY21" fmla="*/ 0 h 953948"/>
                  <a:gd name="csX0" fmla="*/ 0 w 2196041"/>
                  <a:gd name="csY0" fmla="*/ 0 h 957123"/>
                  <a:gd name="csX1" fmla="*/ 641350 w 2196041"/>
                  <a:gd name="csY1" fmla="*/ 368300 h 957123"/>
                  <a:gd name="csX2" fmla="*/ 913341 w 2196041"/>
                  <a:gd name="csY2" fmla="*/ 93133 h 957123"/>
                  <a:gd name="csX3" fmla="*/ 1082675 w 2196041"/>
                  <a:gd name="csY3" fmla="*/ 649816 h 957123"/>
                  <a:gd name="csX4" fmla="*/ 1182158 w 2196041"/>
                  <a:gd name="csY4" fmla="*/ 53975 h 957123"/>
                  <a:gd name="csX5" fmla="*/ 1320800 w 2196041"/>
                  <a:gd name="csY5" fmla="*/ 622300 h 957123"/>
                  <a:gd name="csX6" fmla="*/ 1410758 w 2196041"/>
                  <a:gd name="csY6" fmla="*/ 62441 h 957123"/>
                  <a:gd name="csX7" fmla="*/ 1575858 w 2196041"/>
                  <a:gd name="csY7" fmla="*/ 480483 h 957123"/>
                  <a:gd name="csX8" fmla="*/ 2196041 w 2196041"/>
                  <a:gd name="csY8" fmla="*/ 124883 h 957123"/>
                  <a:gd name="csX9" fmla="*/ 2196041 w 2196041"/>
                  <a:gd name="csY9" fmla="*/ 859366 h 957123"/>
                  <a:gd name="csX10" fmla="*/ 1733550 w 2196041"/>
                  <a:gd name="csY10" fmla="*/ 587375 h 957123"/>
                  <a:gd name="csX11" fmla="*/ 1416050 w 2196041"/>
                  <a:gd name="csY11" fmla="*/ 956733 h 957123"/>
                  <a:gd name="csX12" fmla="*/ 1217083 w 2196041"/>
                  <a:gd name="csY12" fmla="*/ 662516 h 957123"/>
                  <a:gd name="csX13" fmla="*/ 1119716 w 2196041"/>
                  <a:gd name="csY13" fmla="*/ 871008 h 957123"/>
                  <a:gd name="csX14" fmla="*/ 1036108 w 2196041"/>
                  <a:gd name="csY14" fmla="*/ 741891 h 957123"/>
                  <a:gd name="csX15" fmla="*/ 938741 w 2196041"/>
                  <a:gd name="csY15" fmla="*/ 933450 h 957123"/>
                  <a:gd name="csX16" fmla="*/ 857250 w 2196041"/>
                  <a:gd name="csY16" fmla="*/ 488950 h 957123"/>
                  <a:gd name="csX17" fmla="*/ 755650 w 2196041"/>
                  <a:gd name="csY17" fmla="*/ 914400 h 957123"/>
                  <a:gd name="csX18" fmla="*/ 642408 w 2196041"/>
                  <a:gd name="csY18" fmla="*/ 501650 h 957123"/>
                  <a:gd name="csX19" fmla="*/ 514350 w 2196041"/>
                  <a:gd name="csY19" fmla="*/ 723900 h 957123"/>
                  <a:gd name="csX20" fmla="*/ 372533 w 2196041"/>
                  <a:gd name="csY20" fmla="*/ 282575 h 957123"/>
                  <a:gd name="csX21" fmla="*/ 0 w 2196041"/>
                  <a:gd name="csY21" fmla="*/ 0 h 957123"/>
                  <a:gd name="csX0" fmla="*/ 0 w 2197099"/>
                  <a:gd name="csY0" fmla="*/ 0 h 947598"/>
                  <a:gd name="csX1" fmla="*/ 642408 w 2197099"/>
                  <a:gd name="csY1" fmla="*/ 358775 h 947598"/>
                  <a:gd name="csX2" fmla="*/ 914399 w 2197099"/>
                  <a:gd name="csY2" fmla="*/ 83608 h 947598"/>
                  <a:gd name="csX3" fmla="*/ 1083733 w 2197099"/>
                  <a:gd name="csY3" fmla="*/ 640291 h 947598"/>
                  <a:gd name="csX4" fmla="*/ 1183216 w 2197099"/>
                  <a:gd name="csY4" fmla="*/ 44450 h 947598"/>
                  <a:gd name="csX5" fmla="*/ 1321858 w 2197099"/>
                  <a:gd name="csY5" fmla="*/ 612775 h 947598"/>
                  <a:gd name="csX6" fmla="*/ 1411816 w 2197099"/>
                  <a:gd name="csY6" fmla="*/ 52916 h 947598"/>
                  <a:gd name="csX7" fmla="*/ 1576916 w 2197099"/>
                  <a:gd name="csY7" fmla="*/ 470958 h 947598"/>
                  <a:gd name="csX8" fmla="*/ 2197099 w 2197099"/>
                  <a:gd name="csY8" fmla="*/ 115358 h 947598"/>
                  <a:gd name="csX9" fmla="*/ 2197099 w 2197099"/>
                  <a:gd name="csY9" fmla="*/ 849841 h 947598"/>
                  <a:gd name="csX10" fmla="*/ 1734608 w 2197099"/>
                  <a:gd name="csY10" fmla="*/ 577850 h 947598"/>
                  <a:gd name="csX11" fmla="*/ 1417108 w 2197099"/>
                  <a:gd name="csY11" fmla="*/ 947208 h 947598"/>
                  <a:gd name="csX12" fmla="*/ 1218141 w 2197099"/>
                  <a:gd name="csY12" fmla="*/ 652991 h 947598"/>
                  <a:gd name="csX13" fmla="*/ 1120774 w 2197099"/>
                  <a:gd name="csY13" fmla="*/ 861483 h 947598"/>
                  <a:gd name="csX14" fmla="*/ 1037166 w 2197099"/>
                  <a:gd name="csY14" fmla="*/ 732366 h 947598"/>
                  <a:gd name="csX15" fmla="*/ 939799 w 2197099"/>
                  <a:gd name="csY15" fmla="*/ 923925 h 947598"/>
                  <a:gd name="csX16" fmla="*/ 858308 w 2197099"/>
                  <a:gd name="csY16" fmla="*/ 479425 h 947598"/>
                  <a:gd name="csX17" fmla="*/ 756708 w 2197099"/>
                  <a:gd name="csY17" fmla="*/ 904875 h 947598"/>
                  <a:gd name="csX18" fmla="*/ 643466 w 2197099"/>
                  <a:gd name="csY18" fmla="*/ 492125 h 947598"/>
                  <a:gd name="csX19" fmla="*/ 515408 w 2197099"/>
                  <a:gd name="csY19" fmla="*/ 714375 h 947598"/>
                  <a:gd name="csX20" fmla="*/ 373591 w 2197099"/>
                  <a:gd name="csY20" fmla="*/ 273050 h 947598"/>
                  <a:gd name="csX21" fmla="*/ 0 w 2197099"/>
                  <a:gd name="csY21" fmla="*/ 0 h 947598"/>
                  <a:gd name="csX0" fmla="*/ 0 w 2191807"/>
                  <a:gd name="csY0" fmla="*/ 0 h 964531"/>
                  <a:gd name="csX1" fmla="*/ 637116 w 2191807"/>
                  <a:gd name="csY1" fmla="*/ 375708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9357 w 2191807"/>
                  <a:gd name="csY20" fmla="*/ 303741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6515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11816 w 2191807"/>
                  <a:gd name="csY6" fmla="*/ 8572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7498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7498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441"/>
                  <a:gd name="csX1" fmla="*/ 632883 w 2191807"/>
                  <a:gd name="csY1" fmla="*/ 368299 h 964441"/>
                  <a:gd name="csX2" fmla="*/ 911223 w 2191807"/>
                  <a:gd name="csY2" fmla="*/ 101599 h 964441"/>
                  <a:gd name="csX3" fmla="*/ 1078441 w 2191807"/>
                  <a:gd name="csY3" fmla="*/ 657224 h 964441"/>
                  <a:gd name="csX4" fmla="*/ 1177924 w 2191807"/>
                  <a:gd name="csY4" fmla="*/ 61383 h 964441"/>
                  <a:gd name="csX5" fmla="*/ 1316566 w 2191807"/>
                  <a:gd name="csY5" fmla="*/ 629708 h 964441"/>
                  <a:gd name="csX6" fmla="*/ 1403350 w 2191807"/>
                  <a:gd name="csY6" fmla="*/ 79374 h 964441"/>
                  <a:gd name="csX7" fmla="*/ 1587498 w 2191807"/>
                  <a:gd name="csY7" fmla="*/ 484716 h 964441"/>
                  <a:gd name="csX8" fmla="*/ 2191807 w 2191807"/>
                  <a:gd name="csY8" fmla="*/ 132291 h 964441"/>
                  <a:gd name="csX9" fmla="*/ 2191807 w 2191807"/>
                  <a:gd name="csY9" fmla="*/ 866774 h 964441"/>
                  <a:gd name="csX10" fmla="*/ 1732491 w 2191807"/>
                  <a:gd name="csY10" fmla="*/ 604308 h 964441"/>
                  <a:gd name="csX11" fmla="*/ 1411816 w 2191807"/>
                  <a:gd name="csY11" fmla="*/ 964141 h 964441"/>
                  <a:gd name="csX12" fmla="*/ 1212849 w 2191807"/>
                  <a:gd name="csY12" fmla="*/ 669924 h 964441"/>
                  <a:gd name="csX13" fmla="*/ 1115482 w 2191807"/>
                  <a:gd name="csY13" fmla="*/ 878416 h 964441"/>
                  <a:gd name="csX14" fmla="*/ 1031874 w 2191807"/>
                  <a:gd name="csY14" fmla="*/ 749299 h 964441"/>
                  <a:gd name="csX15" fmla="*/ 935565 w 2191807"/>
                  <a:gd name="csY15" fmla="*/ 933450 h 964441"/>
                  <a:gd name="csX16" fmla="*/ 853016 w 2191807"/>
                  <a:gd name="csY16" fmla="*/ 496358 h 964441"/>
                  <a:gd name="csX17" fmla="*/ 751416 w 2191807"/>
                  <a:gd name="csY17" fmla="*/ 921808 h 964441"/>
                  <a:gd name="csX18" fmla="*/ 638174 w 2191807"/>
                  <a:gd name="csY18" fmla="*/ 509058 h 964441"/>
                  <a:gd name="csX19" fmla="*/ 510116 w 2191807"/>
                  <a:gd name="csY19" fmla="*/ 731308 h 964441"/>
                  <a:gd name="csX20" fmla="*/ 363007 w 2191807"/>
                  <a:gd name="csY20" fmla="*/ 306916 h 964441"/>
                  <a:gd name="csX21" fmla="*/ 0 w 2191807"/>
                  <a:gd name="csY21" fmla="*/ 0 h 964441"/>
                  <a:gd name="csX0" fmla="*/ 0 w 2191807"/>
                  <a:gd name="csY0" fmla="*/ 0 h 964441"/>
                  <a:gd name="csX1" fmla="*/ 632883 w 2191807"/>
                  <a:gd name="csY1" fmla="*/ 368299 h 964441"/>
                  <a:gd name="csX2" fmla="*/ 911223 w 2191807"/>
                  <a:gd name="csY2" fmla="*/ 101599 h 964441"/>
                  <a:gd name="csX3" fmla="*/ 1078441 w 2191807"/>
                  <a:gd name="csY3" fmla="*/ 657224 h 964441"/>
                  <a:gd name="csX4" fmla="*/ 1177924 w 2191807"/>
                  <a:gd name="csY4" fmla="*/ 61383 h 964441"/>
                  <a:gd name="csX5" fmla="*/ 1316566 w 2191807"/>
                  <a:gd name="csY5" fmla="*/ 629708 h 964441"/>
                  <a:gd name="csX6" fmla="*/ 1403350 w 2191807"/>
                  <a:gd name="csY6" fmla="*/ 79374 h 964441"/>
                  <a:gd name="csX7" fmla="*/ 1587498 w 2191807"/>
                  <a:gd name="csY7" fmla="*/ 484716 h 964441"/>
                  <a:gd name="csX8" fmla="*/ 2191807 w 2191807"/>
                  <a:gd name="csY8" fmla="*/ 132291 h 964441"/>
                  <a:gd name="csX9" fmla="*/ 2191807 w 2191807"/>
                  <a:gd name="csY9" fmla="*/ 866774 h 964441"/>
                  <a:gd name="csX10" fmla="*/ 1732491 w 2191807"/>
                  <a:gd name="csY10" fmla="*/ 604308 h 964441"/>
                  <a:gd name="csX11" fmla="*/ 1411816 w 2191807"/>
                  <a:gd name="csY11" fmla="*/ 964141 h 964441"/>
                  <a:gd name="csX12" fmla="*/ 1212849 w 2191807"/>
                  <a:gd name="csY12" fmla="*/ 669924 h 964441"/>
                  <a:gd name="csX13" fmla="*/ 1115482 w 2191807"/>
                  <a:gd name="csY13" fmla="*/ 878416 h 964441"/>
                  <a:gd name="csX14" fmla="*/ 1031874 w 2191807"/>
                  <a:gd name="csY14" fmla="*/ 749299 h 964441"/>
                  <a:gd name="csX15" fmla="*/ 935565 w 2191807"/>
                  <a:gd name="csY15" fmla="*/ 933450 h 964441"/>
                  <a:gd name="csX16" fmla="*/ 853016 w 2191807"/>
                  <a:gd name="csY16" fmla="*/ 496358 h 964441"/>
                  <a:gd name="csX17" fmla="*/ 751416 w 2191807"/>
                  <a:gd name="csY17" fmla="*/ 921808 h 964441"/>
                  <a:gd name="csX18" fmla="*/ 638174 w 2191807"/>
                  <a:gd name="csY18" fmla="*/ 509058 h 964441"/>
                  <a:gd name="csX19" fmla="*/ 510116 w 2191807"/>
                  <a:gd name="csY19" fmla="*/ 731308 h 964441"/>
                  <a:gd name="csX20" fmla="*/ 363007 w 2191807"/>
                  <a:gd name="csY20" fmla="*/ 306916 h 964441"/>
                  <a:gd name="csX21" fmla="*/ 0 w 2191807"/>
                  <a:gd name="csY21" fmla="*/ 0 h 964441"/>
                  <a:gd name="csX0" fmla="*/ 0 w 2191807"/>
                  <a:gd name="csY0" fmla="*/ 0 h 964362"/>
                  <a:gd name="csX1" fmla="*/ 632883 w 2191807"/>
                  <a:gd name="csY1" fmla="*/ 368299 h 964362"/>
                  <a:gd name="csX2" fmla="*/ 911223 w 2191807"/>
                  <a:gd name="csY2" fmla="*/ 101599 h 964362"/>
                  <a:gd name="csX3" fmla="*/ 1078441 w 2191807"/>
                  <a:gd name="csY3" fmla="*/ 657224 h 964362"/>
                  <a:gd name="csX4" fmla="*/ 1177924 w 2191807"/>
                  <a:gd name="csY4" fmla="*/ 61383 h 964362"/>
                  <a:gd name="csX5" fmla="*/ 1316566 w 2191807"/>
                  <a:gd name="csY5" fmla="*/ 629708 h 964362"/>
                  <a:gd name="csX6" fmla="*/ 1403350 w 2191807"/>
                  <a:gd name="csY6" fmla="*/ 79374 h 964362"/>
                  <a:gd name="csX7" fmla="*/ 1587498 w 2191807"/>
                  <a:gd name="csY7" fmla="*/ 484716 h 964362"/>
                  <a:gd name="csX8" fmla="*/ 2191807 w 2191807"/>
                  <a:gd name="csY8" fmla="*/ 132291 h 964362"/>
                  <a:gd name="csX9" fmla="*/ 2191807 w 2191807"/>
                  <a:gd name="csY9" fmla="*/ 866774 h 964362"/>
                  <a:gd name="csX10" fmla="*/ 1736725 w 2191807"/>
                  <a:gd name="csY10" fmla="*/ 613833 h 964362"/>
                  <a:gd name="csX11" fmla="*/ 1411816 w 2191807"/>
                  <a:gd name="csY11" fmla="*/ 964141 h 964362"/>
                  <a:gd name="csX12" fmla="*/ 1212849 w 2191807"/>
                  <a:gd name="csY12" fmla="*/ 669924 h 964362"/>
                  <a:gd name="csX13" fmla="*/ 1115482 w 2191807"/>
                  <a:gd name="csY13" fmla="*/ 878416 h 964362"/>
                  <a:gd name="csX14" fmla="*/ 1031874 w 2191807"/>
                  <a:gd name="csY14" fmla="*/ 749299 h 964362"/>
                  <a:gd name="csX15" fmla="*/ 935565 w 2191807"/>
                  <a:gd name="csY15" fmla="*/ 933450 h 964362"/>
                  <a:gd name="csX16" fmla="*/ 853016 w 2191807"/>
                  <a:gd name="csY16" fmla="*/ 496358 h 964362"/>
                  <a:gd name="csX17" fmla="*/ 751416 w 2191807"/>
                  <a:gd name="csY17" fmla="*/ 921808 h 964362"/>
                  <a:gd name="csX18" fmla="*/ 638174 w 2191807"/>
                  <a:gd name="csY18" fmla="*/ 509058 h 964362"/>
                  <a:gd name="csX19" fmla="*/ 510116 w 2191807"/>
                  <a:gd name="csY19" fmla="*/ 731308 h 964362"/>
                  <a:gd name="csX20" fmla="*/ 363007 w 2191807"/>
                  <a:gd name="csY20" fmla="*/ 306916 h 964362"/>
                  <a:gd name="csX21" fmla="*/ 0 w 2191807"/>
                  <a:gd name="csY21" fmla="*/ 0 h 964362"/>
                  <a:gd name="csX0" fmla="*/ 0 w 2191807"/>
                  <a:gd name="csY0" fmla="*/ 0 h 964165"/>
                  <a:gd name="csX1" fmla="*/ 632883 w 2191807"/>
                  <a:gd name="csY1" fmla="*/ 368299 h 964165"/>
                  <a:gd name="csX2" fmla="*/ 911223 w 2191807"/>
                  <a:gd name="csY2" fmla="*/ 101599 h 964165"/>
                  <a:gd name="csX3" fmla="*/ 1078441 w 2191807"/>
                  <a:gd name="csY3" fmla="*/ 657224 h 964165"/>
                  <a:gd name="csX4" fmla="*/ 1177924 w 2191807"/>
                  <a:gd name="csY4" fmla="*/ 61383 h 964165"/>
                  <a:gd name="csX5" fmla="*/ 1316566 w 2191807"/>
                  <a:gd name="csY5" fmla="*/ 629708 h 964165"/>
                  <a:gd name="csX6" fmla="*/ 1403350 w 2191807"/>
                  <a:gd name="csY6" fmla="*/ 79374 h 964165"/>
                  <a:gd name="csX7" fmla="*/ 1587498 w 2191807"/>
                  <a:gd name="csY7" fmla="*/ 484716 h 964165"/>
                  <a:gd name="csX8" fmla="*/ 2191807 w 2191807"/>
                  <a:gd name="csY8" fmla="*/ 132291 h 964165"/>
                  <a:gd name="csX9" fmla="*/ 2191807 w 2191807"/>
                  <a:gd name="csY9" fmla="*/ 866774 h 964165"/>
                  <a:gd name="csX10" fmla="*/ 1736725 w 2191807"/>
                  <a:gd name="csY10" fmla="*/ 613833 h 964165"/>
                  <a:gd name="csX11" fmla="*/ 1411816 w 2191807"/>
                  <a:gd name="csY11" fmla="*/ 964141 h 964165"/>
                  <a:gd name="csX12" fmla="*/ 1212849 w 2191807"/>
                  <a:gd name="csY12" fmla="*/ 669924 h 964165"/>
                  <a:gd name="csX13" fmla="*/ 1115482 w 2191807"/>
                  <a:gd name="csY13" fmla="*/ 878416 h 964165"/>
                  <a:gd name="csX14" fmla="*/ 1031874 w 2191807"/>
                  <a:gd name="csY14" fmla="*/ 749299 h 964165"/>
                  <a:gd name="csX15" fmla="*/ 935565 w 2191807"/>
                  <a:gd name="csY15" fmla="*/ 933450 h 964165"/>
                  <a:gd name="csX16" fmla="*/ 853016 w 2191807"/>
                  <a:gd name="csY16" fmla="*/ 496358 h 964165"/>
                  <a:gd name="csX17" fmla="*/ 751416 w 2191807"/>
                  <a:gd name="csY17" fmla="*/ 921808 h 964165"/>
                  <a:gd name="csX18" fmla="*/ 638174 w 2191807"/>
                  <a:gd name="csY18" fmla="*/ 509058 h 964165"/>
                  <a:gd name="csX19" fmla="*/ 510116 w 2191807"/>
                  <a:gd name="csY19" fmla="*/ 731308 h 964165"/>
                  <a:gd name="csX20" fmla="*/ 363007 w 2191807"/>
                  <a:gd name="csY20" fmla="*/ 306916 h 964165"/>
                  <a:gd name="csX21" fmla="*/ 0 w 2191807"/>
                  <a:gd name="csY21" fmla="*/ 0 h 964165"/>
                  <a:gd name="csX0" fmla="*/ 0 w 2191807"/>
                  <a:gd name="csY0" fmla="*/ 0 h 964204"/>
                  <a:gd name="csX1" fmla="*/ 632883 w 2191807"/>
                  <a:gd name="csY1" fmla="*/ 368299 h 964204"/>
                  <a:gd name="csX2" fmla="*/ 911223 w 2191807"/>
                  <a:gd name="csY2" fmla="*/ 101599 h 964204"/>
                  <a:gd name="csX3" fmla="*/ 1078441 w 2191807"/>
                  <a:gd name="csY3" fmla="*/ 657224 h 964204"/>
                  <a:gd name="csX4" fmla="*/ 1177924 w 2191807"/>
                  <a:gd name="csY4" fmla="*/ 61383 h 964204"/>
                  <a:gd name="csX5" fmla="*/ 1316566 w 2191807"/>
                  <a:gd name="csY5" fmla="*/ 629708 h 964204"/>
                  <a:gd name="csX6" fmla="*/ 1403350 w 2191807"/>
                  <a:gd name="csY6" fmla="*/ 79374 h 964204"/>
                  <a:gd name="csX7" fmla="*/ 1587498 w 2191807"/>
                  <a:gd name="csY7" fmla="*/ 484716 h 964204"/>
                  <a:gd name="csX8" fmla="*/ 2191807 w 2191807"/>
                  <a:gd name="csY8" fmla="*/ 132291 h 964204"/>
                  <a:gd name="csX9" fmla="*/ 2191807 w 2191807"/>
                  <a:gd name="csY9" fmla="*/ 866774 h 964204"/>
                  <a:gd name="csX10" fmla="*/ 1736725 w 2191807"/>
                  <a:gd name="csY10" fmla="*/ 613833 h 964204"/>
                  <a:gd name="csX11" fmla="*/ 1411816 w 2191807"/>
                  <a:gd name="csY11" fmla="*/ 964141 h 964204"/>
                  <a:gd name="csX12" fmla="*/ 1212849 w 2191807"/>
                  <a:gd name="csY12" fmla="*/ 669924 h 964204"/>
                  <a:gd name="csX13" fmla="*/ 1115482 w 2191807"/>
                  <a:gd name="csY13" fmla="*/ 878416 h 964204"/>
                  <a:gd name="csX14" fmla="*/ 1031874 w 2191807"/>
                  <a:gd name="csY14" fmla="*/ 749299 h 964204"/>
                  <a:gd name="csX15" fmla="*/ 935565 w 2191807"/>
                  <a:gd name="csY15" fmla="*/ 933450 h 964204"/>
                  <a:gd name="csX16" fmla="*/ 853016 w 2191807"/>
                  <a:gd name="csY16" fmla="*/ 496358 h 964204"/>
                  <a:gd name="csX17" fmla="*/ 751416 w 2191807"/>
                  <a:gd name="csY17" fmla="*/ 921808 h 964204"/>
                  <a:gd name="csX18" fmla="*/ 638174 w 2191807"/>
                  <a:gd name="csY18" fmla="*/ 509058 h 964204"/>
                  <a:gd name="csX19" fmla="*/ 510116 w 2191807"/>
                  <a:gd name="csY19" fmla="*/ 731308 h 964204"/>
                  <a:gd name="csX20" fmla="*/ 363007 w 2191807"/>
                  <a:gd name="csY20" fmla="*/ 306916 h 964204"/>
                  <a:gd name="csX21" fmla="*/ 0 w 2191807"/>
                  <a:gd name="csY21" fmla="*/ 0 h 964204"/>
                  <a:gd name="csX0" fmla="*/ 0 w 2191807"/>
                  <a:gd name="csY0" fmla="*/ 0 h 964204"/>
                  <a:gd name="csX1" fmla="*/ 632883 w 2191807"/>
                  <a:gd name="csY1" fmla="*/ 368299 h 964204"/>
                  <a:gd name="csX2" fmla="*/ 911223 w 2191807"/>
                  <a:gd name="csY2" fmla="*/ 101599 h 964204"/>
                  <a:gd name="csX3" fmla="*/ 1078441 w 2191807"/>
                  <a:gd name="csY3" fmla="*/ 657224 h 964204"/>
                  <a:gd name="csX4" fmla="*/ 1177924 w 2191807"/>
                  <a:gd name="csY4" fmla="*/ 61383 h 964204"/>
                  <a:gd name="csX5" fmla="*/ 1316566 w 2191807"/>
                  <a:gd name="csY5" fmla="*/ 629708 h 964204"/>
                  <a:gd name="csX6" fmla="*/ 1403350 w 2191807"/>
                  <a:gd name="csY6" fmla="*/ 79374 h 964204"/>
                  <a:gd name="csX7" fmla="*/ 1587498 w 2191807"/>
                  <a:gd name="csY7" fmla="*/ 484716 h 964204"/>
                  <a:gd name="csX8" fmla="*/ 2191807 w 2191807"/>
                  <a:gd name="csY8" fmla="*/ 132291 h 964204"/>
                  <a:gd name="csX9" fmla="*/ 2191807 w 2191807"/>
                  <a:gd name="csY9" fmla="*/ 866774 h 964204"/>
                  <a:gd name="csX10" fmla="*/ 1736725 w 2191807"/>
                  <a:gd name="csY10" fmla="*/ 613833 h 964204"/>
                  <a:gd name="csX11" fmla="*/ 1411816 w 2191807"/>
                  <a:gd name="csY11" fmla="*/ 964141 h 964204"/>
                  <a:gd name="csX12" fmla="*/ 1212849 w 2191807"/>
                  <a:gd name="csY12" fmla="*/ 669924 h 964204"/>
                  <a:gd name="csX13" fmla="*/ 1115482 w 2191807"/>
                  <a:gd name="csY13" fmla="*/ 878416 h 964204"/>
                  <a:gd name="csX14" fmla="*/ 1031874 w 2191807"/>
                  <a:gd name="csY14" fmla="*/ 749299 h 964204"/>
                  <a:gd name="csX15" fmla="*/ 935565 w 2191807"/>
                  <a:gd name="csY15" fmla="*/ 933450 h 964204"/>
                  <a:gd name="csX16" fmla="*/ 853016 w 2191807"/>
                  <a:gd name="csY16" fmla="*/ 496358 h 964204"/>
                  <a:gd name="csX17" fmla="*/ 751416 w 2191807"/>
                  <a:gd name="csY17" fmla="*/ 921808 h 964204"/>
                  <a:gd name="csX18" fmla="*/ 638174 w 2191807"/>
                  <a:gd name="csY18" fmla="*/ 509058 h 964204"/>
                  <a:gd name="csX19" fmla="*/ 510116 w 2191807"/>
                  <a:gd name="csY19" fmla="*/ 731308 h 964204"/>
                  <a:gd name="csX20" fmla="*/ 363007 w 2191807"/>
                  <a:gd name="csY20" fmla="*/ 306916 h 964204"/>
                  <a:gd name="csX21" fmla="*/ 0 w 2191807"/>
                  <a:gd name="csY21" fmla="*/ 0 h 964204"/>
                  <a:gd name="csX0" fmla="*/ 0 w 2191807"/>
                  <a:gd name="csY0" fmla="*/ 0 h 964206"/>
                  <a:gd name="csX1" fmla="*/ 632883 w 2191807"/>
                  <a:gd name="csY1" fmla="*/ 368299 h 964206"/>
                  <a:gd name="csX2" fmla="*/ 911223 w 2191807"/>
                  <a:gd name="csY2" fmla="*/ 101599 h 964206"/>
                  <a:gd name="csX3" fmla="*/ 1078441 w 2191807"/>
                  <a:gd name="csY3" fmla="*/ 657224 h 964206"/>
                  <a:gd name="csX4" fmla="*/ 1177924 w 2191807"/>
                  <a:gd name="csY4" fmla="*/ 61383 h 964206"/>
                  <a:gd name="csX5" fmla="*/ 1316566 w 2191807"/>
                  <a:gd name="csY5" fmla="*/ 629708 h 964206"/>
                  <a:gd name="csX6" fmla="*/ 1403350 w 2191807"/>
                  <a:gd name="csY6" fmla="*/ 79374 h 964206"/>
                  <a:gd name="csX7" fmla="*/ 1587498 w 2191807"/>
                  <a:gd name="csY7" fmla="*/ 484716 h 964206"/>
                  <a:gd name="csX8" fmla="*/ 2191807 w 2191807"/>
                  <a:gd name="csY8" fmla="*/ 132291 h 964206"/>
                  <a:gd name="csX9" fmla="*/ 2191807 w 2191807"/>
                  <a:gd name="csY9" fmla="*/ 866774 h 964206"/>
                  <a:gd name="csX10" fmla="*/ 1736725 w 2191807"/>
                  <a:gd name="csY10" fmla="*/ 613833 h 964206"/>
                  <a:gd name="csX11" fmla="*/ 1422399 w 2191807"/>
                  <a:gd name="csY11" fmla="*/ 964141 h 964206"/>
                  <a:gd name="csX12" fmla="*/ 1212849 w 2191807"/>
                  <a:gd name="csY12" fmla="*/ 669924 h 964206"/>
                  <a:gd name="csX13" fmla="*/ 1115482 w 2191807"/>
                  <a:gd name="csY13" fmla="*/ 878416 h 964206"/>
                  <a:gd name="csX14" fmla="*/ 1031874 w 2191807"/>
                  <a:gd name="csY14" fmla="*/ 749299 h 964206"/>
                  <a:gd name="csX15" fmla="*/ 935565 w 2191807"/>
                  <a:gd name="csY15" fmla="*/ 933450 h 964206"/>
                  <a:gd name="csX16" fmla="*/ 853016 w 2191807"/>
                  <a:gd name="csY16" fmla="*/ 496358 h 964206"/>
                  <a:gd name="csX17" fmla="*/ 751416 w 2191807"/>
                  <a:gd name="csY17" fmla="*/ 921808 h 964206"/>
                  <a:gd name="csX18" fmla="*/ 638174 w 2191807"/>
                  <a:gd name="csY18" fmla="*/ 509058 h 964206"/>
                  <a:gd name="csX19" fmla="*/ 510116 w 2191807"/>
                  <a:gd name="csY19" fmla="*/ 731308 h 964206"/>
                  <a:gd name="csX20" fmla="*/ 363007 w 2191807"/>
                  <a:gd name="csY20" fmla="*/ 306916 h 964206"/>
                  <a:gd name="csX21" fmla="*/ 0 w 2191807"/>
                  <a:gd name="csY21" fmla="*/ 0 h 964206"/>
                  <a:gd name="csX0" fmla="*/ 0 w 2191807"/>
                  <a:gd name="csY0" fmla="*/ 0 h 968438"/>
                  <a:gd name="csX1" fmla="*/ 632883 w 2191807"/>
                  <a:gd name="csY1" fmla="*/ 368299 h 968438"/>
                  <a:gd name="csX2" fmla="*/ 911223 w 2191807"/>
                  <a:gd name="csY2" fmla="*/ 101599 h 968438"/>
                  <a:gd name="csX3" fmla="*/ 1078441 w 2191807"/>
                  <a:gd name="csY3" fmla="*/ 657224 h 968438"/>
                  <a:gd name="csX4" fmla="*/ 1177924 w 2191807"/>
                  <a:gd name="csY4" fmla="*/ 61383 h 968438"/>
                  <a:gd name="csX5" fmla="*/ 1316566 w 2191807"/>
                  <a:gd name="csY5" fmla="*/ 629708 h 968438"/>
                  <a:gd name="csX6" fmla="*/ 1403350 w 2191807"/>
                  <a:gd name="csY6" fmla="*/ 79374 h 968438"/>
                  <a:gd name="csX7" fmla="*/ 1587498 w 2191807"/>
                  <a:gd name="csY7" fmla="*/ 484716 h 968438"/>
                  <a:gd name="csX8" fmla="*/ 2191807 w 2191807"/>
                  <a:gd name="csY8" fmla="*/ 132291 h 968438"/>
                  <a:gd name="csX9" fmla="*/ 2191807 w 2191807"/>
                  <a:gd name="csY9" fmla="*/ 866774 h 968438"/>
                  <a:gd name="csX10" fmla="*/ 1736725 w 2191807"/>
                  <a:gd name="csY10" fmla="*/ 613833 h 968438"/>
                  <a:gd name="csX11" fmla="*/ 1421341 w 2191807"/>
                  <a:gd name="csY11" fmla="*/ 968374 h 968438"/>
                  <a:gd name="csX12" fmla="*/ 1212849 w 2191807"/>
                  <a:gd name="csY12" fmla="*/ 669924 h 968438"/>
                  <a:gd name="csX13" fmla="*/ 1115482 w 2191807"/>
                  <a:gd name="csY13" fmla="*/ 878416 h 968438"/>
                  <a:gd name="csX14" fmla="*/ 1031874 w 2191807"/>
                  <a:gd name="csY14" fmla="*/ 749299 h 968438"/>
                  <a:gd name="csX15" fmla="*/ 935565 w 2191807"/>
                  <a:gd name="csY15" fmla="*/ 933450 h 968438"/>
                  <a:gd name="csX16" fmla="*/ 853016 w 2191807"/>
                  <a:gd name="csY16" fmla="*/ 496358 h 968438"/>
                  <a:gd name="csX17" fmla="*/ 751416 w 2191807"/>
                  <a:gd name="csY17" fmla="*/ 921808 h 968438"/>
                  <a:gd name="csX18" fmla="*/ 638174 w 2191807"/>
                  <a:gd name="csY18" fmla="*/ 509058 h 968438"/>
                  <a:gd name="csX19" fmla="*/ 510116 w 2191807"/>
                  <a:gd name="csY19" fmla="*/ 731308 h 968438"/>
                  <a:gd name="csX20" fmla="*/ 363007 w 2191807"/>
                  <a:gd name="csY20" fmla="*/ 306916 h 968438"/>
                  <a:gd name="csX21" fmla="*/ 0 w 2191807"/>
                  <a:gd name="csY21" fmla="*/ 0 h 968438"/>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593"/>
                  <a:gd name="csX1" fmla="*/ 632883 w 2191807"/>
                  <a:gd name="csY1" fmla="*/ 368299 h 968593"/>
                  <a:gd name="csX2" fmla="*/ 911223 w 2191807"/>
                  <a:gd name="csY2" fmla="*/ 101599 h 968593"/>
                  <a:gd name="csX3" fmla="*/ 1078441 w 2191807"/>
                  <a:gd name="csY3" fmla="*/ 657224 h 968593"/>
                  <a:gd name="csX4" fmla="*/ 1177924 w 2191807"/>
                  <a:gd name="csY4" fmla="*/ 61383 h 968593"/>
                  <a:gd name="csX5" fmla="*/ 1316566 w 2191807"/>
                  <a:gd name="csY5" fmla="*/ 629708 h 968593"/>
                  <a:gd name="csX6" fmla="*/ 1403350 w 2191807"/>
                  <a:gd name="csY6" fmla="*/ 79374 h 968593"/>
                  <a:gd name="csX7" fmla="*/ 1587498 w 2191807"/>
                  <a:gd name="csY7" fmla="*/ 484716 h 968593"/>
                  <a:gd name="csX8" fmla="*/ 2191807 w 2191807"/>
                  <a:gd name="csY8" fmla="*/ 132291 h 968593"/>
                  <a:gd name="csX9" fmla="*/ 2191807 w 2191807"/>
                  <a:gd name="csY9" fmla="*/ 866774 h 968593"/>
                  <a:gd name="csX10" fmla="*/ 1731433 w 2191807"/>
                  <a:gd name="csY10" fmla="*/ 613833 h 968593"/>
                  <a:gd name="csX11" fmla="*/ 1421341 w 2191807"/>
                  <a:gd name="csY11" fmla="*/ 968374 h 968593"/>
                  <a:gd name="csX12" fmla="*/ 1212849 w 2191807"/>
                  <a:gd name="csY12" fmla="*/ 669924 h 968593"/>
                  <a:gd name="csX13" fmla="*/ 1115482 w 2191807"/>
                  <a:gd name="csY13" fmla="*/ 878416 h 968593"/>
                  <a:gd name="csX14" fmla="*/ 1031874 w 2191807"/>
                  <a:gd name="csY14" fmla="*/ 749299 h 968593"/>
                  <a:gd name="csX15" fmla="*/ 935565 w 2191807"/>
                  <a:gd name="csY15" fmla="*/ 933450 h 968593"/>
                  <a:gd name="csX16" fmla="*/ 853016 w 2191807"/>
                  <a:gd name="csY16" fmla="*/ 496358 h 968593"/>
                  <a:gd name="csX17" fmla="*/ 751416 w 2191807"/>
                  <a:gd name="csY17" fmla="*/ 921808 h 968593"/>
                  <a:gd name="csX18" fmla="*/ 638174 w 2191807"/>
                  <a:gd name="csY18" fmla="*/ 509058 h 968593"/>
                  <a:gd name="csX19" fmla="*/ 510116 w 2191807"/>
                  <a:gd name="csY19" fmla="*/ 731308 h 968593"/>
                  <a:gd name="csX20" fmla="*/ 363007 w 2191807"/>
                  <a:gd name="csY20" fmla="*/ 306916 h 968593"/>
                  <a:gd name="csX21" fmla="*/ 0 w 2191807"/>
                  <a:gd name="csY21" fmla="*/ 0 h 968593"/>
                  <a:gd name="csX0" fmla="*/ 0 w 2191807"/>
                  <a:gd name="csY0" fmla="*/ 0 h 968377"/>
                  <a:gd name="csX1" fmla="*/ 632883 w 2191807"/>
                  <a:gd name="csY1" fmla="*/ 368299 h 968377"/>
                  <a:gd name="csX2" fmla="*/ 911223 w 2191807"/>
                  <a:gd name="csY2" fmla="*/ 101599 h 968377"/>
                  <a:gd name="csX3" fmla="*/ 1078441 w 2191807"/>
                  <a:gd name="csY3" fmla="*/ 657224 h 968377"/>
                  <a:gd name="csX4" fmla="*/ 1177924 w 2191807"/>
                  <a:gd name="csY4" fmla="*/ 61383 h 968377"/>
                  <a:gd name="csX5" fmla="*/ 1316566 w 2191807"/>
                  <a:gd name="csY5" fmla="*/ 629708 h 968377"/>
                  <a:gd name="csX6" fmla="*/ 1403350 w 2191807"/>
                  <a:gd name="csY6" fmla="*/ 79374 h 968377"/>
                  <a:gd name="csX7" fmla="*/ 1587498 w 2191807"/>
                  <a:gd name="csY7" fmla="*/ 484716 h 968377"/>
                  <a:gd name="csX8" fmla="*/ 2191807 w 2191807"/>
                  <a:gd name="csY8" fmla="*/ 132291 h 968377"/>
                  <a:gd name="csX9" fmla="*/ 2191807 w 2191807"/>
                  <a:gd name="csY9" fmla="*/ 866774 h 968377"/>
                  <a:gd name="csX10" fmla="*/ 1731433 w 2191807"/>
                  <a:gd name="csY10" fmla="*/ 613833 h 968377"/>
                  <a:gd name="csX11" fmla="*/ 1421341 w 2191807"/>
                  <a:gd name="csY11" fmla="*/ 968374 h 968377"/>
                  <a:gd name="csX12" fmla="*/ 1212849 w 2191807"/>
                  <a:gd name="csY12" fmla="*/ 669924 h 968377"/>
                  <a:gd name="csX13" fmla="*/ 1115482 w 2191807"/>
                  <a:gd name="csY13" fmla="*/ 878416 h 968377"/>
                  <a:gd name="csX14" fmla="*/ 1031874 w 2191807"/>
                  <a:gd name="csY14" fmla="*/ 749299 h 968377"/>
                  <a:gd name="csX15" fmla="*/ 935565 w 2191807"/>
                  <a:gd name="csY15" fmla="*/ 933450 h 968377"/>
                  <a:gd name="csX16" fmla="*/ 853016 w 2191807"/>
                  <a:gd name="csY16" fmla="*/ 496358 h 968377"/>
                  <a:gd name="csX17" fmla="*/ 751416 w 2191807"/>
                  <a:gd name="csY17" fmla="*/ 921808 h 968377"/>
                  <a:gd name="csX18" fmla="*/ 638174 w 2191807"/>
                  <a:gd name="csY18" fmla="*/ 509058 h 968377"/>
                  <a:gd name="csX19" fmla="*/ 510116 w 2191807"/>
                  <a:gd name="csY19" fmla="*/ 731308 h 968377"/>
                  <a:gd name="csX20" fmla="*/ 363007 w 2191807"/>
                  <a:gd name="csY20" fmla="*/ 306916 h 968377"/>
                  <a:gd name="csX21" fmla="*/ 0 w 2191807"/>
                  <a:gd name="csY21" fmla="*/ 0 h 968377"/>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7498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7498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7498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76915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7390 w 2191807"/>
                  <a:gd name="csY7" fmla="*/ 485775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51515 w 2191807"/>
                  <a:gd name="csY7" fmla="*/ 481541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8448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8448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57864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3156 w 2191807"/>
                  <a:gd name="csY7" fmla="*/ 50376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13932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3591 w 2191807"/>
                  <a:gd name="csY20" fmla="*/ 312207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3591 w 2191807"/>
                  <a:gd name="csY20" fmla="*/ 312207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9358 w 2191807"/>
                  <a:gd name="csY20" fmla="*/ 313265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9358 w 2191807"/>
                  <a:gd name="csY20" fmla="*/ 313265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765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765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765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7658 h 968374"/>
                  <a:gd name="csX20" fmla="*/ 370417 w 2191807"/>
                  <a:gd name="csY20" fmla="*/ 316440 h 968374"/>
                  <a:gd name="csX21" fmla="*/ 0 w 2191807"/>
                  <a:gd name="csY21" fmla="*/ 0 h 968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191807" h="968374">
                    <a:moveTo>
                      <a:pt x="0" y="0"/>
                    </a:moveTo>
                    <a:cubicBezTo>
                      <a:pt x="469196" y="152929"/>
                      <a:pt x="520171" y="369358"/>
                      <a:pt x="632883" y="368299"/>
                    </a:cubicBezTo>
                    <a:cubicBezTo>
                      <a:pt x="745595" y="367240"/>
                      <a:pt x="828497" y="102128"/>
                      <a:pt x="911223" y="101599"/>
                    </a:cubicBezTo>
                    <a:cubicBezTo>
                      <a:pt x="993949" y="101070"/>
                      <a:pt x="1033991" y="663927"/>
                      <a:pt x="1078441" y="657224"/>
                    </a:cubicBezTo>
                    <a:cubicBezTo>
                      <a:pt x="1122891" y="650521"/>
                      <a:pt x="1115129" y="62089"/>
                      <a:pt x="1177924" y="61383"/>
                    </a:cubicBezTo>
                    <a:cubicBezTo>
                      <a:pt x="1240719" y="60677"/>
                      <a:pt x="1266295" y="629885"/>
                      <a:pt x="1316566" y="629708"/>
                    </a:cubicBezTo>
                    <a:cubicBezTo>
                      <a:pt x="1366837" y="629531"/>
                      <a:pt x="1357666" y="71790"/>
                      <a:pt x="1403350" y="73024"/>
                    </a:cubicBezTo>
                    <a:cubicBezTo>
                      <a:pt x="1449034" y="74258"/>
                      <a:pt x="1433864" y="462138"/>
                      <a:pt x="1565273" y="472016"/>
                    </a:cubicBezTo>
                    <a:cubicBezTo>
                      <a:pt x="1696682" y="481894"/>
                      <a:pt x="1871484" y="278694"/>
                      <a:pt x="2191807" y="132291"/>
                    </a:cubicBezTo>
                    <a:lnTo>
                      <a:pt x="2191807" y="866774"/>
                    </a:lnTo>
                    <a:cubicBezTo>
                      <a:pt x="2064983" y="788281"/>
                      <a:pt x="1827212" y="623358"/>
                      <a:pt x="1731433" y="613833"/>
                    </a:cubicBezTo>
                    <a:cubicBezTo>
                      <a:pt x="1635654" y="604308"/>
                      <a:pt x="1522588" y="968550"/>
                      <a:pt x="1413932" y="968374"/>
                    </a:cubicBezTo>
                    <a:cubicBezTo>
                      <a:pt x="1305276" y="968198"/>
                      <a:pt x="1262591" y="684917"/>
                      <a:pt x="1212849" y="669924"/>
                    </a:cubicBezTo>
                    <a:cubicBezTo>
                      <a:pt x="1163107" y="654931"/>
                      <a:pt x="1160461" y="880004"/>
                      <a:pt x="1115482" y="878416"/>
                    </a:cubicBezTo>
                    <a:cubicBezTo>
                      <a:pt x="1070503" y="876828"/>
                      <a:pt x="1065211" y="748946"/>
                      <a:pt x="1031874" y="749299"/>
                    </a:cubicBezTo>
                    <a:cubicBezTo>
                      <a:pt x="998537" y="749652"/>
                      <a:pt x="972782" y="940683"/>
                      <a:pt x="934507" y="937684"/>
                    </a:cubicBezTo>
                    <a:cubicBezTo>
                      <a:pt x="896232" y="934685"/>
                      <a:pt x="883531" y="499004"/>
                      <a:pt x="853016" y="496358"/>
                    </a:cubicBezTo>
                    <a:cubicBezTo>
                      <a:pt x="822501" y="493712"/>
                      <a:pt x="787223" y="919691"/>
                      <a:pt x="751416" y="921808"/>
                    </a:cubicBezTo>
                    <a:cubicBezTo>
                      <a:pt x="715609" y="923925"/>
                      <a:pt x="678391" y="539750"/>
                      <a:pt x="638174" y="509058"/>
                    </a:cubicBezTo>
                    <a:cubicBezTo>
                      <a:pt x="597957" y="478366"/>
                      <a:pt x="567441" y="735894"/>
                      <a:pt x="510116" y="737658"/>
                    </a:cubicBezTo>
                    <a:cubicBezTo>
                      <a:pt x="452791" y="739422"/>
                      <a:pt x="455436" y="439383"/>
                      <a:pt x="370417" y="316440"/>
                    </a:cubicBezTo>
                    <a:cubicBezTo>
                      <a:pt x="285398" y="193497"/>
                      <a:pt x="329495" y="132291"/>
                      <a:pt x="0" y="0"/>
                    </a:cubicBezTo>
                    <a:close/>
                  </a:path>
                </a:pathLst>
              </a:custGeom>
              <a:gradFill flip="none" rotWithShape="1">
                <a:gsLst>
                  <a:gs pos="100000">
                    <a:schemeClr val="accent5"/>
                  </a:gs>
                  <a:gs pos="52000">
                    <a:schemeClr val="accent3">
                      <a:lumMod val="75000"/>
                    </a:schemeClr>
                  </a:gs>
                  <a:gs pos="76000">
                    <a:schemeClr val="accent5"/>
                  </a:gs>
                  <a:gs pos="0">
                    <a:schemeClr val="accent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F3D703ED-A347-DAC8-1F39-3EB70A0F1557}"/>
                  </a:ext>
                </a:extLst>
              </p:cNvPr>
              <p:cNvSpPr/>
              <p:nvPr/>
            </p:nvSpPr>
            <p:spPr>
              <a:xfrm>
                <a:off x="1463675" y="3852886"/>
                <a:ext cx="5464175" cy="1028799"/>
              </a:xfrm>
              <a:custGeom>
                <a:avLst/>
                <a:gdLst>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7877 h 1027877"/>
                  <a:gd name="csX1" fmla="*/ 2051050 w 5470525"/>
                  <a:gd name="csY1" fmla="*/ 1027877 h 1027877"/>
                  <a:gd name="csX2" fmla="*/ 3286125 w 5470525"/>
                  <a:gd name="csY2" fmla="*/ 2352 h 1027877"/>
                  <a:gd name="csX3" fmla="*/ 5470525 w 5470525"/>
                  <a:gd name="csY3" fmla="*/ 2352 h 1027877"/>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5 h 1025525"/>
                  <a:gd name="csX1" fmla="*/ 2051050 w 5470525"/>
                  <a:gd name="csY1" fmla="*/ 1025525 h 1025525"/>
                  <a:gd name="csX2" fmla="*/ 325755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4075642 w 5470525"/>
                  <a:gd name="csY3" fmla="*/ 7409 h 1025525"/>
                  <a:gd name="csX4" fmla="*/ 5470525 w 5470525"/>
                  <a:gd name="csY4" fmla="*/ 0 h 1025525"/>
                  <a:gd name="csX0" fmla="*/ 0 w 5464175"/>
                  <a:gd name="csY0" fmla="*/ 1022350 h 1022350"/>
                  <a:gd name="csX1" fmla="*/ 2051050 w 5464175"/>
                  <a:gd name="csY1" fmla="*/ 1022350 h 1022350"/>
                  <a:gd name="csX2" fmla="*/ 3238500 w 5464175"/>
                  <a:gd name="csY2" fmla="*/ 0 h 1022350"/>
                  <a:gd name="csX3" fmla="*/ 4075642 w 5464175"/>
                  <a:gd name="csY3" fmla="*/ 4234 h 1022350"/>
                  <a:gd name="csX4" fmla="*/ 5464175 w 5464175"/>
                  <a:gd name="csY4" fmla="*/ 1017058 h 1022350"/>
                  <a:gd name="csX0" fmla="*/ 0 w 5464175"/>
                  <a:gd name="csY0" fmla="*/ 1022350 h 1028701"/>
                  <a:gd name="csX1" fmla="*/ 2051050 w 5464175"/>
                  <a:gd name="csY1" fmla="*/ 1022350 h 1028701"/>
                  <a:gd name="csX2" fmla="*/ 3238500 w 5464175"/>
                  <a:gd name="csY2" fmla="*/ 0 h 1028701"/>
                  <a:gd name="csX3" fmla="*/ 4092575 w 5464175"/>
                  <a:gd name="csY3" fmla="*/ 1028701 h 1028701"/>
                  <a:gd name="csX4" fmla="*/ 5464175 w 5464175"/>
                  <a:gd name="csY4" fmla="*/ 1017058 h 1028701"/>
                  <a:gd name="csX0" fmla="*/ 0 w 5464175"/>
                  <a:gd name="csY0" fmla="*/ 1022350 h 1028701"/>
                  <a:gd name="csX1" fmla="*/ 2051050 w 5464175"/>
                  <a:gd name="csY1" fmla="*/ 1022350 h 1028701"/>
                  <a:gd name="csX2" fmla="*/ 3238500 w 5464175"/>
                  <a:gd name="csY2" fmla="*/ 0 h 1028701"/>
                  <a:gd name="csX3" fmla="*/ 4092575 w 5464175"/>
                  <a:gd name="csY3" fmla="*/ 1028701 h 1028701"/>
                  <a:gd name="csX4" fmla="*/ 5464175 w 5464175"/>
                  <a:gd name="csY4" fmla="*/ 1017058 h 1028701"/>
                  <a:gd name="csX0" fmla="*/ 0 w 5464175"/>
                  <a:gd name="csY0" fmla="*/ 1022350 h 1028701"/>
                  <a:gd name="csX1" fmla="*/ 2051050 w 5464175"/>
                  <a:gd name="csY1" fmla="*/ 1022350 h 1028701"/>
                  <a:gd name="csX2" fmla="*/ 3238500 w 5464175"/>
                  <a:gd name="csY2" fmla="*/ 0 h 1028701"/>
                  <a:gd name="csX3" fmla="*/ 4092575 w 5464175"/>
                  <a:gd name="csY3" fmla="*/ 1028701 h 1028701"/>
                  <a:gd name="csX4" fmla="*/ 5464175 w 5464175"/>
                  <a:gd name="csY4" fmla="*/ 1017058 h 1028701"/>
                  <a:gd name="csX0" fmla="*/ 0 w 5464175"/>
                  <a:gd name="csY0" fmla="*/ 1022357 h 1028708"/>
                  <a:gd name="csX1" fmla="*/ 2051050 w 5464175"/>
                  <a:gd name="csY1" fmla="*/ 1022357 h 1028708"/>
                  <a:gd name="csX2" fmla="*/ 3238500 w 5464175"/>
                  <a:gd name="csY2" fmla="*/ 7 h 1028708"/>
                  <a:gd name="csX3" fmla="*/ 4092575 w 5464175"/>
                  <a:gd name="csY3" fmla="*/ 1028708 h 1028708"/>
                  <a:gd name="csX4" fmla="*/ 5464175 w 5464175"/>
                  <a:gd name="csY4" fmla="*/ 1017065 h 1028708"/>
                  <a:gd name="csX0" fmla="*/ 0 w 5464175"/>
                  <a:gd name="csY0" fmla="*/ 1022357 h 1028708"/>
                  <a:gd name="csX1" fmla="*/ 2051050 w 5464175"/>
                  <a:gd name="csY1" fmla="*/ 1022357 h 1028708"/>
                  <a:gd name="csX2" fmla="*/ 3238500 w 5464175"/>
                  <a:gd name="csY2" fmla="*/ 7 h 1028708"/>
                  <a:gd name="csX3" fmla="*/ 4092575 w 5464175"/>
                  <a:gd name="csY3" fmla="*/ 1028708 h 1028708"/>
                  <a:gd name="csX4" fmla="*/ 5464175 w 5464175"/>
                  <a:gd name="csY4" fmla="*/ 1017065 h 1028708"/>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71 h 1028722"/>
                  <a:gd name="csX1" fmla="*/ 2051050 w 5464175"/>
                  <a:gd name="csY1" fmla="*/ 1022371 h 1028722"/>
                  <a:gd name="csX2" fmla="*/ 3238500 w 5464175"/>
                  <a:gd name="csY2" fmla="*/ 21 h 1028722"/>
                  <a:gd name="csX3" fmla="*/ 4092575 w 5464175"/>
                  <a:gd name="csY3" fmla="*/ 1028722 h 1028722"/>
                  <a:gd name="csX4" fmla="*/ 5464175 w 5464175"/>
                  <a:gd name="csY4" fmla="*/ 1017079 h 1028722"/>
                  <a:gd name="csX0" fmla="*/ 0 w 5464175"/>
                  <a:gd name="csY0" fmla="*/ 1022448 h 1028799"/>
                  <a:gd name="csX1" fmla="*/ 2051050 w 5464175"/>
                  <a:gd name="csY1" fmla="*/ 1022448 h 1028799"/>
                  <a:gd name="csX2" fmla="*/ 3238500 w 5464175"/>
                  <a:gd name="csY2" fmla="*/ 98 h 1028799"/>
                  <a:gd name="csX3" fmla="*/ 4092575 w 5464175"/>
                  <a:gd name="csY3" fmla="*/ 1028799 h 1028799"/>
                  <a:gd name="csX4" fmla="*/ 5464175 w 5464175"/>
                  <a:gd name="csY4" fmla="*/ 1017156 h 1028799"/>
                </a:gdLst>
                <a:ahLst/>
                <a:cxnLst>
                  <a:cxn ang="0">
                    <a:pos x="csX0" y="csY0"/>
                  </a:cxn>
                  <a:cxn ang="0">
                    <a:pos x="csX1" y="csY1"/>
                  </a:cxn>
                  <a:cxn ang="0">
                    <a:pos x="csX2" y="csY2"/>
                  </a:cxn>
                  <a:cxn ang="0">
                    <a:pos x="csX3" y="csY3"/>
                  </a:cxn>
                  <a:cxn ang="0">
                    <a:pos x="csX4" y="csY4"/>
                  </a:cxn>
                </a:cxnLst>
                <a:rect l="l" t="t" r="r" b="b"/>
                <a:pathLst>
                  <a:path w="5464175" h="1028799">
                    <a:moveTo>
                      <a:pt x="0" y="1022448"/>
                    </a:moveTo>
                    <a:lnTo>
                      <a:pt x="2051050" y="1022448"/>
                    </a:lnTo>
                    <a:cubicBezTo>
                      <a:pt x="2430992" y="1017156"/>
                      <a:pt x="2752725" y="-11543"/>
                      <a:pt x="3238500" y="98"/>
                    </a:cubicBezTo>
                    <a:cubicBezTo>
                      <a:pt x="3640137" y="-3077"/>
                      <a:pt x="3490383" y="971649"/>
                      <a:pt x="4092575" y="1028799"/>
                    </a:cubicBezTo>
                    <a:lnTo>
                      <a:pt x="5464175" y="1017156"/>
                    </a:lnTo>
                  </a:path>
                </a:pathLst>
              </a:cu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377FEBE8-104F-73F9-0489-A01031AF7674}"/>
                  </a:ext>
                </a:extLst>
              </p:cNvPr>
              <p:cNvSpPr/>
              <p:nvPr/>
            </p:nvSpPr>
            <p:spPr>
              <a:xfrm>
                <a:off x="1463675" y="3849809"/>
                <a:ext cx="5470525" cy="1025525"/>
              </a:xfrm>
              <a:custGeom>
                <a:avLst/>
                <a:gdLst>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7877 h 1027877"/>
                  <a:gd name="csX1" fmla="*/ 2051050 w 5470525"/>
                  <a:gd name="csY1" fmla="*/ 1027877 h 1027877"/>
                  <a:gd name="csX2" fmla="*/ 3286125 w 5470525"/>
                  <a:gd name="csY2" fmla="*/ 2352 h 1027877"/>
                  <a:gd name="csX3" fmla="*/ 5470525 w 5470525"/>
                  <a:gd name="csY3" fmla="*/ 2352 h 1027877"/>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5 h 1025525"/>
                  <a:gd name="csX1" fmla="*/ 2051050 w 5470525"/>
                  <a:gd name="csY1" fmla="*/ 1025525 h 1025525"/>
                  <a:gd name="csX2" fmla="*/ 325755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5470525 w 5470525"/>
                  <a:gd name="csY3" fmla="*/ 0 h 1025525"/>
                </a:gdLst>
                <a:ahLst/>
                <a:cxnLst>
                  <a:cxn ang="0">
                    <a:pos x="csX0" y="csY0"/>
                  </a:cxn>
                  <a:cxn ang="0">
                    <a:pos x="csX1" y="csY1"/>
                  </a:cxn>
                  <a:cxn ang="0">
                    <a:pos x="csX2" y="csY2"/>
                  </a:cxn>
                  <a:cxn ang="0">
                    <a:pos x="csX3" y="csY3"/>
                  </a:cxn>
                </a:cxnLst>
                <a:rect l="l" t="t" r="r" b="b"/>
                <a:pathLst>
                  <a:path w="5470525" h="1025525">
                    <a:moveTo>
                      <a:pt x="0" y="1025525"/>
                    </a:moveTo>
                    <a:lnTo>
                      <a:pt x="2051050" y="1025525"/>
                    </a:lnTo>
                    <a:cubicBezTo>
                      <a:pt x="2430992" y="1020233"/>
                      <a:pt x="2737908" y="5292"/>
                      <a:pt x="3238500" y="3175"/>
                    </a:cubicBezTo>
                    <a:lnTo>
                      <a:pt x="5470525" y="0"/>
                    </a:lnTo>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8727D40-1B30-5809-CEFA-8A0B970CD0C3}"/>
                  </a:ext>
                </a:extLst>
              </p:cNvPr>
              <p:cNvSpPr/>
              <p:nvPr/>
            </p:nvSpPr>
            <p:spPr>
              <a:xfrm>
                <a:off x="1463675" y="4292870"/>
                <a:ext cx="3265224" cy="582466"/>
              </a:xfrm>
              <a:custGeom>
                <a:avLst/>
                <a:gdLst>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7877 h 1027877"/>
                  <a:gd name="csX1" fmla="*/ 2051050 w 5470525"/>
                  <a:gd name="csY1" fmla="*/ 1027877 h 1027877"/>
                  <a:gd name="csX2" fmla="*/ 3286125 w 5470525"/>
                  <a:gd name="csY2" fmla="*/ 2352 h 1027877"/>
                  <a:gd name="csX3" fmla="*/ 5470525 w 5470525"/>
                  <a:gd name="csY3" fmla="*/ 2352 h 1027877"/>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5 h 1025525"/>
                  <a:gd name="csX1" fmla="*/ 2051050 w 5470525"/>
                  <a:gd name="csY1" fmla="*/ 1025525 h 1025525"/>
                  <a:gd name="csX2" fmla="*/ 325755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4585758 w 5470525"/>
                  <a:gd name="csY3" fmla="*/ 1059 h 1025525"/>
                  <a:gd name="csX4" fmla="*/ 5470525 w 5470525"/>
                  <a:gd name="csY4" fmla="*/ 0 h 1025525"/>
                  <a:gd name="csX0" fmla="*/ 0 w 5470525"/>
                  <a:gd name="csY0" fmla="*/ 1025525 h 1025525"/>
                  <a:gd name="csX1" fmla="*/ 2051050 w 5470525"/>
                  <a:gd name="csY1" fmla="*/ 1025525 h 1025525"/>
                  <a:gd name="csX2" fmla="*/ 2904066 w 5470525"/>
                  <a:gd name="csY2" fmla="*/ 454025 h 1025525"/>
                  <a:gd name="csX3" fmla="*/ 4585758 w 5470525"/>
                  <a:gd name="csY3" fmla="*/ 1059 h 1025525"/>
                  <a:gd name="csX4" fmla="*/ 5470525 w 5470525"/>
                  <a:gd name="csY4" fmla="*/ 0 h 1025525"/>
                  <a:gd name="csX0" fmla="*/ 0 w 5470525"/>
                  <a:gd name="csY0" fmla="*/ 1025525 h 1025525"/>
                  <a:gd name="csX1" fmla="*/ 2051050 w 5470525"/>
                  <a:gd name="csY1" fmla="*/ 1025525 h 1025525"/>
                  <a:gd name="csX2" fmla="*/ 2904066 w 5470525"/>
                  <a:gd name="csY2" fmla="*/ 454025 h 1025525"/>
                  <a:gd name="csX3" fmla="*/ 3015192 w 5470525"/>
                  <a:gd name="csY3" fmla="*/ 521759 h 1025525"/>
                  <a:gd name="csX4" fmla="*/ 5470525 w 5470525"/>
                  <a:gd name="csY4" fmla="*/ 0 h 1025525"/>
                  <a:gd name="csX0" fmla="*/ 0 w 3250142"/>
                  <a:gd name="csY0" fmla="*/ 599551 h 599551"/>
                  <a:gd name="csX1" fmla="*/ 2051050 w 3250142"/>
                  <a:gd name="csY1" fmla="*/ 599551 h 599551"/>
                  <a:gd name="csX2" fmla="*/ 2904066 w 3250142"/>
                  <a:gd name="csY2" fmla="*/ 28051 h 599551"/>
                  <a:gd name="csX3" fmla="*/ 3015192 w 3250142"/>
                  <a:gd name="csY3" fmla="*/ 95785 h 599551"/>
                  <a:gd name="csX4" fmla="*/ 3250142 w 3250142"/>
                  <a:gd name="csY4" fmla="*/ 215376 h 599551"/>
                  <a:gd name="csX0" fmla="*/ 0 w 3250142"/>
                  <a:gd name="csY0" fmla="*/ 602952 h 602952"/>
                  <a:gd name="csX1" fmla="*/ 2051050 w 3250142"/>
                  <a:gd name="csY1" fmla="*/ 602952 h 602952"/>
                  <a:gd name="csX2" fmla="*/ 2860410 w 3250142"/>
                  <a:gd name="csY2" fmla="*/ 27484 h 602952"/>
                  <a:gd name="csX3" fmla="*/ 3015192 w 3250142"/>
                  <a:gd name="csY3" fmla="*/ 99186 h 602952"/>
                  <a:gd name="csX4" fmla="*/ 3250142 w 3250142"/>
                  <a:gd name="csY4" fmla="*/ 218777 h 602952"/>
                  <a:gd name="csX0" fmla="*/ 0 w 3250142"/>
                  <a:gd name="csY0" fmla="*/ 602952 h 602952"/>
                  <a:gd name="csX1" fmla="*/ 2051050 w 3250142"/>
                  <a:gd name="csY1" fmla="*/ 602952 h 602952"/>
                  <a:gd name="csX2" fmla="*/ 2860410 w 3250142"/>
                  <a:gd name="csY2" fmla="*/ 27484 h 602952"/>
                  <a:gd name="csX3" fmla="*/ 3015192 w 3250142"/>
                  <a:gd name="csY3" fmla="*/ 99186 h 602952"/>
                  <a:gd name="csX4" fmla="*/ 3250142 w 3250142"/>
                  <a:gd name="csY4" fmla="*/ 218777 h 602952"/>
                  <a:gd name="csX0" fmla="*/ 0 w 3265224"/>
                  <a:gd name="csY0" fmla="*/ 602952 h 602952"/>
                  <a:gd name="csX1" fmla="*/ 2051050 w 3265224"/>
                  <a:gd name="csY1" fmla="*/ 602952 h 602952"/>
                  <a:gd name="csX2" fmla="*/ 2860410 w 3265224"/>
                  <a:gd name="csY2" fmla="*/ 27484 h 602952"/>
                  <a:gd name="csX3" fmla="*/ 3015192 w 3265224"/>
                  <a:gd name="csY3" fmla="*/ 99186 h 602952"/>
                  <a:gd name="csX4" fmla="*/ 3265224 w 3265224"/>
                  <a:gd name="csY4" fmla="*/ 261639 h 602952"/>
                  <a:gd name="csX0" fmla="*/ 0 w 3265224"/>
                  <a:gd name="csY0" fmla="*/ 602952 h 602952"/>
                  <a:gd name="csX1" fmla="*/ 2051050 w 3265224"/>
                  <a:gd name="csY1" fmla="*/ 602952 h 602952"/>
                  <a:gd name="csX2" fmla="*/ 2860410 w 3265224"/>
                  <a:gd name="csY2" fmla="*/ 27484 h 602952"/>
                  <a:gd name="csX3" fmla="*/ 3015192 w 3265224"/>
                  <a:gd name="csY3" fmla="*/ 99186 h 602952"/>
                  <a:gd name="csX4" fmla="*/ 3265224 w 3265224"/>
                  <a:gd name="csY4" fmla="*/ 261639 h 602952"/>
                  <a:gd name="csX0" fmla="*/ 0 w 3265224"/>
                  <a:gd name="csY0" fmla="*/ 598174 h 598174"/>
                  <a:gd name="csX1" fmla="*/ 2051050 w 3265224"/>
                  <a:gd name="csY1" fmla="*/ 598174 h 598174"/>
                  <a:gd name="csX2" fmla="*/ 2860410 w 3265224"/>
                  <a:gd name="csY2" fmla="*/ 22706 h 598174"/>
                  <a:gd name="csX3" fmla="*/ 3015192 w 3265224"/>
                  <a:gd name="csY3" fmla="*/ 94408 h 598174"/>
                  <a:gd name="csX4" fmla="*/ 3265224 w 3265224"/>
                  <a:gd name="csY4" fmla="*/ 256861 h 598174"/>
                  <a:gd name="csX0" fmla="*/ 0 w 3265224"/>
                  <a:gd name="csY0" fmla="*/ 607500 h 607500"/>
                  <a:gd name="csX1" fmla="*/ 2051050 w 3265224"/>
                  <a:gd name="csY1" fmla="*/ 607500 h 607500"/>
                  <a:gd name="csX2" fmla="*/ 2860410 w 3265224"/>
                  <a:gd name="csY2" fmla="*/ 32032 h 607500"/>
                  <a:gd name="csX3" fmla="*/ 3015192 w 3265224"/>
                  <a:gd name="csY3" fmla="*/ 103734 h 607500"/>
                  <a:gd name="csX4" fmla="*/ 3265224 w 3265224"/>
                  <a:gd name="csY4" fmla="*/ 266187 h 607500"/>
                  <a:gd name="csX0" fmla="*/ 0 w 3265224"/>
                  <a:gd name="csY0" fmla="*/ 600009 h 600009"/>
                  <a:gd name="csX1" fmla="*/ 2051050 w 3265224"/>
                  <a:gd name="csY1" fmla="*/ 600009 h 600009"/>
                  <a:gd name="csX2" fmla="*/ 2860410 w 3265224"/>
                  <a:gd name="csY2" fmla="*/ 24541 h 600009"/>
                  <a:gd name="csX3" fmla="*/ 3015192 w 3265224"/>
                  <a:gd name="csY3" fmla="*/ 96243 h 600009"/>
                  <a:gd name="csX4" fmla="*/ 3265224 w 3265224"/>
                  <a:gd name="csY4" fmla="*/ 258696 h 600009"/>
                  <a:gd name="csX0" fmla="*/ 0 w 3265224"/>
                  <a:gd name="csY0" fmla="*/ 600009 h 600009"/>
                  <a:gd name="csX1" fmla="*/ 2051050 w 3265224"/>
                  <a:gd name="csY1" fmla="*/ 600009 h 600009"/>
                  <a:gd name="csX2" fmla="*/ 2860410 w 3265224"/>
                  <a:gd name="csY2" fmla="*/ 24541 h 600009"/>
                  <a:gd name="csX3" fmla="*/ 3015192 w 3265224"/>
                  <a:gd name="csY3" fmla="*/ 96243 h 600009"/>
                  <a:gd name="csX4" fmla="*/ 3265224 w 3265224"/>
                  <a:gd name="csY4" fmla="*/ 258696 h 600009"/>
                  <a:gd name="csX0" fmla="*/ 0 w 3265224"/>
                  <a:gd name="csY0" fmla="*/ 599742 h 599742"/>
                  <a:gd name="csX1" fmla="*/ 2051050 w 3265224"/>
                  <a:gd name="csY1" fmla="*/ 599742 h 599742"/>
                  <a:gd name="csX2" fmla="*/ 2860410 w 3265224"/>
                  <a:gd name="csY2" fmla="*/ 24274 h 599742"/>
                  <a:gd name="csX3" fmla="*/ 3027098 w 3265224"/>
                  <a:gd name="csY3" fmla="*/ 98357 h 599742"/>
                  <a:gd name="csX4" fmla="*/ 3265224 w 3265224"/>
                  <a:gd name="csY4" fmla="*/ 258429 h 599742"/>
                  <a:gd name="csX0" fmla="*/ 0 w 3265224"/>
                  <a:gd name="csY0" fmla="*/ 599581 h 599581"/>
                  <a:gd name="csX1" fmla="*/ 2051050 w 3265224"/>
                  <a:gd name="csY1" fmla="*/ 599581 h 599581"/>
                  <a:gd name="csX2" fmla="*/ 2860410 w 3265224"/>
                  <a:gd name="csY2" fmla="*/ 24113 h 599581"/>
                  <a:gd name="csX3" fmla="*/ 3027098 w 3265224"/>
                  <a:gd name="csY3" fmla="*/ 98196 h 599581"/>
                  <a:gd name="csX4" fmla="*/ 3265224 w 3265224"/>
                  <a:gd name="csY4" fmla="*/ 258268 h 599581"/>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582158 h 582158"/>
                  <a:gd name="csX1" fmla="*/ 2051050 w 3265224"/>
                  <a:gd name="csY1" fmla="*/ 582158 h 582158"/>
                  <a:gd name="csX2" fmla="*/ 2860410 w 3265224"/>
                  <a:gd name="csY2" fmla="*/ 6690 h 582158"/>
                  <a:gd name="csX3" fmla="*/ 3027098 w 3265224"/>
                  <a:gd name="csY3" fmla="*/ 80773 h 582158"/>
                  <a:gd name="csX4" fmla="*/ 3265224 w 3265224"/>
                  <a:gd name="csY4" fmla="*/ 240845 h 582158"/>
                  <a:gd name="csX0" fmla="*/ 0 w 3265224"/>
                  <a:gd name="csY0" fmla="*/ 580512 h 580512"/>
                  <a:gd name="csX1" fmla="*/ 2051050 w 3265224"/>
                  <a:gd name="csY1" fmla="*/ 580512 h 580512"/>
                  <a:gd name="csX2" fmla="*/ 2860410 w 3265224"/>
                  <a:gd name="csY2" fmla="*/ 5044 h 580512"/>
                  <a:gd name="csX3" fmla="*/ 3027098 w 3265224"/>
                  <a:gd name="csY3" fmla="*/ 79127 h 580512"/>
                  <a:gd name="csX4" fmla="*/ 3265224 w 3265224"/>
                  <a:gd name="csY4" fmla="*/ 239199 h 580512"/>
                  <a:gd name="csX0" fmla="*/ 0 w 3265224"/>
                  <a:gd name="csY0" fmla="*/ 580512 h 580512"/>
                  <a:gd name="csX1" fmla="*/ 2051050 w 3265224"/>
                  <a:gd name="csY1" fmla="*/ 580512 h 580512"/>
                  <a:gd name="csX2" fmla="*/ 2860410 w 3265224"/>
                  <a:gd name="csY2" fmla="*/ 5044 h 580512"/>
                  <a:gd name="csX3" fmla="*/ 3027098 w 3265224"/>
                  <a:gd name="csY3" fmla="*/ 79127 h 580512"/>
                  <a:gd name="csX4" fmla="*/ 3265224 w 3265224"/>
                  <a:gd name="csY4" fmla="*/ 239199 h 580512"/>
                  <a:gd name="csX0" fmla="*/ 0 w 3265224"/>
                  <a:gd name="csY0" fmla="*/ 583301 h 583301"/>
                  <a:gd name="csX1" fmla="*/ 2051050 w 3265224"/>
                  <a:gd name="csY1" fmla="*/ 583301 h 583301"/>
                  <a:gd name="csX2" fmla="*/ 2865172 w 3265224"/>
                  <a:gd name="csY2" fmla="*/ 7040 h 583301"/>
                  <a:gd name="csX3" fmla="*/ 3027098 w 3265224"/>
                  <a:gd name="csY3" fmla="*/ 81916 h 583301"/>
                  <a:gd name="csX4" fmla="*/ 3265224 w 3265224"/>
                  <a:gd name="csY4" fmla="*/ 241988 h 583301"/>
                  <a:gd name="csX0" fmla="*/ 0 w 3265224"/>
                  <a:gd name="csY0" fmla="*/ 583301 h 583301"/>
                  <a:gd name="csX1" fmla="*/ 2051050 w 3265224"/>
                  <a:gd name="csY1" fmla="*/ 583301 h 583301"/>
                  <a:gd name="csX2" fmla="*/ 2865172 w 3265224"/>
                  <a:gd name="csY2" fmla="*/ 7040 h 583301"/>
                  <a:gd name="csX3" fmla="*/ 3027098 w 3265224"/>
                  <a:gd name="csY3" fmla="*/ 81916 h 583301"/>
                  <a:gd name="csX4" fmla="*/ 3265224 w 3265224"/>
                  <a:gd name="csY4" fmla="*/ 241988 h 583301"/>
                  <a:gd name="csX0" fmla="*/ 0 w 3265224"/>
                  <a:gd name="csY0" fmla="*/ 582465 h 582465"/>
                  <a:gd name="csX1" fmla="*/ 2051050 w 3265224"/>
                  <a:gd name="csY1" fmla="*/ 582465 h 582465"/>
                  <a:gd name="csX2" fmla="*/ 2865172 w 3265224"/>
                  <a:gd name="csY2" fmla="*/ 6204 h 582465"/>
                  <a:gd name="csX3" fmla="*/ 3027098 w 3265224"/>
                  <a:gd name="csY3" fmla="*/ 81080 h 582465"/>
                  <a:gd name="csX4" fmla="*/ 3265224 w 3265224"/>
                  <a:gd name="csY4" fmla="*/ 241152 h 582465"/>
                  <a:gd name="csX0" fmla="*/ 0 w 3265224"/>
                  <a:gd name="csY0" fmla="*/ 582465 h 582465"/>
                  <a:gd name="csX1" fmla="*/ 2051050 w 3265224"/>
                  <a:gd name="csY1" fmla="*/ 582465 h 582465"/>
                  <a:gd name="csX2" fmla="*/ 2865172 w 3265224"/>
                  <a:gd name="csY2" fmla="*/ 6204 h 582465"/>
                  <a:gd name="csX3" fmla="*/ 3027098 w 3265224"/>
                  <a:gd name="csY3" fmla="*/ 81080 h 582465"/>
                  <a:gd name="csX4" fmla="*/ 3265224 w 3265224"/>
                  <a:gd name="csY4" fmla="*/ 241152 h 582465"/>
                  <a:gd name="csX0" fmla="*/ 0 w 3265224"/>
                  <a:gd name="csY0" fmla="*/ 582465 h 582465"/>
                  <a:gd name="csX1" fmla="*/ 2051050 w 3265224"/>
                  <a:gd name="csY1" fmla="*/ 582465 h 582465"/>
                  <a:gd name="csX2" fmla="*/ 2865172 w 3265224"/>
                  <a:gd name="csY2" fmla="*/ 6204 h 582465"/>
                  <a:gd name="csX3" fmla="*/ 3027098 w 3265224"/>
                  <a:gd name="csY3" fmla="*/ 81080 h 582465"/>
                  <a:gd name="csX4" fmla="*/ 3265224 w 3265224"/>
                  <a:gd name="csY4" fmla="*/ 241152 h 582465"/>
                  <a:gd name="csX0" fmla="*/ 0 w 3265224"/>
                  <a:gd name="csY0" fmla="*/ 582465 h 582466"/>
                  <a:gd name="csX1" fmla="*/ 2051050 w 3265224"/>
                  <a:gd name="csY1" fmla="*/ 582465 h 582466"/>
                  <a:gd name="csX2" fmla="*/ 2865172 w 3265224"/>
                  <a:gd name="csY2" fmla="*/ 6204 h 582466"/>
                  <a:gd name="csX3" fmla="*/ 3027098 w 3265224"/>
                  <a:gd name="csY3" fmla="*/ 81080 h 582466"/>
                  <a:gd name="csX4" fmla="*/ 3265224 w 3265224"/>
                  <a:gd name="csY4" fmla="*/ 241152 h 582466"/>
                  <a:gd name="csX0" fmla="*/ 0 w 3265224"/>
                  <a:gd name="csY0" fmla="*/ 582465 h 582466"/>
                  <a:gd name="csX1" fmla="*/ 2051050 w 3265224"/>
                  <a:gd name="csY1" fmla="*/ 582465 h 582466"/>
                  <a:gd name="csX2" fmla="*/ 2865172 w 3265224"/>
                  <a:gd name="csY2" fmla="*/ 6204 h 582466"/>
                  <a:gd name="csX3" fmla="*/ 3027098 w 3265224"/>
                  <a:gd name="csY3" fmla="*/ 81080 h 582466"/>
                  <a:gd name="csX4" fmla="*/ 3265224 w 3265224"/>
                  <a:gd name="csY4" fmla="*/ 241152 h 582466"/>
                </a:gdLst>
                <a:ahLst/>
                <a:cxnLst>
                  <a:cxn ang="0">
                    <a:pos x="csX0" y="csY0"/>
                  </a:cxn>
                  <a:cxn ang="0">
                    <a:pos x="csX1" y="csY1"/>
                  </a:cxn>
                  <a:cxn ang="0">
                    <a:pos x="csX2" y="csY2"/>
                  </a:cxn>
                  <a:cxn ang="0">
                    <a:pos x="csX3" y="csY3"/>
                  </a:cxn>
                  <a:cxn ang="0">
                    <a:pos x="csX4" y="csY4"/>
                  </a:cxn>
                </a:cxnLst>
                <a:rect l="l" t="t" r="r" b="b"/>
                <a:pathLst>
                  <a:path w="3265224" h="582466">
                    <a:moveTo>
                      <a:pt x="0" y="582465"/>
                    </a:moveTo>
                    <a:lnTo>
                      <a:pt x="2051050" y="582465"/>
                    </a:lnTo>
                    <a:cubicBezTo>
                      <a:pt x="2357173" y="583523"/>
                      <a:pt x="2462080" y="151063"/>
                      <a:pt x="2865172" y="6204"/>
                    </a:cubicBezTo>
                    <a:cubicBezTo>
                      <a:pt x="2987762" y="-22195"/>
                      <a:pt x="2958042" y="54622"/>
                      <a:pt x="3027098" y="81080"/>
                    </a:cubicBezTo>
                    <a:cubicBezTo>
                      <a:pt x="3096154" y="107538"/>
                      <a:pt x="3068373" y="-76523"/>
                      <a:pt x="3265224" y="241152"/>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5C76778-A154-9E61-BFBC-D274E887E684}"/>
                  </a:ext>
                </a:extLst>
              </p:cNvPr>
              <p:cNvSpPr/>
              <p:nvPr/>
            </p:nvSpPr>
            <p:spPr>
              <a:xfrm>
                <a:off x="1463675" y="3809534"/>
                <a:ext cx="2848507" cy="1076913"/>
              </a:xfrm>
              <a:custGeom>
                <a:avLst/>
                <a:gdLst>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7877 h 1027877"/>
                  <a:gd name="csX1" fmla="*/ 2051050 w 5470525"/>
                  <a:gd name="csY1" fmla="*/ 1027877 h 1027877"/>
                  <a:gd name="csX2" fmla="*/ 3286125 w 5470525"/>
                  <a:gd name="csY2" fmla="*/ 2352 h 1027877"/>
                  <a:gd name="csX3" fmla="*/ 5470525 w 5470525"/>
                  <a:gd name="csY3" fmla="*/ 2352 h 1027877"/>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5 h 1025525"/>
                  <a:gd name="csX1" fmla="*/ 2051050 w 5470525"/>
                  <a:gd name="csY1" fmla="*/ 1025525 h 1025525"/>
                  <a:gd name="csX2" fmla="*/ 325755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4331758 w 5470525"/>
                  <a:gd name="csY3" fmla="*/ 9526 h 1025525"/>
                  <a:gd name="csX4" fmla="*/ 5470525 w 5470525"/>
                  <a:gd name="csY4" fmla="*/ 0 h 1025525"/>
                  <a:gd name="csX0" fmla="*/ 0 w 5470525"/>
                  <a:gd name="csY0" fmla="*/ 1062567 h 1062567"/>
                  <a:gd name="csX1" fmla="*/ 2051050 w 5470525"/>
                  <a:gd name="csY1" fmla="*/ 1062567 h 1062567"/>
                  <a:gd name="csX2" fmla="*/ 2525183 w 5470525"/>
                  <a:gd name="csY2" fmla="*/ 0 h 1062567"/>
                  <a:gd name="csX3" fmla="*/ 4331758 w 5470525"/>
                  <a:gd name="csY3" fmla="*/ 46568 h 1062567"/>
                  <a:gd name="csX4" fmla="*/ 5470525 w 5470525"/>
                  <a:gd name="csY4" fmla="*/ 37042 h 1062567"/>
                  <a:gd name="csX0" fmla="*/ 0 w 5470525"/>
                  <a:gd name="csY0" fmla="*/ 1062615 h 1062615"/>
                  <a:gd name="csX1" fmla="*/ 2051050 w 5470525"/>
                  <a:gd name="csY1" fmla="*/ 1062615 h 1062615"/>
                  <a:gd name="csX2" fmla="*/ 2525183 w 5470525"/>
                  <a:gd name="csY2" fmla="*/ 48 h 1062615"/>
                  <a:gd name="csX3" fmla="*/ 2642658 w 5470525"/>
                  <a:gd name="csY3" fmla="*/ 1022399 h 1062615"/>
                  <a:gd name="csX4" fmla="*/ 5470525 w 5470525"/>
                  <a:gd name="csY4" fmla="*/ 37090 h 1062615"/>
                  <a:gd name="csX0" fmla="*/ 0 w 2850092"/>
                  <a:gd name="csY0" fmla="*/ 1062615 h 1089073"/>
                  <a:gd name="csX1" fmla="*/ 2051050 w 2850092"/>
                  <a:gd name="csY1" fmla="*/ 1062615 h 1089073"/>
                  <a:gd name="csX2" fmla="*/ 2525183 w 2850092"/>
                  <a:gd name="csY2" fmla="*/ 48 h 1089073"/>
                  <a:gd name="csX3" fmla="*/ 2642658 w 2850092"/>
                  <a:gd name="csY3" fmla="*/ 1022399 h 1089073"/>
                  <a:gd name="csX4" fmla="*/ 2850092 w 2850092"/>
                  <a:gd name="csY4" fmla="*/ 1089073 h 1089073"/>
                  <a:gd name="csX0" fmla="*/ 0 w 2850092"/>
                  <a:gd name="csY0" fmla="*/ 1062615 h 1089073"/>
                  <a:gd name="csX1" fmla="*/ 2051050 w 2850092"/>
                  <a:gd name="csY1" fmla="*/ 1062615 h 1089073"/>
                  <a:gd name="csX2" fmla="*/ 2525183 w 2850092"/>
                  <a:gd name="csY2" fmla="*/ 48 h 1089073"/>
                  <a:gd name="csX3" fmla="*/ 2642658 w 2850092"/>
                  <a:gd name="csY3" fmla="*/ 1022399 h 1089073"/>
                  <a:gd name="csX4" fmla="*/ 2850092 w 2850092"/>
                  <a:gd name="csY4" fmla="*/ 1089073 h 1089073"/>
                  <a:gd name="csX0" fmla="*/ 0 w 2850092"/>
                  <a:gd name="csY0" fmla="*/ 1062643 h 1089101"/>
                  <a:gd name="csX1" fmla="*/ 2361406 w 2850092"/>
                  <a:gd name="csY1" fmla="*/ 1072961 h 1089101"/>
                  <a:gd name="csX2" fmla="*/ 2525183 w 2850092"/>
                  <a:gd name="csY2" fmla="*/ 76 h 1089101"/>
                  <a:gd name="csX3" fmla="*/ 2642658 w 2850092"/>
                  <a:gd name="csY3" fmla="*/ 1022427 h 1089101"/>
                  <a:gd name="csX4" fmla="*/ 2850092 w 2850092"/>
                  <a:gd name="csY4" fmla="*/ 1089101 h 1089101"/>
                  <a:gd name="csX0" fmla="*/ 0 w 2850092"/>
                  <a:gd name="csY0" fmla="*/ 1062643 h 1089101"/>
                  <a:gd name="csX1" fmla="*/ 2361406 w 2850092"/>
                  <a:gd name="csY1" fmla="*/ 1072961 h 1089101"/>
                  <a:gd name="csX2" fmla="*/ 2525183 w 2850092"/>
                  <a:gd name="csY2" fmla="*/ 76 h 1089101"/>
                  <a:gd name="csX3" fmla="*/ 2642658 w 2850092"/>
                  <a:gd name="csY3" fmla="*/ 1022427 h 1089101"/>
                  <a:gd name="csX4" fmla="*/ 2850092 w 2850092"/>
                  <a:gd name="csY4" fmla="*/ 1089101 h 1089101"/>
                  <a:gd name="csX0" fmla="*/ 0 w 2850092"/>
                  <a:gd name="csY0" fmla="*/ 1065818 h 1092276"/>
                  <a:gd name="csX1" fmla="*/ 2361406 w 2850092"/>
                  <a:gd name="csY1" fmla="*/ 1076136 h 1092276"/>
                  <a:gd name="csX2" fmla="*/ 2504546 w 2850092"/>
                  <a:gd name="csY2" fmla="*/ 76 h 1092276"/>
                  <a:gd name="csX3" fmla="*/ 2642658 w 2850092"/>
                  <a:gd name="csY3" fmla="*/ 1025602 h 1092276"/>
                  <a:gd name="csX4" fmla="*/ 2850092 w 2850092"/>
                  <a:gd name="csY4" fmla="*/ 1092276 h 1092276"/>
                  <a:gd name="csX0" fmla="*/ 0 w 2850092"/>
                  <a:gd name="csY0" fmla="*/ 1065773 h 1092231"/>
                  <a:gd name="csX1" fmla="*/ 2361406 w 2850092"/>
                  <a:gd name="csY1" fmla="*/ 1076091 h 1092231"/>
                  <a:gd name="csX2" fmla="*/ 2504546 w 2850092"/>
                  <a:gd name="csY2" fmla="*/ 31 h 1092231"/>
                  <a:gd name="csX3" fmla="*/ 2642658 w 2850092"/>
                  <a:gd name="csY3" fmla="*/ 1025557 h 1092231"/>
                  <a:gd name="csX4" fmla="*/ 2850092 w 2850092"/>
                  <a:gd name="csY4" fmla="*/ 1092231 h 1092231"/>
                  <a:gd name="csX0" fmla="*/ 0 w 2850092"/>
                  <a:gd name="csY0" fmla="*/ 1065743 h 1092201"/>
                  <a:gd name="csX1" fmla="*/ 2361406 w 2850092"/>
                  <a:gd name="csY1" fmla="*/ 1076061 h 1092201"/>
                  <a:gd name="csX2" fmla="*/ 2504546 w 2850092"/>
                  <a:gd name="csY2" fmla="*/ 1 h 1092201"/>
                  <a:gd name="csX3" fmla="*/ 2642658 w 2850092"/>
                  <a:gd name="csY3" fmla="*/ 1025527 h 1092201"/>
                  <a:gd name="csX4" fmla="*/ 2850092 w 2850092"/>
                  <a:gd name="csY4" fmla="*/ 1092201 h 1092201"/>
                  <a:gd name="csX0" fmla="*/ 0 w 2848505"/>
                  <a:gd name="csY0" fmla="*/ 1065743 h 1076061"/>
                  <a:gd name="csX1" fmla="*/ 2361406 w 2848505"/>
                  <a:gd name="csY1" fmla="*/ 1076061 h 1076061"/>
                  <a:gd name="csX2" fmla="*/ 2504546 w 2848505"/>
                  <a:gd name="csY2" fmla="*/ 1 h 1076061"/>
                  <a:gd name="csX3" fmla="*/ 2642658 w 2848505"/>
                  <a:gd name="csY3" fmla="*/ 1025527 h 1076061"/>
                  <a:gd name="csX4" fmla="*/ 2848505 w 2848505"/>
                  <a:gd name="csY4" fmla="*/ 1073945 h 1076061"/>
                  <a:gd name="csX0" fmla="*/ 0 w 2848505"/>
                  <a:gd name="csY0" fmla="*/ 1065743 h 1078564"/>
                  <a:gd name="csX1" fmla="*/ 2361406 w 2848505"/>
                  <a:gd name="csY1" fmla="*/ 1076061 h 1078564"/>
                  <a:gd name="csX2" fmla="*/ 2504546 w 2848505"/>
                  <a:gd name="csY2" fmla="*/ 1 h 1078564"/>
                  <a:gd name="csX3" fmla="*/ 2642658 w 2848505"/>
                  <a:gd name="csY3" fmla="*/ 1025527 h 1078564"/>
                  <a:gd name="csX4" fmla="*/ 2848505 w 2848505"/>
                  <a:gd name="csY4" fmla="*/ 1073945 h 1078564"/>
                  <a:gd name="csX0" fmla="*/ 0 w 2848505"/>
                  <a:gd name="csY0" fmla="*/ 1065743 h 1079883"/>
                  <a:gd name="csX1" fmla="*/ 2361406 w 2848505"/>
                  <a:gd name="csY1" fmla="*/ 1076061 h 1079883"/>
                  <a:gd name="csX2" fmla="*/ 2504546 w 2848505"/>
                  <a:gd name="csY2" fmla="*/ 1 h 1079883"/>
                  <a:gd name="csX3" fmla="*/ 2642658 w 2848505"/>
                  <a:gd name="csY3" fmla="*/ 1025527 h 1079883"/>
                  <a:gd name="csX4" fmla="*/ 2848505 w 2848505"/>
                  <a:gd name="csY4" fmla="*/ 1073945 h 1079883"/>
                  <a:gd name="csX0" fmla="*/ 0 w 2848505"/>
                  <a:gd name="csY0" fmla="*/ 1065743 h 1079883"/>
                  <a:gd name="csX1" fmla="*/ 2361406 w 2848505"/>
                  <a:gd name="csY1" fmla="*/ 1076061 h 1079883"/>
                  <a:gd name="csX2" fmla="*/ 2504546 w 2848505"/>
                  <a:gd name="csY2" fmla="*/ 1 h 1079883"/>
                  <a:gd name="csX3" fmla="*/ 2642658 w 2848505"/>
                  <a:gd name="csY3" fmla="*/ 1025527 h 1079883"/>
                  <a:gd name="csX4" fmla="*/ 2848505 w 2848505"/>
                  <a:gd name="csY4" fmla="*/ 1073945 h 1079883"/>
                  <a:gd name="csX0" fmla="*/ 0 w 2848505"/>
                  <a:gd name="csY0" fmla="*/ 1065743 h 1081158"/>
                  <a:gd name="csX1" fmla="*/ 2361406 w 2848505"/>
                  <a:gd name="csY1" fmla="*/ 1076061 h 1081158"/>
                  <a:gd name="csX2" fmla="*/ 2504546 w 2848505"/>
                  <a:gd name="csY2" fmla="*/ 1 h 1081158"/>
                  <a:gd name="csX3" fmla="*/ 2642658 w 2848505"/>
                  <a:gd name="csY3" fmla="*/ 1025527 h 1081158"/>
                  <a:gd name="csX4" fmla="*/ 2848505 w 2848505"/>
                  <a:gd name="csY4" fmla="*/ 1073945 h 1081158"/>
                  <a:gd name="csX0" fmla="*/ 0 w 2848505"/>
                  <a:gd name="csY0" fmla="*/ 1065743 h 1076061"/>
                  <a:gd name="csX1" fmla="*/ 2361406 w 2848505"/>
                  <a:gd name="csY1" fmla="*/ 1076061 h 1076061"/>
                  <a:gd name="csX2" fmla="*/ 2504546 w 2848505"/>
                  <a:gd name="csY2" fmla="*/ 1 h 1076061"/>
                  <a:gd name="csX3" fmla="*/ 2642658 w 2848505"/>
                  <a:gd name="csY3" fmla="*/ 1025527 h 1076061"/>
                  <a:gd name="csX4" fmla="*/ 2848505 w 2848505"/>
                  <a:gd name="csY4" fmla="*/ 1073945 h 1076061"/>
                  <a:gd name="csX0" fmla="*/ 0 w 2848505"/>
                  <a:gd name="csY0" fmla="*/ 1065743 h 1076061"/>
                  <a:gd name="csX1" fmla="*/ 2361406 w 2848505"/>
                  <a:gd name="csY1" fmla="*/ 1076061 h 1076061"/>
                  <a:gd name="csX2" fmla="*/ 2504546 w 2848505"/>
                  <a:gd name="csY2" fmla="*/ 1 h 1076061"/>
                  <a:gd name="csX3" fmla="*/ 2642658 w 2848505"/>
                  <a:gd name="csY3" fmla="*/ 1025527 h 1076061"/>
                  <a:gd name="csX4" fmla="*/ 2848505 w 2848505"/>
                  <a:gd name="csY4" fmla="*/ 1073945 h 1076061"/>
                  <a:gd name="csX0" fmla="*/ 0 w 2831837"/>
                  <a:gd name="csY0" fmla="*/ 1065743 h 1076061"/>
                  <a:gd name="csX1" fmla="*/ 2361406 w 2831837"/>
                  <a:gd name="csY1" fmla="*/ 1076061 h 1076061"/>
                  <a:gd name="csX2" fmla="*/ 2504546 w 2831837"/>
                  <a:gd name="csY2" fmla="*/ 1 h 1076061"/>
                  <a:gd name="csX3" fmla="*/ 2642658 w 2831837"/>
                  <a:gd name="csY3" fmla="*/ 1025527 h 1076061"/>
                  <a:gd name="csX4" fmla="*/ 2831837 w 2831837"/>
                  <a:gd name="csY4" fmla="*/ 1069183 h 1076061"/>
                  <a:gd name="csX0" fmla="*/ 0 w 2843744"/>
                  <a:gd name="csY0" fmla="*/ 1065743 h 1076061"/>
                  <a:gd name="csX1" fmla="*/ 2361406 w 2843744"/>
                  <a:gd name="csY1" fmla="*/ 1076061 h 1076061"/>
                  <a:gd name="csX2" fmla="*/ 2504546 w 2843744"/>
                  <a:gd name="csY2" fmla="*/ 1 h 1076061"/>
                  <a:gd name="csX3" fmla="*/ 2642658 w 2843744"/>
                  <a:gd name="csY3" fmla="*/ 1025527 h 1076061"/>
                  <a:gd name="csX4" fmla="*/ 2843744 w 2843744"/>
                  <a:gd name="csY4" fmla="*/ 1069183 h 1076061"/>
                  <a:gd name="csX0" fmla="*/ 0 w 2843744"/>
                  <a:gd name="csY0" fmla="*/ 1065743 h 1076061"/>
                  <a:gd name="csX1" fmla="*/ 2361406 w 2843744"/>
                  <a:gd name="csY1" fmla="*/ 1076061 h 1076061"/>
                  <a:gd name="csX2" fmla="*/ 2504546 w 2843744"/>
                  <a:gd name="csY2" fmla="*/ 1 h 1076061"/>
                  <a:gd name="csX3" fmla="*/ 2642658 w 2843744"/>
                  <a:gd name="csY3" fmla="*/ 1025527 h 1076061"/>
                  <a:gd name="csX4" fmla="*/ 2843744 w 2843744"/>
                  <a:gd name="csY4" fmla="*/ 1069183 h 1076061"/>
                  <a:gd name="csX0" fmla="*/ 0 w 2843744"/>
                  <a:gd name="csY0" fmla="*/ 1065743 h 1076061"/>
                  <a:gd name="csX1" fmla="*/ 2361406 w 2843744"/>
                  <a:gd name="csY1" fmla="*/ 1076061 h 1076061"/>
                  <a:gd name="csX2" fmla="*/ 2504546 w 2843744"/>
                  <a:gd name="csY2" fmla="*/ 1 h 1076061"/>
                  <a:gd name="csX3" fmla="*/ 2642658 w 2843744"/>
                  <a:gd name="csY3" fmla="*/ 1025527 h 1076061"/>
                  <a:gd name="csX4" fmla="*/ 2843744 w 2843744"/>
                  <a:gd name="csY4" fmla="*/ 1069183 h 1076061"/>
                  <a:gd name="csX0" fmla="*/ 0 w 2843744"/>
                  <a:gd name="csY0" fmla="*/ 1065743 h 1076065"/>
                  <a:gd name="csX1" fmla="*/ 2361406 w 2843744"/>
                  <a:gd name="csY1" fmla="*/ 1076061 h 1076065"/>
                  <a:gd name="csX2" fmla="*/ 2504546 w 2843744"/>
                  <a:gd name="csY2" fmla="*/ 1 h 1076065"/>
                  <a:gd name="csX3" fmla="*/ 2642658 w 2843744"/>
                  <a:gd name="csY3" fmla="*/ 1025527 h 1076065"/>
                  <a:gd name="csX4" fmla="*/ 2843744 w 2843744"/>
                  <a:gd name="csY4" fmla="*/ 1069183 h 1076065"/>
                  <a:gd name="csX0" fmla="*/ 0 w 2843744"/>
                  <a:gd name="csY0" fmla="*/ 1065743 h 1076061"/>
                  <a:gd name="csX1" fmla="*/ 2361406 w 2843744"/>
                  <a:gd name="csY1" fmla="*/ 1076061 h 1076061"/>
                  <a:gd name="csX2" fmla="*/ 2504546 w 2843744"/>
                  <a:gd name="csY2" fmla="*/ 1 h 1076061"/>
                  <a:gd name="csX3" fmla="*/ 2642658 w 2843744"/>
                  <a:gd name="csY3" fmla="*/ 1025527 h 1076061"/>
                  <a:gd name="csX4" fmla="*/ 2843744 w 2843744"/>
                  <a:gd name="csY4" fmla="*/ 1069183 h 1076061"/>
                  <a:gd name="csX0" fmla="*/ 0 w 2843744"/>
                  <a:gd name="csY0" fmla="*/ 1065743 h 1076078"/>
                  <a:gd name="csX1" fmla="*/ 2361406 w 2843744"/>
                  <a:gd name="csY1" fmla="*/ 1076061 h 1076078"/>
                  <a:gd name="csX2" fmla="*/ 2504546 w 2843744"/>
                  <a:gd name="csY2" fmla="*/ 1 h 1076078"/>
                  <a:gd name="csX3" fmla="*/ 2642658 w 2843744"/>
                  <a:gd name="csY3" fmla="*/ 1025527 h 1076078"/>
                  <a:gd name="csX4" fmla="*/ 2843744 w 2843744"/>
                  <a:gd name="csY4" fmla="*/ 1069183 h 1076078"/>
                  <a:gd name="csX0" fmla="*/ 0 w 2843744"/>
                  <a:gd name="csY0" fmla="*/ 1065743 h 1076078"/>
                  <a:gd name="csX1" fmla="*/ 2361406 w 2843744"/>
                  <a:gd name="csY1" fmla="*/ 1076061 h 1076078"/>
                  <a:gd name="csX2" fmla="*/ 2504546 w 2843744"/>
                  <a:gd name="csY2" fmla="*/ 1 h 1076078"/>
                  <a:gd name="csX3" fmla="*/ 2642658 w 2843744"/>
                  <a:gd name="csY3" fmla="*/ 1025527 h 1076078"/>
                  <a:gd name="csX4" fmla="*/ 2843744 w 2843744"/>
                  <a:gd name="csY4" fmla="*/ 1069183 h 1076078"/>
                  <a:gd name="csX0" fmla="*/ 0 w 2843744"/>
                  <a:gd name="csY0" fmla="*/ 1065743 h 1076078"/>
                  <a:gd name="csX1" fmla="*/ 2361406 w 2843744"/>
                  <a:gd name="csY1" fmla="*/ 1076061 h 1076078"/>
                  <a:gd name="csX2" fmla="*/ 2504546 w 2843744"/>
                  <a:gd name="csY2" fmla="*/ 1 h 1076078"/>
                  <a:gd name="csX3" fmla="*/ 2642658 w 2843744"/>
                  <a:gd name="csY3" fmla="*/ 1025527 h 1076078"/>
                  <a:gd name="csX4" fmla="*/ 2843744 w 2843744"/>
                  <a:gd name="csY4" fmla="*/ 1069183 h 1076078"/>
                  <a:gd name="csX0" fmla="*/ 0 w 2843744"/>
                  <a:gd name="csY0" fmla="*/ 1065743 h 1076078"/>
                  <a:gd name="csX1" fmla="*/ 2361406 w 2843744"/>
                  <a:gd name="csY1" fmla="*/ 1076061 h 1076078"/>
                  <a:gd name="csX2" fmla="*/ 2504546 w 2843744"/>
                  <a:gd name="csY2" fmla="*/ 1 h 1076078"/>
                  <a:gd name="csX3" fmla="*/ 2642658 w 2843744"/>
                  <a:gd name="csY3" fmla="*/ 1025527 h 1076078"/>
                  <a:gd name="csX4" fmla="*/ 2843744 w 2843744"/>
                  <a:gd name="csY4" fmla="*/ 1069183 h 1076078"/>
                  <a:gd name="csX0" fmla="*/ 0 w 2843744"/>
                  <a:gd name="csY0" fmla="*/ 1065805 h 1076140"/>
                  <a:gd name="csX1" fmla="*/ 2361406 w 2843744"/>
                  <a:gd name="csY1" fmla="*/ 1076123 h 1076140"/>
                  <a:gd name="csX2" fmla="*/ 2504546 w 2843744"/>
                  <a:gd name="csY2" fmla="*/ 63 h 1076140"/>
                  <a:gd name="csX3" fmla="*/ 2633927 w 2843744"/>
                  <a:gd name="csY3" fmla="*/ 1023208 h 1076140"/>
                  <a:gd name="csX4" fmla="*/ 2843744 w 2843744"/>
                  <a:gd name="csY4" fmla="*/ 1069245 h 1076140"/>
                  <a:gd name="csX0" fmla="*/ 0 w 2843744"/>
                  <a:gd name="csY0" fmla="*/ 1065800 h 1076135"/>
                  <a:gd name="csX1" fmla="*/ 2361406 w 2843744"/>
                  <a:gd name="csY1" fmla="*/ 1076118 h 1076135"/>
                  <a:gd name="csX2" fmla="*/ 2504546 w 2843744"/>
                  <a:gd name="csY2" fmla="*/ 58 h 1076135"/>
                  <a:gd name="csX3" fmla="*/ 2628371 w 2843744"/>
                  <a:gd name="csY3" fmla="*/ 1025584 h 1076135"/>
                  <a:gd name="csX4" fmla="*/ 2843744 w 2843744"/>
                  <a:gd name="csY4" fmla="*/ 1069240 h 1076135"/>
                  <a:gd name="csX0" fmla="*/ 0 w 2843744"/>
                  <a:gd name="csY0" fmla="*/ 1065800 h 1076135"/>
                  <a:gd name="csX1" fmla="*/ 2361406 w 2843744"/>
                  <a:gd name="csY1" fmla="*/ 1076118 h 1076135"/>
                  <a:gd name="csX2" fmla="*/ 2504546 w 2843744"/>
                  <a:gd name="csY2" fmla="*/ 58 h 1076135"/>
                  <a:gd name="csX3" fmla="*/ 2628371 w 2843744"/>
                  <a:gd name="csY3" fmla="*/ 1025584 h 1076135"/>
                  <a:gd name="csX4" fmla="*/ 2843744 w 2843744"/>
                  <a:gd name="csY4" fmla="*/ 1069240 h 1076135"/>
                  <a:gd name="csX0" fmla="*/ 0 w 2843744"/>
                  <a:gd name="csY0" fmla="*/ 1065800 h 1076135"/>
                  <a:gd name="csX1" fmla="*/ 2361406 w 2843744"/>
                  <a:gd name="csY1" fmla="*/ 1076118 h 1076135"/>
                  <a:gd name="csX2" fmla="*/ 2504546 w 2843744"/>
                  <a:gd name="csY2" fmla="*/ 58 h 1076135"/>
                  <a:gd name="csX3" fmla="*/ 2628371 w 2843744"/>
                  <a:gd name="csY3" fmla="*/ 1025584 h 1076135"/>
                  <a:gd name="csX4" fmla="*/ 2843744 w 2843744"/>
                  <a:gd name="csY4" fmla="*/ 1069240 h 1076135"/>
                  <a:gd name="csX0" fmla="*/ 0 w 2843744"/>
                  <a:gd name="csY0" fmla="*/ 1065800 h 1076148"/>
                  <a:gd name="csX1" fmla="*/ 2361406 w 2843744"/>
                  <a:gd name="csY1" fmla="*/ 1076118 h 1076148"/>
                  <a:gd name="csX2" fmla="*/ 2504546 w 2843744"/>
                  <a:gd name="csY2" fmla="*/ 58 h 1076148"/>
                  <a:gd name="csX3" fmla="*/ 2628371 w 2843744"/>
                  <a:gd name="csY3" fmla="*/ 1025584 h 1076148"/>
                  <a:gd name="csX4" fmla="*/ 2843744 w 2843744"/>
                  <a:gd name="csY4" fmla="*/ 1069240 h 1076148"/>
                  <a:gd name="csX0" fmla="*/ 0 w 2843744"/>
                  <a:gd name="csY0" fmla="*/ 1065800 h 1076174"/>
                  <a:gd name="csX1" fmla="*/ 2361406 w 2843744"/>
                  <a:gd name="csY1" fmla="*/ 1076118 h 1076174"/>
                  <a:gd name="csX2" fmla="*/ 2504546 w 2843744"/>
                  <a:gd name="csY2" fmla="*/ 58 h 1076174"/>
                  <a:gd name="csX3" fmla="*/ 2628371 w 2843744"/>
                  <a:gd name="csY3" fmla="*/ 1025584 h 1076174"/>
                  <a:gd name="csX4" fmla="*/ 2843744 w 2843744"/>
                  <a:gd name="csY4" fmla="*/ 1069240 h 1076174"/>
                  <a:gd name="csX0" fmla="*/ 0 w 2843744"/>
                  <a:gd name="csY0" fmla="*/ 1065800 h 1076141"/>
                  <a:gd name="csX1" fmla="*/ 2361406 w 2843744"/>
                  <a:gd name="csY1" fmla="*/ 1076118 h 1076141"/>
                  <a:gd name="csX2" fmla="*/ 2504546 w 2843744"/>
                  <a:gd name="csY2" fmla="*/ 58 h 1076141"/>
                  <a:gd name="csX3" fmla="*/ 2628371 w 2843744"/>
                  <a:gd name="csY3" fmla="*/ 1025584 h 1076141"/>
                  <a:gd name="csX4" fmla="*/ 2843744 w 2843744"/>
                  <a:gd name="csY4" fmla="*/ 1069240 h 1076141"/>
                  <a:gd name="csX0" fmla="*/ 0 w 2843744"/>
                  <a:gd name="csY0" fmla="*/ 1065800 h 1076130"/>
                  <a:gd name="csX1" fmla="*/ 2361406 w 2843744"/>
                  <a:gd name="csY1" fmla="*/ 1076118 h 1076130"/>
                  <a:gd name="csX2" fmla="*/ 2504546 w 2843744"/>
                  <a:gd name="csY2" fmla="*/ 58 h 1076130"/>
                  <a:gd name="csX3" fmla="*/ 2628371 w 2843744"/>
                  <a:gd name="csY3" fmla="*/ 1025584 h 1076130"/>
                  <a:gd name="csX4" fmla="*/ 2843744 w 2843744"/>
                  <a:gd name="csY4" fmla="*/ 1069240 h 1076130"/>
                  <a:gd name="csX0" fmla="*/ 0 w 2843744"/>
                  <a:gd name="csY0" fmla="*/ 1065800 h 1076126"/>
                  <a:gd name="csX1" fmla="*/ 2361406 w 2843744"/>
                  <a:gd name="csY1" fmla="*/ 1076118 h 1076126"/>
                  <a:gd name="csX2" fmla="*/ 2504546 w 2843744"/>
                  <a:gd name="csY2" fmla="*/ 58 h 1076126"/>
                  <a:gd name="csX3" fmla="*/ 2628371 w 2843744"/>
                  <a:gd name="csY3" fmla="*/ 1025584 h 1076126"/>
                  <a:gd name="csX4" fmla="*/ 2843744 w 2843744"/>
                  <a:gd name="csY4" fmla="*/ 1069240 h 1076126"/>
                  <a:gd name="csX0" fmla="*/ 0 w 2843744"/>
                  <a:gd name="csY0" fmla="*/ 1065765 h 1076091"/>
                  <a:gd name="csX1" fmla="*/ 2361406 w 2843744"/>
                  <a:gd name="csY1" fmla="*/ 1076083 h 1076091"/>
                  <a:gd name="csX2" fmla="*/ 2504546 w 2843744"/>
                  <a:gd name="csY2" fmla="*/ 23 h 1076091"/>
                  <a:gd name="csX3" fmla="*/ 2628371 w 2843744"/>
                  <a:gd name="csY3" fmla="*/ 1025549 h 1076091"/>
                  <a:gd name="csX4" fmla="*/ 2843744 w 2843744"/>
                  <a:gd name="csY4" fmla="*/ 1069205 h 1076091"/>
                  <a:gd name="csX0" fmla="*/ 0 w 2843744"/>
                  <a:gd name="csY0" fmla="*/ 1065743 h 1076069"/>
                  <a:gd name="csX1" fmla="*/ 2361406 w 2843744"/>
                  <a:gd name="csY1" fmla="*/ 1076061 h 1076069"/>
                  <a:gd name="csX2" fmla="*/ 2504546 w 2843744"/>
                  <a:gd name="csY2" fmla="*/ 1 h 1076069"/>
                  <a:gd name="csX3" fmla="*/ 2628371 w 2843744"/>
                  <a:gd name="csY3" fmla="*/ 1025527 h 1076069"/>
                  <a:gd name="csX4" fmla="*/ 2843744 w 2843744"/>
                  <a:gd name="csY4" fmla="*/ 1069183 h 1076069"/>
                  <a:gd name="csX0" fmla="*/ 0 w 2843744"/>
                  <a:gd name="csY0" fmla="*/ 1065744 h 1076070"/>
                  <a:gd name="csX1" fmla="*/ 2361406 w 2843744"/>
                  <a:gd name="csY1" fmla="*/ 1076062 h 1076070"/>
                  <a:gd name="csX2" fmla="*/ 2504546 w 2843744"/>
                  <a:gd name="csY2" fmla="*/ 2 h 1076070"/>
                  <a:gd name="csX3" fmla="*/ 2628371 w 2843744"/>
                  <a:gd name="csY3" fmla="*/ 1025528 h 1076070"/>
                  <a:gd name="csX4" fmla="*/ 2843744 w 2843744"/>
                  <a:gd name="csY4" fmla="*/ 1069184 h 1076070"/>
                  <a:gd name="csX0" fmla="*/ 0 w 2843744"/>
                  <a:gd name="csY0" fmla="*/ 1065744 h 1076070"/>
                  <a:gd name="csX1" fmla="*/ 2361406 w 2843744"/>
                  <a:gd name="csY1" fmla="*/ 1076062 h 1076070"/>
                  <a:gd name="csX2" fmla="*/ 2504546 w 2843744"/>
                  <a:gd name="csY2" fmla="*/ 2 h 1076070"/>
                  <a:gd name="csX3" fmla="*/ 2628371 w 2843744"/>
                  <a:gd name="csY3" fmla="*/ 1025528 h 1076070"/>
                  <a:gd name="csX4" fmla="*/ 2843744 w 2843744"/>
                  <a:gd name="csY4" fmla="*/ 1069184 h 1076070"/>
                  <a:gd name="csX0" fmla="*/ 0 w 2843744"/>
                  <a:gd name="csY0" fmla="*/ 1065801 h 1076921"/>
                  <a:gd name="csX1" fmla="*/ 2347119 w 2843744"/>
                  <a:gd name="csY1" fmla="*/ 1076913 h 1076921"/>
                  <a:gd name="csX2" fmla="*/ 2504546 w 2843744"/>
                  <a:gd name="csY2" fmla="*/ 59 h 1076921"/>
                  <a:gd name="csX3" fmla="*/ 2628371 w 2843744"/>
                  <a:gd name="csY3" fmla="*/ 1025585 h 1076921"/>
                  <a:gd name="csX4" fmla="*/ 2843744 w 2843744"/>
                  <a:gd name="csY4" fmla="*/ 1069241 h 1076921"/>
                  <a:gd name="csX0" fmla="*/ 0 w 2843744"/>
                  <a:gd name="csY0" fmla="*/ 1065801 h 1076925"/>
                  <a:gd name="csX1" fmla="*/ 2347119 w 2843744"/>
                  <a:gd name="csY1" fmla="*/ 1076913 h 1076925"/>
                  <a:gd name="csX2" fmla="*/ 2504546 w 2843744"/>
                  <a:gd name="csY2" fmla="*/ 59 h 1076925"/>
                  <a:gd name="csX3" fmla="*/ 2628371 w 2843744"/>
                  <a:gd name="csY3" fmla="*/ 1025585 h 1076925"/>
                  <a:gd name="csX4" fmla="*/ 2843744 w 2843744"/>
                  <a:gd name="csY4" fmla="*/ 1069241 h 1076925"/>
                  <a:gd name="csX0" fmla="*/ 0 w 2843744"/>
                  <a:gd name="csY0" fmla="*/ 1065801 h 1076925"/>
                  <a:gd name="csX1" fmla="*/ 2347119 w 2843744"/>
                  <a:gd name="csY1" fmla="*/ 1076913 h 1076925"/>
                  <a:gd name="csX2" fmla="*/ 2504546 w 2843744"/>
                  <a:gd name="csY2" fmla="*/ 59 h 1076925"/>
                  <a:gd name="csX3" fmla="*/ 2628371 w 2843744"/>
                  <a:gd name="csY3" fmla="*/ 1025585 h 1076925"/>
                  <a:gd name="csX4" fmla="*/ 2843744 w 2843744"/>
                  <a:gd name="csY4" fmla="*/ 1069241 h 1076925"/>
                  <a:gd name="csX0" fmla="*/ 0 w 2843744"/>
                  <a:gd name="csY0" fmla="*/ 1065801 h 1076913"/>
                  <a:gd name="csX1" fmla="*/ 2347119 w 2843744"/>
                  <a:gd name="csY1" fmla="*/ 1076913 h 1076913"/>
                  <a:gd name="csX2" fmla="*/ 2504546 w 2843744"/>
                  <a:gd name="csY2" fmla="*/ 59 h 1076913"/>
                  <a:gd name="csX3" fmla="*/ 2628371 w 2843744"/>
                  <a:gd name="csY3" fmla="*/ 1025585 h 1076913"/>
                  <a:gd name="csX4" fmla="*/ 2843744 w 2843744"/>
                  <a:gd name="csY4" fmla="*/ 1069241 h 1076913"/>
                  <a:gd name="csX0" fmla="*/ 0 w 2843744"/>
                  <a:gd name="csY0" fmla="*/ 1065801 h 1076915"/>
                  <a:gd name="csX1" fmla="*/ 2347119 w 2843744"/>
                  <a:gd name="csY1" fmla="*/ 1076913 h 1076915"/>
                  <a:gd name="csX2" fmla="*/ 2504546 w 2843744"/>
                  <a:gd name="csY2" fmla="*/ 59 h 1076915"/>
                  <a:gd name="csX3" fmla="*/ 2628371 w 2843744"/>
                  <a:gd name="csY3" fmla="*/ 1025585 h 1076915"/>
                  <a:gd name="csX4" fmla="*/ 2843744 w 2843744"/>
                  <a:gd name="csY4" fmla="*/ 1069241 h 1076915"/>
                  <a:gd name="csX0" fmla="*/ 0 w 2843744"/>
                  <a:gd name="csY0" fmla="*/ 1065801 h 1076913"/>
                  <a:gd name="csX1" fmla="*/ 2347119 w 2843744"/>
                  <a:gd name="csY1" fmla="*/ 1076913 h 1076913"/>
                  <a:gd name="csX2" fmla="*/ 2504546 w 2843744"/>
                  <a:gd name="csY2" fmla="*/ 59 h 1076913"/>
                  <a:gd name="csX3" fmla="*/ 2628371 w 2843744"/>
                  <a:gd name="csY3" fmla="*/ 1025585 h 1076913"/>
                  <a:gd name="csX4" fmla="*/ 2843744 w 2843744"/>
                  <a:gd name="csY4" fmla="*/ 1069241 h 1076913"/>
                  <a:gd name="csX0" fmla="*/ 0 w 2843744"/>
                  <a:gd name="csY0" fmla="*/ 1065801 h 1076913"/>
                  <a:gd name="csX1" fmla="*/ 2347119 w 2843744"/>
                  <a:gd name="csY1" fmla="*/ 1076913 h 1076913"/>
                  <a:gd name="csX2" fmla="*/ 2504546 w 2843744"/>
                  <a:gd name="csY2" fmla="*/ 59 h 1076913"/>
                  <a:gd name="csX3" fmla="*/ 2628371 w 2843744"/>
                  <a:gd name="csY3" fmla="*/ 1025585 h 1076913"/>
                  <a:gd name="csX4" fmla="*/ 2843744 w 2843744"/>
                  <a:gd name="csY4" fmla="*/ 1069241 h 1076913"/>
                  <a:gd name="csX0" fmla="*/ 0 w 2848507"/>
                  <a:gd name="csY0" fmla="*/ 1065801 h 1076913"/>
                  <a:gd name="csX1" fmla="*/ 2347119 w 2848507"/>
                  <a:gd name="csY1" fmla="*/ 1076913 h 1076913"/>
                  <a:gd name="csX2" fmla="*/ 2504546 w 2848507"/>
                  <a:gd name="csY2" fmla="*/ 59 h 1076913"/>
                  <a:gd name="csX3" fmla="*/ 2628371 w 2848507"/>
                  <a:gd name="csY3" fmla="*/ 1025585 h 1076913"/>
                  <a:gd name="csX4" fmla="*/ 2848507 w 2848507"/>
                  <a:gd name="csY4" fmla="*/ 1070035 h 1076913"/>
                </a:gdLst>
                <a:ahLst/>
                <a:cxnLst>
                  <a:cxn ang="0">
                    <a:pos x="csX0" y="csY0"/>
                  </a:cxn>
                  <a:cxn ang="0">
                    <a:pos x="csX1" y="csY1"/>
                  </a:cxn>
                  <a:cxn ang="0">
                    <a:pos x="csX2" y="csY2"/>
                  </a:cxn>
                  <a:cxn ang="0">
                    <a:pos x="csX3" y="csY3"/>
                  </a:cxn>
                  <a:cxn ang="0">
                    <a:pos x="csX4" y="csY4"/>
                  </a:cxn>
                </a:cxnLst>
                <a:rect l="l" t="t" r="r" b="b"/>
                <a:pathLst>
                  <a:path w="2848507" h="1076913">
                    <a:moveTo>
                      <a:pt x="0" y="1065801"/>
                    </a:moveTo>
                    <a:lnTo>
                      <a:pt x="2347119" y="1076913"/>
                    </a:lnTo>
                    <a:cubicBezTo>
                      <a:pt x="2532592" y="1076384"/>
                      <a:pt x="2457671" y="8614"/>
                      <a:pt x="2504546" y="59"/>
                    </a:cubicBezTo>
                    <a:cubicBezTo>
                      <a:pt x="2551421" y="-8496"/>
                      <a:pt x="2488407" y="911814"/>
                      <a:pt x="2628371" y="1025585"/>
                    </a:cubicBezTo>
                    <a:cubicBezTo>
                      <a:pt x="2667618" y="1069506"/>
                      <a:pt x="2756872" y="1067390"/>
                      <a:pt x="2848507" y="1070035"/>
                    </a:cubicBez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Graphic 43" descr="Brain in head outline">
                <a:extLst>
                  <a:ext uri="{FF2B5EF4-FFF2-40B4-BE49-F238E27FC236}">
                    <a16:creationId xmlns:a16="http://schemas.microsoft.com/office/drawing/2014/main" id="{AB353B95-8B10-07C9-6F44-0D9C0C3EF2D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0542" y="2985098"/>
                <a:ext cx="477200" cy="477200"/>
              </a:xfrm>
              <a:prstGeom prst="rect">
                <a:avLst/>
              </a:prstGeom>
            </p:spPr>
          </p:pic>
          <p:pic>
            <p:nvPicPr>
              <p:cNvPr id="57" name="Graphic 56" descr="Periodic Graph outline">
                <a:extLst>
                  <a:ext uri="{FF2B5EF4-FFF2-40B4-BE49-F238E27FC236}">
                    <a16:creationId xmlns:a16="http://schemas.microsoft.com/office/drawing/2014/main" id="{94F67CF7-0CB1-7B3A-833C-67E28A8378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7003" y="4130442"/>
                <a:ext cx="464277" cy="464277"/>
              </a:xfrm>
              <a:prstGeom prst="rect">
                <a:avLst/>
              </a:prstGeom>
            </p:spPr>
          </p:pic>
          <p:pic>
            <p:nvPicPr>
              <p:cNvPr id="60" name="Graphic 59" descr="Gantt Chart outline">
                <a:extLst>
                  <a:ext uri="{FF2B5EF4-FFF2-40B4-BE49-F238E27FC236}">
                    <a16:creationId xmlns:a16="http://schemas.microsoft.com/office/drawing/2014/main" id="{1EB6A474-2FD7-A101-5F5F-DAC7D54D51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4189" y="5007459"/>
                <a:ext cx="509906" cy="462512"/>
              </a:xfrm>
              <a:prstGeom prst="rect">
                <a:avLst/>
              </a:prstGeom>
            </p:spPr>
          </p:pic>
          <p:pic>
            <p:nvPicPr>
              <p:cNvPr id="67" name="Graphic 66" descr="Warning outline">
                <a:extLst>
                  <a:ext uri="{FF2B5EF4-FFF2-40B4-BE49-F238E27FC236}">
                    <a16:creationId xmlns:a16="http://schemas.microsoft.com/office/drawing/2014/main" id="{CBAC68B6-C150-7EC7-D748-39BB868E23A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25992" y="1903412"/>
                <a:ext cx="396874" cy="396874"/>
              </a:xfrm>
              <a:prstGeom prst="rect">
                <a:avLst/>
              </a:prstGeom>
            </p:spPr>
          </p:pic>
          <p:grpSp>
            <p:nvGrpSpPr>
              <p:cNvPr id="74" name="Group 73">
                <a:extLst>
                  <a:ext uri="{FF2B5EF4-FFF2-40B4-BE49-F238E27FC236}">
                    <a16:creationId xmlns:a16="http://schemas.microsoft.com/office/drawing/2014/main" id="{E8BC2118-9A07-AFE1-F26F-0474F97F6B2C}"/>
                  </a:ext>
                </a:extLst>
              </p:cNvPr>
              <p:cNvGrpSpPr/>
              <p:nvPr/>
            </p:nvGrpSpPr>
            <p:grpSpPr>
              <a:xfrm>
                <a:off x="1302128" y="5957311"/>
                <a:ext cx="1387732" cy="307777"/>
                <a:chOff x="1302128" y="6031603"/>
                <a:chExt cx="1318041" cy="307777"/>
              </a:xfrm>
            </p:grpSpPr>
            <p:sp>
              <p:nvSpPr>
                <p:cNvPr id="47" name="TextBox 46">
                  <a:extLst>
                    <a:ext uri="{FF2B5EF4-FFF2-40B4-BE49-F238E27FC236}">
                      <a16:creationId xmlns:a16="http://schemas.microsoft.com/office/drawing/2014/main" id="{86657EBD-C863-DCF1-A7FF-942C7E676107}"/>
                    </a:ext>
                  </a:extLst>
                </p:cNvPr>
                <p:cNvSpPr txBox="1"/>
                <p:nvPr/>
              </p:nvSpPr>
              <p:spPr>
                <a:xfrm>
                  <a:off x="1648512" y="6031603"/>
                  <a:ext cx="971657" cy="307777"/>
                </a:xfrm>
                <a:prstGeom prst="rect">
                  <a:avLst/>
                </a:prstGeom>
                <a:noFill/>
              </p:spPr>
              <p:txBody>
                <a:bodyPr wrap="square" lIns="0" tIns="0" rIns="0" bIns="0" rtlCol="0">
                  <a:spAutoFit/>
                </a:bodyPr>
                <a:lstStyle/>
                <a:p>
                  <a:r>
                    <a:rPr lang="en-GB" sz="1000" noProof="0"/>
                    <a:t>Persistent from the start </a:t>
                  </a:r>
                </a:p>
              </p:txBody>
            </p:sp>
            <p:cxnSp>
              <p:nvCxnSpPr>
                <p:cNvPr id="63" name="Straight Connector 62">
                  <a:extLst>
                    <a:ext uri="{FF2B5EF4-FFF2-40B4-BE49-F238E27FC236}">
                      <a16:creationId xmlns:a16="http://schemas.microsoft.com/office/drawing/2014/main" id="{BA56B10B-3D48-9AF3-5473-611A5838C98D}"/>
                    </a:ext>
                  </a:extLst>
                </p:cNvPr>
                <p:cNvCxnSpPr/>
                <p:nvPr/>
              </p:nvCxnSpPr>
              <p:spPr>
                <a:xfrm>
                  <a:off x="1302128" y="6085464"/>
                  <a:ext cx="28151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35180537-716E-8E02-C09B-D713D147921C}"/>
                  </a:ext>
                </a:extLst>
              </p:cNvPr>
              <p:cNvGrpSpPr/>
              <p:nvPr/>
            </p:nvGrpSpPr>
            <p:grpSpPr>
              <a:xfrm>
                <a:off x="2903424" y="5957311"/>
                <a:ext cx="997171" cy="307777"/>
                <a:chOff x="2702303" y="6031603"/>
                <a:chExt cx="947094" cy="307777"/>
              </a:xfrm>
            </p:grpSpPr>
            <p:sp>
              <p:nvSpPr>
                <p:cNvPr id="49" name="TextBox 48">
                  <a:extLst>
                    <a:ext uri="{FF2B5EF4-FFF2-40B4-BE49-F238E27FC236}">
                      <a16:creationId xmlns:a16="http://schemas.microsoft.com/office/drawing/2014/main" id="{14AF268C-2718-8400-56B8-DDF1089D4D5F}"/>
                    </a:ext>
                  </a:extLst>
                </p:cNvPr>
                <p:cNvSpPr txBox="1"/>
                <p:nvPr/>
              </p:nvSpPr>
              <p:spPr>
                <a:xfrm>
                  <a:off x="3042601" y="6031603"/>
                  <a:ext cx="606796" cy="307777"/>
                </a:xfrm>
                <a:prstGeom prst="rect">
                  <a:avLst/>
                </a:prstGeom>
                <a:noFill/>
              </p:spPr>
              <p:txBody>
                <a:bodyPr wrap="square" lIns="0" tIns="0" rIns="0" bIns="0" rtlCol="0">
                  <a:spAutoFit/>
                </a:bodyPr>
                <a:lstStyle/>
                <a:p>
                  <a:r>
                    <a:rPr lang="en-GB" sz="1000" noProof="0"/>
                    <a:t>Single episode </a:t>
                  </a:r>
                </a:p>
              </p:txBody>
            </p:sp>
            <p:cxnSp>
              <p:nvCxnSpPr>
                <p:cNvPr id="64" name="Straight Connector 63">
                  <a:extLst>
                    <a:ext uri="{FF2B5EF4-FFF2-40B4-BE49-F238E27FC236}">
                      <a16:creationId xmlns:a16="http://schemas.microsoft.com/office/drawing/2014/main" id="{F576A284-D44C-ED70-2AA7-BF4A47B6A6B5}"/>
                    </a:ext>
                  </a:extLst>
                </p:cNvPr>
                <p:cNvCxnSpPr/>
                <p:nvPr/>
              </p:nvCxnSpPr>
              <p:spPr>
                <a:xfrm>
                  <a:off x="2702303" y="6085464"/>
                  <a:ext cx="281516"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2382BC2C-1DAA-0866-C7BB-05461E4C5409}"/>
                  </a:ext>
                </a:extLst>
              </p:cNvPr>
              <p:cNvGrpSpPr/>
              <p:nvPr/>
            </p:nvGrpSpPr>
            <p:grpSpPr>
              <a:xfrm>
                <a:off x="4133772" y="5957311"/>
                <a:ext cx="622813" cy="153888"/>
                <a:chOff x="3779687" y="6031603"/>
                <a:chExt cx="591536" cy="153888"/>
              </a:xfrm>
            </p:grpSpPr>
            <p:sp>
              <p:nvSpPr>
                <p:cNvPr id="52" name="TextBox 51">
                  <a:extLst>
                    <a:ext uri="{FF2B5EF4-FFF2-40B4-BE49-F238E27FC236}">
                      <a16:creationId xmlns:a16="http://schemas.microsoft.com/office/drawing/2014/main" id="{D756D456-6C72-6019-22C0-62573897FBB4}"/>
                    </a:ext>
                  </a:extLst>
                </p:cNvPr>
                <p:cNvSpPr txBox="1"/>
                <p:nvPr/>
              </p:nvSpPr>
              <p:spPr>
                <a:xfrm>
                  <a:off x="4115752" y="6031603"/>
                  <a:ext cx="255471" cy="153888"/>
                </a:xfrm>
                <a:prstGeom prst="rect">
                  <a:avLst/>
                </a:prstGeom>
                <a:noFill/>
              </p:spPr>
              <p:txBody>
                <a:bodyPr wrap="square" lIns="0" tIns="0" rIns="0" bIns="0" rtlCol="0">
                  <a:spAutoFit/>
                </a:bodyPr>
                <a:lstStyle/>
                <a:p>
                  <a:r>
                    <a:rPr lang="en-GB" sz="1000" noProof="0"/>
                    <a:t>APS</a:t>
                  </a:r>
                </a:p>
              </p:txBody>
            </p:sp>
            <p:cxnSp>
              <p:nvCxnSpPr>
                <p:cNvPr id="66" name="Straight Connector 65">
                  <a:extLst>
                    <a:ext uri="{FF2B5EF4-FFF2-40B4-BE49-F238E27FC236}">
                      <a16:creationId xmlns:a16="http://schemas.microsoft.com/office/drawing/2014/main" id="{0EDA4112-4F3B-BE63-8D20-3D91014EB372}"/>
                    </a:ext>
                  </a:extLst>
                </p:cNvPr>
                <p:cNvCxnSpPr/>
                <p:nvPr/>
              </p:nvCxnSpPr>
              <p:spPr>
                <a:xfrm>
                  <a:off x="3779687" y="6085464"/>
                  <a:ext cx="28151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72436055-A694-2654-89DF-40C230EC4683}"/>
                  </a:ext>
                </a:extLst>
              </p:cNvPr>
              <p:cNvGrpSpPr/>
              <p:nvPr/>
            </p:nvGrpSpPr>
            <p:grpSpPr>
              <a:xfrm>
                <a:off x="4961167" y="5957311"/>
                <a:ext cx="758764" cy="153888"/>
                <a:chOff x="4509937" y="6031603"/>
                <a:chExt cx="720659" cy="153888"/>
              </a:xfrm>
            </p:grpSpPr>
            <p:sp>
              <p:nvSpPr>
                <p:cNvPr id="53" name="TextBox 52">
                  <a:extLst>
                    <a:ext uri="{FF2B5EF4-FFF2-40B4-BE49-F238E27FC236}">
                      <a16:creationId xmlns:a16="http://schemas.microsoft.com/office/drawing/2014/main" id="{E992A8F1-22BB-AECE-E4F4-20F7B145348B}"/>
                    </a:ext>
                  </a:extLst>
                </p:cNvPr>
                <p:cNvSpPr txBox="1"/>
                <p:nvPr/>
              </p:nvSpPr>
              <p:spPr>
                <a:xfrm>
                  <a:off x="4851294" y="6031603"/>
                  <a:ext cx="379302" cy="153888"/>
                </a:xfrm>
                <a:prstGeom prst="rect">
                  <a:avLst/>
                </a:prstGeom>
                <a:noFill/>
              </p:spPr>
              <p:txBody>
                <a:bodyPr wrap="square" lIns="0" tIns="0" rIns="0" bIns="0" rtlCol="0">
                  <a:spAutoFit/>
                </a:bodyPr>
                <a:lstStyle/>
                <a:p>
                  <a:r>
                    <a:rPr lang="en-GB" sz="1000" noProof="0"/>
                    <a:t>BLIPS</a:t>
                  </a:r>
                </a:p>
              </p:txBody>
            </p:sp>
            <p:cxnSp>
              <p:nvCxnSpPr>
                <p:cNvPr id="68" name="Straight Connector 67">
                  <a:extLst>
                    <a:ext uri="{FF2B5EF4-FFF2-40B4-BE49-F238E27FC236}">
                      <a16:creationId xmlns:a16="http://schemas.microsoft.com/office/drawing/2014/main" id="{C2D7D793-6CFC-9D7F-A9D1-CD8C199CE29B}"/>
                    </a:ext>
                  </a:extLst>
                </p:cNvPr>
                <p:cNvCxnSpPr/>
                <p:nvPr/>
              </p:nvCxnSpPr>
              <p:spPr>
                <a:xfrm>
                  <a:off x="4509937" y="6085464"/>
                  <a:ext cx="281516"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41F05219-2FCA-8F33-8F26-00E73BE4C14B}"/>
                  </a:ext>
                </a:extLst>
              </p:cNvPr>
              <p:cNvGrpSpPr/>
              <p:nvPr/>
            </p:nvGrpSpPr>
            <p:grpSpPr>
              <a:xfrm>
                <a:off x="5916083" y="5957311"/>
                <a:ext cx="1061564" cy="307777"/>
                <a:chOff x="5766858" y="6031603"/>
                <a:chExt cx="1008253" cy="307777"/>
              </a:xfrm>
            </p:grpSpPr>
            <p:sp>
              <p:nvSpPr>
                <p:cNvPr id="59" name="TextBox 58">
                  <a:extLst>
                    <a:ext uri="{FF2B5EF4-FFF2-40B4-BE49-F238E27FC236}">
                      <a16:creationId xmlns:a16="http://schemas.microsoft.com/office/drawing/2014/main" id="{4D894EC3-1231-1E79-F333-5EB55CFDC985}"/>
                    </a:ext>
                  </a:extLst>
                </p:cNvPr>
                <p:cNvSpPr txBox="1"/>
                <p:nvPr/>
              </p:nvSpPr>
              <p:spPr>
                <a:xfrm>
                  <a:off x="5890576" y="6031603"/>
                  <a:ext cx="884535" cy="307777"/>
                </a:xfrm>
                <a:prstGeom prst="rect">
                  <a:avLst/>
                </a:prstGeom>
                <a:noFill/>
              </p:spPr>
              <p:txBody>
                <a:bodyPr wrap="square" lIns="0" tIns="0" rIns="0" bIns="0" rtlCol="0">
                  <a:spAutoFit/>
                </a:bodyPr>
                <a:lstStyle/>
                <a:p>
                  <a:r>
                    <a:rPr lang="en-GB" sz="1000" noProof="0"/>
                    <a:t>Highly variable course</a:t>
                  </a:r>
                </a:p>
              </p:txBody>
            </p:sp>
            <p:sp>
              <p:nvSpPr>
                <p:cNvPr id="69" name="Rectangle 68">
                  <a:extLst>
                    <a:ext uri="{FF2B5EF4-FFF2-40B4-BE49-F238E27FC236}">
                      <a16:creationId xmlns:a16="http://schemas.microsoft.com/office/drawing/2014/main" id="{2685F5AE-3183-CDF1-F7D3-4A0D35D576A5}"/>
                    </a:ext>
                  </a:extLst>
                </p:cNvPr>
                <p:cNvSpPr/>
                <p:nvPr/>
              </p:nvSpPr>
              <p:spPr>
                <a:xfrm>
                  <a:off x="5766858" y="6046330"/>
                  <a:ext cx="76064" cy="78269"/>
                </a:xfrm>
                <a:prstGeom prst="rect">
                  <a:avLst/>
                </a:prstGeom>
                <a:gradFill>
                  <a:gsLst>
                    <a:gs pos="100000">
                      <a:schemeClr val="accent5"/>
                    </a:gs>
                    <a:gs pos="52000">
                      <a:schemeClr val="accent3">
                        <a:lumMod val="75000"/>
                      </a:schemeClr>
                    </a:gs>
                    <a:gs pos="76000">
                      <a:schemeClr val="accent5"/>
                    </a:gs>
                    <a:gs pos="0">
                      <a:schemeClr val="accent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grpSp>
      </p:grpSp>
    </p:spTree>
    <p:extLst>
      <p:ext uri="{BB962C8B-B14F-4D97-AF65-F5344CB8AC3E}">
        <p14:creationId xmlns:p14="http://schemas.microsoft.com/office/powerpoint/2010/main" val="1818706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C0823-1F90-1AD8-D910-27FF8C33B4A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50FC09A-8F76-F297-5562-70B3D816ECB4}"/>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4" name="Title 3">
            <a:extLst>
              <a:ext uri="{FF2B5EF4-FFF2-40B4-BE49-F238E27FC236}">
                <a16:creationId xmlns:a16="http://schemas.microsoft.com/office/drawing/2014/main" id="{94D33736-BDD3-ADF2-7BFC-760EF6926183}"/>
              </a:ext>
            </a:extLst>
          </p:cNvPr>
          <p:cNvSpPr>
            <a:spLocks noGrp="1"/>
          </p:cNvSpPr>
          <p:nvPr>
            <p:ph type="title"/>
          </p:nvPr>
        </p:nvSpPr>
        <p:spPr/>
        <p:txBody>
          <a:bodyPr anchor="b">
            <a:normAutofit/>
          </a:bodyPr>
          <a:lstStyle/>
          <a:p>
            <a:r>
              <a:rPr lang="en-GB" noProof="0"/>
              <a:t>Early response predicts treatment outcomes in schizophrenia</a:t>
            </a:r>
          </a:p>
        </p:txBody>
      </p:sp>
      <p:sp>
        <p:nvSpPr>
          <p:cNvPr id="12" name="Text Placeholder 5">
            <a:extLst>
              <a:ext uri="{FF2B5EF4-FFF2-40B4-BE49-F238E27FC236}">
                <a16:creationId xmlns:a16="http://schemas.microsoft.com/office/drawing/2014/main" id="{4F3362C6-6CE2-B6A1-4D29-E66F30364B60}"/>
              </a:ext>
            </a:extLst>
          </p:cNvPr>
          <p:cNvSpPr>
            <a:spLocks noGrp="1"/>
          </p:cNvSpPr>
          <p:nvPr>
            <p:ph type="body" sz="quarter" idx="18"/>
          </p:nvPr>
        </p:nvSpPr>
        <p:spPr/>
        <p:txBody>
          <a:bodyPr/>
          <a:lstStyle/>
          <a:p>
            <a:endParaRPr lang="en-GB" noProof="0"/>
          </a:p>
          <a:p>
            <a:r>
              <a:rPr lang="en-GB" noProof="0"/>
              <a:t>Samara et al. Am J Psychiatry 2015;172:617–629</a:t>
            </a:r>
          </a:p>
        </p:txBody>
      </p:sp>
      <p:sp>
        <p:nvSpPr>
          <p:cNvPr id="14" name="Slide Number Placeholder 6">
            <a:extLst>
              <a:ext uri="{FF2B5EF4-FFF2-40B4-BE49-F238E27FC236}">
                <a16:creationId xmlns:a16="http://schemas.microsoft.com/office/drawing/2014/main" id="{582BF1CA-1D48-68BF-4AEC-BEA50E1DCE6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15" name="Content Placeholder 2">
            <a:extLst>
              <a:ext uri="{FF2B5EF4-FFF2-40B4-BE49-F238E27FC236}">
                <a16:creationId xmlns:a16="http://schemas.microsoft.com/office/drawing/2014/main" id="{3566D68F-BDE8-79BF-BCF6-E6418D32F156}"/>
              </a:ext>
            </a:extLst>
          </p:cNvPr>
          <p:cNvSpPr txBox="1">
            <a:spLocks/>
          </p:cNvSpPr>
          <p:nvPr/>
        </p:nvSpPr>
        <p:spPr>
          <a:xfrm>
            <a:off x="539749" y="2951648"/>
            <a:ext cx="4923935" cy="1369457"/>
          </a:xfrm>
          <a:prstGeom prst="round2DiagRect">
            <a:avLst>
              <a:gd name="adj1" fmla="val 0"/>
              <a:gd name="adj2" fmla="val 14662"/>
            </a:avLst>
          </a:prstGeom>
          <a:solidFill>
            <a:schemeClr val="accent3">
              <a:lumMod val="20000"/>
              <a:lumOff val="80000"/>
            </a:schemeClr>
          </a:solidFill>
          <a:ln>
            <a:noFill/>
          </a:ln>
        </p:spPr>
        <p:txBody>
          <a:bodyPr anchor="ct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a:t>Early symptom improvement </a:t>
            </a:r>
            <a:r>
              <a:rPr lang="en-GB"/>
              <a:t>within the first</a:t>
            </a:r>
            <a:br>
              <a:rPr lang="en-GB" strike="sngStrike">
                <a:solidFill>
                  <a:srgbClr val="FF0000"/>
                </a:solidFill>
              </a:rPr>
            </a:br>
            <a:r>
              <a:rPr lang="en-GB">
                <a:solidFill>
                  <a:schemeClr val="tx1"/>
                </a:solidFill>
              </a:rPr>
              <a:t>2 w</a:t>
            </a:r>
            <a:r>
              <a:rPr lang="en-GB"/>
              <a:t>eeks of antipsychotic treatment is a </a:t>
            </a:r>
            <a:r>
              <a:rPr lang="en-GB" b="1"/>
              <a:t>strong predictor of subsequent clinical response </a:t>
            </a:r>
            <a:r>
              <a:rPr lang="en-GB"/>
              <a:t>in schizophrenia</a:t>
            </a:r>
            <a:endParaRPr lang="en-GB" baseline="30000"/>
          </a:p>
        </p:txBody>
      </p:sp>
      <p:sp>
        <p:nvSpPr>
          <p:cNvPr id="16" name="Content Placeholder 6">
            <a:extLst>
              <a:ext uri="{FF2B5EF4-FFF2-40B4-BE49-F238E27FC236}">
                <a16:creationId xmlns:a16="http://schemas.microsoft.com/office/drawing/2014/main" id="{D6CFD571-45EC-8B37-622A-140C459C6875}"/>
              </a:ext>
            </a:extLst>
          </p:cNvPr>
          <p:cNvSpPr txBox="1">
            <a:spLocks/>
          </p:cNvSpPr>
          <p:nvPr/>
        </p:nvSpPr>
        <p:spPr>
          <a:xfrm>
            <a:off x="6728315" y="2951648"/>
            <a:ext cx="4922347" cy="1369457"/>
          </a:xfrm>
          <a:prstGeom prst="round2DiagRect">
            <a:avLst>
              <a:gd name="adj1" fmla="val 0"/>
              <a:gd name="adj2" fmla="val 17824"/>
            </a:avLst>
          </a:prstGeom>
          <a:solidFill>
            <a:schemeClr val="accent5">
              <a:lumMod val="20000"/>
              <a:lumOff val="80000"/>
            </a:schemeClr>
          </a:solidFill>
        </p:spPr>
        <p:txBody>
          <a:bodyPr anchor="ct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a:t>A lack of early improvement</a:t>
            </a:r>
            <a:r>
              <a:rPr lang="en-GB"/>
              <a:t> in schizophrenia is associated with a </a:t>
            </a:r>
            <a:r>
              <a:rPr lang="en-GB" b="1"/>
              <a:t>low probability of achieving meaningful clinical response </a:t>
            </a:r>
            <a:r>
              <a:rPr lang="en-GB"/>
              <a:t>at later time points</a:t>
            </a:r>
            <a:endParaRPr lang="en-GB" baseline="30000"/>
          </a:p>
        </p:txBody>
      </p:sp>
      <p:sp>
        <p:nvSpPr>
          <p:cNvPr id="23" name="Content Placeholder 1">
            <a:extLst>
              <a:ext uri="{FF2B5EF4-FFF2-40B4-BE49-F238E27FC236}">
                <a16:creationId xmlns:a16="http://schemas.microsoft.com/office/drawing/2014/main" id="{D43C5B7E-9EF6-CA67-972F-65D67D07DBF8}"/>
              </a:ext>
            </a:extLst>
          </p:cNvPr>
          <p:cNvSpPr txBox="1">
            <a:spLocks/>
          </p:cNvSpPr>
          <p:nvPr/>
        </p:nvSpPr>
        <p:spPr>
          <a:xfrm>
            <a:off x="539750" y="4816866"/>
            <a:ext cx="11110912" cy="726141"/>
          </a:xfrm>
          <a:prstGeom prst="roundRect">
            <a:avLst/>
          </a:prstGeom>
          <a:solidFill>
            <a:srgbClr val="D9D1CC"/>
          </a:solidFill>
        </p:spPr>
        <p:txBody>
          <a:bodyPr anchor="ct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a:t>Early response </a:t>
            </a:r>
            <a:r>
              <a:rPr lang="en-GB"/>
              <a:t>supports </a:t>
            </a:r>
            <a:r>
              <a:rPr lang="en-GB" b="1"/>
              <a:t>timely treatment adjustments </a:t>
            </a:r>
            <a:r>
              <a:rPr lang="en-GB"/>
              <a:t>where appropriate</a:t>
            </a:r>
            <a:endParaRPr lang="en-GB" baseline="30000"/>
          </a:p>
        </p:txBody>
      </p:sp>
      <p:grpSp>
        <p:nvGrpSpPr>
          <p:cNvPr id="24" name="Graphic 10" descr="Downward trend graph outline">
            <a:extLst>
              <a:ext uri="{FF2B5EF4-FFF2-40B4-BE49-F238E27FC236}">
                <a16:creationId xmlns:a16="http://schemas.microsoft.com/office/drawing/2014/main" id="{FA16FDAE-4829-4A32-1699-4D4D1F71EEAC}"/>
              </a:ext>
            </a:extLst>
          </p:cNvPr>
          <p:cNvGrpSpPr/>
          <p:nvPr/>
        </p:nvGrpSpPr>
        <p:grpSpPr>
          <a:xfrm>
            <a:off x="2523313" y="1675588"/>
            <a:ext cx="956807" cy="957216"/>
            <a:chOff x="2333625" y="1675588"/>
            <a:chExt cx="647423" cy="647700"/>
          </a:xfrm>
          <a:solidFill>
            <a:srgbClr val="000000"/>
          </a:solidFill>
        </p:grpSpPr>
        <p:sp>
          <p:nvSpPr>
            <p:cNvPr id="25" name="Freeform: Shape 24">
              <a:extLst>
                <a:ext uri="{FF2B5EF4-FFF2-40B4-BE49-F238E27FC236}">
                  <a16:creationId xmlns:a16="http://schemas.microsoft.com/office/drawing/2014/main" id="{FA5A16DF-7778-2C1C-2931-A97D4848610D}"/>
                </a:ext>
              </a:extLst>
            </p:cNvPr>
            <p:cNvSpPr/>
            <p:nvPr/>
          </p:nvSpPr>
          <p:spPr>
            <a:xfrm>
              <a:off x="2422150" y="1818710"/>
              <a:ext cx="556383" cy="361673"/>
            </a:xfrm>
            <a:custGeom>
              <a:avLst/>
              <a:gdLst>
                <a:gd name="csX0" fmla="*/ 537334 w 556383"/>
                <a:gd name="csY0" fmla="*/ 247402 h 361673"/>
                <a:gd name="csX1" fmla="*/ 537334 w 556383"/>
                <a:gd name="csY1" fmla="*/ 328984 h 361673"/>
                <a:gd name="csX2" fmla="*/ 537238 w 556383"/>
                <a:gd name="csY2" fmla="*/ 329078 h 361673"/>
                <a:gd name="csX3" fmla="*/ 537172 w 556383"/>
                <a:gd name="csY3" fmla="*/ 329051 h 361673"/>
                <a:gd name="csX4" fmla="*/ 365522 w 556383"/>
                <a:gd name="csY4" fmla="*/ 157391 h 361673"/>
                <a:gd name="csX5" fmla="*/ 314916 w 556383"/>
                <a:gd name="csY5" fmla="*/ 202035 h 361673"/>
                <a:gd name="csX6" fmla="*/ 270567 w 556383"/>
                <a:gd name="csY6" fmla="*/ 157667 h 361673"/>
                <a:gd name="csX7" fmla="*/ 199777 w 556383"/>
                <a:gd name="csY7" fmla="*/ 88849 h 361673"/>
                <a:gd name="csX8" fmla="*/ 149295 w 556383"/>
                <a:gd name="csY8" fmla="*/ 135779 h 361673"/>
                <a:gd name="csX9" fmla="*/ 13468 w 556383"/>
                <a:gd name="csY9" fmla="*/ 0 h 361673"/>
                <a:gd name="csX10" fmla="*/ 0 w 556383"/>
                <a:gd name="csY10" fmla="*/ 13468 h 361673"/>
                <a:gd name="csX11" fmla="*/ 148761 w 556383"/>
                <a:gd name="csY11" fmla="*/ 162239 h 361673"/>
                <a:gd name="csX12" fmla="*/ 199454 w 556383"/>
                <a:gd name="csY12" fmla="*/ 115129 h 361673"/>
                <a:gd name="csX13" fmla="*/ 257175 w 556383"/>
                <a:gd name="csY13" fmla="*/ 171202 h 361673"/>
                <a:gd name="csX14" fmla="*/ 314106 w 556383"/>
                <a:gd name="csY14" fmla="*/ 228133 h 361673"/>
                <a:gd name="csX15" fmla="*/ 364703 w 556383"/>
                <a:gd name="csY15" fmla="*/ 183480 h 361673"/>
                <a:gd name="csX16" fmla="*/ 523675 w 556383"/>
                <a:gd name="csY16" fmla="*/ 342462 h 361673"/>
                <a:gd name="csX17" fmla="*/ 523674 w 556383"/>
                <a:gd name="csY17" fmla="*/ 342596 h 361673"/>
                <a:gd name="csX18" fmla="*/ 523608 w 556383"/>
                <a:gd name="csY18" fmla="*/ 342624 h 361673"/>
                <a:gd name="csX19" fmla="*/ 442341 w 556383"/>
                <a:gd name="csY19" fmla="*/ 342624 h 361673"/>
                <a:gd name="csX20" fmla="*/ 442341 w 556383"/>
                <a:gd name="csY20" fmla="*/ 361674 h 361673"/>
                <a:gd name="csX21" fmla="*/ 556384 w 556383"/>
                <a:gd name="csY21" fmla="*/ 361674 h 361673"/>
                <a:gd name="csX22" fmla="*/ 556384 w 556383"/>
                <a:gd name="csY22" fmla="*/ 247402 h 3616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556383" h="361673">
                  <a:moveTo>
                    <a:pt x="537334" y="247402"/>
                  </a:moveTo>
                  <a:lnTo>
                    <a:pt x="537334" y="328984"/>
                  </a:lnTo>
                  <a:cubicBezTo>
                    <a:pt x="537333" y="329036"/>
                    <a:pt x="537290" y="329078"/>
                    <a:pt x="537238" y="329078"/>
                  </a:cubicBezTo>
                  <a:cubicBezTo>
                    <a:pt x="537213" y="329077"/>
                    <a:pt x="537189" y="329068"/>
                    <a:pt x="537172" y="329051"/>
                  </a:cubicBezTo>
                  <a:lnTo>
                    <a:pt x="365522" y="157391"/>
                  </a:lnTo>
                  <a:lnTo>
                    <a:pt x="314916" y="202035"/>
                  </a:lnTo>
                  <a:lnTo>
                    <a:pt x="270567" y="157667"/>
                  </a:lnTo>
                  <a:lnTo>
                    <a:pt x="199777" y="88849"/>
                  </a:lnTo>
                  <a:lnTo>
                    <a:pt x="149295" y="135779"/>
                  </a:lnTo>
                  <a:lnTo>
                    <a:pt x="13468" y="0"/>
                  </a:lnTo>
                  <a:lnTo>
                    <a:pt x="0" y="13468"/>
                  </a:lnTo>
                  <a:lnTo>
                    <a:pt x="148761" y="162239"/>
                  </a:lnTo>
                  <a:lnTo>
                    <a:pt x="199454" y="115129"/>
                  </a:lnTo>
                  <a:lnTo>
                    <a:pt x="257175" y="171202"/>
                  </a:lnTo>
                  <a:lnTo>
                    <a:pt x="314106" y="228133"/>
                  </a:lnTo>
                  <a:lnTo>
                    <a:pt x="364703" y="183480"/>
                  </a:lnTo>
                  <a:lnTo>
                    <a:pt x="523675" y="342462"/>
                  </a:lnTo>
                  <a:cubicBezTo>
                    <a:pt x="523712" y="342499"/>
                    <a:pt x="523711" y="342560"/>
                    <a:pt x="523674" y="342596"/>
                  </a:cubicBezTo>
                  <a:cubicBezTo>
                    <a:pt x="523656" y="342613"/>
                    <a:pt x="523633" y="342624"/>
                    <a:pt x="523608" y="342624"/>
                  </a:cubicBezTo>
                  <a:lnTo>
                    <a:pt x="442341" y="342624"/>
                  </a:lnTo>
                  <a:lnTo>
                    <a:pt x="442341" y="361674"/>
                  </a:lnTo>
                  <a:lnTo>
                    <a:pt x="556384" y="361674"/>
                  </a:lnTo>
                  <a:lnTo>
                    <a:pt x="556384" y="247402"/>
                  </a:lnTo>
                  <a:close/>
                </a:path>
              </a:pathLst>
            </a:custGeom>
            <a:solidFill>
              <a:srgbClr val="000000"/>
            </a:solidFill>
            <a:ln w="19050" cap="flat">
              <a:solidFill>
                <a:schemeClr val="accent3"/>
              </a:solidFill>
              <a:prstDash val="solid"/>
              <a:miter/>
            </a:ln>
          </p:spPr>
          <p:txBody>
            <a:bodyPr/>
            <a:lstStyle/>
            <a:p>
              <a:endParaRPr lang="en-GB" noProof="0"/>
            </a:p>
          </p:txBody>
        </p:sp>
        <p:sp>
          <p:nvSpPr>
            <p:cNvPr id="26" name="Freeform: Shape 25">
              <a:extLst>
                <a:ext uri="{FF2B5EF4-FFF2-40B4-BE49-F238E27FC236}">
                  <a16:creationId xmlns:a16="http://schemas.microsoft.com/office/drawing/2014/main" id="{85215800-F702-F1D8-99A5-D062B304B2A3}"/>
                </a:ext>
              </a:extLst>
            </p:cNvPr>
            <p:cNvSpPr/>
            <p:nvPr/>
          </p:nvSpPr>
          <p:spPr>
            <a:xfrm>
              <a:off x="2333625" y="1675588"/>
              <a:ext cx="647423" cy="647700"/>
            </a:xfrm>
            <a:custGeom>
              <a:avLst/>
              <a:gdLst>
                <a:gd name="csX0" fmla="*/ 647424 w 647423"/>
                <a:gd name="csY0" fmla="*/ 647700 h 647700"/>
                <a:gd name="csX1" fmla="*/ 0 w 647423"/>
                <a:gd name="csY1" fmla="*/ 647700 h 647700"/>
                <a:gd name="csX2" fmla="*/ 0 w 647423"/>
                <a:gd name="csY2" fmla="*/ 0 h 647700"/>
                <a:gd name="csX3" fmla="*/ 19050 w 647423"/>
                <a:gd name="csY3" fmla="*/ 0 h 647700"/>
                <a:gd name="csX4" fmla="*/ 19050 w 647423"/>
                <a:gd name="csY4" fmla="*/ 628650 h 647700"/>
                <a:gd name="csX5" fmla="*/ 647424 w 647423"/>
                <a:gd name="csY5" fmla="*/ 628650 h 647700"/>
                <a:gd name="csX6" fmla="*/ 647424 w 647423"/>
                <a:gd name="csY6" fmla="*/ 647700 h 6477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47423" h="647700">
                  <a:moveTo>
                    <a:pt x="647424" y="647700"/>
                  </a:moveTo>
                  <a:lnTo>
                    <a:pt x="0" y="647700"/>
                  </a:lnTo>
                  <a:lnTo>
                    <a:pt x="0" y="0"/>
                  </a:lnTo>
                  <a:lnTo>
                    <a:pt x="19050" y="0"/>
                  </a:lnTo>
                  <a:lnTo>
                    <a:pt x="19050" y="628650"/>
                  </a:lnTo>
                  <a:lnTo>
                    <a:pt x="647424" y="628650"/>
                  </a:lnTo>
                  <a:lnTo>
                    <a:pt x="647424" y="647700"/>
                  </a:lnTo>
                  <a:close/>
                </a:path>
              </a:pathLst>
            </a:custGeom>
            <a:solidFill>
              <a:srgbClr val="000000"/>
            </a:solidFill>
            <a:ln w="19050" cap="flat">
              <a:solidFill>
                <a:schemeClr val="accent3"/>
              </a:solidFill>
              <a:prstDash val="solid"/>
              <a:miter/>
            </a:ln>
          </p:spPr>
          <p:txBody>
            <a:bodyPr/>
            <a:lstStyle/>
            <a:p>
              <a:endParaRPr lang="en-GB" noProof="0"/>
            </a:p>
          </p:txBody>
        </p:sp>
      </p:grpSp>
      <p:grpSp>
        <p:nvGrpSpPr>
          <p:cNvPr id="27" name="Graphic 15" descr="Downward trend graph outline">
            <a:extLst>
              <a:ext uri="{FF2B5EF4-FFF2-40B4-BE49-F238E27FC236}">
                <a16:creationId xmlns:a16="http://schemas.microsoft.com/office/drawing/2014/main" id="{59CD5597-A5B6-6A62-499F-CBDBB243ADF4}"/>
              </a:ext>
            </a:extLst>
          </p:cNvPr>
          <p:cNvGrpSpPr/>
          <p:nvPr/>
        </p:nvGrpSpPr>
        <p:grpSpPr>
          <a:xfrm>
            <a:off x="8711085" y="1675588"/>
            <a:ext cx="956807" cy="957216"/>
            <a:chOff x="8482013" y="1675588"/>
            <a:chExt cx="647423" cy="647700"/>
          </a:xfrm>
          <a:solidFill>
            <a:srgbClr val="000000"/>
          </a:solidFill>
        </p:grpSpPr>
        <p:sp>
          <p:nvSpPr>
            <p:cNvPr id="28" name="Freeform: Shape 27">
              <a:extLst>
                <a:ext uri="{FF2B5EF4-FFF2-40B4-BE49-F238E27FC236}">
                  <a16:creationId xmlns:a16="http://schemas.microsoft.com/office/drawing/2014/main" id="{19B7A268-4282-ADA5-7B11-7DFC104A6BA4}"/>
                </a:ext>
              </a:extLst>
            </p:cNvPr>
            <p:cNvSpPr/>
            <p:nvPr/>
          </p:nvSpPr>
          <p:spPr>
            <a:xfrm rot="6208564" flipH="1" flipV="1">
              <a:off x="8570538" y="1818710"/>
              <a:ext cx="556383" cy="361673"/>
            </a:xfrm>
            <a:custGeom>
              <a:avLst/>
              <a:gdLst>
                <a:gd name="csX0" fmla="*/ 537334 w 556383"/>
                <a:gd name="csY0" fmla="*/ 247402 h 361673"/>
                <a:gd name="csX1" fmla="*/ 537334 w 556383"/>
                <a:gd name="csY1" fmla="*/ 328984 h 361673"/>
                <a:gd name="csX2" fmla="*/ 537238 w 556383"/>
                <a:gd name="csY2" fmla="*/ 329078 h 361673"/>
                <a:gd name="csX3" fmla="*/ 537172 w 556383"/>
                <a:gd name="csY3" fmla="*/ 329051 h 361673"/>
                <a:gd name="csX4" fmla="*/ 365522 w 556383"/>
                <a:gd name="csY4" fmla="*/ 157391 h 361673"/>
                <a:gd name="csX5" fmla="*/ 314916 w 556383"/>
                <a:gd name="csY5" fmla="*/ 202035 h 361673"/>
                <a:gd name="csX6" fmla="*/ 270567 w 556383"/>
                <a:gd name="csY6" fmla="*/ 157667 h 361673"/>
                <a:gd name="csX7" fmla="*/ 199777 w 556383"/>
                <a:gd name="csY7" fmla="*/ 88849 h 361673"/>
                <a:gd name="csX8" fmla="*/ 149295 w 556383"/>
                <a:gd name="csY8" fmla="*/ 135779 h 361673"/>
                <a:gd name="csX9" fmla="*/ 13468 w 556383"/>
                <a:gd name="csY9" fmla="*/ 0 h 361673"/>
                <a:gd name="csX10" fmla="*/ 0 w 556383"/>
                <a:gd name="csY10" fmla="*/ 13468 h 361673"/>
                <a:gd name="csX11" fmla="*/ 148761 w 556383"/>
                <a:gd name="csY11" fmla="*/ 162239 h 361673"/>
                <a:gd name="csX12" fmla="*/ 199454 w 556383"/>
                <a:gd name="csY12" fmla="*/ 115129 h 361673"/>
                <a:gd name="csX13" fmla="*/ 257175 w 556383"/>
                <a:gd name="csY13" fmla="*/ 171202 h 361673"/>
                <a:gd name="csX14" fmla="*/ 314106 w 556383"/>
                <a:gd name="csY14" fmla="*/ 228133 h 361673"/>
                <a:gd name="csX15" fmla="*/ 364703 w 556383"/>
                <a:gd name="csY15" fmla="*/ 183480 h 361673"/>
                <a:gd name="csX16" fmla="*/ 523675 w 556383"/>
                <a:gd name="csY16" fmla="*/ 342462 h 361673"/>
                <a:gd name="csX17" fmla="*/ 523674 w 556383"/>
                <a:gd name="csY17" fmla="*/ 342596 h 361673"/>
                <a:gd name="csX18" fmla="*/ 523608 w 556383"/>
                <a:gd name="csY18" fmla="*/ 342624 h 361673"/>
                <a:gd name="csX19" fmla="*/ 442341 w 556383"/>
                <a:gd name="csY19" fmla="*/ 342624 h 361673"/>
                <a:gd name="csX20" fmla="*/ 442341 w 556383"/>
                <a:gd name="csY20" fmla="*/ 361674 h 361673"/>
                <a:gd name="csX21" fmla="*/ 556384 w 556383"/>
                <a:gd name="csY21" fmla="*/ 361674 h 361673"/>
                <a:gd name="csX22" fmla="*/ 556384 w 556383"/>
                <a:gd name="csY22" fmla="*/ 247402 h 3616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556383" h="361673">
                  <a:moveTo>
                    <a:pt x="537334" y="247402"/>
                  </a:moveTo>
                  <a:lnTo>
                    <a:pt x="537334" y="328984"/>
                  </a:lnTo>
                  <a:cubicBezTo>
                    <a:pt x="537333" y="329036"/>
                    <a:pt x="537290" y="329078"/>
                    <a:pt x="537238" y="329078"/>
                  </a:cubicBezTo>
                  <a:cubicBezTo>
                    <a:pt x="537213" y="329077"/>
                    <a:pt x="537189" y="329068"/>
                    <a:pt x="537172" y="329051"/>
                  </a:cubicBezTo>
                  <a:lnTo>
                    <a:pt x="365522" y="157391"/>
                  </a:lnTo>
                  <a:lnTo>
                    <a:pt x="314916" y="202035"/>
                  </a:lnTo>
                  <a:lnTo>
                    <a:pt x="270567" y="157667"/>
                  </a:lnTo>
                  <a:lnTo>
                    <a:pt x="199777" y="88849"/>
                  </a:lnTo>
                  <a:lnTo>
                    <a:pt x="149295" y="135779"/>
                  </a:lnTo>
                  <a:lnTo>
                    <a:pt x="13468" y="0"/>
                  </a:lnTo>
                  <a:lnTo>
                    <a:pt x="0" y="13468"/>
                  </a:lnTo>
                  <a:lnTo>
                    <a:pt x="148761" y="162239"/>
                  </a:lnTo>
                  <a:lnTo>
                    <a:pt x="199454" y="115129"/>
                  </a:lnTo>
                  <a:lnTo>
                    <a:pt x="257175" y="171202"/>
                  </a:lnTo>
                  <a:lnTo>
                    <a:pt x="314106" y="228133"/>
                  </a:lnTo>
                  <a:lnTo>
                    <a:pt x="364703" y="183480"/>
                  </a:lnTo>
                  <a:lnTo>
                    <a:pt x="523675" y="342462"/>
                  </a:lnTo>
                  <a:cubicBezTo>
                    <a:pt x="523712" y="342499"/>
                    <a:pt x="523711" y="342560"/>
                    <a:pt x="523674" y="342596"/>
                  </a:cubicBezTo>
                  <a:cubicBezTo>
                    <a:pt x="523656" y="342613"/>
                    <a:pt x="523633" y="342624"/>
                    <a:pt x="523608" y="342624"/>
                  </a:cubicBezTo>
                  <a:lnTo>
                    <a:pt x="442341" y="342624"/>
                  </a:lnTo>
                  <a:lnTo>
                    <a:pt x="442341" y="361674"/>
                  </a:lnTo>
                  <a:lnTo>
                    <a:pt x="556384" y="361674"/>
                  </a:lnTo>
                  <a:lnTo>
                    <a:pt x="556384" y="247402"/>
                  </a:lnTo>
                  <a:close/>
                </a:path>
              </a:pathLst>
            </a:custGeom>
            <a:solidFill>
              <a:srgbClr val="000000"/>
            </a:solidFill>
            <a:ln w="19050" cap="flat">
              <a:solidFill>
                <a:schemeClr val="accent5"/>
              </a:solidFill>
              <a:prstDash val="solid"/>
              <a:miter/>
            </a:ln>
          </p:spPr>
          <p:txBody>
            <a:bodyPr/>
            <a:lstStyle/>
            <a:p>
              <a:endParaRPr lang="en-GB" noProof="0"/>
            </a:p>
          </p:txBody>
        </p:sp>
        <p:sp>
          <p:nvSpPr>
            <p:cNvPr id="29" name="Freeform: Shape 28">
              <a:extLst>
                <a:ext uri="{FF2B5EF4-FFF2-40B4-BE49-F238E27FC236}">
                  <a16:creationId xmlns:a16="http://schemas.microsoft.com/office/drawing/2014/main" id="{7E8A5598-6EFA-006D-F172-0068FC6BE7BE}"/>
                </a:ext>
              </a:extLst>
            </p:cNvPr>
            <p:cNvSpPr/>
            <p:nvPr/>
          </p:nvSpPr>
          <p:spPr>
            <a:xfrm>
              <a:off x="8482013" y="1675588"/>
              <a:ext cx="647423" cy="647700"/>
            </a:xfrm>
            <a:custGeom>
              <a:avLst/>
              <a:gdLst>
                <a:gd name="csX0" fmla="*/ 647424 w 647423"/>
                <a:gd name="csY0" fmla="*/ 647700 h 647700"/>
                <a:gd name="csX1" fmla="*/ 0 w 647423"/>
                <a:gd name="csY1" fmla="*/ 647700 h 647700"/>
                <a:gd name="csX2" fmla="*/ 0 w 647423"/>
                <a:gd name="csY2" fmla="*/ 0 h 647700"/>
                <a:gd name="csX3" fmla="*/ 19050 w 647423"/>
                <a:gd name="csY3" fmla="*/ 0 h 647700"/>
                <a:gd name="csX4" fmla="*/ 19050 w 647423"/>
                <a:gd name="csY4" fmla="*/ 628650 h 647700"/>
                <a:gd name="csX5" fmla="*/ 647424 w 647423"/>
                <a:gd name="csY5" fmla="*/ 628650 h 647700"/>
                <a:gd name="csX6" fmla="*/ 647424 w 647423"/>
                <a:gd name="csY6" fmla="*/ 647700 h 6477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47423" h="647700">
                  <a:moveTo>
                    <a:pt x="647424" y="647700"/>
                  </a:moveTo>
                  <a:lnTo>
                    <a:pt x="0" y="647700"/>
                  </a:lnTo>
                  <a:lnTo>
                    <a:pt x="0" y="0"/>
                  </a:lnTo>
                  <a:lnTo>
                    <a:pt x="19050" y="0"/>
                  </a:lnTo>
                  <a:lnTo>
                    <a:pt x="19050" y="628650"/>
                  </a:lnTo>
                  <a:lnTo>
                    <a:pt x="647424" y="628650"/>
                  </a:lnTo>
                  <a:lnTo>
                    <a:pt x="647424" y="647700"/>
                  </a:lnTo>
                  <a:close/>
                </a:path>
              </a:pathLst>
            </a:custGeom>
            <a:solidFill>
              <a:srgbClr val="000000"/>
            </a:solidFill>
            <a:ln w="19050" cap="flat">
              <a:solidFill>
                <a:schemeClr val="accent5"/>
              </a:solidFill>
              <a:prstDash val="solid"/>
              <a:miter/>
            </a:ln>
          </p:spPr>
          <p:txBody>
            <a:bodyPr/>
            <a:lstStyle/>
            <a:p>
              <a:endParaRPr lang="en-GB" noProof="0"/>
            </a:p>
          </p:txBody>
        </p:sp>
      </p:grpSp>
    </p:spTree>
    <p:extLst>
      <p:ext uri="{BB962C8B-B14F-4D97-AF65-F5344CB8AC3E}">
        <p14:creationId xmlns:p14="http://schemas.microsoft.com/office/powerpoint/2010/main" val="3143125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57259-4B3B-737A-FB18-CB91397C9CF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9D86569-B0A3-BCFD-217F-6B190D22C73E}"/>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4" name="Title 3">
            <a:extLst>
              <a:ext uri="{FF2B5EF4-FFF2-40B4-BE49-F238E27FC236}">
                <a16:creationId xmlns:a16="http://schemas.microsoft.com/office/drawing/2014/main" id="{AA23A655-48AA-BD2F-44A0-10F78C1D5C0C}"/>
              </a:ext>
            </a:extLst>
          </p:cNvPr>
          <p:cNvSpPr>
            <a:spLocks noGrp="1"/>
          </p:cNvSpPr>
          <p:nvPr>
            <p:ph type="title"/>
          </p:nvPr>
        </p:nvSpPr>
        <p:spPr/>
        <p:txBody>
          <a:bodyPr anchor="b">
            <a:normAutofit/>
          </a:bodyPr>
          <a:lstStyle/>
          <a:p>
            <a:r>
              <a:rPr lang="en-GB" noProof="0"/>
              <a:t>Treatment adherence and relapse risk</a:t>
            </a:r>
          </a:p>
        </p:txBody>
      </p:sp>
      <p:sp>
        <p:nvSpPr>
          <p:cNvPr id="22" name="Text Placeholder 5">
            <a:extLst>
              <a:ext uri="{FF2B5EF4-FFF2-40B4-BE49-F238E27FC236}">
                <a16:creationId xmlns:a16="http://schemas.microsoft.com/office/drawing/2014/main" id="{A61B989F-DD70-8FA3-08F3-E18C13AE2AEC}"/>
              </a:ext>
            </a:extLst>
          </p:cNvPr>
          <p:cNvSpPr>
            <a:spLocks noGrp="1"/>
          </p:cNvSpPr>
          <p:nvPr>
            <p:ph type="body" sz="quarter" idx="18"/>
          </p:nvPr>
        </p:nvSpPr>
        <p:spPr/>
        <p:txBody>
          <a:bodyPr/>
          <a:lstStyle/>
          <a:p>
            <a:r>
              <a:rPr lang="en-GB" noProof="0" dirty="0"/>
              <a:t>FEP=first-episode psychosis</a:t>
            </a:r>
            <a:endParaRPr lang="en-GB" dirty="0"/>
          </a:p>
          <a:p>
            <a:r>
              <a:rPr lang="en-GB" noProof="0" dirty="0"/>
              <a:t>1. </a:t>
            </a:r>
            <a:r>
              <a:rPr lang="en-GB" noProof="0" dirty="0" err="1"/>
              <a:t>Caseiro</a:t>
            </a:r>
            <a:r>
              <a:rPr lang="en-GB" noProof="0" dirty="0"/>
              <a:t> et al. J </a:t>
            </a:r>
            <a:r>
              <a:rPr lang="en-GB" noProof="0" dirty="0" err="1"/>
              <a:t>Psychiatr</a:t>
            </a:r>
            <a:r>
              <a:rPr lang="en-GB" noProof="0" dirty="0"/>
              <a:t> Res 2012;46:1099–1105; 2. </a:t>
            </a:r>
            <a:r>
              <a:rPr lang="en-GB" dirty="0"/>
              <a:t>Kishi et al. </a:t>
            </a:r>
            <a:r>
              <a:rPr lang="en-GB" dirty="0" err="1"/>
              <a:t>Psychol</a:t>
            </a:r>
            <a:r>
              <a:rPr lang="en-GB" dirty="0"/>
              <a:t> Med 2019;49:772–779; 3. </a:t>
            </a:r>
            <a:r>
              <a:rPr lang="en-GB" noProof="0" dirty="0"/>
              <a:t>Bogers et al. </a:t>
            </a:r>
            <a:r>
              <a:rPr lang="en-GB" noProof="0" dirty="0" err="1"/>
              <a:t>Schizophr</a:t>
            </a:r>
            <a:r>
              <a:rPr lang="en-GB" noProof="0" dirty="0"/>
              <a:t> Bull 2023;49:11–23</a:t>
            </a:r>
            <a:r>
              <a:rPr lang="en-GB" strike="sngStrike" noProof="0" dirty="0">
                <a:solidFill>
                  <a:srgbClr val="FF0000"/>
                </a:solidFill>
              </a:rPr>
              <a:t> </a:t>
            </a:r>
          </a:p>
        </p:txBody>
      </p:sp>
      <p:sp>
        <p:nvSpPr>
          <p:cNvPr id="23" name="Slide Number Placeholder 6">
            <a:extLst>
              <a:ext uri="{FF2B5EF4-FFF2-40B4-BE49-F238E27FC236}">
                <a16:creationId xmlns:a16="http://schemas.microsoft.com/office/drawing/2014/main" id="{90E2215B-B333-BB79-0567-18D7C4FC200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31</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10" name="Freeform: Shape 9">
            <a:extLst>
              <a:ext uri="{FF2B5EF4-FFF2-40B4-BE49-F238E27FC236}">
                <a16:creationId xmlns:a16="http://schemas.microsoft.com/office/drawing/2014/main" id="{F546EA13-A2D7-BDF6-E219-7CEE2EDEBB9D}"/>
              </a:ext>
            </a:extLst>
          </p:cNvPr>
          <p:cNvSpPr/>
          <p:nvPr/>
        </p:nvSpPr>
        <p:spPr>
          <a:xfrm>
            <a:off x="557915" y="4958181"/>
            <a:ext cx="11125200" cy="0"/>
          </a:xfrm>
          <a:custGeom>
            <a:avLst/>
            <a:gdLst>
              <a:gd name="csX0" fmla="*/ 0 w 11125200"/>
              <a:gd name="csY0" fmla="*/ 0 h 0"/>
              <a:gd name="csX1" fmla="*/ 11125200 w 11125200"/>
              <a:gd name="csY1" fmla="*/ 0 h 0"/>
            </a:gdLst>
            <a:ahLst/>
            <a:cxnLst>
              <a:cxn ang="0">
                <a:pos x="csX0" y="csY0"/>
              </a:cxn>
              <a:cxn ang="0">
                <a:pos x="csX1" y="csY1"/>
              </a:cxn>
            </a:cxnLst>
            <a:rect l="l" t="t" r="r" b="b"/>
            <a:pathLst>
              <a:path w="11125200">
                <a:moveTo>
                  <a:pt x="0" y="0"/>
                </a:moveTo>
                <a:lnTo>
                  <a:pt x="11125200" y="0"/>
                </a:lnTo>
              </a:path>
            </a:pathLst>
          </a:custGeom>
          <a:noFill/>
          <a:ln w="38100">
            <a:solidFill>
              <a:schemeClr val="tx1"/>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Freeform: Shape 10">
            <a:extLst>
              <a:ext uri="{FF2B5EF4-FFF2-40B4-BE49-F238E27FC236}">
                <a16:creationId xmlns:a16="http://schemas.microsoft.com/office/drawing/2014/main" id="{6DC9FFD1-22A0-46CC-4DC0-594B824EDFB2}"/>
              </a:ext>
            </a:extLst>
          </p:cNvPr>
          <p:cNvSpPr/>
          <p:nvPr/>
        </p:nvSpPr>
        <p:spPr>
          <a:xfrm>
            <a:off x="1913126" y="1630576"/>
            <a:ext cx="48278" cy="3114186"/>
          </a:xfrm>
          <a:custGeom>
            <a:avLst/>
            <a:gdLst>
              <a:gd name="csX0" fmla="*/ 0 w 0"/>
              <a:gd name="csY0" fmla="*/ 0 h 2200275"/>
              <a:gd name="csX1" fmla="*/ 0 w 0"/>
              <a:gd name="csY1" fmla="*/ 2200275 h 2200275"/>
            </a:gdLst>
            <a:ahLst/>
            <a:cxnLst>
              <a:cxn ang="0">
                <a:pos x="csX0" y="csY0"/>
              </a:cxn>
              <a:cxn ang="0">
                <a:pos x="csX1" y="csY1"/>
              </a:cxn>
            </a:cxnLst>
            <a:rect l="l" t="t" r="r" b="b"/>
            <a:pathLst>
              <a:path h="2200275">
                <a:moveTo>
                  <a:pt x="0" y="0"/>
                </a:moveTo>
                <a:lnTo>
                  <a:pt x="0" y="220027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Oval 11">
            <a:extLst>
              <a:ext uri="{FF2B5EF4-FFF2-40B4-BE49-F238E27FC236}">
                <a16:creationId xmlns:a16="http://schemas.microsoft.com/office/drawing/2014/main" id="{88BC3836-638D-E1E7-FA39-E6C7BB3D292F}"/>
              </a:ext>
            </a:extLst>
          </p:cNvPr>
          <p:cNvSpPr/>
          <p:nvPr/>
        </p:nvSpPr>
        <p:spPr>
          <a:xfrm flipV="1">
            <a:off x="1760949" y="4746248"/>
            <a:ext cx="293376" cy="28440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Oval 12">
            <a:extLst>
              <a:ext uri="{FF2B5EF4-FFF2-40B4-BE49-F238E27FC236}">
                <a16:creationId xmlns:a16="http://schemas.microsoft.com/office/drawing/2014/main" id="{E516A467-8687-D51C-2BAD-19B9F6DD6677}"/>
              </a:ext>
            </a:extLst>
          </p:cNvPr>
          <p:cNvSpPr/>
          <p:nvPr/>
        </p:nvSpPr>
        <p:spPr>
          <a:xfrm flipV="1">
            <a:off x="1760949" y="1346176"/>
            <a:ext cx="293376" cy="28440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TextBox 13">
            <a:extLst>
              <a:ext uri="{FF2B5EF4-FFF2-40B4-BE49-F238E27FC236}">
                <a16:creationId xmlns:a16="http://schemas.microsoft.com/office/drawing/2014/main" id="{D6E65CC9-3631-11EE-365E-ECE8CAF7959A}"/>
              </a:ext>
            </a:extLst>
          </p:cNvPr>
          <p:cNvSpPr txBox="1"/>
          <p:nvPr/>
        </p:nvSpPr>
        <p:spPr>
          <a:xfrm>
            <a:off x="2029290" y="1605744"/>
            <a:ext cx="3252322" cy="318035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F1A01"/>
                </a:solidFill>
                <a:effectLst/>
                <a:uLnTx/>
                <a:uFillTx/>
                <a:latin typeface="Arial"/>
                <a:ea typeface="+mn-ea"/>
                <a:cs typeface="+mn-cs"/>
              </a:rPr>
              <a:t>In patients with FEP, </a:t>
            </a:r>
            <a:br>
              <a:rPr kumimoji="0" lang="en-GB" sz="1600" b="0" i="0" u="none" strike="noStrike" kern="1200" cap="none" spc="0" normalizeH="0" baseline="0" noProof="0" dirty="0">
                <a:ln>
                  <a:noFill/>
                </a:ln>
                <a:solidFill>
                  <a:srgbClr val="3F1A01"/>
                </a:solidFill>
                <a:effectLst/>
                <a:uLnTx/>
                <a:uFillTx/>
                <a:latin typeface="Arial"/>
                <a:ea typeface="+mn-ea"/>
                <a:cs typeface="+mn-cs"/>
              </a:rPr>
            </a:br>
            <a:r>
              <a:rPr kumimoji="0" lang="en-GB" sz="1600" b="0" i="0" u="none" strike="noStrike" kern="1200" cap="none" spc="0" normalizeH="0" baseline="0" noProof="0" dirty="0">
                <a:ln>
                  <a:noFill/>
                </a:ln>
                <a:solidFill>
                  <a:srgbClr val="3F1A01"/>
                </a:solidFill>
                <a:effectLst/>
                <a:uLnTx/>
                <a:uFillTx/>
                <a:latin typeface="Arial"/>
                <a:ea typeface="+mn-ea"/>
                <a:cs typeface="+mn-cs"/>
              </a:rPr>
              <a:t>non-adherence to </a:t>
            </a:r>
            <a:r>
              <a:rPr kumimoji="0" lang="en-GB" sz="1600" b="1" i="0" u="none" strike="noStrike" kern="1200" cap="none" spc="0" normalizeH="0" baseline="0" noProof="0" dirty="0">
                <a:ln>
                  <a:noFill/>
                </a:ln>
                <a:solidFill>
                  <a:srgbClr val="3F1A01"/>
                </a:solidFill>
                <a:effectLst/>
                <a:uLnTx/>
                <a:uFillTx/>
                <a:latin typeface="Arial"/>
                <a:ea typeface="+mn-ea"/>
                <a:cs typeface="+mn-cs"/>
              </a:rPr>
              <a:t>antipsychotic treatment is the strongest predictor of relapse</a:t>
            </a:r>
            <a:r>
              <a:rPr kumimoji="0" lang="en-GB" sz="1600" i="0" u="none" strike="noStrike" kern="1200" cap="none" spc="0" normalizeH="0" baseline="30000" noProof="0" dirty="0">
                <a:ln>
                  <a:noFill/>
                </a:ln>
                <a:solidFill>
                  <a:srgbClr val="3F1A01"/>
                </a:solidFill>
                <a:effectLst/>
                <a:uLnTx/>
                <a:uFillTx/>
                <a:latin typeface="Arial"/>
                <a:ea typeface="+mn-ea"/>
                <a:cs typeface="+mn-cs"/>
              </a:rPr>
              <a:t>1</a:t>
            </a:r>
            <a:endParaRPr kumimoji="0" lang="en-GB" sz="1600" i="0" u="none" strike="noStrike" kern="1200" cap="none" spc="0" normalizeH="0" baseline="0" noProof="0" dirty="0">
              <a:ln>
                <a:noFill/>
              </a:ln>
              <a:solidFill>
                <a:srgbClr val="3F1A01"/>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1" i="0" u="none" strike="noStrike" kern="1200" cap="none" spc="0" normalizeH="0" baseline="0" noProof="0" dirty="0">
              <a:ln>
                <a:noFill/>
              </a:ln>
              <a:solidFill>
                <a:srgbClr val="3F1A01"/>
              </a:solidFill>
              <a:effectLst/>
              <a:highlight>
                <a:srgbClr val="FFFF00"/>
              </a:highligh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F1A01"/>
                </a:solidFill>
                <a:effectLst/>
                <a:uLnTx/>
                <a:uFillTx/>
                <a:latin typeface="Arial"/>
                <a:ea typeface="+mn-ea"/>
                <a:cs typeface="+mn-cs"/>
              </a:rPr>
              <a:t>In a sample of 140 individuals, </a:t>
            </a:r>
            <a:r>
              <a:rPr kumimoji="0" lang="en-GB" sz="1600" b="1" i="0" u="none" strike="noStrike" kern="1200" cap="none" spc="0" normalizeH="0" baseline="0" noProof="0" dirty="0">
                <a:ln>
                  <a:noFill/>
                </a:ln>
                <a:solidFill>
                  <a:srgbClr val="3F1A01"/>
                </a:solidFill>
                <a:effectLst/>
                <a:uLnTx/>
                <a:uFillTx/>
                <a:latin typeface="Arial"/>
                <a:ea typeface="+mn-ea"/>
                <a:cs typeface="+mn-cs"/>
              </a:rPr>
              <a:t>94% of those who did not adhere to treatment relapsed </a:t>
            </a:r>
            <a:r>
              <a:rPr kumimoji="0" lang="en-GB" sz="1600" b="0" i="0" u="none" strike="noStrike" kern="1200" cap="none" spc="0" normalizeH="0" baseline="0" noProof="0" dirty="0">
                <a:ln>
                  <a:noFill/>
                </a:ln>
                <a:solidFill>
                  <a:srgbClr val="3F1A01"/>
                </a:solidFill>
                <a:effectLst/>
                <a:uLnTx/>
                <a:uFillTx/>
                <a:latin typeface="Arial"/>
                <a:ea typeface="+mn-ea"/>
                <a:cs typeface="+mn-cs"/>
              </a:rPr>
              <a:t>within 3 years</a:t>
            </a:r>
            <a:r>
              <a:rPr kumimoji="0" lang="en-GB" sz="1600" b="0" i="0" u="none" strike="noStrike" kern="1200" cap="none" spc="0" normalizeH="0" baseline="30000" noProof="0" dirty="0">
                <a:ln>
                  <a:noFill/>
                </a:ln>
                <a:solidFill>
                  <a:srgbClr val="3F1A01"/>
                </a:solidFill>
                <a:effectLst/>
                <a:uLnTx/>
                <a:uFillTx/>
                <a:latin typeface="Arial"/>
                <a:ea typeface="+mn-ea"/>
                <a:cs typeface="+mn-cs"/>
              </a:rPr>
              <a:t>1</a:t>
            </a:r>
            <a:endParaRPr kumimoji="0" lang="en-US" sz="1600" b="0" i="0" u="none" strike="noStrike" kern="1200" cap="none" spc="0" normalizeH="0" baseline="0" noProof="0" dirty="0">
              <a:ln>
                <a:noFill/>
              </a:ln>
              <a:solidFill>
                <a:srgbClr val="3F1A0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30000" noProof="0" dirty="0">
              <a:ln>
                <a:noFill/>
              </a:ln>
              <a:solidFill>
                <a:srgbClr val="3F1A0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3F1A0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3F1A01"/>
              </a:solidFill>
              <a:effectLst/>
              <a:uLnTx/>
              <a:uFillTx/>
              <a:latin typeface="Arial"/>
              <a:ea typeface="+mn-ea"/>
              <a:cs typeface="+mn-cs"/>
            </a:endParaRPr>
          </a:p>
        </p:txBody>
      </p:sp>
      <p:sp>
        <p:nvSpPr>
          <p:cNvPr id="15" name="TextBox 14">
            <a:extLst>
              <a:ext uri="{FF2B5EF4-FFF2-40B4-BE49-F238E27FC236}">
                <a16:creationId xmlns:a16="http://schemas.microsoft.com/office/drawing/2014/main" id="{1BB8BE51-218A-7802-B77A-3076F960B164}"/>
              </a:ext>
            </a:extLst>
          </p:cNvPr>
          <p:cNvSpPr txBox="1"/>
          <p:nvPr/>
        </p:nvSpPr>
        <p:spPr>
          <a:xfrm>
            <a:off x="8949603" y="1488376"/>
            <a:ext cx="2858594" cy="32778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F1A01"/>
                </a:solidFill>
                <a:effectLst/>
                <a:uLnTx/>
                <a:uFillTx/>
                <a:latin typeface="Arial"/>
                <a:ea typeface="+mn-ea"/>
                <a:cs typeface="+mn-cs"/>
              </a:rPr>
              <a:t>In </a:t>
            </a:r>
            <a:r>
              <a:rPr kumimoji="0" lang="en-GB" sz="1600" b="0" i="0" u="none" strike="noStrike" kern="1200" cap="none" spc="0" normalizeH="0" baseline="0" noProof="0" dirty="0">
                <a:ln>
                  <a:noFill/>
                </a:ln>
                <a:effectLst/>
                <a:uLnTx/>
                <a:uFillTx/>
                <a:latin typeface="Arial"/>
                <a:ea typeface="+mn-ea"/>
                <a:cs typeface="+mn-cs"/>
              </a:rPr>
              <a:t>patients with </a:t>
            </a:r>
            <a:r>
              <a:rPr kumimoji="0" lang="en-GB" sz="1600" b="0" i="0" u="none" strike="noStrike" kern="1200" cap="none" spc="0" normalizeH="0" baseline="0" noProof="0" dirty="0">
                <a:ln>
                  <a:noFill/>
                </a:ln>
                <a:solidFill>
                  <a:srgbClr val="3F1A01"/>
                </a:solidFill>
                <a:effectLst/>
                <a:uLnTx/>
                <a:uFillTx/>
                <a:latin typeface="Arial"/>
                <a:ea typeface="+mn-ea"/>
                <a:cs typeface="+mn-cs"/>
              </a:rPr>
              <a:t>chronic schizophrenia, </a:t>
            </a:r>
            <a:r>
              <a:rPr kumimoji="0" lang="en-GB" sz="1600" b="1" i="0" u="none" strike="noStrike" kern="1200" cap="none" spc="0" normalizeH="0" baseline="0" noProof="0" dirty="0">
                <a:ln>
                  <a:noFill/>
                </a:ln>
                <a:solidFill>
                  <a:srgbClr val="3F1A01"/>
                </a:solidFill>
                <a:effectLst/>
                <a:uLnTx/>
                <a:uFillTx/>
                <a:latin typeface="Arial"/>
                <a:ea typeface="+mn-ea"/>
                <a:cs typeface="+mn-cs"/>
              </a:rPr>
              <a:t>d</a:t>
            </a:r>
            <a:r>
              <a:rPr kumimoji="0" lang="en-US" sz="1600" b="1" i="0" u="none" strike="noStrike" kern="1200" cap="none" spc="0" normalizeH="0" baseline="0" noProof="0" dirty="0">
                <a:ln>
                  <a:noFill/>
                </a:ln>
                <a:effectLst/>
                <a:uLnTx/>
                <a:uFillTx/>
                <a:latin typeface="Arial"/>
                <a:ea typeface="+mn-ea"/>
                <a:cs typeface="+mn-cs"/>
              </a:rPr>
              <a:t>is</a:t>
            </a:r>
            <a:r>
              <a:rPr kumimoji="0" lang="en-GB" sz="1600" b="1" i="0" u="none" strike="noStrike" kern="1200" cap="none" spc="0" normalizeH="0" baseline="0" noProof="0" dirty="0">
                <a:ln>
                  <a:noFill/>
                </a:ln>
                <a:effectLst/>
                <a:uLnTx/>
                <a:uFillTx/>
                <a:latin typeface="Arial"/>
                <a:ea typeface="+mn-ea"/>
                <a:cs typeface="+mn-cs"/>
              </a:rPr>
              <a:t>continuation</a:t>
            </a:r>
            <a:r>
              <a:rPr kumimoji="0" lang="en-GB" sz="1600" b="0" i="0" u="none" strike="noStrike" kern="1200" cap="none" spc="0" normalizeH="0" baseline="0" noProof="0" dirty="0">
                <a:ln>
                  <a:noFill/>
                </a:ln>
                <a:effectLst/>
                <a:uLnTx/>
                <a:uFillTx/>
                <a:latin typeface="Arial"/>
                <a:ea typeface="+mn-ea"/>
                <a:cs typeface="+mn-cs"/>
              </a:rPr>
              <a:t> </a:t>
            </a:r>
            <a:r>
              <a:rPr kumimoji="0" lang="en-GB" sz="1600" b="0" i="0" u="none" strike="noStrike" kern="1200" cap="none" spc="0" normalizeH="0" baseline="0" noProof="0" dirty="0">
                <a:ln>
                  <a:noFill/>
                </a:ln>
                <a:solidFill>
                  <a:srgbClr val="3F1A01"/>
                </a:solidFill>
                <a:effectLst/>
                <a:uLnTx/>
                <a:uFillTx/>
                <a:latin typeface="Arial"/>
                <a:ea typeface="+mn-ea"/>
                <a:cs typeface="+mn-cs"/>
              </a:rPr>
              <a:t>of antipsychotic treatment </a:t>
            </a:r>
            <a:r>
              <a:rPr kumimoji="0" lang="en-GB" sz="1600" b="1" i="0" u="none" strike="noStrike" kern="1200" cap="none" spc="0" normalizeH="0" baseline="0" noProof="0" dirty="0">
                <a:ln>
                  <a:noFill/>
                </a:ln>
                <a:solidFill>
                  <a:srgbClr val="3F1A01"/>
                </a:solidFill>
                <a:effectLst/>
                <a:uLnTx/>
                <a:uFillTx/>
                <a:latin typeface="Arial"/>
                <a:ea typeface="+mn-ea"/>
                <a:cs typeface="+mn-cs"/>
              </a:rPr>
              <a:t>increases relapse risk</a:t>
            </a:r>
            <a:r>
              <a:rPr kumimoji="0" lang="en-GB" sz="1600" i="0" u="none" strike="noStrike" kern="1200" cap="none" spc="0" normalizeH="0" baseline="30000" noProof="0" dirty="0">
                <a:ln>
                  <a:noFill/>
                </a:ln>
                <a:solidFill>
                  <a:srgbClr val="3F1A01"/>
                </a:solidFill>
                <a:effectLst/>
                <a:uLnTx/>
                <a:uFillTx/>
                <a:latin typeface="Arial"/>
                <a:ea typeface="+mn-ea"/>
                <a:cs typeface="+mn-cs"/>
              </a:rPr>
              <a:t>3</a:t>
            </a:r>
          </a:p>
          <a:p>
            <a:pPr marL="285750" marR="0" lvl="0" indent="-28575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F1A01"/>
                </a:solidFill>
                <a:effectLst/>
                <a:uLnTx/>
                <a:uFillTx/>
                <a:latin typeface="Arial"/>
                <a:ea typeface="+mn-ea"/>
                <a:cs typeface="+mn-cs"/>
              </a:rPr>
              <a:t>In a meta-analysis of chronic schizophrenia  (N=</a:t>
            </a:r>
            <a:r>
              <a:rPr kumimoji="0" lang="en-GB" sz="1600" b="0" i="0" u="none" strike="noStrike" kern="1200" cap="none" spc="0" normalizeH="0" baseline="0" noProof="0" dirty="0">
                <a:ln>
                  <a:noFill/>
                </a:ln>
                <a:effectLst/>
                <a:uLnTx/>
                <a:uFillTx/>
                <a:latin typeface="Arial"/>
                <a:ea typeface="+mn-ea"/>
                <a:cs typeface="+mn-cs"/>
              </a:rPr>
              <a:t>4,57</a:t>
            </a:r>
            <a:r>
              <a:rPr kumimoji="0" lang="en-GB" sz="1600" b="0" i="0" u="none" strike="noStrike" kern="1200" cap="none" spc="0" normalizeH="0" baseline="0" noProof="0" dirty="0">
                <a:ln>
                  <a:noFill/>
                </a:ln>
                <a:solidFill>
                  <a:srgbClr val="3F1A01"/>
                </a:solidFill>
                <a:effectLst/>
                <a:uLnTx/>
                <a:uFillTx/>
                <a:latin typeface="Arial"/>
                <a:ea typeface="+mn-ea"/>
                <a:cs typeface="+mn-cs"/>
              </a:rPr>
              <a:t>1), treatment </a:t>
            </a:r>
            <a:r>
              <a:rPr kumimoji="0" lang="en-US" sz="1600" b="1" i="0" u="none" strike="noStrike" kern="1200" cap="none" spc="0" normalizeH="0" baseline="0" noProof="0" dirty="0">
                <a:ln>
                  <a:noFill/>
                </a:ln>
                <a:solidFill>
                  <a:srgbClr val="3F1A01"/>
                </a:solidFill>
                <a:effectLst/>
                <a:uLnTx/>
                <a:uFillTx/>
                <a:latin typeface="Arial"/>
                <a:ea typeface="+mn-ea"/>
                <a:cs typeface="+mn-cs"/>
              </a:rPr>
              <a:t>discontinuation almost doubled the risk </a:t>
            </a:r>
            <a:r>
              <a:rPr kumimoji="0" lang="en-US" sz="1600" b="0" i="0" u="none" strike="noStrike" kern="1200" cap="none" spc="0" normalizeH="0" baseline="0" noProof="0" dirty="0">
                <a:ln>
                  <a:noFill/>
                </a:ln>
                <a:solidFill>
                  <a:srgbClr val="3F1A01"/>
                </a:solidFill>
                <a:effectLst/>
                <a:uLnTx/>
                <a:uFillTx/>
                <a:latin typeface="Arial"/>
                <a:ea typeface="+mn-ea"/>
                <a:cs typeface="+mn-cs"/>
              </a:rPr>
              <a:t>of relapse compared with dose reduction</a:t>
            </a:r>
            <a:r>
              <a:rPr kumimoji="0" lang="en-US" sz="1600" b="0" i="0" u="none" strike="noStrike" kern="1200" cap="none" spc="0" normalizeH="0" baseline="30000" noProof="0" dirty="0">
                <a:ln>
                  <a:noFill/>
                </a:ln>
                <a:solidFill>
                  <a:srgbClr val="3F1A01"/>
                </a:solidFill>
                <a:effectLst/>
                <a:uLnTx/>
                <a:uFillTx/>
                <a:latin typeface="Arial"/>
                <a:ea typeface="+mn-ea"/>
                <a:cs typeface="+mn-cs"/>
              </a:rPr>
              <a:t>3</a:t>
            </a:r>
            <a:endParaRPr kumimoji="0" lang="en-GB" sz="1600" b="0" i="0" u="none" strike="noStrike" kern="1200" cap="none" spc="0" normalizeH="0" baseline="0" noProof="0" dirty="0">
              <a:ln>
                <a:noFill/>
              </a:ln>
              <a:solidFill>
                <a:srgbClr val="3F1A01"/>
              </a:solidFill>
              <a:effectLst/>
              <a:uLnTx/>
              <a:uFillTx/>
              <a:latin typeface="Arial"/>
              <a:ea typeface="+mn-ea"/>
              <a:cs typeface="+mn-cs"/>
            </a:endParaRPr>
          </a:p>
        </p:txBody>
      </p:sp>
      <p:sp>
        <p:nvSpPr>
          <p:cNvPr id="16" name="Oval 15">
            <a:extLst>
              <a:ext uri="{FF2B5EF4-FFF2-40B4-BE49-F238E27FC236}">
                <a16:creationId xmlns:a16="http://schemas.microsoft.com/office/drawing/2014/main" id="{30283D75-AC45-F9F1-2605-0A6702DB24DE}"/>
              </a:ext>
            </a:extLst>
          </p:cNvPr>
          <p:cNvSpPr/>
          <p:nvPr/>
        </p:nvSpPr>
        <p:spPr>
          <a:xfrm flipV="1">
            <a:off x="8650007" y="4746248"/>
            <a:ext cx="284400" cy="284400"/>
          </a:xfrm>
          <a:prstGeom prst="ellipse">
            <a:avLst/>
          </a:prstGeom>
          <a:solidFill>
            <a:schemeClr val="bg1"/>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Oval 16">
            <a:extLst>
              <a:ext uri="{FF2B5EF4-FFF2-40B4-BE49-F238E27FC236}">
                <a16:creationId xmlns:a16="http://schemas.microsoft.com/office/drawing/2014/main" id="{8F77FE95-041B-D55E-AEF4-8FD8D6864466}"/>
              </a:ext>
            </a:extLst>
          </p:cNvPr>
          <p:cNvSpPr/>
          <p:nvPr/>
        </p:nvSpPr>
        <p:spPr>
          <a:xfrm flipV="1">
            <a:off x="8652143" y="1346176"/>
            <a:ext cx="284400" cy="284400"/>
          </a:xfrm>
          <a:prstGeom prst="ellipse">
            <a:avLst/>
          </a:prstGeom>
          <a:solidFill>
            <a:schemeClr val="bg1"/>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Oval 17">
            <a:extLst>
              <a:ext uri="{FF2B5EF4-FFF2-40B4-BE49-F238E27FC236}">
                <a16:creationId xmlns:a16="http://schemas.microsoft.com/office/drawing/2014/main" id="{1ADC3878-13B1-F219-3B31-2BD30C0BACEB}"/>
              </a:ext>
            </a:extLst>
          </p:cNvPr>
          <p:cNvSpPr/>
          <p:nvPr/>
        </p:nvSpPr>
        <p:spPr>
          <a:xfrm flipV="1">
            <a:off x="5384924" y="4746248"/>
            <a:ext cx="295399" cy="284400"/>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Oval 18">
            <a:extLst>
              <a:ext uri="{FF2B5EF4-FFF2-40B4-BE49-F238E27FC236}">
                <a16:creationId xmlns:a16="http://schemas.microsoft.com/office/drawing/2014/main" id="{3A4A32DB-DE71-5FA8-5A89-E6D5CD59DFD0}"/>
              </a:ext>
            </a:extLst>
          </p:cNvPr>
          <p:cNvSpPr/>
          <p:nvPr/>
        </p:nvSpPr>
        <p:spPr>
          <a:xfrm flipV="1">
            <a:off x="5384924" y="1346176"/>
            <a:ext cx="295399" cy="284400"/>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TextBox 19">
            <a:extLst>
              <a:ext uri="{FF2B5EF4-FFF2-40B4-BE49-F238E27FC236}">
                <a16:creationId xmlns:a16="http://schemas.microsoft.com/office/drawing/2014/main" id="{B5DCE383-D5CC-2F6B-EA8E-35D791338DCC}"/>
              </a:ext>
            </a:extLst>
          </p:cNvPr>
          <p:cNvSpPr txBox="1"/>
          <p:nvPr/>
        </p:nvSpPr>
        <p:spPr>
          <a:xfrm>
            <a:off x="5710567" y="1605744"/>
            <a:ext cx="2808310" cy="303159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In patients with remitted or stable FEP, discontinuation of antipsychotics </a:t>
            </a:r>
            <a:r>
              <a:rPr kumimoji="0" lang="en-US" sz="1600" b="1" i="0" u="none" strike="noStrike" kern="1200" cap="none" spc="0" normalizeH="0" baseline="0" noProof="0" dirty="0">
                <a:ln>
                  <a:noFill/>
                </a:ln>
                <a:solidFill>
                  <a:srgbClr val="3F1A01"/>
                </a:solidFill>
                <a:effectLst/>
                <a:uLnTx/>
                <a:uFillTx/>
                <a:latin typeface="Arial"/>
                <a:ea typeface="+mn-ea"/>
                <a:cs typeface="+mn-cs"/>
              </a:rPr>
              <a:t>increases risk of relapse</a:t>
            </a:r>
            <a:r>
              <a:rPr kumimoji="0" lang="en-US" sz="1600" b="0" i="0" u="none" strike="noStrike" kern="1200" cap="none" spc="0" normalizeH="0" baseline="30000" noProof="0" dirty="0">
                <a:ln>
                  <a:noFill/>
                </a:ln>
                <a:solidFill>
                  <a:srgbClr val="3F1A01"/>
                </a:solidFill>
                <a:effectLst/>
                <a:uLnTx/>
                <a:uFillTx/>
                <a:latin typeface="Arial"/>
                <a:ea typeface="+mn-ea"/>
                <a:cs typeface="+mn-cs"/>
              </a:rPr>
              <a:t>2</a:t>
            </a:r>
            <a:endParaRPr kumimoji="0" lang="en-US" sz="1600" b="0" i="0" u="none" strike="noStrike" kern="1200" cap="none" spc="0" normalizeH="0" baseline="0" noProof="0" dirty="0">
              <a:ln>
                <a:noFill/>
              </a:ln>
              <a:solidFill>
                <a:srgbClr val="3F1A01"/>
              </a:solidFill>
              <a:effectLst/>
              <a:uLnTx/>
              <a:uFillTx/>
              <a:latin typeface="Arial"/>
              <a:ea typeface="+mn-ea"/>
              <a:cs typeface="+mn-cs"/>
            </a:endParaRPr>
          </a:p>
          <a:p>
            <a:pPr marL="285750" marR="0" lvl="0" indent="-28575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In a meta-analysis of remitted/stable FEP (N=776), </a:t>
            </a:r>
            <a:r>
              <a:rPr kumimoji="0" lang="en-US" sz="1600" b="1" i="0" u="none" strike="noStrike" kern="1200" cap="none" spc="0" normalizeH="0" baseline="0" noProof="0" dirty="0">
                <a:ln>
                  <a:noFill/>
                </a:ln>
                <a:solidFill>
                  <a:srgbClr val="3F1A01"/>
                </a:solidFill>
                <a:effectLst/>
                <a:uLnTx/>
                <a:uFillTx/>
                <a:latin typeface="Arial"/>
                <a:ea typeface="+mn-ea"/>
                <a:cs typeface="+mn-cs"/>
              </a:rPr>
              <a:t>maintenance treatment reduced the 12-month relapse rate by ~50%</a:t>
            </a:r>
            <a:r>
              <a:rPr kumimoji="0" lang="en-US" sz="1600" i="0" u="none" strike="noStrike" kern="1200" cap="none" spc="0" normalizeH="0" baseline="30000" noProof="0" dirty="0">
                <a:ln>
                  <a:noFill/>
                </a:ln>
                <a:solidFill>
                  <a:srgbClr val="3F1A01"/>
                </a:solidFill>
                <a:effectLst/>
                <a:uLnTx/>
                <a:uFillTx/>
                <a:latin typeface="Arial"/>
                <a:ea typeface="+mn-ea"/>
                <a:cs typeface="+mn-cs"/>
              </a:rPr>
              <a:t>2</a:t>
            </a:r>
          </a:p>
        </p:txBody>
      </p:sp>
      <p:sp>
        <p:nvSpPr>
          <p:cNvPr id="21" name="Freeform: Shape 20">
            <a:extLst>
              <a:ext uri="{FF2B5EF4-FFF2-40B4-BE49-F238E27FC236}">
                <a16:creationId xmlns:a16="http://schemas.microsoft.com/office/drawing/2014/main" id="{D7F3AEA4-DF7D-D037-8FAD-52E3551FD334}"/>
              </a:ext>
            </a:extLst>
          </p:cNvPr>
          <p:cNvSpPr/>
          <p:nvPr/>
        </p:nvSpPr>
        <p:spPr>
          <a:xfrm>
            <a:off x="5520320" y="1630576"/>
            <a:ext cx="48278" cy="3114186"/>
          </a:xfrm>
          <a:custGeom>
            <a:avLst/>
            <a:gdLst>
              <a:gd name="csX0" fmla="*/ 0 w 0"/>
              <a:gd name="csY0" fmla="*/ 0 h 2200275"/>
              <a:gd name="csX1" fmla="*/ 0 w 0"/>
              <a:gd name="csY1" fmla="*/ 2200275 h 2200275"/>
            </a:gdLst>
            <a:ahLst/>
            <a:cxnLst>
              <a:cxn ang="0">
                <a:pos x="csX0" y="csY0"/>
              </a:cxn>
              <a:cxn ang="0">
                <a:pos x="csX1" y="csY1"/>
              </a:cxn>
            </a:cxnLst>
            <a:rect l="l" t="t" r="r" b="b"/>
            <a:pathLst>
              <a:path h="2200275">
                <a:moveTo>
                  <a:pt x="0" y="0"/>
                </a:moveTo>
                <a:lnTo>
                  <a:pt x="0" y="220027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Freeform: Shape 23">
            <a:extLst>
              <a:ext uri="{FF2B5EF4-FFF2-40B4-BE49-F238E27FC236}">
                <a16:creationId xmlns:a16="http://schemas.microsoft.com/office/drawing/2014/main" id="{E3C3990C-97AA-CA76-614D-89D7781947A7}"/>
              </a:ext>
            </a:extLst>
          </p:cNvPr>
          <p:cNvSpPr/>
          <p:nvPr/>
        </p:nvSpPr>
        <p:spPr>
          <a:xfrm>
            <a:off x="8805863" y="1630576"/>
            <a:ext cx="48278" cy="3114186"/>
          </a:xfrm>
          <a:custGeom>
            <a:avLst/>
            <a:gdLst>
              <a:gd name="csX0" fmla="*/ 0 w 0"/>
              <a:gd name="csY0" fmla="*/ 0 h 2200275"/>
              <a:gd name="csX1" fmla="*/ 0 w 0"/>
              <a:gd name="csY1" fmla="*/ 2200275 h 2200275"/>
            </a:gdLst>
            <a:ahLst/>
            <a:cxnLst>
              <a:cxn ang="0">
                <a:pos x="csX0" y="csY0"/>
              </a:cxn>
              <a:cxn ang="0">
                <a:pos x="csX1" y="csY1"/>
              </a:cxn>
            </a:cxnLst>
            <a:rect l="l" t="t" r="r" b="b"/>
            <a:pathLst>
              <a:path h="2200275">
                <a:moveTo>
                  <a:pt x="0" y="0"/>
                </a:moveTo>
                <a:lnTo>
                  <a:pt x="0" y="220027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4" name="Group 33">
            <a:extLst>
              <a:ext uri="{FF2B5EF4-FFF2-40B4-BE49-F238E27FC236}">
                <a16:creationId xmlns:a16="http://schemas.microsoft.com/office/drawing/2014/main" id="{F75F057E-EFF0-043B-EC6C-45C2453E9DA0}"/>
              </a:ext>
            </a:extLst>
          </p:cNvPr>
          <p:cNvGrpSpPr/>
          <p:nvPr/>
        </p:nvGrpSpPr>
        <p:grpSpPr>
          <a:xfrm>
            <a:off x="283572" y="3426929"/>
            <a:ext cx="1595611" cy="1603719"/>
            <a:chOff x="468416" y="4134031"/>
            <a:chExt cx="1298490" cy="1305088"/>
          </a:xfrm>
        </p:grpSpPr>
        <p:pic>
          <p:nvPicPr>
            <p:cNvPr id="31" name="Graphic 30" descr="Needle outline">
              <a:extLst>
                <a:ext uri="{FF2B5EF4-FFF2-40B4-BE49-F238E27FC236}">
                  <a16:creationId xmlns:a16="http://schemas.microsoft.com/office/drawing/2014/main" id="{69C254AB-A850-ADAE-6AE1-9448B372A9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8416" y="4134031"/>
              <a:ext cx="914400" cy="914400"/>
            </a:xfrm>
            <a:prstGeom prst="rect">
              <a:avLst/>
            </a:prstGeom>
          </p:spPr>
        </p:pic>
        <p:pic>
          <p:nvPicPr>
            <p:cNvPr id="33" name="Graphic 32" descr="Medicine outline">
              <a:extLst>
                <a:ext uri="{FF2B5EF4-FFF2-40B4-BE49-F238E27FC236}">
                  <a16:creationId xmlns:a16="http://schemas.microsoft.com/office/drawing/2014/main" id="{71CE0758-D1F7-1584-38C0-47BAF85A56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2506" y="4524719"/>
              <a:ext cx="914400" cy="914400"/>
            </a:xfrm>
            <a:prstGeom prst="rect">
              <a:avLst/>
            </a:prstGeom>
          </p:spPr>
        </p:pic>
      </p:grpSp>
      <p:sp>
        <p:nvSpPr>
          <p:cNvPr id="36" name="Content Placeholder 1">
            <a:extLst>
              <a:ext uri="{FF2B5EF4-FFF2-40B4-BE49-F238E27FC236}">
                <a16:creationId xmlns:a16="http://schemas.microsoft.com/office/drawing/2014/main" id="{F1285259-EF9C-454E-2F61-B1A45EB48376}"/>
              </a:ext>
            </a:extLst>
          </p:cNvPr>
          <p:cNvSpPr txBox="1">
            <a:spLocks/>
          </p:cNvSpPr>
          <p:nvPr/>
        </p:nvSpPr>
        <p:spPr>
          <a:xfrm>
            <a:off x="539750" y="5181689"/>
            <a:ext cx="11110912" cy="665947"/>
          </a:xfrm>
          <a:prstGeom prst="roundRect">
            <a:avLst>
              <a:gd name="adj" fmla="val 21726"/>
            </a:avLst>
          </a:prstGeom>
          <a:solidFill>
            <a:schemeClr val="accent4">
              <a:lumMod val="60000"/>
              <a:lumOff val="40000"/>
            </a:schemeClr>
          </a:solidFill>
        </p:spPr>
        <p:txBody>
          <a:bodyPr anchor="ct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lnSpc>
                <a:spcPct val="90000"/>
              </a:lnSpc>
              <a:buNone/>
            </a:pPr>
            <a:r>
              <a:rPr lang="en-GB" dirty="0"/>
              <a:t>Across the course of illness, </a:t>
            </a:r>
            <a:r>
              <a:rPr lang="en-GB" b="1" dirty="0"/>
              <a:t>non-adherence to treatment consistently increases relapse risk</a:t>
            </a:r>
            <a:endParaRPr lang="en-GB" b="1" baseline="30000" dirty="0"/>
          </a:p>
        </p:txBody>
      </p:sp>
    </p:spTree>
    <p:extLst>
      <p:ext uri="{BB962C8B-B14F-4D97-AF65-F5344CB8AC3E}">
        <p14:creationId xmlns:p14="http://schemas.microsoft.com/office/powerpoint/2010/main" val="40509575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D0908-3AAC-9AD3-82DB-DA959660FC3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1134E09-4FD3-6769-9FF8-465CAA57A027}"/>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7066ADFA-9522-1606-049F-DF4D1C197421}"/>
              </a:ext>
            </a:extLst>
          </p:cNvPr>
          <p:cNvSpPr>
            <a:spLocks noGrp="1"/>
          </p:cNvSpPr>
          <p:nvPr>
            <p:ph type="title"/>
          </p:nvPr>
        </p:nvSpPr>
        <p:spPr/>
        <p:txBody>
          <a:bodyPr/>
          <a:lstStyle/>
          <a:p>
            <a:r>
              <a:rPr lang="en-GB" noProof="0"/>
              <a:t>Trauma, social cognition, and functioning</a:t>
            </a:r>
          </a:p>
        </p:txBody>
      </p:sp>
      <p:sp>
        <p:nvSpPr>
          <p:cNvPr id="9" name="Content Placeholder 8">
            <a:extLst>
              <a:ext uri="{FF2B5EF4-FFF2-40B4-BE49-F238E27FC236}">
                <a16:creationId xmlns:a16="http://schemas.microsoft.com/office/drawing/2014/main" id="{5ED45839-ECCF-B465-A91A-9E68955121EB}"/>
              </a:ext>
            </a:extLst>
          </p:cNvPr>
          <p:cNvSpPr>
            <a:spLocks noGrp="1"/>
          </p:cNvSpPr>
          <p:nvPr>
            <p:ph idx="19"/>
          </p:nvPr>
        </p:nvSpPr>
        <p:spPr/>
        <p:txBody>
          <a:bodyPr/>
          <a:lstStyle/>
          <a:p>
            <a:r>
              <a:rPr lang="en-GB" noProof="0"/>
              <a:t>Childhood adversities, such as </a:t>
            </a:r>
            <a:r>
              <a:rPr lang="en-GB" b="1" noProof="0"/>
              <a:t>emotional abuse, </a:t>
            </a:r>
            <a:r>
              <a:rPr lang="en-GB" b="1" noProof="0">
                <a:solidFill>
                  <a:schemeClr val="tx1"/>
                </a:solidFill>
              </a:rPr>
              <a:t>neglect, </a:t>
            </a:r>
            <a:r>
              <a:rPr lang="en-GB" noProof="0">
                <a:solidFill>
                  <a:schemeClr val="tx1"/>
                </a:solidFill>
              </a:rPr>
              <a:t>and</a:t>
            </a:r>
            <a:r>
              <a:rPr lang="en-GB" b="1" noProof="0">
                <a:solidFill>
                  <a:schemeClr val="tx1"/>
                </a:solidFill>
              </a:rPr>
              <a:t> </a:t>
            </a:r>
            <a:r>
              <a:rPr lang="en-GB" b="1" noProof="0"/>
              <a:t>bullying</a:t>
            </a:r>
            <a:r>
              <a:rPr lang="en-GB" noProof="0"/>
              <a:t>, are associated with </a:t>
            </a:r>
            <a:r>
              <a:rPr lang="en-GB" b="1" noProof="0"/>
              <a:t>more severe positive, negative, </a:t>
            </a:r>
            <a:r>
              <a:rPr lang="en-GB" noProof="0"/>
              <a:t>and</a:t>
            </a:r>
            <a:r>
              <a:rPr lang="en-GB" b="1" noProof="0"/>
              <a:t> affective symptom dimensions </a:t>
            </a:r>
            <a:r>
              <a:rPr lang="en-GB" noProof="0"/>
              <a:t>in psychosis</a:t>
            </a:r>
            <a:r>
              <a:rPr lang="en-GB" baseline="30000" noProof="0"/>
              <a:t>1</a:t>
            </a:r>
          </a:p>
          <a:p>
            <a:endParaRPr lang="en-GB" noProof="0"/>
          </a:p>
        </p:txBody>
      </p:sp>
      <p:sp>
        <p:nvSpPr>
          <p:cNvPr id="11" name="Content Placeholder 10">
            <a:extLst>
              <a:ext uri="{FF2B5EF4-FFF2-40B4-BE49-F238E27FC236}">
                <a16:creationId xmlns:a16="http://schemas.microsoft.com/office/drawing/2014/main" id="{9424703E-1A9E-2D52-8BE9-270EDC639509}"/>
              </a:ext>
            </a:extLst>
          </p:cNvPr>
          <p:cNvSpPr>
            <a:spLocks noGrp="1"/>
          </p:cNvSpPr>
          <p:nvPr>
            <p:ph sz="half" idx="20"/>
          </p:nvPr>
        </p:nvSpPr>
        <p:spPr/>
        <p:txBody>
          <a:bodyPr/>
          <a:lstStyle/>
          <a:p>
            <a:r>
              <a:rPr lang="en-GB" b="1" noProof="0" dirty="0"/>
              <a:t>Exposure to trauma is linked to reduced social functioning and impaired social cognition</a:t>
            </a:r>
            <a:r>
              <a:rPr lang="en-GB" noProof="0" dirty="0"/>
              <a:t>, which may partly contribute to poorer long-term functional outcomes</a:t>
            </a:r>
            <a:r>
              <a:rPr lang="en-GB" baseline="30000" noProof="0" dirty="0"/>
              <a:t>2</a:t>
            </a:r>
          </a:p>
          <a:p>
            <a:pPr lvl="0"/>
            <a:r>
              <a:rPr lang="en-GB" noProof="0" dirty="0"/>
              <a:t>Associations between maltreatment and symptoms are modulated by type of adversity, developmental timing and cumulative burden of traumatic events</a:t>
            </a:r>
            <a:r>
              <a:rPr lang="en-GB" baseline="30000" noProof="0" dirty="0"/>
              <a:t>2</a:t>
            </a:r>
          </a:p>
          <a:p>
            <a:pPr lvl="0"/>
            <a:r>
              <a:rPr lang="en-GB" noProof="0" dirty="0"/>
              <a:t>Childhood abuse or neglect may negatively affect neurocognitive and mentalizing abilities, which could contribute to psychotic symptoms, </a:t>
            </a:r>
            <a:r>
              <a:rPr lang="en-GB" dirty="0"/>
              <a:t>particularly in males</a:t>
            </a:r>
            <a:r>
              <a:rPr lang="en-GB" baseline="30000" dirty="0"/>
              <a:t>3</a:t>
            </a:r>
            <a:endParaRPr lang="en-GB" noProof="0" dirty="0"/>
          </a:p>
          <a:p>
            <a:endParaRPr lang="en-GB" noProof="0" dirty="0"/>
          </a:p>
        </p:txBody>
      </p:sp>
      <p:sp>
        <p:nvSpPr>
          <p:cNvPr id="10" name="Text Placeholder 9">
            <a:extLst>
              <a:ext uri="{FF2B5EF4-FFF2-40B4-BE49-F238E27FC236}">
                <a16:creationId xmlns:a16="http://schemas.microsoft.com/office/drawing/2014/main" id="{8DAC5C33-2EE4-91A9-4774-F9E7C329AB51}"/>
              </a:ext>
            </a:extLst>
          </p:cNvPr>
          <p:cNvSpPr>
            <a:spLocks noGrp="1"/>
          </p:cNvSpPr>
          <p:nvPr>
            <p:ph type="body" sz="quarter" idx="18"/>
          </p:nvPr>
        </p:nvSpPr>
        <p:spPr/>
        <p:txBody>
          <a:bodyPr/>
          <a:lstStyle/>
          <a:p>
            <a:r>
              <a:rPr lang="en-GB" noProof="0"/>
              <a:t>1. Alameda et al. </a:t>
            </a:r>
            <a:r>
              <a:rPr lang="en-GB" noProof="0" err="1"/>
              <a:t>Schizophr</a:t>
            </a:r>
            <a:r>
              <a:rPr lang="en-GB" noProof="0"/>
              <a:t> Bull 2021;47:975–985; 2. Fares-Otero et al. </a:t>
            </a:r>
            <a:r>
              <a:rPr lang="en-GB" noProof="0" err="1"/>
              <a:t>Psychol</a:t>
            </a:r>
            <a:r>
              <a:rPr lang="en-GB" noProof="0"/>
              <a:t> Med 2023;53:5909–5932; 3. Mansueto et al. Schizophrenia </a:t>
            </a:r>
            <a:r>
              <a:rPr lang="en-GB"/>
              <a:t>Research 2019;206:183–193</a:t>
            </a:r>
            <a:endParaRPr lang="en-GB" noProof="0"/>
          </a:p>
        </p:txBody>
      </p:sp>
      <p:sp>
        <p:nvSpPr>
          <p:cNvPr id="12" name="Slide Number Placeholder 11">
            <a:extLst>
              <a:ext uri="{FF2B5EF4-FFF2-40B4-BE49-F238E27FC236}">
                <a16:creationId xmlns:a16="http://schemas.microsoft.com/office/drawing/2014/main" id="{F3DE0DBD-B2B6-3B6D-3F52-F18B747A9CBF}"/>
              </a:ext>
            </a:extLst>
          </p:cNvPr>
          <p:cNvSpPr>
            <a:spLocks noGrp="1"/>
          </p:cNvSpPr>
          <p:nvPr>
            <p:ph type="sldNum" sz="quarter" idx="4"/>
          </p:nvPr>
        </p:nvSpPr>
        <p:spPr/>
        <p:txBody>
          <a:bodyPr/>
          <a:lstStyle/>
          <a:p>
            <a:fld id="{6DBC486D-4FAB-B746-8B02-8D7C842291C6}" type="slidenum">
              <a:rPr lang="en-GB" noProof="0" smtClean="0"/>
              <a:pPr/>
              <a:t>32</a:t>
            </a:fld>
            <a:endParaRPr lang="en-GB" noProof="0"/>
          </a:p>
        </p:txBody>
      </p:sp>
      <p:sp>
        <p:nvSpPr>
          <p:cNvPr id="6" name="TextBox 5">
            <a:extLst>
              <a:ext uri="{FF2B5EF4-FFF2-40B4-BE49-F238E27FC236}">
                <a16:creationId xmlns:a16="http://schemas.microsoft.com/office/drawing/2014/main" id="{858A79EC-1EFB-4717-7542-82ADA02B5D35}"/>
              </a:ext>
            </a:extLst>
          </p:cNvPr>
          <p:cNvSpPr txBox="1"/>
          <p:nvPr/>
        </p:nvSpPr>
        <p:spPr>
          <a:xfrm>
            <a:off x="539749" y="2405608"/>
            <a:ext cx="5556251" cy="523220"/>
          </a:xfrm>
          <a:prstGeom prst="rect">
            <a:avLst/>
          </a:prstGeom>
          <a:noFill/>
        </p:spPr>
        <p:txBody>
          <a:bodyPr wrap="square" rtlCol="0">
            <a:spAutoFit/>
          </a:bodyPr>
          <a:lstStyle/>
          <a:p>
            <a:pPr algn="ctr"/>
            <a:r>
              <a:rPr lang="en-GB" sz="1400" b="1" noProof="0">
                <a:solidFill>
                  <a:schemeClr val="accent2">
                    <a:lumMod val="50000"/>
                  </a:schemeClr>
                </a:solidFill>
              </a:rPr>
              <a:t>Moderators and mediators between childhood maltreatment and social outcomes in psychotic disorders</a:t>
            </a:r>
            <a:r>
              <a:rPr lang="en-GB" sz="1400" b="1" baseline="30000" noProof="0">
                <a:solidFill>
                  <a:schemeClr val="accent2">
                    <a:lumMod val="50000"/>
                  </a:schemeClr>
                </a:solidFill>
              </a:rPr>
              <a:t>2</a:t>
            </a:r>
            <a:endParaRPr lang="en-GB" sz="1400" b="1" noProof="0">
              <a:solidFill>
                <a:schemeClr val="accent2">
                  <a:lumMod val="50000"/>
                </a:schemeClr>
              </a:solidFill>
            </a:endParaRPr>
          </a:p>
        </p:txBody>
      </p:sp>
      <p:pic>
        <p:nvPicPr>
          <p:cNvPr id="14" name="Picture 13">
            <a:extLst>
              <a:ext uri="{FF2B5EF4-FFF2-40B4-BE49-F238E27FC236}">
                <a16:creationId xmlns:a16="http://schemas.microsoft.com/office/drawing/2014/main" id="{6308D7FE-C118-4E77-1E79-CD3EFC1668D4}"/>
              </a:ext>
            </a:extLst>
          </p:cNvPr>
          <p:cNvPicPr>
            <a:picLocks noChangeAspect="1"/>
          </p:cNvPicPr>
          <p:nvPr/>
        </p:nvPicPr>
        <p:blipFill>
          <a:blip r:embed="rId3"/>
          <a:stretch>
            <a:fillRect/>
          </a:stretch>
        </p:blipFill>
        <p:spPr>
          <a:xfrm>
            <a:off x="519988" y="2856113"/>
            <a:ext cx="5382677" cy="2951649"/>
          </a:xfrm>
          <a:prstGeom prst="rect">
            <a:avLst/>
          </a:prstGeom>
        </p:spPr>
      </p:pic>
      <p:sp>
        <p:nvSpPr>
          <p:cNvPr id="3" name="TextBox 7">
            <a:extLst>
              <a:ext uri="{FF2B5EF4-FFF2-40B4-BE49-F238E27FC236}">
                <a16:creationId xmlns:a16="http://schemas.microsoft.com/office/drawing/2014/main" id="{4874325A-F9A2-759C-D7A9-0296B127F005}"/>
              </a:ext>
            </a:extLst>
          </p:cNvPr>
          <p:cNvSpPr txBox="1"/>
          <p:nvPr/>
        </p:nvSpPr>
        <p:spPr>
          <a:xfrm>
            <a:off x="539749" y="5967327"/>
            <a:ext cx="8963065" cy="619200"/>
          </a:xfrm>
          <a:prstGeom prst="rect">
            <a:avLst/>
          </a:prstGeom>
          <a:noFill/>
        </p:spPr>
        <p:txBody>
          <a:bodyPr wrap="square" lIns="0" rIns="0" bIns="0">
            <a:noAutofit/>
          </a:bodyPr>
          <a:lstStyle/>
          <a:p>
            <a:pPr fontAlgn="base"/>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This work is from Far</a:t>
            </a:r>
            <a:r>
              <a:rPr lang="en-GB" sz="900" kern="1200" noProof="0">
                <a:effectLst/>
                <a:latin typeface="Arial" panose="020B0604020202020204" pitchFamily="34" charset="0"/>
                <a:ea typeface="Times New Roman" panose="02020603050405020304" pitchFamily="18" charset="0"/>
                <a:cs typeface="Times New Roman" panose="02020603050405020304" pitchFamily="18" charset="0"/>
              </a:rPr>
              <a:t>es-Ot</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ero, et al., ‘Examining associations, moderators and mediators between childhood maltreatment, social functioning, and social cognition in psychotic disorders: a systematic review and meta-analysis’ 2023, licensed under CC-BY-NC-ND</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-4.0</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 Published by Cambridge University Press on behalf of </a:t>
            </a:r>
            <a:r>
              <a:rPr lang="en-GB" sz="900" noProof="0">
                <a:solidFill>
                  <a:srgbClr val="3F1A01"/>
                </a:solidFill>
                <a:latin typeface="Arial" panose="020B0604020202020204" pitchFamily="34" charset="0"/>
                <a:ea typeface="Times New Roman" panose="02020603050405020304" pitchFamily="18" charset="0"/>
                <a:cs typeface="Times New Roman" panose="02020603050405020304" pitchFamily="18" charset="0"/>
              </a:rPr>
              <a:t>Psychological Medicine. </a:t>
            </a:r>
            <a:r>
              <a:rPr lang="en-GB" sz="900" kern="1200" noProof="0">
                <a:solidFill>
                  <a:srgbClr val="3F1A01"/>
                </a:solidFill>
                <a:effectLst/>
                <a:latin typeface="Arial" panose="020B0604020202020204" pitchFamily="34" charset="0"/>
                <a:ea typeface="Times New Roman" panose="02020603050405020304" pitchFamily="18" charset="0"/>
                <a:cs typeface="Times New Roman" panose="02020603050405020304" pitchFamily="18" charset="0"/>
              </a:rPr>
              <a:t>The work cannot be changed in any way or used commercially without permission from the journal. </a:t>
            </a:r>
            <a:endParaRPr lang="en-GB" sz="1200" noProof="0">
              <a:solidFill>
                <a:srgbClr val="3F1A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695842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6B1C7-22D5-72F5-2917-E7F2C00FB86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293435B-B458-EDC2-32FB-3CC9D391D1C3}"/>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0C3CB60F-F63A-E112-F8D1-A7326B5CC65C}"/>
              </a:ext>
            </a:extLst>
          </p:cNvPr>
          <p:cNvSpPr>
            <a:spLocks noGrp="1"/>
          </p:cNvSpPr>
          <p:nvPr>
            <p:ph type="title"/>
          </p:nvPr>
        </p:nvSpPr>
        <p:spPr/>
        <p:txBody>
          <a:bodyPr/>
          <a:lstStyle/>
          <a:p>
            <a:r>
              <a:rPr lang="en-GB" noProof="0"/>
              <a:t>The prognostic role of negative symptoms</a:t>
            </a:r>
          </a:p>
        </p:txBody>
      </p:sp>
      <p:sp>
        <p:nvSpPr>
          <p:cNvPr id="3" name="Text Placeholder 2">
            <a:extLst>
              <a:ext uri="{FF2B5EF4-FFF2-40B4-BE49-F238E27FC236}">
                <a16:creationId xmlns:a16="http://schemas.microsoft.com/office/drawing/2014/main" id="{7D970B8B-0326-C040-599A-502A489C4B27}"/>
              </a:ext>
            </a:extLst>
          </p:cNvPr>
          <p:cNvSpPr>
            <a:spLocks noGrp="1"/>
          </p:cNvSpPr>
          <p:nvPr>
            <p:ph type="body" sz="quarter" idx="18"/>
          </p:nvPr>
        </p:nvSpPr>
        <p:spPr/>
        <p:txBody>
          <a:bodyPr/>
          <a:lstStyle/>
          <a:p>
            <a:r>
              <a:rPr lang="en-GB" noProof="0"/>
              <a:t>DUP=duration of untreated psychosis; FEP=first-episode psychosis</a:t>
            </a:r>
          </a:p>
          <a:p>
            <a:r>
              <a:rPr lang="en-GB" noProof="0"/>
              <a:t>1. Bucci et al. </a:t>
            </a:r>
            <a:r>
              <a:rPr lang="en-GB" noProof="0" err="1"/>
              <a:t>Eur</a:t>
            </a:r>
            <a:r>
              <a:rPr lang="en-GB" noProof="0"/>
              <a:t> </a:t>
            </a:r>
            <a:r>
              <a:rPr lang="en-GB" noProof="0" err="1"/>
              <a:t>Neuropsychopharmacol</a:t>
            </a:r>
            <a:r>
              <a:rPr lang="en-GB" noProof="0"/>
              <a:t> 2020;34:76–86; 2. </a:t>
            </a:r>
            <a:r>
              <a:rPr lang="en-GB" noProof="0" err="1"/>
              <a:t>Santesteban-Echarri</a:t>
            </a:r>
            <a:r>
              <a:rPr lang="en-GB" noProof="0"/>
              <a:t> et al. Clin </a:t>
            </a:r>
            <a:r>
              <a:rPr lang="en-GB" noProof="0" err="1"/>
              <a:t>Psychol</a:t>
            </a:r>
            <a:r>
              <a:rPr lang="en-GB" noProof="0"/>
              <a:t> Rev 2017;58:59–75; 3. </a:t>
            </a:r>
            <a:r>
              <a:rPr lang="en-GB" noProof="0" err="1"/>
              <a:t>Wunderink</a:t>
            </a:r>
            <a:r>
              <a:rPr lang="en-GB" noProof="0"/>
              <a:t> et al. </a:t>
            </a:r>
            <a:r>
              <a:rPr lang="en-GB" noProof="0" err="1"/>
              <a:t>Schizophr</a:t>
            </a:r>
            <a:r>
              <a:rPr lang="en-GB" noProof="0"/>
              <a:t> Res 2020;216:192–199</a:t>
            </a:r>
          </a:p>
        </p:txBody>
      </p:sp>
      <p:sp>
        <p:nvSpPr>
          <p:cNvPr id="6" name="Slide Number Placeholder 5">
            <a:extLst>
              <a:ext uri="{FF2B5EF4-FFF2-40B4-BE49-F238E27FC236}">
                <a16:creationId xmlns:a16="http://schemas.microsoft.com/office/drawing/2014/main" id="{722DA73E-0F48-F3F1-3958-F85F6145116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CB0BC61E-4EBB-6906-D767-14B2C74614B4}"/>
              </a:ext>
            </a:extLst>
          </p:cNvPr>
          <p:cNvSpPr/>
          <p:nvPr/>
        </p:nvSpPr>
        <p:spPr>
          <a:xfrm>
            <a:off x="558798" y="3344818"/>
            <a:ext cx="8515811" cy="1143359"/>
          </a:xfrm>
          <a:prstGeom prst="roundRect">
            <a:avLst/>
          </a:prstGeom>
          <a:solidFill>
            <a:schemeClr val="accent3">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en-GB" sz="1600" b="1" noProof="0" dirty="0">
                <a:solidFill>
                  <a:schemeClr val="tx1"/>
                </a:solidFill>
              </a:rPr>
              <a:t>In FEP, the persistence of negative symptoms is one of the most consistent predictors of long-term functional impairment, alongside longer DUP and </a:t>
            </a:r>
            <a:br>
              <a:rPr lang="en-GB" sz="1600" b="1" noProof="0" dirty="0">
                <a:solidFill>
                  <a:schemeClr val="tx1"/>
                </a:solidFill>
              </a:rPr>
            </a:br>
            <a:r>
              <a:rPr lang="en-GB" sz="1600" b="1" noProof="0" dirty="0">
                <a:solidFill>
                  <a:schemeClr val="tx1"/>
                </a:solidFill>
              </a:rPr>
              <a:t>cognitive deficits</a:t>
            </a:r>
            <a:r>
              <a:rPr lang="en-GB" sz="1600" baseline="30000" noProof="0" dirty="0">
                <a:solidFill>
                  <a:schemeClr val="tx1"/>
                </a:solidFill>
              </a:rPr>
              <a:t>2</a:t>
            </a:r>
            <a:endParaRPr lang="en-GB" sz="1600" noProof="0" dirty="0">
              <a:solidFill>
                <a:schemeClr val="tx1"/>
              </a:solidFill>
            </a:endParaRPr>
          </a:p>
        </p:txBody>
      </p:sp>
      <p:sp>
        <p:nvSpPr>
          <p:cNvPr id="10" name="Rectangle: Rounded Corners 9">
            <a:extLst>
              <a:ext uri="{FF2B5EF4-FFF2-40B4-BE49-F238E27FC236}">
                <a16:creationId xmlns:a16="http://schemas.microsoft.com/office/drawing/2014/main" id="{12441334-0495-6214-61C3-C3DD66B55489}"/>
              </a:ext>
            </a:extLst>
          </p:cNvPr>
          <p:cNvSpPr/>
          <p:nvPr/>
        </p:nvSpPr>
        <p:spPr>
          <a:xfrm>
            <a:off x="539748" y="4670694"/>
            <a:ext cx="8533731" cy="1202945"/>
          </a:xfrm>
          <a:prstGeom prst="roundRect">
            <a:avLst/>
          </a:prstGeom>
          <a:solidFill>
            <a:schemeClr val="accent3">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en-GB" sz="1600" b="1" noProof="0" dirty="0">
                <a:solidFill>
                  <a:schemeClr val="tx1"/>
                </a:solidFill>
              </a:rPr>
              <a:t>High severity baseline negative symptoms indicate a higher risk of relapse </a:t>
            </a:r>
            <a:r>
              <a:rPr lang="en-GB" sz="1600" noProof="0" dirty="0">
                <a:solidFill>
                  <a:schemeClr val="tx1"/>
                </a:solidFill>
              </a:rPr>
              <a:t>vs mild severity,</a:t>
            </a:r>
            <a:r>
              <a:rPr lang="en-GB" sz="1600" b="1" noProof="0" dirty="0">
                <a:solidFill>
                  <a:schemeClr val="tx1"/>
                </a:solidFill>
              </a:rPr>
              <a:t> </a:t>
            </a:r>
            <a:r>
              <a:rPr lang="en-GB" sz="1600" noProof="0" dirty="0">
                <a:solidFill>
                  <a:schemeClr val="tx1"/>
                </a:solidFill>
              </a:rPr>
              <a:t>regardless of treatment strategy</a:t>
            </a:r>
            <a:r>
              <a:rPr lang="en-GB" sz="1600" b="1" noProof="0" dirty="0">
                <a:solidFill>
                  <a:schemeClr val="tx1"/>
                </a:solidFill>
              </a:rPr>
              <a:t>, and result in poorer social and </a:t>
            </a:r>
            <a:br>
              <a:rPr lang="en-GB" sz="1600" b="1" noProof="0" dirty="0">
                <a:solidFill>
                  <a:schemeClr val="tx1"/>
                </a:solidFill>
              </a:rPr>
            </a:br>
            <a:r>
              <a:rPr lang="en-GB" sz="1600" b="1" noProof="0" dirty="0">
                <a:solidFill>
                  <a:schemeClr val="tx1"/>
                </a:solidFill>
              </a:rPr>
              <a:t>occupational functioning</a:t>
            </a:r>
            <a:r>
              <a:rPr lang="en-GB" sz="1600" baseline="30000" noProof="0" dirty="0">
                <a:solidFill>
                  <a:schemeClr val="tx1"/>
                </a:solidFill>
              </a:rPr>
              <a:t>3</a:t>
            </a:r>
            <a:endParaRPr lang="en-GB" sz="1600" strike="sngStrike" baseline="30000" noProof="0" dirty="0">
              <a:solidFill>
                <a:srgbClr val="FF0000"/>
              </a:solidFill>
            </a:endParaRPr>
          </a:p>
        </p:txBody>
      </p:sp>
      <p:sp>
        <p:nvSpPr>
          <p:cNvPr id="11" name="Rectangle: Rounded Corners 10">
            <a:extLst>
              <a:ext uri="{FF2B5EF4-FFF2-40B4-BE49-F238E27FC236}">
                <a16:creationId xmlns:a16="http://schemas.microsoft.com/office/drawing/2014/main" id="{8935921C-625D-FB58-9520-FA561430E299}"/>
              </a:ext>
            </a:extLst>
          </p:cNvPr>
          <p:cNvSpPr/>
          <p:nvPr/>
        </p:nvSpPr>
        <p:spPr>
          <a:xfrm>
            <a:off x="577846" y="1418336"/>
            <a:ext cx="8497892" cy="1743964"/>
          </a:xfrm>
          <a:prstGeom prst="roundRect">
            <a:avLst>
              <a:gd name="adj" fmla="val 11812"/>
            </a:avLst>
          </a:prstGeom>
          <a:solidFill>
            <a:schemeClr val="accent3">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en-GB" sz="1600" b="1" noProof="0" dirty="0">
                <a:solidFill>
                  <a:schemeClr val="tx1"/>
                </a:solidFill>
              </a:rPr>
              <a:t>Even from the earliest stages of illness, persistent negative symptoms in </a:t>
            </a:r>
            <a:br>
              <a:rPr lang="en-GB" sz="1600" b="1" noProof="0" dirty="0">
                <a:solidFill>
                  <a:schemeClr val="tx1"/>
                </a:solidFill>
              </a:rPr>
            </a:br>
            <a:r>
              <a:rPr lang="en-GB" sz="1600" b="1" noProof="0" dirty="0">
                <a:solidFill>
                  <a:schemeClr val="tx1"/>
                </a:solidFill>
              </a:rPr>
              <a:t>recent-onset psychosis are associated with:</a:t>
            </a:r>
            <a:r>
              <a:rPr lang="en-GB" sz="1600" baseline="30000" noProof="0" dirty="0">
                <a:solidFill>
                  <a:schemeClr val="tx1"/>
                </a:solidFill>
              </a:rPr>
              <a:t>1</a:t>
            </a:r>
            <a:endParaRPr lang="en-GB" sz="1600" noProof="0" dirty="0">
              <a:solidFill>
                <a:schemeClr val="tx1"/>
              </a:solidFill>
            </a:endParaRPr>
          </a:p>
          <a:p>
            <a:pPr marL="285750" indent="-285750">
              <a:spcBef>
                <a:spcPts val="600"/>
              </a:spcBef>
              <a:buFont typeface="Arial" panose="020B0604020202020204" pitchFamily="34" charset="0"/>
              <a:buChar char="•"/>
            </a:pPr>
            <a:r>
              <a:rPr lang="en-GB" sz="1600" noProof="0" dirty="0">
                <a:solidFill>
                  <a:schemeClr val="tx1"/>
                </a:solidFill>
              </a:rPr>
              <a:t>Poorer treatment response</a:t>
            </a:r>
          </a:p>
          <a:p>
            <a:pPr marL="285750" indent="-285750">
              <a:spcBef>
                <a:spcPts val="600"/>
              </a:spcBef>
              <a:buFont typeface="Arial" panose="020B0604020202020204" pitchFamily="34" charset="0"/>
              <a:buChar char="•"/>
            </a:pPr>
            <a:r>
              <a:rPr lang="en-GB" sz="1600" noProof="0" dirty="0">
                <a:solidFill>
                  <a:schemeClr val="tx1"/>
                </a:solidFill>
              </a:rPr>
              <a:t>A lower likelihood of remission</a:t>
            </a:r>
          </a:p>
          <a:p>
            <a:pPr marL="285750" indent="-285750">
              <a:spcBef>
                <a:spcPts val="600"/>
              </a:spcBef>
              <a:buFont typeface="Arial" panose="020B0604020202020204" pitchFamily="34" charset="0"/>
              <a:buChar char="•"/>
            </a:pPr>
            <a:r>
              <a:rPr lang="en-GB" sz="1600" noProof="0" dirty="0">
                <a:solidFill>
                  <a:schemeClr val="tx1"/>
                </a:solidFill>
              </a:rPr>
              <a:t>Worse psychosocial functioning</a:t>
            </a:r>
            <a:endParaRPr lang="en-GB" sz="1600" baseline="30000" noProof="0" dirty="0">
              <a:solidFill>
                <a:schemeClr val="tx1"/>
              </a:solidFill>
            </a:endParaRPr>
          </a:p>
        </p:txBody>
      </p:sp>
      <p:sp>
        <p:nvSpPr>
          <p:cNvPr id="12" name="Isosceles Triangle 11">
            <a:extLst>
              <a:ext uri="{FF2B5EF4-FFF2-40B4-BE49-F238E27FC236}">
                <a16:creationId xmlns:a16="http://schemas.microsoft.com/office/drawing/2014/main" id="{D5AAFDC3-C47E-107C-7AD1-A97D3E650016}"/>
              </a:ext>
            </a:extLst>
          </p:cNvPr>
          <p:cNvSpPr/>
          <p:nvPr/>
        </p:nvSpPr>
        <p:spPr>
          <a:xfrm rot="5400000">
            <a:off x="8414995" y="3242772"/>
            <a:ext cx="3038675" cy="945667"/>
          </a:xfrm>
          <a:prstGeom prst="triangle">
            <a:avLst>
              <a:gd name="adj" fmla="val 50623"/>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8" name="Graphic 17" descr="Man with solid fill">
            <a:extLst>
              <a:ext uri="{FF2B5EF4-FFF2-40B4-BE49-F238E27FC236}">
                <a16:creationId xmlns:a16="http://schemas.microsoft.com/office/drawing/2014/main" id="{C5CA514A-9950-FFD6-5EB2-F5E10D0C9E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64652" y="2965958"/>
            <a:ext cx="1539875" cy="1539875"/>
          </a:xfrm>
          <a:prstGeom prst="rect">
            <a:avLst/>
          </a:prstGeom>
        </p:spPr>
      </p:pic>
    </p:spTree>
    <p:extLst>
      <p:ext uri="{BB962C8B-B14F-4D97-AF65-F5344CB8AC3E}">
        <p14:creationId xmlns:p14="http://schemas.microsoft.com/office/powerpoint/2010/main" val="32978600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CAB73-E43E-55C2-DD50-151CEC042A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A2FAB44-1039-BF19-D7BD-78EC08341141}"/>
              </a:ext>
            </a:extLst>
          </p:cNvPr>
          <p:cNvSpPr>
            <a:spLocks noGrp="1"/>
          </p:cNvSpPr>
          <p:nvPr>
            <p:ph type="body" sz="quarter" idx="17"/>
          </p:nvPr>
        </p:nvSpPr>
        <p:spPr/>
        <p:txBody>
          <a:bodyPr/>
          <a:lstStyle/>
          <a:p>
            <a:r>
              <a:rPr lang="en-GB" noProof="0"/>
              <a:t>Schizophrenia – Course, natural history, and prognosis </a:t>
            </a:r>
          </a:p>
          <a:p>
            <a:endParaRPr lang="en-GB" noProof="0"/>
          </a:p>
        </p:txBody>
      </p:sp>
      <p:sp>
        <p:nvSpPr>
          <p:cNvPr id="3" name="Title 2">
            <a:extLst>
              <a:ext uri="{FF2B5EF4-FFF2-40B4-BE49-F238E27FC236}">
                <a16:creationId xmlns:a16="http://schemas.microsoft.com/office/drawing/2014/main" id="{A3AEDDC6-07FD-DA37-B02D-93330F3F3D61}"/>
              </a:ext>
            </a:extLst>
          </p:cNvPr>
          <p:cNvSpPr>
            <a:spLocks noGrp="1"/>
          </p:cNvSpPr>
          <p:nvPr>
            <p:ph type="title"/>
          </p:nvPr>
        </p:nvSpPr>
        <p:spPr/>
        <p:txBody>
          <a:bodyPr/>
          <a:lstStyle/>
          <a:p>
            <a:r>
              <a:rPr lang="en-GB" noProof="0"/>
              <a:t>Predictors of long-term outcomes</a:t>
            </a:r>
          </a:p>
        </p:txBody>
      </p:sp>
      <p:sp>
        <p:nvSpPr>
          <p:cNvPr id="5" name="Text Placeholder 4">
            <a:extLst>
              <a:ext uri="{FF2B5EF4-FFF2-40B4-BE49-F238E27FC236}">
                <a16:creationId xmlns:a16="http://schemas.microsoft.com/office/drawing/2014/main" id="{FA19E645-282B-37FA-AF42-B2D41B57C09E}"/>
              </a:ext>
            </a:extLst>
          </p:cNvPr>
          <p:cNvSpPr>
            <a:spLocks noGrp="1"/>
          </p:cNvSpPr>
          <p:nvPr>
            <p:ph type="body" sz="quarter" idx="18"/>
          </p:nvPr>
        </p:nvSpPr>
        <p:spPr/>
        <p:txBody>
          <a:bodyPr/>
          <a:lstStyle/>
          <a:p>
            <a:r>
              <a:rPr lang="en-GB" noProof="0"/>
              <a:t>FEP=first-episode psychosis</a:t>
            </a:r>
          </a:p>
          <a:p>
            <a:r>
              <a:rPr lang="en-GB" noProof="0"/>
              <a:t>1. Cowman et al. Br J Psychiatry 2025;1–8; 2. Yang et al. </a:t>
            </a:r>
            <a:r>
              <a:rPr lang="en-GB" noProof="0" err="1"/>
              <a:t>Schizophr</a:t>
            </a:r>
            <a:r>
              <a:rPr lang="en-GB" noProof="0"/>
              <a:t> Bull 2025;52:sbaf051; 3. Catalan et al. </a:t>
            </a:r>
            <a:r>
              <a:rPr lang="en-GB" noProof="0" err="1"/>
              <a:t>Transl</a:t>
            </a:r>
            <a:r>
              <a:rPr lang="en-GB" noProof="0"/>
              <a:t> Psychiatry 2024;14:15; </a:t>
            </a:r>
            <a:br>
              <a:rPr lang="en-GB" noProof="0"/>
            </a:br>
            <a:r>
              <a:rPr lang="en-GB" noProof="0"/>
              <a:t>4. Schoeler et al. Lancet Psychiatry 2016;3:215–225; 5. Colizzi et al. </a:t>
            </a:r>
            <a:r>
              <a:rPr lang="en-GB" noProof="0" err="1"/>
              <a:t>Schizophr</a:t>
            </a:r>
            <a:r>
              <a:rPr lang="en-GB" noProof="0"/>
              <a:t> Res 2016;170:311–317</a:t>
            </a:r>
          </a:p>
        </p:txBody>
      </p:sp>
      <p:sp>
        <p:nvSpPr>
          <p:cNvPr id="6" name="Slide Number Placeholder 5">
            <a:extLst>
              <a:ext uri="{FF2B5EF4-FFF2-40B4-BE49-F238E27FC236}">
                <a16:creationId xmlns:a16="http://schemas.microsoft.com/office/drawing/2014/main" id="{A2AFF275-299F-E678-9A76-0BDB9111C70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sp>
        <p:nvSpPr>
          <p:cNvPr id="9" name="Rectangle: Rounded Corners 8">
            <a:extLst>
              <a:ext uri="{FF2B5EF4-FFF2-40B4-BE49-F238E27FC236}">
                <a16:creationId xmlns:a16="http://schemas.microsoft.com/office/drawing/2014/main" id="{163FF405-AB10-A8E5-74D7-C285D92A31AB}"/>
              </a:ext>
            </a:extLst>
          </p:cNvPr>
          <p:cNvSpPr/>
          <p:nvPr/>
        </p:nvSpPr>
        <p:spPr>
          <a:xfrm>
            <a:off x="539750" y="2463001"/>
            <a:ext cx="5419724" cy="111518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1600" noProof="0">
                <a:solidFill>
                  <a:schemeClr val="tx1"/>
                </a:solidFill>
              </a:rPr>
              <a:t>Distinct cognitive profiles in FEP strongly predict social and functional outcomes</a:t>
            </a:r>
            <a:r>
              <a:rPr lang="en-GB" sz="1600" baseline="30000" noProof="0">
                <a:solidFill>
                  <a:schemeClr val="tx1"/>
                </a:solidFill>
              </a:rPr>
              <a:t>1</a:t>
            </a:r>
            <a:endParaRPr lang="en-GB" sz="1600" noProof="0">
              <a:solidFill>
                <a:schemeClr val="tx1"/>
              </a:solidFill>
            </a:endParaRPr>
          </a:p>
        </p:txBody>
      </p:sp>
      <p:sp>
        <p:nvSpPr>
          <p:cNvPr id="10" name="Rectangle: Rounded Corners 9">
            <a:extLst>
              <a:ext uri="{FF2B5EF4-FFF2-40B4-BE49-F238E27FC236}">
                <a16:creationId xmlns:a16="http://schemas.microsoft.com/office/drawing/2014/main" id="{87AA0562-0C99-45B7-D069-E0A06CCA7D87}"/>
              </a:ext>
            </a:extLst>
          </p:cNvPr>
          <p:cNvSpPr/>
          <p:nvPr/>
        </p:nvSpPr>
        <p:spPr>
          <a:xfrm>
            <a:off x="539752" y="3760397"/>
            <a:ext cx="5419724" cy="909514"/>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1600" noProof="0">
                <a:solidFill>
                  <a:schemeClr val="tx1"/>
                </a:solidFill>
              </a:rPr>
              <a:t>Long-term cognitive decline is associated with poorer 25-year recovery and functioning</a:t>
            </a:r>
            <a:r>
              <a:rPr lang="en-GB" sz="1600" baseline="30000" noProof="0">
                <a:solidFill>
                  <a:schemeClr val="tx1"/>
                </a:solidFill>
              </a:rPr>
              <a:t>2</a:t>
            </a:r>
            <a:endParaRPr lang="en-GB" sz="1600" noProof="0">
              <a:solidFill>
                <a:schemeClr val="tx1"/>
              </a:solidFill>
            </a:endParaRPr>
          </a:p>
        </p:txBody>
      </p:sp>
      <p:sp>
        <p:nvSpPr>
          <p:cNvPr id="11" name="Rectangle: Rounded Corners 10">
            <a:extLst>
              <a:ext uri="{FF2B5EF4-FFF2-40B4-BE49-F238E27FC236}">
                <a16:creationId xmlns:a16="http://schemas.microsoft.com/office/drawing/2014/main" id="{B0A83141-4CAB-73C6-6E5F-997EFA132247}"/>
              </a:ext>
            </a:extLst>
          </p:cNvPr>
          <p:cNvSpPr/>
          <p:nvPr/>
        </p:nvSpPr>
        <p:spPr>
          <a:xfrm>
            <a:off x="539752" y="4852127"/>
            <a:ext cx="5419724" cy="909514"/>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1600" noProof="0">
                <a:solidFill>
                  <a:schemeClr val="tx1"/>
                </a:solidFill>
              </a:rPr>
              <a:t>Cognitive impairment appears early</a:t>
            </a:r>
            <a:r>
              <a:rPr lang="en-GB" sz="1600" baseline="30000" noProof="0">
                <a:solidFill>
                  <a:schemeClr val="tx1"/>
                </a:solidFill>
              </a:rPr>
              <a:t>3</a:t>
            </a:r>
            <a:r>
              <a:rPr lang="en-GB" sz="1600" noProof="0">
                <a:solidFill>
                  <a:schemeClr val="tx1"/>
                </a:solidFill>
              </a:rPr>
              <a:t> and varies substantially between individuals</a:t>
            </a:r>
            <a:r>
              <a:rPr lang="en-GB" sz="1600" baseline="30000" noProof="0">
                <a:solidFill>
                  <a:schemeClr val="tx1"/>
                </a:solidFill>
              </a:rPr>
              <a:t>1</a:t>
            </a:r>
          </a:p>
        </p:txBody>
      </p:sp>
      <p:grpSp>
        <p:nvGrpSpPr>
          <p:cNvPr id="38" name="Group 37">
            <a:extLst>
              <a:ext uri="{FF2B5EF4-FFF2-40B4-BE49-F238E27FC236}">
                <a16:creationId xmlns:a16="http://schemas.microsoft.com/office/drawing/2014/main" id="{9BF11C60-791C-DC67-7F55-7AABFF5EF42F}"/>
              </a:ext>
            </a:extLst>
          </p:cNvPr>
          <p:cNvGrpSpPr/>
          <p:nvPr/>
        </p:nvGrpSpPr>
        <p:grpSpPr>
          <a:xfrm>
            <a:off x="6254751" y="1416783"/>
            <a:ext cx="5395911" cy="864002"/>
            <a:chOff x="6254751" y="1416783"/>
            <a:chExt cx="5395911" cy="864002"/>
          </a:xfrm>
        </p:grpSpPr>
        <p:sp>
          <p:nvSpPr>
            <p:cNvPr id="26" name="Rectangle: Rounded Corners 25">
              <a:extLst>
                <a:ext uri="{FF2B5EF4-FFF2-40B4-BE49-F238E27FC236}">
                  <a16:creationId xmlns:a16="http://schemas.microsoft.com/office/drawing/2014/main" id="{A7EF8ED9-E20F-EF38-F1F4-BCDD50C731D4}"/>
                </a:ext>
              </a:extLst>
            </p:cNvPr>
            <p:cNvSpPr/>
            <p:nvPr/>
          </p:nvSpPr>
          <p:spPr>
            <a:xfrm>
              <a:off x="7208135" y="1416783"/>
              <a:ext cx="4442527" cy="864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noProof="0" dirty="0">
                  <a:solidFill>
                    <a:schemeClr val="tx1"/>
                  </a:solidFill>
                </a:rPr>
                <a:t>Cannabis use as a predictor of outcomes in psychosis:</a:t>
              </a:r>
              <a:r>
                <a:rPr lang="en-GB" sz="1600" b="1" baseline="30000" dirty="0">
                  <a:solidFill>
                    <a:schemeClr val="tx1"/>
                  </a:solidFill>
                </a:rPr>
                <a:t>4,5</a:t>
              </a:r>
              <a:endParaRPr lang="en-GB" sz="1600" b="1" noProof="0" dirty="0">
                <a:solidFill>
                  <a:schemeClr val="tx1"/>
                </a:solidFill>
              </a:endParaRPr>
            </a:p>
          </p:txBody>
        </p:sp>
        <p:sp>
          <p:nvSpPr>
            <p:cNvPr id="28" name="Rectangle: Rounded Corners 27">
              <a:extLst>
                <a:ext uri="{FF2B5EF4-FFF2-40B4-BE49-F238E27FC236}">
                  <a16:creationId xmlns:a16="http://schemas.microsoft.com/office/drawing/2014/main" id="{699676F2-4C45-AA20-9014-AA9C96DC7534}"/>
                </a:ext>
              </a:extLst>
            </p:cNvPr>
            <p:cNvSpPr/>
            <p:nvPr/>
          </p:nvSpPr>
          <p:spPr>
            <a:xfrm>
              <a:off x="6254751" y="1416785"/>
              <a:ext cx="864000" cy="864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b="1" baseline="30000" noProof="0">
                <a:solidFill>
                  <a:schemeClr val="tx1"/>
                </a:solidFill>
              </a:endParaRPr>
            </a:p>
          </p:txBody>
        </p:sp>
      </p:grpSp>
      <p:grpSp>
        <p:nvGrpSpPr>
          <p:cNvPr id="37" name="Group 36">
            <a:extLst>
              <a:ext uri="{FF2B5EF4-FFF2-40B4-BE49-F238E27FC236}">
                <a16:creationId xmlns:a16="http://schemas.microsoft.com/office/drawing/2014/main" id="{CE3D59DD-C83E-21B8-E2E6-268473836AEC}"/>
              </a:ext>
            </a:extLst>
          </p:cNvPr>
          <p:cNvGrpSpPr/>
          <p:nvPr/>
        </p:nvGrpSpPr>
        <p:grpSpPr>
          <a:xfrm>
            <a:off x="539750" y="1416785"/>
            <a:ext cx="5408149" cy="864000"/>
            <a:chOff x="539750" y="1416785"/>
            <a:chExt cx="5408149" cy="864000"/>
          </a:xfrm>
        </p:grpSpPr>
        <p:sp>
          <p:nvSpPr>
            <p:cNvPr id="13" name="Rectangle: Rounded Corners 12">
              <a:extLst>
                <a:ext uri="{FF2B5EF4-FFF2-40B4-BE49-F238E27FC236}">
                  <a16:creationId xmlns:a16="http://schemas.microsoft.com/office/drawing/2014/main" id="{DF88C323-071D-C78B-F9DF-B98D8C1DFF61}"/>
                </a:ext>
              </a:extLst>
            </p:cNvPr>
            <p:cNvSpPr/>
            <p:nvPr/>
          </p:nvSpPr>
          <p:spPr>
            <a:xfrm>
              <a:off x="1505372" y="1416785"/>
              <a:ext cx="4442527" cy="8640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noProof="0" dirty="0">
                  <a:solidFill>
                    <a:schemeClr val="tx1"/>
                  </a:solidFill>
                </a:rPr>
                <a:t>Early identification of cognitive impairments may be useful for indicating </a:t>
              </a:r>
              <a:br>
                <a:rPr lang="en-GB" sz="1600" b="1" noProof="0" dirty="0">
                  <a:solidFill>
                    <a:schemeClr val="tx1"/>
                  </a:solidFill>
                </a:rPr>
              </a:br>
              <a:r>
                <a:rPr lang="en-GB" sz="1600" b="1" noProof="0" dirty="0">
                  <a:solidFill>
                    <a:schemeClr val="tx1"/>
                  </a:solidFill>
                </a:rPr>
                <a:t>future treatment options:</a:t>
              </a:r>
              <a:r>
                <a:rPr lang="en-GB" sz="1600" b="1" baseline="30000" noProof="0" dirty="0">
                  <a:solidFill>
                    <a:schemeClr val="tx1"/>
                  </a:solidFill>
                </a:rPr>
                <a:t>1</a:t>
              </a:r>
            </a:p>
          </p:txBody>
        </p:sp>
        <p:sp>
          <p:nvSpPr>
            <p:cNvPr id="36" name="Rectangle: Rounded Corners 35">
              <a:extLst>
                <a:ext uri="{FF2B5EF4-FFF2-40B4-BE49-F238E27FC236}">
                  <a16:creationId xmlns:a16="http://schemas.microsoft.com/office/drawing/2014/main" id="{E0E06A93-C6D2-FDB8-B39D-FE3E08A7A03D}"/>
                </a:ext>
              </a:extLst>
            </p:cNvPr>
            <p:cNvSpPr/>
            <p:nvPr/>
          </p:nvSpPr>
          <p:spPr>
            <a:xfrm>
              <a:off x="539750" y="1416785"/>
              <a:ext cx="864000" cy="8640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b="1" baseline="30000" noProof="0">
                <a:solidFill>
                  <a:schemeClr val="tx1"/>
                </a:solidFill>
              </a:endParaRPr>
            </a:p>
          </p:txBody>
        </p:sp>
      </p:grpSp>
      <p:sp>
        <p:nvSpPr>
          <p:cNvPr id="39" name="Rectangle: Rounded Corners 38">
            <a:extLst>
              <a:ext uri="{FF2B5EF4-FFF2-40B4-BE49-F238E27FC236}">
                <a16:creationId xmlns:a16="http://schemas.microsoft.com/office/drawing/2014/main" id="{679B2821-D6E5-B2A6-69DB-6C239521F300}"/>
              </a:ext>
            </a:extLst>
          </p:cNvPr>
          <p:cNvSpPr/>
          <p:nvPr/>
        </p:nvSpPr>
        <p:spPr>
          <a:xfrm>
            <a:off x="6254751" y="2463001"/>
            <a:ext cx="5395911" cy="111518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1600" noProof="0">
                <a:solidFill>
                  <a:schemeClr val="tx1"/>
                </a:solidFill>
              </a:rPr>
              <a:t>Compared with discontinuation or non-use, continued cannabis use following the onset of psychosis increases relapse risk, hospital admissions, and symptom severity</a:t>
            </a:r>
            <a:r>
              <a:rPr lang="en-GB" sz="1600" baseline="30000" noProof="0">
                <a:solidFill>
                  <a:schemeClr val="tx1"/>
                </a:solidFill>
              </a:rPr>
              <a:t>4</a:t>
            </a:r>
          </a:p>
        </p:txBody>
      </p:sp>
      <p:sp>
        <p:nvSpPr>
          <p:cNvPr id="40" name="Rectangle: Rounded Corners 39">
            <a:extLst>
              <a:ext uri="{FF2B5EF4-FFF2-40B4-BE49-F238E27FC236}">
                <a16:creationId xmlns:a16="http://schemas.microsoft.com/office/drawing/2014/main" id="{C4607C0E-794E-43A8-F9E7-CE433206BEA2}"/>
              </a:ext>
            </a:extLst>
          </p:cNvPr>
          <p:cNvSpPr/>
          <p:nvPr/>
        </p:nvSpPr>
        <p:spPr>
          <a:xfrm>
            <a:off x="6254753" y="3760397"/>
            <a:ext cx="5395911" cy="90951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1600" noProof="0">
                <a:solidFill>
                  <a:schemeClr val="tx1"/>
                </a:solidFill>
              </a:rPr>
              <a:t>High-frequency and high-potency cannabis use is associated with poorer outcomes, including risk of </a:t>
            </a:r>
            <a:br>
              <a:rPr lang="en-GB" sz="1600" noProof="0">
                <a:solidFill>
                  <a:schemeClr val="tx1"/>
                </a:solidFill>
              </a:rPr>
            </a:br>
            <a:r>
              <a:rPr lang="en-GB" sz="1600" noProof="0">
                <a:solidFill>
                  <a:schemeClr val="tx1"/>
                </a:solidFill>
              </a:rPr>
              <a:t>non-remission and shorter time to relapse</a:t>
            </a:r>
            <a:r>
              <a:rPr lang="en-GB" sz="1600" baseline="30000" noProof="0">
                <a:solidFill>
                  <a:schemeClr val="tx1"/>
                </a:solidFill>
              </a:rPr>
              <a:t>5</a:t>
            </a:r>
          </a:p>
        </p:txBody>
      </p:sp>
      <p:sp>
        <p:nvSpPr>
          <p:cNvPr id="41" name="Rectangle: Rounded Corners 40">
            <a:extLst>
              <a:ext uri="{FF2B5EF4-FFF2-40B4-BE49-F238E27FC236}">
                <a16:creationId xmlns:a16="http://schemas.microsoft.com/office/drawing/2014/main" id="{25894C07-738C-B0D4-BD4C-4C66D51DA2EF}"/>
              </a:ext>
            </a:extLst>
          </p:cNvPr>
          <p:cNvSpPr/>
          <p:nvPr/>
        </p:nvSpPr>
        <p:spPr>
          <a:xfrm>
            <a:off x="6254753" y="4852127"/>
            <a:ext cx="5395911" cy="90951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lvl="1"/>
            <a:r>
              <a:rPr lang="en-GB" sz="1600" noProof="0">
                <a:solidFill>
                  <a:schemeClr val="tx1"/>
                </a:solidFill>
              </a:rPr>
              <a:t>Discontinuation of cannabis after psychosis onset reduces relapse risk to levels comparable with those who have never used cannabis</a:t>
            </a:r>
            <a:r>
              <a:rPr lang="en-GB" sz="1600" baseline="30000" noProof="0">
                <a:solidFill>
                  <a:schemeClr val="tx1"/>
                </a:solidFill>
              </a:rPr>
              <a:t>4</a:t>
            </a:r>
          </a:p>
        </p:txBody>
      </p:sp>
      <p:pic>
        <p:nvPicPr>
          <p:cNvPr id="46" name="Graphic 45" descr="Smoking with solid fill">
            <a:extLst>
              <a:ext uri="{FF2B5EF4-FFF2-40B4-BE49-F238E27FC236}">
                <a16:creationId xmlns:a16="http://schemas.microsoft.com/office/drawing/2014/main" id="{B5D20950-927B-4770-5F9E-6E2E46EBD00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35219" y="1462419"/>
            <a:ext cx="703063" cy="703063"/>
          </a:xfrm>
          <a:prstGeom prst="rect">
            <a:avLst/>
          </a:prstGeom>
        </p:spPr>
      </p:pic>
      <p:pic>
        <p:nvPicPr>
          <p:cNvPr id="48" name="Graphic 47" descr="Head with gears with solid fill">
            <a:extLst>
              <a:ext uri="{FF2B5EF4-FFF2-40B4-BE49-F238E27FC236}">
                <a16:creationId xmlns:a16="http://schemas.microsoft.com/office/drawing/2014/main" id="{C540C43D-011B-A43F-1F3E-774AE1C1A0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1412" y="1458445"/>
            <a:ext cx="780675" cy="780675"/>
          </a:xfrm>
          <a:prstGeom prst="rect">
            <a:avLst/>
          </a:prstGeom>
        </p:spPr>
      </p:pic>
    </p:spTree>
    <p:extLst>
      <p:ext uri="{BB962C8B-B14F-4D97-AF65-F5344CB8AC3E}">
        <p14:creationId xmlns:p14="http://schemas.microsoft.com/office/powerpoint/2010/main" val="4101079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4CDA2-538F-A04F-836C-EB062D4A243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8AD092-1B4B-D939-2E1B-98C43155D0EF}"/>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7C31CCE9-5B0B-509E-4BCE-FD706AF1C322}"/>
              </a:ext>
            </a:extLst>
          </p:cNvPr>
          <p:cNvSpPr>
            <a:spLocks noGrp="1"/>
          </p:cNvSpPr>
          <p:nvPr>
            <p:ph type="title"/>
          </p:nvPr>
        </p:nvSpPr>
        <p:spPr/>
        <p:txBody>
          <a:bodyPr/>
          <a:lstStyle/>
          <a:p>
            <a:r>
              <a:rPr lang="en-GB" noProof="0"/>
              <a:t>Insight and illness awareness as a predictor of relapse </a:t>
            </a:r>
          </a:p>
        </p:txBody>
      </p:sp>
      <p:sp>
        <p:nvSpPr>
          <p:cNvPr id="12" name="Content Placeholder 11">
            <a:extLst>
              <a:ext uri="{FF2B5EF4-FFF2-40B4-BE49-F238E27FC236}">
                <a16:creationId xmlns:a16="http://schemas.microsoft.com/office/drawing/2014/main" id="{C590010A-E6BA-6572-DE8B-D03271FAFA23}"/>
              </a:ext>
            </a:extLst>
          </p:cNvPr>
          <p:cNvSpPr>
            <a:spLocks noGrp="1"/>
          </p:cNvSpPr>
          <p:nvPr>
            <p:ph sz="half" idx="20"/>
          </p:nvPr>
        </p:nvSpPr>
        <p:spPr>
          <a:xfrm>
            <a:off x="8133463" y="2989730"/>
            <a:ext cx="3517200" cy="2353694"/>
          </a:xfrm>
          <a:solidFill>
            <a:schemeClr val="accent2">
              <a:lumMod val="20000"/>
              <a:lumOff val="80000"/>
            </a:schemeClr>
          </a:solidFill>
        </p:spPr>
        <p:txBody>
          <a:bodyPr/>
          <a:lstStyle/>
          <a:p>
            <a:r>
              <a:rPr lang="en-GB" sz="1800" b="1" dirty="0"/>
              <a:t>Absence of </a:t>
            </a:r>
            <a:r>
              <a:rPr lang="en-GB" sz="1800" b="1" dirty="0" err="1"/>
              <a:t>i</a:t>
            </a:r>
            <a:r>
              <a:rPr lang="en-GB" sz="1800" b="1" noProof="0" dirty="0" err="1"/>
              <a:t>nsight</a:t>
            </a:r>
            <a:r>
              <a:rPr lang="en-GB" sz="1800" b="1" noProof="0" dirty="0"/>
              <a:t> </a:t>
            </a:r>
            <a:r>
              <a:rPr lang="en-GB" sz="1800" noProof="0" dirty="0"/>
              <a:t>at the first month is associated with </a:t>
            </a:r>
            <a:r>
              <a:rPr lang="en-GB" sz="1800" b="1" noProof="0" dirty="0"/>
              <a:t>relapse</a:t>
            </a:r>
            <a:r>
              <a:rPr lang="en-GB" sz="1800" noProof="0" dirty="0"/>
              <a:t> at 1 year, independent of diagnosis, social </a:t>
            </a:r>
            <a:r>
              <a:rPr lang="en-GB" sz="1800" noProof="0" dirty="0">
                <a:solidFill>
                  <a:schemeClr val="tx1"/>
                </a:solidFill>
              </a:rPr>
              <a:t>factors, </a:t>
            </a:r>
            <a:r>
              <a:rPr lang="en-GB" sz="1800" noProof="0" dirty="0"/>
              <a:t>or depression</a:t>
            </a:r>
            <a:r>
              <a:rPr lang="en-GB" sz="1800" baseline="30000" noProof="0" dirty="0"/>
              <a:t>1</a:t>
            </a:r>
          </a:p>
          <a:p>
            <a:endParaRPr lang="en-GB" sz="1800" noProof="0" dirty="0"/>
          </a:p>
        </p:txBody>
      </p:sp>
      <p:sp>
        <p:nvSpPr>
          <p:cNvPr id="13" name="Content Placeholder 12">
            <a:extLst>
              <a:ext uri="{FF2B5EF4-FFF2-40B4-BE49-F238E27FC236}">
                <a16:creationId xmlns:a16="http://schemas.microsoft.com/office/drawing/2014/main" id="{DAD818A8-9676-FEC4-86F9-A80A00907BEF}"/>
              </a:ext>
            </a:extLst>
          </p:cNvPr>
          <p:cNvSpPr>
            <a:spLocks noGrp="1"/>
          </p:cNvSpPr>
          <p:nvPr>
            <p:ph sz="half" idx="21"/>
          </p:nvPr>
        </p:nvSpPr>
        <p:spPr>
          <a:xfrm>
            <a:off x="539749" y="2989730"/>
            <a:ext cx="3517200" cy="2353694"/>
          </a:xfrm>
          <a:solidFill>
            <a:schemeClr val="accent5">
              <a:lumMod val="20000"/>
              <a:lumOff val="80000"/>
            </a:schemeClr>
          </a:solidFill>
        </p:spPr>
        <p:txBody>
          <a:bodyPr/>
          <a:lstStyle/>
          <a:p>
            <a:r>
              <a:rPr lang="en-GB" sz="1800" b="1" noProof="0"/>
              <a:t>Patients who relapse </a:t>
            </a:r>
            <a:r>
              <a:rPr lang="en-GB" sz="1800" noProof="0"/>
              <a:t>after </a:t>
            </a:r>
            <a:r>
              <a:rPr lang="en-GB" sz="1800" noProof="0">
                <a:solidFill>
                  <a:schemeClr val="tx1"/>
                </a:solidFill>
              </a:rPr>
              <a:t>1 year </a:t>
            </a:r>
            <a:r>
              <a:rPr lang="en-GB" sz="1800" b="1" noProof="0">
                <a:solidFill>
                  <a:schemeClr val="tx1"/>
                </a:solidFill>
              </a:rPr>
              <a:t>show</a:t>
            </a:r>
            <a:r>
              <a:rPr lang="en-GB" sz="1800" noProof="0">
                <a:solidFill>
                  <a:schemeClr val="tx1"/>
                </a:solidFill>
              </a:rPr>
              <a:t> </a:t>
            </a:r>
            <a:r>
              <a:rPr lang="en-GB" sz="1800" b="1" noProof="0">
                <a:solidFill>
                  <a:schemeClr val="tx1"/>
                </a:solidFill>
              </a:rPr>
              <a:t>lower levels of insight</a:t>
            </a:r>
            <a:r>
              <a:rPr lang="en-GB" sz="1800" noProof="0">
                <a:solidFill>
                  <a:schemeClr val="tx1"/>
                </a:solidFill>
              </a:rPr>
              <a:t> at both </a:t>
            </a:r>
            <a:r>
              <a:rPr lang="en-GB" sz="1800">
                <a:solidFill>
                  <a:schemeClr val="tx1"/>
                </a:solidFill>
              </a:rPr>
              <a:t>1</a:t>
            </a:r>
            <a:r>
              <a:rPr lang="en-GB" sz="1800" noProof="0">
                <a:solidFill>
                  <a:schemeClr val="tx1"/>
                </a:solidFill>
              </a:rPr>
              <a:t> month and </a:t>
            </a:r>
            <a:r>
              <a:rPr lang="en-GB" sz="1800">
                <a:solidFill>
                  <a:schemeClr val="tx1"/>
                </a:solidFill>
              </a:rPr>
              <a:t>1</a:t>
            </a:r>
            <a:r>
              <a:rPr lang="en-GB" sz="1800" noProof="0">
                <a:solidFill>
                  <a:schemeClr val="tx1"/>
                </a:solidFill>
              </a:rPr>
              <a:t> year </a:t>
            </a:r>
            <a:r>
              <a:rPr lang="en-GB" sz="1800" noProof="0"/>
              <a:t>compared with patients who do not relapse</a:t>
            </a:r>
            <a:r>
              <a:rPr lang="en-GB" sz="1800" baseline="30000" noProof="0"/>
              <a:t>1</a:t>
            </a:r>
          </a:p>
          <a:p>
            <a:endParaRPr lang="en-GB" sz="1800" noProof="0"/>
          </a:p>
        </p:txBody>
      </p:sp>
      <p:sp>
        <p:nvSpPr>
          <p:cNvPr id="14" name="Content Placeholder 13">
            <a:extLst>
              <a:ext uri="{FF2B5EF4-FFF2-40B4-BE49-F238E27FC236}">
                <a16:creationId xmlns:a16="http://schemas.microsoft.com/office/drawing/2014/main" id="{67455139-DD78-D41F-564D-04D605BAC733}"/>
              </a:ext>
            </a:extLst>
          </p:cNvPr>
          <p:cNvSpPr>
            <a:spLocks noGrp="1"/>
          </p:cNvSpPr>
          <p:nvPr>
            <p:ph sz="half" idx="22"/>
          </p:nvPr>
        </p:nvSpPr>
        <p:spPr>
          <a:xfrm>
            <a:off x="4336606" y="2989730"/>
            <a:ext cx="3517200" cy="2353694"/>
          </a:xfrm>
          <a:solidFill>
            <a:schemeClr val="accent3">
              <a:lumMod val="20000"/>
              <a:lumOff val="80000"/>
            </a:schemeClr>
          </a:solidFill>
        </p:spPr>
        <p:txBody>
          <a:bodyPr/>
          <a:lstStyle/>
          <a:p>
            <a:r>
              <a:rPr lang="en-GB" sz="1800" noProof="0"/>
              <a:t>Patients who relapse show </a:t>
            </a:r>
            <a:r>
              <a:rPr lang="en-GB" sz="1800" b="1" noProof="0"/>
              <a:t>persistently worse insight </a:t>
            </a:r>
            <a:r>
              <a:rPr lang="en-GB" sz="1800" noProof="0"/>
              <a:t>and higher levels of positive </a:t>
            </a:r>
            <a:r>
              <a:rPr lang="en-GB" sz="1800" noProof="0">
                <a:solidFill>
                  <a:schemeClr val="tx1"/>
                </a:solidFill>
              </a:rPr>
              <a:t>symptoms</a:t>
            </a:r>
            <a:r>
              <a:rPr lang="en-GB" sz="1800" baseline="30000" noProof="0">
                <a:solidFill>
                  <a:schemeClr val="tx1"/>
                </a:solidFill>
              </a:rPr>
              <a:t>4</a:t>
            </a:r>
          </a:p>
        </p:txBody>
      </p:sp>
      <p:sp>
        <p:nvSpPr>
          <p:cNvPr id="6" name="Text Placeholder 5">
            <a:extLst>
              <a:ext uri="{FF2B5EF4-FFF2-40B4-BE49-F238E27FC236}">
                <a16:creationId xmlns:a16="http://schemas.microsoft.com/office/drawing/2014/main" id="{B4E1D8FB-ACF5-2F92-ADC9-1C3BC24AE408}"/>
              </a:ext>
            </a:extLst>
          </p:cNvPr>
          <p:cNvSpPr>
            <a:spLocks noGrp="1"/>
          </p:cNvSpPr>
          <p:nvPr>
            <p:ph type="body" sz="quarter" idx="18"/>
          </p:nvPr>
        </p:nvSpPr>
        <p:spPr/>
        <p:txBody>
          <a:bodyPr/>
          <a:lstStyle/>
          <a:p>
            <a:r>
              <a:rPr lang="en-GB" noProof="0"/>
              <a:t>1. Vlachos et al. J Clin Med 2023;12:4261; 2. Reddy. Indian J </a:t>
            </a:r>
            <a:r>
              <a:rPr lang="en-GB" noProof="0" err="1"/>
              <a:t>Psychol</a:t>
            </a:r>
            <a:r>
              <a:rPr lang="en-GB" noProof="0"/>
              <a:t> Med 2015;37:257–260; 3. Lysaker et al. BMC Psychiatry 2022;22:574</a:t>
            </a:r>
            <a:r>
              <a:rPr lang="en-GB"/>
              <a:t>; 4. O'Connor et al. BMC Psychiatry 2017;17:54</a:t>
            </a:r>
            <a:endParaRPr lang="en-GB" noProof="0"/>
          </a:p>
        </p:txBody>
      </p:sp>
      <p:sp>
        <p:nvSpPr>
          <p:cNvPr id="15" name="Slide Number Placeholder 14">
            <a:extLst>
              <a:ext uri="{FF2B5EF4-FFF2-40B4-BE49-F238E27FC236}">
                <a16:creationId xmlns:a16="http://schemas.microsoft.com/office/drawing/2014/main" id="{4F1094B7-4636-B7C4-2A1F-064DC55599BC}"/>
              </a:ext>
            </a:extLst>
          </p:cNvPr>
          <p:cNvSpPr>
            <a:spLocks noGrp="1"/>
          </p:cNvSpPr>
          <p:nvPr>
            <p:ph type="sldNum" sz="quarter" idx="4"/>
          </p:nvPr>
        </p:nvSpPr>
        <p:spPr/>
        <p:txBody>
          <a:bodyPr/>
          <a:lstStyle/>
          <a:p>
            <a:fld id="{6DBC486D-4FAB-B746-8B02-8D7C842291C6}" type="slidenum">
              <a:rPr lang="en-GB" noProof="0" smtClean="0"/>
              <a:pPr/>
              <a:t>35</a:t>
            </a:fld>
            <a:endParaRPr lang="en-GB" noProof="0"/>
          </a:p>
        </p:txBody>
      </p:sp>
      <p:sp>
        <p:nvSpPr>
          <p:cNvPr id="2" name="Content Placeholder 6">
            <a:extLst>
              <a:ext uri="{FF2B5EF4-FFF2-40B4-BE49-F238E27FC236}">
                <a16:creationId xmlns:a16="http://schemas.microsoft.com/office/drawing/2014/main" id="{AEE665B8-44DF-1171-EA80-3AB7132F35C4}"/>
              </a:ext>
            </a:extLst>
          </p:cNvPr>
          <p:cNvSpPr txBox="1">
            <a:spLocks/>
          </p:cNvSpPr>
          <p:nvPr/>
        </p:nvSpPr>
        <p:spPr>
          <a:xfrm flipH="1">
            <a:off x="539750" y="1840006"/>
            <a:ext cx="11110911" cy="715089"/>
          </a:xfrm>
          <a:prstGeom prst="roundRect">
            <a:avLst/>
          </a:prstGeom>
          <a:solidFill>
            <a:schemeClr val="accent4">
              <a:lumMod val="40000"/>
              <a:lumOff val="60000"/>
            </a:schemeClr>
          </a:solidFill>
        </p:spPr>
        <p:txBody>
          <a:bodyPr wrap="square">
            <a:spAutoFit/>
          </a:bodyPr>
          <a:lstStyle>
            <a:defPPr>
              <a:defRPr lang="en-US"/>
            </a:defPPr>
            <a:lvl1pPr algn="ctr">
              <a:defRPr sz="1600">
                <a:solidFill>
                  <a:srgbClr val="3F1A01"/>
                </a:solidFill>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noProof="0"/>
              <a:t>In schizophrenia, </a:t>
            </a:r>
            <a:r>
              <a:rPr lang="en-GB" sz="1800" b="1" noProof="0"/>
              <a:t>illness insight </a:t>
            </a:r>
            <a:r>
              <a:rPr lang="en-GB" sz="1800" noProof="0"/>
              <a:t>refers to a patient’s </a:t>
            </a:r>
            <a:r>
              <a:rPr lang="en-GB" sz="1800" b="1" noProof="0"/>
              <a:t>awareness of their illness</a:t>
            </a:r>
            <a:r>
              <a:rPr lang="en-GB" sz="1800" noProof="0"/>
              <a:t>, </a:t>
            </a:r>
            <a:r>
              <a:rPr lang="en-GB" sz="1800" b="1" noProof="0"/>
              <a:t>understanding </a:t>
            </a:r>
            <a:r>
              <a:rPr lang="en-GB" sz="1800" noProof="0"/>
              <a:t>of the need for treatment, and </a:t>
            </a:r>
            <a:r>
              <a:rPr lang="en-GB" sz="1800" b="1" noProof="0"/>
              <a:t>capacity to acknowledge </a:t>
            </a:r>
            <a:r>
              <a:rPr lang="en-GB" sz="1800" noProof="0">
                <a:solidFill>
                  <a:schemeClr val="tx1"/>
                </a:solidFill>
              </a:rPr>
              <a:t>symptoms</a:t>
            </a:r>
            <a:r>
              <a:rPr lang="en-GB" sz="1800" baseline="30000" noProof="0">
                <a:solidFill>
                  <a:schemeClr val="tx1"/>
                </a:solidFill>
              </a:rPr>
              <a:t>1-3</a:t>
            </a:r>
            <a:endParaRPr lang="en-GB" sz="1800" baseline="30000" noProof="0">
              <a:solidFill>
                <a:schemeClr val="tx1"/>
              </a:solidFill>
              <a:effectLst/>
            </a:endParaRPr>
          </a:p>
        </p:txBody>
      </p:sp>
    </p:spTree>
    <p:extLst>
      <p:ext uri="{BB962C8B-B14F-4D97-AF65-F5344CB8AC3E}">
        <p14:creationId xmlns:p14="http://schemas.microsoft.com/office/powerpoint/2010/main" val="3002538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394C1-8F3E-1949-55EF-083E613644E6}"/>
            </a:ext>
          </a:extLst>
        </p:cNvPr>
        <p:cNvGrpSpPr/>
        <p:nvPr/>
      </p:nvGrpSpPr>
      <p:grpSpPr>
        <a:xfrm>
          <a:off x="0" y="0"/>
          <a:ext cx="0" cy="0"/>
          <a:chOff x="0" y="0"/>
          <a:chExt cx="0" cy="0"/>
        </a:xfrm>
      </p:grpSpPr>
      <p:sp>
        <p:nvSpPr>
          <p:cNvPr id="11" name="Freeform: Shape 10">
            <a:extLst>
              <a:ext uri="{FF2B5EF4-FFF2-40B4-BE49-F238E27FC236}">
                <a16:creationId xmlns:a16="http://schemas.microsoft.com/office/drawing/2014/main" id="{38C1E315-FEB5-2A77-8AF9-906A96E50D4F}"/>
              </a:ext>
            </a:extLst>
          </p:cNvPr>
          <p:cNvSpPr/>
          <p:nvPr/>
        </p:nvSpPr>
        <p:spPr>
          <a:xfrm>
            <a:off x="10275268" y="2299802"/>
            <a:ext cx="127900" cy="3125326"/>
          </a:xfrm>
          <a:custGeom>
            <a:avLst/>
            <a:gdLst>
              <a:gd name="csX0" fmla="*/ 0 w 0"/>
              <a:gd name="csY0" fmla="*/ 2522220 h 2522220"/>
              <a:gd name="csX1" fmla="*/ 0 w 0"/>
              <a:gd name="csY1" fmla="*/ 0 h 2522220"/>
            </a:gdLst>
            <a:ahLst/>
            <a:cxnLst>
              <a:cxn ang="0">
                <a:pos x="csX0" y="csY0"/>
              </a:cxn>
              <a:cxn ang="0">
                <a:pos x="csX1" y="csY1"/>
              </a:cxn>
            </a:cxnLst>
            <a:rect l="l" t="t" r="r" b="b"/>
            <a:pathLst>
              <a:path h="2522220">
                <a:moveTo>
                  <a:pt x="0" y="2522220"/>
                </a:moveTo>
                <a:lnTo>
                  <a:pt x="0" y="0"/>
                </a:lnTo>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8C24ABA-57CB-61A6-24DC-7B0D18266EB6}"/>
              </a:ext>
            </a:extLst>
          </p:cNvPr>
          <p:cNvSpPr txBox="1"/>
          <p:nvPr/>
        </p:nvSpPr>
        <p:spPr>
          <a:xfrm>
            <a:off x="9942523" y="5610532"/>
            <a:ext cx="1546172" cy="261610"/>
          </a:xfrm>
          <a:prstGeom prst="rect">
            <a:avLst/>
          </a:prstGeom>
          <a:noFill/>
        </p:spPr>
        <p:txBody>
          <a:bodyPr wrap="square">
            <a:spAutoFit/>
          </a:bodyPr>
          <a:lstStyle/>
          <a:p>
            <a:pPr marL="12700" marR="0" lvl="0" indent="0" algn="l" defTabSz="914400" rtl="0" eaLnBrk="1" fontAlgn="auto" latinLnBrk="0" hangingPunct="1">
              <a:lnSpc>
                <a:spcPct val="100000"/>
              </a:lnSpc>
              <a:spcBef>
                <a:spcPts val="710"/>
              </a:spcBef>
              <a:spcAft>
                <a:spcPts val="0"/>
              </a:spcAft>
              <a:buClrTx/>
              <a:buSzTx/>
              <a:buFontTx/>
              <a:buNone/>
              <a:tabLst/>
              <a:defRPr/>
            </a:pPr>
            <a:r>
              <a:rPr kumimoji="0" lang="en-GB" sz="1100" b="1" i="0" u="none" strike="noStrike" kern="1200" cap="none" spc="0" normalizeH="0" baseline="0" noProof="0">
                <a:ln>
                  <a:noFill/>
                </a:ln>
                <a:solidFill>
                  <a:srgbClr val="231F20"/>
                </a:solidFill>
                <a:effectLst/>
                <a:uLnTx/>
                <a:uFillTx/>
                <a:latin typeface="Arial"/>
                <a:ea typeface="+mn-ea"/>
                <a:cs typeface="Calibri"/>
              </a:rPr>
              <a:t>RR (95%</a:t>
            </a:r>
            <a:r>
              <a:rPr kumimoji="0" lang="en-GB" sz="1100" b="1" i="0" u="none" strike="noStrike" kern="1200" cap="none" spc="20" normalizeH="0" baseline="0" noProof="0">
                <a:ln>
                  <a:noFill/>
                </a:ln>
                <a:solidFill>
                  <a:srgbClr val="231F20"/>
                </a:solidFill>
                <a:effectLst/>
                <a:uLnTx/>
                <a:uFillTx/>
                <a:latin typeface="Arial"/>
                <a:ea typeface="+mn-ea"/>
                <a:cs typeface="Calibri"/>
              </a:rPr>
              <a:t> </a:t>
            </a:r>
            <a:r>
              <a:rPr kumimoji="0" lang="en-GB" sz="1100" b="1" i="0" u="none" strike="noStrike" kern="1200" cap="none" spc="-25" normalizeH="0" baseline="0" noProof="0">
                <a:ln>
                  <a:noFill/>
                </a:ln>
                <a:solidFill>
                  <a:srgbClr val="231F20"/>
                </a:solidFill>
                <a:effectLst/>
                <a:uLnTx/>
                <a:uFillTx/>
                <a:latin typeface="Arial"/>
                <a:ea typeface="+mn-ea"/>
                <a:cs typeface="Calibri"/>
              </a:rPr>
              <a:t>CI)</a:t>
            </a:r>
            <a:endParaRPr kumimoji="0" lang="en-GB" sz="1100" b="0" i="0" u="none" strike="noStrike" kern="1200" cap="none" spc="0" normalizeH="0" baseline="0" noProof="0">
              <a:ln>
                <a:noFill/>
              </a:ln>
              <a:solidFill>
                <a:srgbClr val="3F1A01"/>
              </a:solidFill>
              <a:effectLst/>
              <a:uLnTx/>
              <a:uFillTx/>
              <a:latin typeface="Arial"/>
              <a:ea typeface="+mn-ea"/>
              <a:cs typeface="Calibri"/>
            </a:endParaRPr>
          </a:p>
        </p:txBody>
      </p:sp>
      <p:graphicFrame>
        <p:nvGraphicFramePr>
          <p:cNvPr id="18" name="Table 17">
            <a:extLst>
              <a:ext uri="{FF2B5EF4-FFF2-40B4-BE49-F238E27FC236}">
                <a16:creationId xmlns:a16="http://schemas.microsoft.com/office/drawing/2014/main" id="{DCD5CBBC-F33E-E95D-8493-E2144AA82BC4}"/>
              </a:ext>
            </a:extLst>
          </p:cNvPr>
          <p:cNvGraphicFramePr>
            <a:graphicFrameLocks noGrp="1"/>
          </p:cNvGraphicFramePr>
          <p:nvPr>
            <p:extLst>
              <p:ext uri="{D42A27DB-BD31-4B8C-83A1-F6EECF244321}">
                <p14:modId xmlns:p14="http://schemas.microsoft.com/office/powerpoint/2010/main" val="764692375"/>
              </p:ext>
            </p:extLst>
          </p:nvPr>
        </p:nvGraphicFramePr>
        <p:xfrm>
          <a:off x="6587508" y="2024879"/>
          <a:ext cx="2353292" cy="3309121"/>
        </p:xfrm>
        <a:graphic>
          <a:graphicData uri="http://schemas.openxmlformats.org/drawingml/2006/table">
            <a:tbl>
              <a:tblPr>
                <a:tableStyleId>{2D5ABB26-0587-4C30-8999-92F81FD0307C}</a:tableStyleId>
              </a:tblPr>
              <a:tblGrid>
                <a:gridCol w="1075755">
                  <a:extLst>
                    <a:ext uri="{9D8B030D-6E8A-4147-A177-3AD203B41FA5}">
                      <a16:colId xmlns:a16="http://schemas.microsoft.com/office/drawing/2014/main" val="1744184795"/>
                    </a:ext>
                  </a:extLst>
                </a:gridCol>
                <a:gridCol w="1277537">
                  <a:extLst>
                    <a:ext uri="{9D8B030D-6E8A-4147-A177-3AD203B41FA5}">
                      <a16:colId xmlns:a16="http://schemas.microsoft.com/office/drawing/2014/main" val="1588074119"/>
                    </a:ext>
                  </a:extLst>
                </a:gridCol>
              </a:tblGrid>
              <a:tr h="289598">
                <a:tc>
                  <a:txBody>
                    <a:bodyPr/>
                    <a:lstStyle/>
                    <a:p>
                      <a:pPr algn="r" fontAlgn="b">
                        <a:buNone/>
                      </a:pPr>
                      <a:r>
                        <a:rPr lang="en-GB" sz="1000" b="1" u="none" strike="noStrike">
                          <a:effectLst/>
                        </a:rPr>
                        <a:t>Outcome</a:t>
                      </a:r>
                      <a:endParaRPr lang="en-GB" sz="1000" b="1" i="0" u="none" strike="noStrike">
                        <a:solidFill>
                          <a:srgbClr val="000000"/>
                        </a:solidFill>
                        <a:effectLst/>
                        <a:latin typeface="Aptos Narrow" panose="020B0004020202020204" pitchFamily="34" charset="0"/>
                      </a:endParaRPr>
                    </a:p>
                  </a:txBody>
                  <a:tcPr marL="0" marR="0" marT="0" marB="0" anchor="ctr"/>
                </a:tc>
                <a:tc>
                  <a:txBody>
                    <a:bodyPr/>
                    <a:lstStyle/>
                    <a:p>
                      <a:pPr algn="r" fontAlgn="b">
                        <a:buNone/>
                      </a:pPr>
                      <a:r>
                        <a:rPr lang="en-GB" sz="1000" b="1" u="none" strike="noStrike">
                          <a:effectLst/>
                        </a:rPr>
                        <a:t>RR (95% CI)</a:t>
                      </a:r>
                      <a:endParaRPr lang="en-GB" sz="1000" b="1"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3272058599"/>
                  </a:ext>
                </a:extLst>
              </a:tr>
              <a:tr h="431183">
                <a:tc>
                  <a:txBody>
                    <a:bodyPr/>
                    <a:lstStyle/>
                    <a:p>
                      <a:pPr algn="r" fontAlgn="b">
                        <a:buNone/>
                      </a:pPr>
                      <a:r>
                        <a:rPr lang="en-GB" sz="1000" b="1" u="none" strike="noStrike">
                          <a:effectLst/>
                        </a:rPr>
                        <a:t>Suicide attempts</a:t>
                      </a:r>
                      <a:endParaRPr lang="en-GB" sz="1000" b="1" i="0" u="none" strike="noStrike">
                        <a:solidFill>
                          <a:srgbClr val="000000"/>
                        </a:solidFill>
                        <a:effectLst/>
                        <a:latin typeface="Aptos Narrow" panose="020B0004020202020204" pitchFamily="34" charset="0"/>
                      </a:endParaRPr>
                    </a:p>
                  </a:txBody>
                  <a:tcPr marL="0" marR="0" marT="0" marB="0" anchor="ctr"/>
                </a:tc>
                <a:tc>
                  <a:txBody>
                    <a:bodyPr/>
                    <a:lstStyle/>
                    <a:p>
                      <a:pPr algn="r" fontAlgn="b">
                        <a:buNone/>
                      </a:pPr>
                      <a:r>
                        <a:rPr lang="en-GB" sz="1000" u="none" strike="noStrike">
                          <a:effectLst/>
                        </a:rPr>
                        <a:t>0.739 (0.304, 1.798)</a:t>
                      </a:r>
                      <a:endParaRPr lang="en-GB" sz="10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1649082905"/>
                  </a:ext>
                </a:extLst>
              </a:tr>
              <a:tr h="431183">
                <a:tc>
                  <a:txBody>
                    <a:bodyPr/>
                    <a:lstStyle/>
                    <a:p>
                      <a:pPr algn="r" fontAlgn="b">
                        <a:buNone/>
                      </a:pPr>
                      <a:r>
                        <a:rPr lang="en-GB" sz="1000" b="1" u="none" strike="noStrike">
                          <a:effectLst/>
                        </a:rPr>
                        <a:t>Antipsychotic use</a:t>
                      </a:r>
                      <a:endParaRPr lang="en-GB" sz="1000" b="1" i="0" u="none" strike="noStrike">
                        <a:solidFill>
                          <a:srgbClr val="000000"/>
                        </a:solidFill>
                        <a:effectLst/>
                        <a:latin typeface="Aptos Narrow" panose="020B0004020202020204" pitchFamily="34" charset="0"/>
                      </a:endParaRPr>
                    </a:p>
                  </a:txBody>
                  <a:tcPr marL="0" marR="0" marT="0" marB="0" anchor="ctr"/>
                </a:tc>
                <a:tc>
                  <a:txBody>
                    <a:bodyPr/>
                    <a:lstStyle/>
                    <a:p>
                      <a:pPr algn="r" fontAlgn="b">
                        <a:buNone/>
                      </a:pPr>
                      <a:r>
                        <a:rPr lang="en-GB" sz="1000" u="none" strike="noStrike">
                          <a:effectLst/>
                        </a:rPr>
                        <a:t>0.991 (0.905, 1.085)</a:t>
                      </a:r>
                      <a:endParaRPr lang="en-GB" sz="10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3393207527"/>
                  </a:ext>
                </a:extLst>
              </a:tr>
              <a:tr h="431183">
                <a:tc>
                  <a:txBody>
                    <a:bodyPr/>
                    <a:lstStyle/>
                    <a:p>
                      <a:pPr algn="r" fontAlgn="b">
                        <a:buNone/>
                      </a:pPr>
                      <a:r>
                        <a:rPr lang="en-GB" sz="1000" b="1" u="none" strike="noStrike">
                          <a:effectLst/>
                        </a:rPr>
                        <a:t>Legal offences</a:t>
                      </a:r>
                      <a:endParaRPr lang="en-GB" sz="1000" b="1" i="0" u="none" strike="noStrike">
                        <a:solidFill>
                          <a:srgbClr val="000000"/>
                        </a:solidFill>
                        <a:effectLst/>
                        <a:latin typeface="Aptos Narrow" panose="020B0004020202020204" pitchFamily="34" charset="0"/>
                      </a:endParaRPr>
                    </a:p>
                  </a:txBody>
                  <a:tcPr marL="0" marR="0" marT="0" marB="0" anchor="ctr"/>
                </a:tc>
                <a:tc>
                  <a:txBody>
                    <a:bodyPr/>
                    <a:lstStyle/>
                    <a:p>
                      <a:pPr algn="r" fontAlgn="b">
                        <a:buNone/>
                      </a:pPr>
                      <a:r>
                        <a:rPr lang="en-GB" sz="1000" u="none" strike="noStrike">
                          <a:effectLst/>
                        </a:rPr>
                        <a:t>0.619 (0.222, 1.714)</a:t>
                      </a:r>
                      <a:endParaRPr lang="en-GB" sz="10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286365520"/>
                  </a:ext>
                </a:extLst>
              </a:tr>
              <a:tr h="431183">
                <a:tc>
                  <a:txBody>
                    <a:bodyPr/>
                    <a:lstStyle/>
                    <a:p>
                      <a:pPr algn="r" fontAlgn="b">
                        <a:buNone/>
                      </a:pPr>
                      <a:r>
                        <a:rPr lang="en-GB" sz="1000" b="1" u="none" strike="noStrike">
                          <a:effectLst/>
                        </a:rPr>
                        <a:t>Remission</a:t>
                      </a:r>
                      <a:endParaRPr lang="en-GB" sz="1000" b="1" i="0" u="none" strike="noStrike">
                        <a:solidFill>
                          <a:srgbClr val="000000"/>
                        </a:solidFill>
                        <a:effectLst/>
                        <a:latin typeface="Aptos Narrow" panose="020B0004020202020204" pitchFamily="34" charset="0"/>
                      </a:endParaRPr>
                    </a:p>
                  </a:txBody>
                  <a:tcPr marL="0" marR="0" marT="0" marB="0" anchor="ctr"/>
                </a:tc>
                <a:tc>
                  <a:txBody>
                    <a:bodyPr/>
                    <a:lstStyle/>
                    <a:p>
                      <a:pPr algn="r" fontAlgn="b">
                        <a:buNone/>
                      </a:pPr>
                      <a:r>
                        <a:rPr lang="en-GB" sz="1000" u="none" strike="noStrike">
                          <a:effectLst/>
                        </a:rPr>
                        <a:t>1.071 (0.901, 1.274)</a:t>
                      </a:r>
                      <a:endParaRPr lang="en-GB" sz="10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1336662103"/>
                  </a:ext>
                </a:extLst>
              </a:tr>
              <a:tr h="431183">
                <a:tc>
                  <a:txBody>
                    <a:bodyPr/>
                    <a:lstStyle/>
                    <a:p>
                      <a:pPr algn="r" fontAlgn="b">
                        <a:buNone/>
                      </a:pPr>
                      <a:r>
                        <a:rPr lang="en-GB" sz="1000" b="1" u="none" strike="noStrike">
                          <a:effectLst/>
                        </a:rPr>
                        <a:t>Work involvement</a:t>
                      </a:r>
                      <a:endParaRPr lang="en-GB" sz="1000" b="1" i="0" u="none" strike="noStrike">
                        <a:solidFill>
                          <a:srgbClr val="000000"/>
                        </a:solidFill>
                        <a:effectLst/>
                        <a:latin typeface="Aptos Narrow" panose="020B0004020202020204" pitchFamily="34" charset="0"/>
                      </a:endParaRPr>
                    </a:p>
                  </a:txBody>
                  <a:tcPr marL="0" marR="0" marT="0" marB="0" anchor="ctr"/>
                </a:tc>
                <a:tc>
                  <a:txBody>
                    <a:bodyPr/>
                    <a:lstStyle/>
                    <a:p>
                      <a:pPr algn="r" fontAlgn="b">
                        <a:buNone/>
                      </a:pPr>
                      <a:r>
                        <a:rPr lang="en-GB" sz="1000" u="none" strike="noStrike">
                          <a:effectLst/>
                        </a:rPr>
                        <a:t>0.969 (0.695, 1.351)</a:t>
                      </a:r>
                      <a:endParaRPr lang="en-GB" sz="10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11020278"/>
                  </a:ext>
                </a:extLst>
              </a:tr>
              <a:tr h="432425">
                <a:tc>
                  <a:txBody>
                    <a:bodyPr/>
                    <a:lstStyle/>
                    <a:p>
                      <a:pPr algn="r" fontAlgn="b">
                        <a:buNone/>
                      </a:pPr>
                      <a:r>
                        <a:rPr lang="en-GB" sz="1000" b="1" u="none" strike="noStrike">
                          <a:effectLst/>
                        </a:rPr>
                        <a:t>Number of days hospitalized</a:t>
                      </a:r>
                      <a:endParaRPr lang="en-GB" sz="1000" b="1" i="0" u="none" strike="noStrike">
                        <a:solidFill>
                          <a:srgbClr val="000000"/>
                        </a:solidFill>
                        <a:effectLst/>
                        <a:latin typeface="Aptos Narrow" panose="020B0004020202020204" pitchFamily="34" charset="0"/>
                      </a:endParaRPr>
                    </a:p>
                  </a:txBody>
                  <a:tcPr marL="0" marR="0" marT="0" marB="0" anchor="ctr"/>
                </a:tc>
                <a:tc>
                  <a:txBody>
                    <a:bodyPr/>
                    <a:lstStyle/>
                    <a:p>
                      <a:pPr algn="r" fontAlgn="b">
                        <a:buNone/>
                      </a:pPr>
                      <a:r>
                        <a:rPr lang="en-GB" sz="1000" u="none" strike="noStrike">
                          <a:effectLst/>
                        </a:rPr>
                        <a:t>0.128 (0.019, 0.237)</a:t>
                      </a:r>
                      <a:endParaRPr lang="en-GB" sz="10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126131812"/>
                  </a:ext>
                </a:extLst>
              </a:tr>
              <a:tr h="431183">
                <a:tc>
                  <a:txBody>
                    <a:bodyPr/>
                    <a:lstStyle/>
                    <a:p>
                      <a:pPr algn="r" fontAlgn="b">
                        <a:buNone/>
                      </a:pPr>
                      <a:r>
                        <a:rPr lang="en-GB" sz="1000" b="1" u="none" strike="noStrike">
                          <a:effectLst/>
                        </a:rPr>
                        <a:t>% hospitalization</a:t>
                      </a:r>
                      <a:endParaRPr lang="en-GB" sz="1000" b="1" i="0" u="none" strike="noStrike">
                        <a:solidFill>
                          <a:srgbClr val="000000"/>
                        </a:solidFill>
                        <a:effectLst/>
                        <a:latin typeface="Aptos Narrow" panose="020B0004020202020204" pitchFamily="34" charset="0"/>
                      </a:endParaRPr>
                    </a:p>
                  </a:txBody>
                  <a:tcPr marL="0" marR="0" marT="0" marB="0" anchor="ctr"/>
                </a:tc>
                <a:tc>
                  <a:txBody>
                    <a:bodyPr/>
                    <a:lstStyle/>
                    <a:p>
                      <a:pPr algn="r" fontAlgn="b">
                        <a:buNone/>
                      </a:pPr>
                      <a:r>
                        <a:rPr lang="en-GB" sz="1000" u="none" strike="noStrike">
                          <a:effectLst/>
                        </a:rPr>
                        <a:t>0.900 (0.787, 1.029)</a:t>
                      </a:r>
                      <a:endParaRPr lang="en-GB" sz="10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4166494309"/>
                  </a:ext>
                </a:extLst>
              </a:tr>
            </a:tbl>
          </a:graphicData>
        </a:graphic>
      </p:graphicFrame>
      <p:sp>
        <p:nvSpPr>
          <p:cNvPr id="5" name="Text Placeholder 4">
            <a:extLst>
              <a:ext uri="{FF2B5EF4-FFF2-40B4-BE49-F238E27FC236}">
                <a16:creationId xmlns:a16="http://schemas.microsoft.com/office/drawing/2014/main" id="{C3C57486-5609-EDF8-B444-E7E2090D1E68}"/>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4" name="Title 3">
            <a:extLst>
              <a:ext uri="{FF2B5EF4-FFF2-40B4-BE49-F238E27FC236}">
                <a16:creationId xmlns:a16="http://schemas.microsoft.com/office/drawing/2014/main" id="{450F2A64-4A55-F1D1-4BF0-BE1389537061}"/>
              </a:ext>
            </a:extLst>
          </p:cNvPr>
          <p:cNvSpPr>
            <a:spLocks noGrp="1"/>
          </p:cNvSpPr>
          <p:nvPr>
            <p:ph type="title"/>
          </p:nvPr>
        </p:nvSpPr>
        <p:spPr/>
        <p:txBody>
          <a:bodyPr anchor="b">
            <a:normAutofit/>
          </a:bodyPr>
          <a:lstStyle/>
          <a:p>
            <a:r>
              <a:rPr lang="en-GB" noProof="0"/>
              <a:t>Service-related factors as a predictor of outcomes in psychosis</a:t>
            </a:r>
          </a:p>
        </p:txBody>
      </p:sp>
      <p:sp>
        <p:nvSpPr>
          <p:cNvPr id="13" name="Content Placeholder 12">
            <a:extLst>
              <a:ext uri="{FF2B5EF4-FFF2-40B4-BE49-F238E27FC236}">
                <a16:creationId xmlns:a16="http://schemas.microsoft.com/office/drawing/2014/main" id="{EB211B09-76FE-0161-D0DD-71C82C4432A3}"/>
              </a:ext>
            </a:extLst>
          </p:cNvPr>
          <p:cNvSpPr>
            <a:spLocks noGrp="1"/>
          </p:cNvSpPr>
          <p:nvPr>
            <p:ph idx="20"/>
          </p:nvPr>
        </p:nvSpPr>
        <p:spPr/>
        <p:txBody>
          <a:bodyPr/>
          <a:lstStyle/>
          <a:p>
            <a:pPr>
              <a:spcBef>
                <a:spcPts val="1200"/>
              </a:spcBef>
            </a:pPr>
            <a:r>
              <a:rPr lang="en-GB" b="1" noProof="0" dirty="0"/>
              <a:t>Early intervention services involve a multidisciplinary team </a:t>
            </a:r>
            <a:r>
              <a:rPr lang="en-GB" noProof="0" dirty="0"/>
              <a:t>of mental health professionals who deliver </a:t>
            </a:r>
            <a:r>
              <a:rPr lang="en-GB" b="1" noProof="0" dirty="0"/>
              <a:t>comprehensive care </a:t>
            </a:r>
            <a:r>
              <a:rPr lang="en-GB" noProof="0" dirty="0"/>
              <a:t>through a combination of psychosocial and pharmacological treatments tailored to each patient’s needs</a:t>
            </a:r>
            <a:r>
              <a:rPr lang="en-GB" baseline="30000" noProof="0" dirty="0"/>
              <a:t>1</a:t>
            </a:r>
          </a:p>
          <a:p>
            <a:pPr>
              <a:spcBef>
                <a:spcPts val="1200"/>
              </a:spcBef>
            </a:pPr>
            <a:r>
              <a:rPr lang="en-GB" noProof="0" dirty="0"/>
              <a:t>In early intervention services programmes, care is coordinated and provided by a single team, rather than referring patients to multiple separate healthcare providers for different aspects of care</a:t>
            </a:r>
            <a:r>
              <a:rPr lang="en-GB" baseline="30000" noProof="0" dirty="0"/>
              <a:t>1</a:t>
            </a:r>
          </a:p>
          <a:p>
            <a:pPr>
              <a:spcBef>
                <a:spcPts val="1200"/>
              </a:spcBef>
            </a:pPr>
            <a:r>
              <a:rPr lang="en-GB" noProof="0" dirty="0"/>
              <a:t>Early intervention services </a:t>
            </a:r>
            <a:r>
              <a:rPr lang="en-GB" b="1" noProof="0" dirty="0"/>
              <a:t>improve clinical and functional </a:t>
            </a:r>
            <a:r>
              <a:rPr lang="en-GB" b="1" noProof="0" dirty="0">
                <a:solidFill>
                  <a:schemeClr val="tx1"/>
                </a:solidFill>
              </a:rPr>
              <a:t>outcomes</a:t>
            </a:r>
            <a:r>
              <a:rPr lang="en-GB" noProof="0" dirty="0">
                <a:solidFill>
                  <a:schemeClr val="tx1"/>
                </a:solidFill>
              </a:rPr>
              <a:t> after a first episode of psychosis, with benefits maintained over </a:t>
            </a:r>
            <a:r>
              <a:rPr lang="en-GB" noProof="0" dirty="0"/>
              <a:t>24 months of </a:t>
            </a:r>
            <a:br>
              <a:rPr lang="en-GB" noProof="0" dirty="0"/>
            </a:br>
            <a:r>
              <a:rPr lang="en-GB" noProof="0" dirty="0"/>
              <a:t>continued treatment</a:t>
            </a:r>
            <a:r>
              <a:rPr lang="en-GB" baseline="30000" noProof="0" dirty="0"/>
              <a:t>1</a:t>
            </a:r>
          </a:p>
          <a:p>
            <a:pPr>
              <a:spcBef>
                <a:spcPts val="1200"/>
              </a:spcBef>
            </a:pPr>
            <a:r>
              <a:rPr lang="en-GB" dirty="0"/>
              <a:t>Improvements in outcomes are not consistently maintained once patients transition to usual care, indicating the need for extended, intensive, and comprehensive interventions for individuals with </a:t>
            </a:r>
            <a:br>
              <a:rPr lang="en-GB" dirty="0"/>
            </a:br>
            <a:r>
              <a:rPr lang="en-GB" dirty="0"/>
              <a:t>poorer trajectories</a:t>
            </a:r>
            <a:r>
              <a:rPr lang="en-GB" baseline="30000" dirty="0"/>
              <a:t>2</a:t>
            </a:r>
          </a:p>
          <a:p>
            <a:pPr>
              <a:spcBef>
                <a:spcPts val="1200"/>
              </a:spcBef>
            </a:pPr>
            <a:endParaRPr lang="en-GB" baseline="30000" noProof="0" dirty="0"/>
          </a:p>
          <a:p>
            <a:pPr>
              <a:spcBef>
                <a:spcPts val="1200"/>
              </a:spcBef>
            </a:pPr>
            <a:endParaRPr lang="en-GB" noProof="0" dirty="0"/>
          </a:p>
        </p:txBody>
      </p:sp>
      <p:sp>
        <p:nvSpPr>
          <p:cNvPr id="15" name="Content Placeholder 14">
            <a:extLst>
              <a:ext uri="{FF2B5EF4-FFF2-40B4-BE49-F238E27FC236}">
                <a16:creationId xmlns:a16="http://schemas.microsoft.com/office/drawing/2014/main" id="{E1FDD23A-D036-BA5F-C852-855BD2B271F9}"/>
              </a:ext>
            </a:extLst>
          </p:cNvPr>
          <p:cNvSpPr>
            <a:spLocks noGrp="1"/>
          </p:cNvSpPr>
          <p:nvPr>
            <p:ph idx="21"/>
          </p:nvPr>
        </p:nvSpPr>
        <p:spPr/>
        <p:txBody>
          <a:bodyPr/>
          <a:lstStyle/>
          <a:p>
            <a:pPr marL="0" indent="0" algn="ctr">
              <a:buNone/>
            </a:pPr>
            <a:r>
              <a:rPr lang="en-GB" sz="1400" b="1" noProof="0">
                <a:solidFill>
                  <a:schemeClr val="accent2">
                    <a:lumMod val="50000"/>
                  </a:schemeClr>
                </a:solidFill>
              </a:rPr>
              <a:t>Long-term outcomes following discontinuation of early intervention services for ≥1 years vs usual/modular care</a:t>
            </a:r>
            <a:r>
              <a:rPr lang="en-GB" sz="1400" b="1" baseline="30000" noProof="0">
                <a:solidFill>
                  <a:schemeClr val="accent2">
                    <a:lumMod val="50000"/>
                  </a:schemeClr>
                </a:solidFill>
              </a:rPr>
              <a:t>2</a:t>
            </a:r>
          </a:p>
        </p:txBody>
      </p:sp>
      <p:sp>
        <p:nvSpPr>
          <p:cNvPr id="12" name="Text Placeholder 6">
            <a:extLst>
              <a:ext uri="{FF2B5EF4-FFF2-40B4-BE49-F238E27FC236}">
                <a16:creationId xmlns:a16="http://schemas.microsoft.com/office/drawing/2014/main" id="{4BBD1D26-0FCE-D405-A27E-6E33A9DF8DB6}"/>
              </a:ext>
            </a:extLst>
          </p:cNvPr>
          <p:cNvSpPr>
            <a:spLocks noGrp="1"/>
          </p:cNvSpPr>
          <p:nvPr>
            <p:ph type="body" sz="quarter" idx="18"/>
          </p:nvPr>
        </p:nvSpPr>
        <p:spPr/>
        <p:txBody>
          <a:bodyPr/>
          <a:lstStyle/>
          <a:p>
            <a:endParaRPr lang="en-GB" noProof="0"/>
          </a:p>
          <a:p>
            <a:r>
              <a:rPr lang="en-GB" noProof="0"/>
              <a:t>CI=</a:t>
            </a:r>
            <a:r>
              <a:rPr lang="en-GB" noProof="0" err="1"/>
              <a:t>confidenc</a:t>
            </a:r>
            <a:r>
              <a:rPr lang="en-GB"/>
              <a:t>e interval; RR=risk ratio</a:t>
            </a:r>
            <a:endParaRPr lang="en-GB" noProof="0"/>
          </a:p>
          <a:p>
            <a:r>
              <a:rPr lang="en-GB" noProof="0"/>
              <a:t>1. Correll JAMA Psychiatry 2018;75:555–565; 2. Salazar de Pablo. World Psychiatry 2026;25:95–104 </a:t>
            </a:r>
          </a:p>
        </p:txBody>
      </p:sp>
      <p:sp>
        <p:nvSpPr>
          <p:cNvPr id="14" name="Slide Number Placeholder 7">
            <a:extLst>
              <a:ext uri="{FF2B5EF4-FFF2-40B4-BE49-F238E27FC236}">
                <a16:creationId xmlns:a16="http://schemas.microsoft.com/office/drawing/2014/main" id="{D4B5024A-4223-D31C-A036-D86A6C0A075E}"/>
              </a:ext>
            </a:extLst>
          </p:cNvPr>
          <p:cNvSpPr>
            <a:spLocks noGrp="1"/>
          </p:cNvSpPr>
          <p:nvPr>
            <p:ph type="sldNum" sz="quarter" idx="4"/>
          </p:nvPr>
        </p:nvSpPr>
        <p:spPr/>
        <p:txBody>
          <a:bodyPr/>
          <a:lstStyle/>
          <a:p>
            <a:fld id="{6DBC486D-4FAB-B746-8B02-8D7C842291C6}" type="slidenum">
              <a:rPr lang="en-GB" noProof="0" smtClean="0"/>
              <a:pPr/>
              <a:t>36</a:t>
            </a:fld>
            <a:endParaRPr lang="en-GB" noProof="0"/>
          </a:p>
        </p:txBody>
      </p:sp>
      <p:graphicFrame>
        <p:nvGraphicFramePr>
          <p:cNvPr id="2" name="Chart 1">
            <a:extLst>
              <a:ext uri="{FF2B5EF4-FFF2-40B4-BE49-F238E27FC236}">
                <a16:creationId xmlns:a16="http://schemas.microsoft.com/office/drawing/2014/main" id="{9AA58055-D010-D099-FB7D-F9CC2AF7570E}"/>
              </a:ext>
            </a:extLst>
          </p:cNvPr>
          <p:cNvGraphicFramePr>
            <a:graphicFrameLocks/>
          </p:cNvGraphicFramePr>
          <p:nvPr>
            <p:extLst>
              <p:ext uri="{D42A27DB-BD31-4B8C-83A1-F6EECF244321}">
                <p14:modId xmlns:p14="http://schemas.microsoft.com/office/powerpoint/2010/main" val="121606705"/>
              </p:ext>
            </p:extLst>
          </p:nvPr>
        </p:nvGraphicFramePr>
        <p:xfrm>
          <a:off x="8927551" y="2181495"/>
          <a:ext cx="2705650" cy="34391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091524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F9B85-AC38-0FF0-E441-0DD7469BF0DF}"/>
              </a:ext>
            </a:extLst>
          </p:cNvPr>
          <p:cNvSpPr>
            <a:spLocks noGrp="1"/>
          </p:cNvSpPr>
          <p:nvPr>
            <p:ph type="title"/>
          </p:nvPr>
        </p:nvSpPr>
        <p:spPr/>
        <p:txBody>
          <a:bodyPr/>
          <a:lstStyle/>
          <a:p>
            <a:r>
              <a:rPr lang="en-GB" noProof="0"/>
              <a:t>Mortality and physical outcomes in schizophrenia</a:t>
            </a:r>
          </a:p>
        </p:txBody>
      </p:sp>
      <p:sp>
        <p:nvSpPr>
          <p:cNvPr id="3" name="Text Placeholder 2">
            <a:extLst>
              <a:ext uri="{FF2B5EF4-FFF2-40B4-BE49-F238E27FC236}">
                <a16:creationId xmlns:a16="http://schemas.microsoft.com/office/drawing/2014/main" id="{0FB9571B-66B6-0E14-60DD-95543A8B60F8}"/>
              </a:ext>
            </a:extLst>
          </p:cNvPr>
          <p:cNvSpPr>
            <a:spLocks noGrp="1"/>
          </p:cNvSpPr>
          <p:nvPr>
            <p:ph type="body" idx="1"/>
          </p:nvPr>
        </p:nvSpPr>
        <p:spPr/>
        <p:txBody>
          <a:bodyPr/>
          <a:lstStyle/>
          <a:p>
            <a:endParaRPr lang="en-GB" noProof="0"/>
          </a:p>
          <a:p>
            <a:endParaRPr lang="en-GB" noProof="0"/>
          </a:p>
        </p:txBody>
      </p:sp>
    </p:spTree>
    <p:extLst>
      <p:ext uri="{BB962C8B-B14F-4D97-AF65-F5344CB8AC3E}">
        <p14:creationId xmlns:p14="http://schemas.microsoft.com/office/powerpoint/2010/main" val="3901840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4DB92B-FC3E-E313-081F-26047FFB5F68}"/>
              </a:ext>
            </a:extLst>
          </p:cNvPr>
          <p:cNvSpPr>
            <a:spLocks noGrp="1"/>
          </p:cNvSpPr>
          <p:nvPr>
            <p:ph type="body" sz="quarter" idx="17"/>
          </p:nvPr>
        </p:nvSpPr>
        <p:spPr/>
        <p:txBody>
          <a:bodyPr/>
          <a:lstStyle/>
          <a:p>
            <a:r>
              <a:rPr lang="en-GB" noProof="0"/>
              <a:t>Schizophrenia – Course, natural history, and prognosis </a:t>
            </a:r>
          </a:p>
        </p:txBody>
      </p:sp>
      <p:sp>
        <p:nvSpPr>
          <p:cNvPr id="3" name="Title 2">
            <a:extLst>
              <a:ext uri="{FF2B5EF4-FFF2-40B4-BE49-F238E27FC236}">
                <a16:creationId xmlns:a16="http://schemas.microsoft.com/office/drawing/2014/main" id="{77B2300E-C2E7-59C7-93FC-2E33E3268AAE}"/>
              </a:ext>
            </a:extLst>
          </p:cNvPr>
          <p:cNvSpPr>
            <a:spLocks noGrp="1"/>
          </p:cNvSpPr>
          <p:nvPr>
            <p:ph type="title"/>
          </p:nvPr>
        </p:nvSpPr>
        <p:spPr/>
        <p:txBody>
          <a:bodyPr/>
          <a:lstStyle/>
          <a:p>
            <a:r>
              <a:rPr lang="en-GB" noProof="0"/>
              <a:t>Suicide risk in schizophrenia  </a:t>
            </a:r>
          </a:p>
        </p:txBody>
      </p:sp>
      <p:sp>
        <p:nvSpPr>
          <p:cNvPr id="4" name="Content Placeholder 3">
            <a:extLst>
              <a:ext uri="{FF2B5EF4-FFF2-40B4-BE49-F238E27FC236}">
                <a16:creationId xmlns:a16="http://schemas.microsoft.com/office/drawing/2014/main" id="{86EF7461-E97E-3DB3-555D-6B438D96121D}"/>
              </a:ext>
            </a:extLst>
          </p:cNvPr>
          <p:cNvSpPr>
            <a:spLocks noGrp="1"/>
          </p:cNvSpPr>
          <p:nvPr>
            <p:ph sz="half" idx="20"/>
          </p:nvPr>
        </p:nvSpPr>
        <p:spPr>
          <a:solidFill>
            <a:schemeClr val="accent5">
              <a:lumMod val="20000"/>
              <a:lumOff val="80000"/>
            </a:schemeClr>
          </a:solidFill>
          <a:ln>
            <a:noFill/>
          </a:ln>
        </p:spPr>
        <p:txBody>
          <a:bodyPr/>
          <a:lstStyle/>
          <a:p>
            <a:pPr marL="0" lvl="0" indent="0">
              <a:buNone/>
            </a:pPr>
            <a:r>
              <a:rPr lang="en-GB" sz="1600" noProof="0" dirty="0"/>
              <a:t>Additional factors that elevate risk include </a:t>
            </a:r>
            <a:r>
              <a:rPr lang="en-GB" sz="1600" b="1" noProof="0" dirty="0"/>
              <a:t>substance use </a:t>
            </a:r>
            <a:r>
              <a:rPr lang="en-GB" sz="1600" noProof="0" dirty="0"/>
              <a:t>and </a:t>
            </a:r>
            <a:br>
              <a:rPr lang="en-GB" sz="1600" noProof="0" dirty="0"/>
            </a:br>
            <a:r>
              <a:rPr lang="en-GB" sz="1600" b="1" noProof="0" dirty="0"/>
              <a:t>non-adherence to treatment</a:t>
            </a:r>
            <a:r>
              <a:rPr lang="en-GB" sz="1600" baseline="30000" noProof="0" dirty="0"/>
              <a:t>2</a:t>
            </a:r>
          </a:p>
          <a:p>
            <a:endParaRPr lang="en-GB" sz="1600" noProof="0" dirty="0"/>
          </a:p>
        </p:txBody>
      </p:sp>
      <p:sp>
        <p:nvSpPr>
          <p:cNvPr id="8" name="Content Placeholder 7">
            <a:extLst>
              <a:ext uri="{FF2B5EF4-FFF2-40B4-BE49-F238E27FC236}">
                <a16:creationId xmlns:a16="http://schemas.microsoft.com/office/drawing/2014/main" id="{CBA50822-33D9-BCA6-8735-70D62567EA80}"/>
              </a:ext>
            </a:extLst>
          </p:cNvPr>
          <p:cNvSpPr>
            <a:spLocks noGrp="1"/>
          </p:cNvSpPr>
          <p:nvPr>
            <p:ph sz="half" idx="21"/>
          </p:nvPr>
        </p:nvSpPr>
        <p:spPr>
          <a:solidFill>
            <a:schemeClr val="accent2">
              <a:lumMod val="20000"/>
              <a:lumOff val="80000"/>
            </a:schemeClr>
          </a:solidFill>
          <a:ln>
            <a:noFill/>
          </a:ln>
        </p:spPr>
        <p:txBody>
          <a:bodyPr/>
          <a:lstStyle/>
          <a:p>
            <a:pPr marL="0" indent="0">
              <a:buNone/>
            </a:pPr>
            <a:r>
              <a:rPr lang="en-GB" sz="1600" b="1" noProof="0"/>
              <a:t>Higher premorbid functioning </a:t>
            </a:r>
            <a:r>
              <a:rPr lang="en-GB" sz="1600" noProof="0"/>
              <a:t>is also associated with </a:t>
            </a:r>
            <a:r>
              <a:rPr lang="en-GB" sz="1600" b="1" noProof="0"/>
              <a:t>increased </a:t>
            </a:r>
            <a:br>
              <a:rPr lang="en-GB" sz="1600" b="1" noProof="0"/>
            </a:br>
            <a:r>
              <a:rPr lang="en-GB" sz="1600" b="1" noProof="0"/>
              <a:t>suicide </a:t>
            </a:r>
            <a:r>
              <a:rPr lang="en-GB" sz="1600" noProof="0"/>
              <a:t>risk</a:t>
            </a:r>
            <a:r>
              <a:rPr lang="en-GB" sz="1600" baseline="30000" noProof="0"/>
              <a:t>2</a:t>
            </a:r>
          </a:p>
          <a:p>
            <a:endParaRPr lang="en-GB" sz="1600" noProof="0"/>
          </a:p>
        </p:txBody>
      </p:sp>
      <p:sp>
        <p:nvSpPr>
          <p:cNvPr id="9" name="Content Placeholder 8">
            <a:extLst>
              <a:ext uri="{FF2B5EF4-FFF2-40B4-BE49-F238E27FC236}">
                <a16:creationId xmlns:a16="http://schemas.microsoft.com/office/drawing/2014/main" id="{02BEC7B8-2543-3EA6-FE5A-57EB5DE62B3D}"/>
              </a:ext>
            </a:extLst>
          </p:cNvPr>
          <p:cNvSpPr>
            <a:spLocks noGrp="1"/>
          </p:cNvSpPr>
          <p:nvPr>
            <p:ph sz="half" idx="22"/>
          </p:nvPr>
        </p:nvSpPr>
        <p:spPr>
          <a:solidFill>
            <a:schemeClr val="accent3">
              <a:lumMod val="20000"/>
              <a:lumOff val="80000"/>
            </a:schemeClr>
          </a:solidFill>
          <a:ln>
            <a:noFill/>
          </a:ln>
        </p:spPr>
        <p:txBody>
          <a:bodyPr/>
          <a:lstStyle/>
          <a:p>
            <a:pPr marL="0" indent="0">
              <a:buNone/>
            </a:pPr>
            <a:r>
              <a:rPr lang="en-GB" sz="1600" noProof="0" dirty="0"/>
              <a:t>The strongest predictors of suicidality include </a:t>
            </a:r>
            <a:r>
              <a:rPr lang="en-GB" sz="1600" b="1" noProof="0" dirty="0"/>
              <a:t>previous suicide attempts, depressive symptoms, feelings of hopelessness, </a:t>
            </a:r>
            <a:r>
              <a:rPr lang="en-GB" sz="1600" noProof="0" dirty="0"/>
              <a:t>and </a:t>
            </a:r>
            <a:r>
              <a:rPr lang="en-GB" sz="1600" b="1" noProof="0" dirty="0"/>
              <a:t>younger age</a:t>
            </a:r>
            <a:r>
              <a:rPr lang="en-GB" sz="1600" baseline="30000" noProof="0" dirty="0"/>
              <a:t>2</a:t>
            </a:r>
          </a:p>
        </p:txBody>
      </p:sp>
      <p:sp>
        <p:nvSpPr>
          <p:cNvPr id="10" name="Content Placeholder 9">
            <a:extLst>
              <a:ext uri="{FF2B5EF4-FFF2-40B4-BE49-F238E27FC236}">
                <a16:creationId xmlns:a16="http://schemas.microsoft.com/office/drawing/2014/main" id="{EFB8B360-0326-5A4E-40DC-FE3945BFFCCC}"/>
              </a:ext>
            </a:extLst>
          </p:cNvPr>
          <p:cNvSpPr>
            <a:spLocks noGrp="1"/>
          </p:cNvSpPr>
          <p:nvPr>
            <p:ph sz="half" idx="23"/>
          </p:nvPr>
        </p:nvSpPr>
        <p:spPr>
          <a:solidFill>
            <a:schemeClr val="accent4">
              <a:lumMod val="20000"/>
              <a:lumOff val="80000"/>
            </a:schemeClr>
          </a:solidFill>
          <a:ln>
            <a:noFill/>
          </a:ln>
        </p:spPr>
        <p:txBody>
          <a:bodyPr/>
          <a:lstStyle/>
          <a:p>
            <a:pPr marL="0" indent="0">
              <a:buNone/>
            </a:pPr>
            <a:r>
              <a:rPr lang="en-GB" sz="1600" b="1" noProof="0"/>
              <a:t>Suicidality affects a substantial proportion of patients with schizophrenia</a:t>
            </a:r>
            <a:r>
              <a:rPr lang="en-GB" sz="1600" noProof="0"/>
              <a:t>, with the highest risk observed during early stages of illness, especially during the untreated psychosis period</a:t>
            </a:r>
            <a:r>
              <a:rPr lang="en-GB" sz="1600" baseline="30000" noProof="0"/>
              <a:t>1</a:t>
            </a:r>
          </a:p>
          <a:p>
            <a:endParaRPr lang="en-GB" sz="1600" noProof="0"/>
          </a:p>
        </p:txBody>
      </p:sp>
      <p:sp>
        <p:nvSpPr>
          <p:cNvPr id="7" name="Text Placeholder 6">
            <a:extLst>
              <a:ext uri="{FF2B5EF4-FFF2-40B4-BE49-F238E27FC236}">
                <a16:creationId xmlns:a16="http://schemas.microsoft.com/office/drawing/2014/main" id="{F5B836A8-4C68-FA9A-98B4-287504DC32F6}"/>
              </a:ext>
            </a:extLst>
          </p:cNvPr>
          <p:cNvSpPr>
            <a:spLocks noGrp="1"/>
          </p:cNvSpPr>
          <p:nvPr>
            <p:ph type="body" sz="quarter" idx="18"/>
          </p:nvPr>
        </p:nvSpPr>
        <p:spPr/>
        <p:txBody>
          <a:bodyPr/>
          <a:lstStyle/>
          <a:p>
            <a:r>
              <a:rPr lang="en-GB" noProof="0"/>
              <a:t>1. Toll et al. Psychiatry Res 2023;325:115232; 2. Cassidy et al. </a:t>
            </a:r>
            <a:r>
              <a:rPr lang="en-GB" noProof="0" err="1"/>
              <a:t>Schizophr</a:t>
            </a:r>
            <a:r>
              <a:rPr lang="en-GB" noProof="0"/>
              <a:t> Bull 2018;44:787–797 </a:t>
            </a:r>
          </a:p>
        </p:txBody>
      </p:sp>
      <p:sp>
        <p:nvSpPr>
          <p:cNvPr id="6" name="Slide Number Placeholder 5">
            <a:extLst>
              <a:ext uri="{FF2B5EF4-FFF2-40B4-BE49-F238E27FC236}">
                <a16:creationId xmlns:a16="http://schemas.microsoft.com/office/drawing/2014/main" id="{798E681E-3818-26EC-DB0E-0A40E95B56F0}"/>
              </a:ext>
            </a:extLst>
          </p:cNvPr>
          <p:cNvSpPr>
            <a:spLocks noGrp="1"/>
          </p:cNvSpPr>
          <p:nvPr>
            <p:ph type="sldNum" sz="quarter" idx="4"/>
          </p:nvPr>
        </p:nvSpPr>
        <p:spPr/>
        <p:txBody>
          <a:bodyPr/>
          <a:lstStyle/>
          <a:p>
            <a:fld id="{6DBC486D-4FAB-B746-8B02-8D7C842291C6}" type="slidenum">
              <a:rPr lang="en-GB" noProof="0" smtClean="0"/>
              <a:pPr/>
              <a:t>38</a:t>
            </a:fld>
            <a:endParaRPr lang="en-GB" noProof="0"/>
          </a:p>
        </p:txBody>
      </p:sp>
      <p:grpSp>
        <p:nvGrpSpPr>
          <p:cNvPr id="30" name="Group 29">
            <a:extLst>
              <a:ext uri="{FF2B5EF4-FFF2-40B4-BE49-F238E27FC236}">
                <a16:creationId xmlns:a16="http://schemas.microsoft.com/office/drawing/2014/main" id="{FE558B99-667A-15AD-203F-D42BEA6E1A6E}"/>
              </a:ext>
            </a:extLst>
          </p:cNvPr>
          <p:cNvGrpSpPr/>
          <p:nvPr/>
        </p:nvGrpSpPr>
        <p:grpSpPr>
          <a:xfrm>
            <a:off x="9968944" y="4389113"/>
            <a:ext cx="857107" cy="876905"/>
            <a:chOff x="9452737" y="3529083"/>
            <a:chExt cx="1354724" cy="1367768"/>
          </a:xfrm>
          <a:solidFill>
            <a:schemeClr val="accent5"/>
          </a:solidFill>
        </p:grpSpPr>
        <p:sp>
          <p:nvSpPr>
            <p:cNvPr id="21" name="Freeform: Shape 20">
              <a:extLst>
                <a:ext uri="{FF2B5EF4-FFF2-40B4-BE49-F238E27FC236}">
                  <a16:creationId xmlns:a16="http://schemas.microsoft.com/office/drawing/2014/main" id="{6CC0E901-2AAE-AFBF-6BAA-8198CA0C7227}"/>
                </a:ext>
              </a:extLst>
            </p:cNvPr>
            <p:cNvSpPr/>
            <p:nvPr/>
          </p:nvSpPr>
          <p:spPr>
            <a:xfrm>
              <a:off x="10423155" y="4392053"/>
              <a:ext cx="131811" cy="100794"/>
            </a:xfrm>
            <a:custGeom>
              <a:avLst/>
              <a:gdLst>
                <a:gd name="csX0" fmla="*/ 0 w 131811"/>
                <a:gd name="csY0" fmla="*/ 0 h 100794"/>
                <a:gd name="csX1" fmla="*/ 100780 w 131811"/>
                <a:gd name="csY1" fmla="*/ 100794 h 100794"/>
                <a:gd name="csX2" fmla="*/ 131811 w 131811"/>
                <a:gd name="csY2" fmla="*/ 100794 h 100794"/>
                <a:gd name="csX3" fmla="*/ 131811 w 131811"/>
                <a:gd name="csY3" fmla="*/ 0 h 100794"/>
                <a:gd name="csX4" fmla="*/ 61439 w 131811"/>
                <a:gd name="csY4" fmla="*/ 0 h 100794"/>
                <a:gd name="csX5" fmla="*/ 0 w 131811"/>
                <a:gd name="csY5" fmla="*/ 0 h 100794"/>
              </a:gdLst>
              <a:ahLst/>
              <a:cxnLst>
                <a:cxn ang="0">
                  <a:pos x="csX0" y="csY0"/>
                </a:cxn>
                <a:cxn ang="0">
                  <a:pos x="csX1" y="csY1"/>
                </a:cxn>
                <a:cxn ang="0">
                  <a:pos x="csX2" y="csY2"/>
                </a:cxn>
                <a:cxn ang="0">
                  <a:pos x="csX3" y="csY3"/>
                </a:cxn>
                <a:cxn ang="0">
                  <a:pos x="csX4" y="csY4"/>
                </a:cxn>
                <a:cxn ang="0">
                  <a:pos x="csX5" y="csY5"/>
                </a:cxn>
              </a:cxnLst>
              <a:rect l="l" t="t" r="r" b="b"/>
              <a:pathLst>
                <a:path w="131811" h="100794">
                  <a:moveTo>
                    <a:pt x="0" y="0"/>
                  </a:moveTo>
                  <a:lnTo>
                    <a:pt x="100780" y="100794"/>
                  </a:lnTo>
                  <a:lnTo>
                    <a:pt x="131811" y="100794"/>
                  </a:lnTo>
                  <a:lnTo>
                    <a:pt x="131811" y="0"/>
                  </a:lnTo>
                  <a:lnTo>
                    <a:pt x="61439" y="0"/>
                  </a:lnTo>
                  <a:lnTo>
                    <a:pt x="0" y="0"/>
                  </a:lnTo>
                  <a:close/>
                </a:path>
              </a:pathLst>
            </a:custGeom>
            <a:grpFill/>
            <a:ln w="14089" cap="flat">
              <a:noFill/>
              <a:prstDash val="solid"/>
              <a:miter/>
            </a:ln>
          </p:spPr>
          <p:txBody>
            <a:bodyPr/>
            <a:lstStyle/>
            <a:p>
              <a:endParaRPr lang="en-GB" noProof="0"/>
            </a:p>
          </p:txBody>
        </p:sp>
        <p:sp>
          <p:nvSpPr>
            <p:cNvPr id="22" name="Freeform: Shape 21">
              <a:extLst>
                <a:ext uri="{FF2B5EF4-FFF2-40B4-BE49-F238E27FC236}">
                  <a16:creationId xmlns:a16="http://schemas.microsoft.com/office/drawing/2014/main" id="{86818F35-BECB-1FA3-51E2-A72D14AF82AB}"/>
                </a:ext>
              </a:extLst>
            </p:cNvPr>
            <p:cNvSpPr/>
            <p:nvPr/>
          </p:nvSpPr>
          <p:spPr>
            <a:xfrm>
              <a:off x="10180694" y="4071174"/>
              <a:ext cx="375091" cy="322120"/>
            </a:xfrm>
            <a:custGeom>
              <a:avLst/>
              <a:gdLst>
                <a:gd name="csX0" fmla="*/ 680 w 437562"/>
                <a:gd name="csY0" fmla="*/ 109208 h 390950"/>
                <a:gd name="csX1" fmla="*/ 172978 w 437562"/>
                <a:gd name="csY1" fmla="*/ 281506 h 390950"/>
                <a:gd name="csX2" fmla="*/ 180637 w 437562"/>
                <a:gd name="csY2" fmla="*/ 276297 h 390950"/>
                <a:gd name="csX3" fmla="*/ 252835 w 437562"/>
                <a:gd name="csY3" fmla="*/ 310725 h 390950"/>
                <a:gd name="csX4" fmla="*/ 345206 w 437562"/>
                <a:gd name="csY4" fmla="*/ 310725 h 390950"/>
                <a:gd name="csX5" fmla="*/ 387180 w 437562"/>
                <a:gd name="csY5" fmla="*/ 351930 h 390950"/>
                <a:gd name="csX6" fmla="*/ 387180 w 437562"/>
                <a:gd name="csY6" fmla="*/ 352727 h 390950"/>
                <a:gd name="csX7" fmla="*/ 387180 w 437562"/>
                <a:gd name="csY7" fmla="*/ 390950 h 390950"/>
                <a:gd name="csX8" fmla="*/ 437563 w 437562"/>
                <a:gd name="csY8" fmla="*/ 390950 h 390950"/>
                <a:gd name="csX9" fmla="*/ 436728 w 437562"/>
                <a:gd name="csY9" fmla="*/ 352727 h 390950"/>
                <a:gd name="csX10" fmla="*/ 435893 w 437562"/>
                <a:gd name="csY10" fmla="*/ 341813 h 390950"/>
                <a:gd name="csX11" fmla="*/ 435893 w 437562"/>
                <a:gd name="csY11" fmla="*/ 340963 h 390950"/>
                <a:gd name="csX12" fmla="*/ 435043 w 437562"/>
                <a:gd name="csY12" fmla="*/ 332569 h 390950"/>
                <a:gd name="csX13" fmla="*/ 327567 w 437562"/>
                <a:gd name="csY13" fmla="*/ 243538 h 390950"/>
                <a:gd name="csX14" fmla="*/ 302368 w 437562"/>
                <a:gd name="csY14" fmla="*/ 219254 h 390950"/>
                <a:gd name="csX15" fmla="*/ 302368 w 437562"/>
                <a:gd name="csY15" fmla="*/ 218340 h 390950"/>
                <a:gd name="csX16" fmla="*/ 302368 w 437562"/>
                <a:gd name="csY16" fmla="*/ 209889 h 390950"/>
                <a:gd name="csX17" fmla="*/ 218406 w 437562"/>
                <a:gd name="csY17" fmla="*/ 125898 h 390950"/>
                <a:gd name="csX18" fmla="*/ 193208 w 437562"/>
                <a:gd name="csY18" fmla="*/ 101614 h 390950"/>
                <a:gd name="csX19" fmla="*/ 193208 w 437562"/>
                <a:gd name="csY19" fmla="*/ 100700 h 390950"/>
                <a:gd name="csX20" fmla="*/ 100698 w 437562"/>
                <a:gd name="csY20" fmla="*/ 86 h 390950"/>
                <a:gd name="csX21" fmla="*/ 85 w 437562"/>
                <a:gd name="csY21" fmla="*/ 92598 h 390950"/>
                <a:gd name="csX22" fmla="*/ 85 w 437562"/>
                <a:gd name="csY22" fmla="*/ 100700 h 390950"/>
                <a:gd name="csX23" fmla="*/ 680 w 437562"/>
                <a:gd name="csY23" fmla="*/ 109208 h 390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437562" h="390950">
                  <a:moveTo>
                    <a:pt x="680" y="109208"/>
                  </a:moveTo>
                  <a:lnTo>
                    <a:pt x="172978" y="281506"/>
                  </a:lnTo>
                  <a:cubicBezTo>
                    <a:pt x="175633" y="279924"/>
                    <a:pt x="178191" y="278184"/>
                    <a:pt x="180637" y="276297"/>
                  </a:cubicBezTo>
                  <a:cubicBezTo>
                    <a:pt x="198195" y="298180"/>
                    <a:pt x="224778" y="310855"/>
                    <a:pt x="252835" y="310725"/>
                  </a:cubicBezTo>
                  <a:lnTo>
                    <a:pt x="345206" y="310725"/>
                  </a:lnTo>
                  <a:cubicBezTo>
                    <a:pt x="368175" y="310513"/>
                    <a:pt x="386968" y="328962"/>
                    <a:pt x="387180" y="351930"/>
                  </a:cubicBezTo>
                  <a:cubicBezTo>
                    <a:pt x="387183" y="352197"/>
                    <a:pt x="387183" y="352461"/>
                    <a:pt x="387180" y="352727"/>
                  </a:cubicBezTo>
                  <a:lnTo>
                    <a:pt x="387180" y="390950"/>
                  </a:lnTo>
                  <a:lnTo>
                    <a:pt x="437563" y="390950"/>
                  </a:lnTo>
                  <a:lnTo>
                    <a:pt x="436728" y="352727"/>
                  </a:lnTo>
                  <a:cubicBezTo>
                    <a:pt x="436899" y="349069"/>
                    <a:pt x="436619" y="345403"/>
                    <a:pt x="435893" y="341813"/>
                  </a:cubicBezTo>
                  <a:lnTo>
                    <a:pt x="435893" y="340963"/>
                  </a:lnTo>
                  <a:cubicBezTo>
                    <a:pt x="435893" y="338444"/>
                    <a:pt x="435043" y="335089"/>
                    <a:pt x="435043" y="332569"/>
                  </a:cubicBezTo>
                  <a:cubicBezTo>
                    <a:pt x="425329" y="280885"/>
                    <a:pt x="380156" y="243465"/>
                    <a:pt x="327567" y="243538"/>
                  </a:cubicBezTo>
                  <a:cubicBezTo>
                    <a:pt x="313903" y="243790"/>
                    <a:pt x="302620" y="232918"/>
                    <a:pt x="302368" y="219254"/>
                  </a:cubicBezTo>
                  <a:cubicBezTo>
                    <a:pt x="302363" y="218950"/>
                    <a:pt x="302363" y="218644"/>
                    <a:pt x="302368" y="218340"/>
                  </a:cubicBezTo>
                  <a:lnTo>
                    <a:pt x="302368" y="209889"/>
                  </a:lnTo>
                  <a:cubicBezTo>
                    <a:pt x="302237" y="163567"/>
                    <a:pt x="264726" y="126045"/>
                    <a:pt x="218406" y="125898"/>
                  </a:cubicBezTo>
                  <a:cubicBezTo>
                    <a:pt x="204742" y="126150"/>
                    <a:pt x="193460" y="115278"/>
                    <a:pt x="193208" y="101614"/>
                  </a:cubicBezTo>
                  <a:cubicBezTo>
                    <a:pt x="193202" y="101310"/>
                    <a:pt x="193202" y="101004"/>
                    <a:pt x="193208" y="100700"/>
                  </a:cubicBezTo>
                  <a:cubicBezTo>
                    <a:pt x="195444" y="47371"/>
                    <a:pt x="154027" y="2325"/>
                    <a:pt x="100698" y="86"/>
                  </a:cubicBezTo>
                  <a:cubicBezTo>
                    <a:pt x="47368" y="-2150"/>
                    <a:pt x="2322" y="39267"/>
                    <a:pt x="85" y="92598"/>
                  </a:cubicBezTo>
                  <a:cubicBezTo>
                    <a:pt x="-28" y="95297"/>
                    <a:pt x="-28" y="98000"/>
                    <a:pt x="85" y="100700"/>
                  </a:cubicBezTo>
                  <a:cubicBezTo>
                    <a:pt x="99" y="103630"/>
                    <a:pt x="453" y="106405"/>
                    <a:pt x="680" y="109208"/>
                  </a:cubicBezTo>
                  <a:close/>
                </a:path>
              </a:pathLst>
            </a:custGeom>
            <a:grpFill/>
            <a:ln w="14089" cap="flat">
              <a:noFill/>
              <a:prstDash val="solid"/>
              <a:miter/>
            </a:ln>
          </p:spPr>
          <p:txBody>
            <a:bodyPr/>
            <a:lstStyle/>
            <a:p>
              <a:endParaRPr lang="en-GB" noProof="0"/>
            </a:p>
          </p:txBody>
        </p:sp>
        <p:sp>
          <p:nvSpPr>
            <p:cNvPr id="23" name="Freeform: Shape 22">
              <a:extLst>
                <a:ext uri="{FF2B5EF4-FFF2-40B4-BE49-F238E27FC236}">
                  <a16:creationId xmlns:a16="http://schemas.microsoft.com/office/drawing/2014/main" id="{A6E2A783-A129-81DE-64F6-D2B44EF7EE7A}"/>
                </a:ext>
              </a:extLst>
            </p:cNvPr>
            <p:cNvSpPr/>
            <p:nvPr/>
          </p:nvSpPr>
          <p:spPr>
            <a:xfrm>
              <a:off x="9967998" y="4403928"/>
              <a:ext cx="375090" cy="100794"/>
            </a:xfrm>
            <a:custGeom>
              <a:avLst/>
              <a:gdLst>
                <a:gd name="csX0" fmla="*/ 274296 w 375090"/>
                <a:gd name="csY0" fmla="*/ 0 h 100794"/>
                <a:gd name="csX1" fmla="*/ 0 w 375090"/>
                <a:gd name="csY1" fmla="*/ 0 h 100794"/>
                <a:gd name="csX2" fmla="*/ 0 w 375090"/>
                <a:gd name="csY2" fmla="*/ 100794 h 100794"/>
                <a:gd name="csX3" fmla="*/ 375090 w 375090"/>
                <a:gd name="csY3" fmla="*/ 100794 h 100794"/>
                <a:gd name="csX4" fmla="*/ 274296 w 375090"/>
                <a:gd name="csY4" fmla="*/ 0 h 100794"/>
              </a:gdLst>
              <a:ahLst/>
              <a:cxnLst>
                <a:cxn ang="0">
                  <a:pos x="csX0" y="csY0"/>
                </a:cxn>
                <a:cxn ang="0">
                  <a:pos x="csX1" y="csY1"/>
                </a:cxn>
                <a:cxn ang="0">
                  <a:pos x="csX2" y="csY2"/>
                </a:cxn>
                <a:cxn ang="0">
                  <a:pos x="csX3" y="csY3"/>
                </a:cxn>
                <a:cxn ang="0">
                  <a:pos x="csX4" y="csY4"/>
                </a:cxn>
              </a:cxnLst>
              <a:rect l="l" t="t" r="r" b="b"/>
              <a:pathLst>
                <a:path w="375090" h="100794">
                  <a:moveTo>
                    <a:pt x="274296" y="0"/>
                  </a:moveTo>
                  <a:lnTo>
                    <a:pt x="0" y="0"/>
                  </a:lnTo>
                  <a:lnTo>
                    <a:pt x="0" y="100794"/>
                  </a:lnTo>
                  <a:lnTo>
                    <a:pt x="375090" y="100794"/>
                  </a:lnTo>
                  <a:lnTo>
                    <a:pt x="274296" y="0"/>
                  </a:lnTo>
                  <a:close/>
                </a:path>
              </a:pathLst>
            </a:custGeom>
            <a:grpFill/>
            <a:ln w="14089" cap="flat">
              <a:noFill/>
              <a:prstDash val="solid"/>
              <a:miter/>
            </a:ln>
          </p:spPr>
          <p:txBody>
            <a:bodyPr/>
            <a:lstStyle/>
            <a:p>
              <a:endParaRPr lang="en-GB" noProof="0"/>
            </a:p>
          </p:txBody>
        </p:sp>
        <p:sp>
          <p:nvSpPr>
            <p:cNvPr id="24" name="Freeform: Shape 23">
              <a:extLst>
                <a:ext uri="{FF2B5EF4-FFF2-40B4-BE49-F238E27FC236}">
                  <a16:creationId xmlns:a16="http://schemas.microsoft.com/office/drawing/2014/main" id="{B5732659-6F44-F0AC-7E19-AFC727360082}"/>
                </a:ext>
              </a:extLst>
            </p:cNvPr>
            <p:cNvSpPr/>
            <p:nvPr/>
          </p:nvSpPr>
          <p:spPr>
            <a:xfrm>
              <a:off x="9452737" y="3529083"/>
              <a:ext cx="1354724" cy="1367768"/>
            </a:xfrm>
            <a:custGeom>
              <a:avLst/>
              <a:gdLst>
                <a:gd name="csX0" fmla="*/ 538258 w 1076204"/>
                <a:gd name="csY0" fmla="*/ 0 h 1076204"/>
                <a:gd name="csX1" fmla="*/ 0 w 1076204"/>
                <a:gd name="csY1" fmla="*/ 537947 h 1076204"/>
                <a:gd name="csX2" fmla="*/ 537947 w 1076204"/>
                <a:gd name="csY2" fmla="*/ 1076205 h 1076204"/>
                <a:gd name="csX3" fmla="*/ 1076205 w 1076204"/>
                <a:gd name="csY3" fmla="*/ 538258 h 1076204"/>
                <a:gd name="csX4" fmla="*/ 1076205 w 1076204"/>
                <a:gd name="csY4" fmla="*/ 538102 h 1076204"/>
                <a:gd name="csX5" fmla="*/ 538697 w 1076204"/>
                <a:gd name="csY5" fmla="*/ 0 h 1076204"/>
                <a:gd name="csX6" fmla="*/ 538258 w 1076204"/>
                <a:gd name="csY6" fmla="*/ 0 h 1076204"/>
                <a:gd name="csX7" fmla="*/ 962953 w 1076204"/>
                <a:gd name="csY7" fmla="*/ 538102 h 1076204"/>
                <a:gd name="csX8" fmla="*/ 875834 w 1076204"/>
                <a:gd name="csY8" fmla="*/ 795467 h 1076204"/>
                <a:gd name="csX9" fmla="*/ 280893 w 1076204"/>
                <a:gd name="csY9" fmla="*/ 200470 h 1076204"/>
                <a:gd name="csX10" fmla="*/ 875784 w 1076204"/>
                <a:gd name="csY10" fmla="*/ 280037 h 1076204"/>
                <a:gd name="csX11" fmla="*/ 962953 w 1076204"/>
                <a:gd name="csY11" fmla="*/ 538102 h 1076204"/>
                <a:gd name="csX12" fmla="*/ 113563 w 1076204"/>
                <a:gd name="csY12" fmla="*/ 538102 h 1076204"/>
                <a:gd name="csX13" fmla="*/ 200824 w 1076204"/>
                <a:gd name="csY13" fmla="*/ 280553 h 1076204"/>
                <a:gd name="csX14" fmla="*/ 795906 w 1076204"/>
                <a:gd name="csY14" fmla="*/ 875593 h 1076204"/>
                <a:gd name="csX15" fmla="*/ 200949 w 1076204"/>
                <a:gd name="csY15" fmla="*/ 796526 h 1076204"/>
                <a:gd name="csX16" fmla="*/ 113563 w 1076204"/>
                <a:gd name="csY16" fmla="*/ 538102 h 10762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76204" h="1076204">
                  <a:moveTo>
                    <a:pt x="538258" y="0"/>
                  </a:moveTo>
                  <a:cubicBezTo>
                    <a:pt x="241072" y="-86"/>
                    <a:pt x="86" y="240761"/>
                    <a:pt x="0" y="537947"/>
                  </a:cubicBezTo>
                  <a:cubicBezTo>
                    <a:pt x="-86" y="835132"/>
                    <a:pt x="240761" y="1076118"/>
                    <a:pt x="537947" y="1076205"/>
                  </a:cubicBezTo>
                  <a:cubicBezTo>
                    <a:pt x="835132" y="1076291"/>
                    <a:pt x="1076118" y="835444"/>
                    <a:pt x="1076205" y="538258"/>
                  </a:cubicBezTo>
                  <a:cubicBezTo>
                    <a:pt x="1076205" y="538206"/>
                    <a:pt x="1076205" y="538155"/>
                    <a:pt x="1076205" y="538102"/>
                  </a:cubicBezTo>
                  <a:cubicBezTo>
                    <a:pt x="1076369" y="241081"/>
                    <a:pt x="835718" y="164"/>
                    <a:pt x="538697" y="0"/>
                  </a:cubicBezTo>
                  <a:cubicBezTo>
                    <a:pt x="538551" y="0"/>
                    <a:pt x="538404" y="0"/>
                    <a:pt x="538258" y="0"/>
                  </a:cubicBezTo>
                  <a:close/>
                  <a:moveTo>
                    <a:pt x="962953" y="538102"/>
                  </a:moveTo>
                  <a:cubicBezTo>
                    <a:pt x="963036" y="631142"/>
                    <a:pt x="932413" y="721609"/>
                    <a:pt x="875834" y="795467"/>
                  </a:cubicBezTo>
                  <a:lnTo>
                    <a:pt x="280893" y="200470"/>
                  </a:lnTo>
                  <a:cubicBezTo>
                    <a:pt x="467139" y="58168"/>
                    <a:pt x="733482" y="93790"/>
                    <a:pt x="875784" y="280037"/>
                  </a:cubicBezTo>
                  <a:cubicBezTo>
                    <a:pt x="932407" y="354144"/>
                    <a:pt x="963042" y="444839"/>
                    <a:pt x="962953" y="538102"/>
                  </a:cubicBezTo>
                  <a:close/>
                  <a:moveTo>
                    <a:pt x="113563" y="538102"/>
                  </a:moveTo>
                  <a:cubicBezTo>
                    <a:pt x="113486" y="444984"/>
                    <a:pt x="144161" y="354447"/>
                    <a:pt x="200824" y="280553"/>
                  </a:cubicBezTo>
                  <a:lnTo>
                    <a:pt x="795906" y="875593"/>
                  </a:lnTo>
                  <a:cubicBezTo>
                    <a:pt x="609780" y="1018053"/>
                    <a:pt x="343408" y="982653"/>
                    <a:pt x="200949" y="796526"/>
                  </a:cubicBezTo>
                  <a:cubicBezTo>
                    <a:pt x="144174" y="722349"/>
                    <a:pt x="113459" y="631513"/>
                    <a:pt x="113563" y="538102"/>
                  </a:cubicBezTo>
                  <a:close/>
                </a:path>
              </a:pathLst>
            </a:custGeom>
            <a:grpFill/>
            <a:ln w="14089" cap="flat">
              <a:noFill/>
              <a:prstDash val="solid"/>
              <a:miter/>
            </a:ln>
          </p:spPr>
          <p:txBody>
            <a:bodyPr/>
            <a:lstStyle/>
            <a:p>
              <a:endParaRPr lang="en-GB" noProof="0"/>
            </a:p>
          </p:txBody>
        </p:sp>
        <p:grpSp>
          <p:nvGrpSpPr>
            <p:cNvPr id="25" name="Graphic 12" descr="Medicine with solid fill">
              <a:extLst>
                <a:ext uri="{FF2B5EF4-FFF2-40B4-BE49-F238E27FC236}">
                  <a16:creationId xmlns:a16="http://schemas.microsoft.com/office/drawing/2014/main" id="{386CF5ED-F684-FFD9-E3F5-D32FB418F612}"/>
                </a:ext>
              </a:extLst>
            </p:cNvPr>
            <p:cNvGrpSpPr/>
            <p:nvPr/>
          </p:nvGrpSpPr>
          <p:grpSpPr>
            <a:xfrm>
              <a:off x="9702619" y="3879250"/>
              <a:ext cx="358400" cy="512000"/>
              <a:chOff x="9702619" y="3879250"/>
              <a:chExt cx="358400" cy="512000"/>
            </a:xfrm>
            <a:grpFill/>
          </p:grpSpPr>
          <p:sp>
            <p:nvSpPr>
              <p:cNvPr id="26" name="Freeform: Shape 25">
                <a:extLst>
                  <a:ext uri="{FF2B5EF4-FFF2-40B4-BE49-F238E27FC236}">
                    <a16:creationId xmlns:a16="http://schemas.microsoft.com/office/drawing/2014/main" id="{8E109699-48C9-E60C-DB31-74531C125D84}"/>
                  </a:ext>
                </a:extLst>
              </p:cNvPr>
              <p:cNvSpPr/>
              <p:nvPr/>
            </p:nvSpPr>
            <p:spPr>
              <a:xfrm>
                <a:off x="9702619" y="3879250"/>
                <a:ext cx="281600" cy="460800"/>
              </a:xfrm>
              <a:custGeom>
                <a:avLst/>
                <a:gdLst>
                  <a:gd name="csX0" fmla="*/ 281600 w 281600"/>
                  <a:gd name="csY0" fmla="*/ 384000 h 460800"/>
                  <a:gd name="csX1" fmla="*/ 281600 w 281600"/>
                  <a:gd name="csY1" fmla="*/ 332800 h 460800"/>
                  <a:gd name="csX2" fmla="*/ 64000 w 281600"/>
                  <a:gd name="csY2" fmla="*/ 332800 h 460800"/>
                  <a:gd name="csX3" fmla="*/ 51200 w 281600"/>
                  <a:gd name="csY3" fmla="*/ 320000 h 460800"/>
                  <a:gd name="csX4" fmla="*/ 51200 w 281600"/>
                  <a:gd name="csY4" fmla="*/ 192000 h 460800"/>
                  <a:gd name="csX5" fmla="*/ 64000 w 281600"/>
                  <a:gd name="csY5" fmla="*/ 179200 h 460800"/>
                  <a:gd name="csX6" fmla="*/ 281600 w 281600"/>
                  <a:gd name="csY6" fmla="*/ 179200 h 460800"/>
                  <a:gd name="csX7" fmla="*/ 281600 w 281600"/>
                  <a:gd name="csY7" fmla="*/ 128000 h 460800"/>
                  <a:gd name="csX8" fmla="*/ 256000 w 281600"/>
                  <a:gd name="csY8" fmla="*/ 102400 h 460800"/>
                  <a:gd name="csX9" fmla="*/ 233600 w 281600"/>
                  <a:gd name="csY9" fmla="*/ 102400 h 460800"/>
                  <a:gd name="csX10" fmla="*/ 230400 w 281600"/>
                  <a:gd name="csY10" fmla="*/ 99200 h 460800"/>
                  <a:gd name="csX11" fmla="*/ 230400 w 281600"/>
                  <a:gd name="csY11" fmla="*/ 80000 h 460800"/>
                  <a:gd name="csX12" fmla="*/ 233600 w 281600"/>
                  <a:gd name="csY12" fmla="*/ 76800 h 460800"/>
                  <a:gd name="csX13" fmla="*/ 249600 w 281600"/>
                  <a:gd name="csY13" fmla="*/ 76800 h 460800"/>
                  <a:gd name="csX14" fmla="*/ 256000 w 281600"/>
                  <a:gd name="csY14" fmla="*/ 70400 h 460800"/>
                  <a:gd name="csX15" fmla="*/ 256000 w 281600"/>
                  <a:gd name="csY15" fmla="*/ 25600 h 460800"/>
                  <a:gd name="csX16" fmla="*/ 230400 w 281600"/>
                  <a:gd name="csY16" fmla="*/ 0 h 460800"/>
                  <a:gd name="csX17" fmla="*/ 51200 w 281600"/>
                  <a:gd name="csY17" fmla="*/ 0 h 460800"/>
                  <a:gd name="csX18" fmla="*/ 25600 w 281600"/>
                  <a:gd name="csY18" fmla="*/ 25600 h 460800"/>
                  <a:gd name="csX19" fmla="*/ 25600 w 281600"/>
                  <a:gd name="csY19" fmla="*/ 70400 h 460800"/>
                  <a:gd name="csX20" fmla="*/ 32000 w 281600"/>
                  <a:gd name="csY20" fmla="*/ 76800 h 460800"/>
                  <a:gd name="csX21" fmla="*/ 48000 w 281600"/>
                  <a:gd name="csY21" fmla="*/ 76800 h 460800"/>
                  <a:gd name="csX22" fmla="*/ 51200 w 281600"/>
                  <a:gd name="csY22" fmla="*/ 80000 h 460800"/>
                  <a:gd name="csX23" fmla="*/ 51200 w 281600"/>
                  <a:gd name="csY23" fmla="*/ 99200 h 460800"/>
                  <a:gd name="csX24" fmla="*/ 48000 w 281600"/>
                  <a:gd name="csY24" fmla="*/ 102400 h 460800"/>
                  <a:gd name="csX25" fmla="*/ 25600 w 281600"/>
                  <a:gd name="csY25" fmla="*/ 102400 h 460800"/>
                  <a:gd name="csX26" fmla="*/ 0 w 281600"/>
                  <a:gd name="csY26" fmla="*/ 128000 h 460800"/>
                  <a:gd name="csX27" fmla="*/ 0 w 281600"/>
                  <a:gd name="csY27" fmla="*/ 435200 h 460800"/>
                  <a:gd name="csX28" fmla="*/ 25600 w 281600"/>
                  <a:gd name="csY28" fmla="*/ 460800 h 460800"/>
                  <a:gd name="csX29" fmla="*/ 115200 w 281600"/>
                  <a:gd name="csY29" fmla="*/ 460800 h 460800"/>
                  <a:gd name="csX30" fmla="*/ 192000 w 281600"/>
                  <a:gd name="csY30" fmla="*/ 384000 h 460800"/>
                  <a:gd name="csX31" fmla="*/ 281600 w 281600"/>
                  <a:gd name="csY31" fmla="*/ 384000 h 460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281600" h="460800">
                    <a:moveTo>
                      <a:pt x="281600" y="384000"/>
                    </a:moveTo>
                    <a:lnTo>
                      <a:pt x="281600" y="332800"/>
                    </a:lnTo>
                    <a:lnTo>
                      <a:pt x="64000" y="332800"/>
                    </a:lnTo>
                    <a:cubicBezTo>
                      <a:pt x="56960" y="332800"/>
                      <a:pt x="51200" y="327040"/>
                      <a:pt x="51200" y="320000"/>
                    </a:cubicBezTo>
                    <a:lnTo>
                      <a:pt x="51200" y="192000"/>
                    </a:lnTo>
                    <a:cubicBezTo>
                      <a:pt x="51200" y="184960"/>
                      <a:pt x="56960" y="179200"/>
                      <a:pt x="64000" y="179200"/>
                    </a:cubicBezTo>
                    <a:lnTo>
                      <a:pt x="281600" y="179200"/>
                    </a:lnTo>
                    <a:lnTo>
                      <a:pt x="281600" y="128000"/>
                    </a:lnTo>
                    <a:cubicBezTo>
                      <a:pt x="281600" y="113920"/>
                      <a:pt x="270080" y="102400"/>
                      <a:pt x="256000" y="102400"/>
                    </a:cubicBezTo>
                    <a:lnTo>
                      <a:pt x="233600" y="102400"/>
                    </a:lnTo>
                    <a:cubicBezTo>
                      <a:pt x="231680" y="102400"/>
                      <a:pt x="230400" y="101120"/>
                      <a:pt x="230400" y="99200"/>
                    </a:cubicBezTo>
                    <a:lnTo>
                      <a:pt x="230400" y="80000"/>
                    </a:lnTo>
                    <a:cubicBezTo>
                      <a:pt x="230400" y="78080"/>
                      <a:pt x="231680" y="76800"/>
                      <a:pt x="233600" y="76800"/>
                    </a:cubicBezTo>
                    <a:lnTo>
                      <a:pt x="249600" y="76800"/>
                    </a:lnTo>
                    <a:cubicBezTo>
                      <a:pt x="253440" y="76800"/>
                      <a:pt x="256000" y="74240"/>
                      <a:pt x="256000" y="70400"/>
                    </a:cubicBezTo>
                    <a:lnTo>
                      <a:pt x="256000" y="25600"/>
                    </a:lnTo>
                    <a:cubicBezTo>
                      <a:pt x="256000" y="11520"/>
                      <a:pt x="244480" y="0"/>
                      <a:pt x="230400" y="0"/>
                    </a:cubicBezTo>
                    <a:lnTo>
                      <a:pt x="51200" y="0"/>
                    </a:lnTo>
                    <a:cubicBezTo>
                      <a:pt x="37120" y="0"/>
                      <a:pt x="25600" y="11520"/>
                      <a:pt x="25600" y="25600"/>
                    </a:cubicBezTo>
                    <a:lnTo>
                      <a:pt x="25600" y="70400"/>
                    </a:lnTo>
                    <a:cubicBezTo>
                      <a:pt x="25600" y="74240"/>
                      <a:pt x="28160" y="76800"/>
                      <a:pt x="32000" y="76800"/>
                    </a:cubicBezTo>
                    <a:lnTo>
                      <a:pt x="48000" y="76800"/>
                    </a:lnTo>
                    <a:cubicBezTo>
                      <a:pt x="49920" y="76800"/>
                      <a:pt x="51200" y="78080"/>
                      <a:pt x="51200" y="80000"/>
                    </a:cubicBezTo>
                    <a:lnTo>
                      <a:pt x="51200" y="99200"/>
                    </a:lnTo>
                    <a:cubicBezTo>
                      <a:pt x="51200" y="101120"/>
                      <a:pt x="49920" y="102400"/>
                      <a:pt x="48000" y="102400"/>
                    </a:cubicBezTo>
                    <a:lnTo>
                      <a:pt x="25600" y="102400"/>
                    </a:lnTo>
                    <a:cubicBezTo>
                      <a:pt x="11520" y="102400"/>
                      <a:pt x="0" y="113920"/>
                      <a:pt x="0" y="128000"/>
                    </a:cubicBezTo>
                    <a:lnTo>
                      <a:pt x="0" y="435200"/>
                    </a:lnTo>
                    <a:cubicBezTo>
                      <a:pt x="0" y="449280"/>
                      <a:pt x="11520" y="460800"/>
                      <a:pt x="25600" y="460800"/>
                    </a:cubicBezTo>
                    <a:lnTo>
                      <a:pt x="115200" y="460800"/>
                    </a:lnTo>
                    <a:cubicBezTo>
                      <a:pt x="115200" y="418560"/>
                      <a:pt x="149760" y="384000"/>
                      <a:pt x="192000" y="384000"/>
                    </a:cubicBezTo>
                    <a:lnTo>
                      <a:pt x="281600" y="384000"/>
                    </a:lnTo>
                    <a:close/>
                  </a:path>
                </a:pathLst>
              </a:custGeom>
              <a:grpFill/>
              <a:ln w="6350" cap="flat">
                <a:noFill/>
                <a:prstDash val="solid"/>
                <a:miter/>
              </a:ln>
            </p:spPr>
            <p:txBody>
              <a:bodyPr/>
              <a:lstStyle/>
              <a:p>
                <a:endParaRPr lang="en-GB" noProof="0"/>
              </a:p>
            </p:txBody>
          </p:sp>
          <p:sp>
            <p:nvSpPr>
              <p:cNvPr id="27" name="Freeform: Shape 26">
                <a:extLst>
                  <a:ext uri="{FF2B5EF4-FFF2-40B4-BE49-F238E27FC236}">
                    <a16:creationId xmlns:a16="http://schemas.microsoft.com/office/drawing/2014/main" id="{3E62E0C8-96C4-A419-BF82-214CE87107A2}"/>
                  </a:ext>
                </a:extLst>
              </p:cNvPr>
              <p:cNvSpPr/>
              <p:nvPr/>
            </p:nvSpPr>
            <p:spPr>
              <a:xfrm>
                <a:off x="9779419" y="4084050"/>
                <a:ext cx="204800" cy="102400"/>
              </a:xfrm>
              <a:custGeom>
                <a:avLst/>
                <a:gdLst>
                  <a:gd name="csX0" fmla="*/ 0 w 204800"/>
                  <a:gd name="csY0" fmla="*/ 6400 h 102400"/>
                  <a:gd name="csX1" fmla="*/ 0 w 204800"/>
                  <a:gd name="csY1" fmla="*/ 96000 h 102400"/>
                  <a:gd name="csX2" fmla="*/ 6400 w 204800"/>
                  <a:gd name="csY2" fmla="*/ 102400 h 102400"/>
                  <a:gd name="csX3" fmla="*/ 204800 w 204800"/>
                  <a:gd name="csY3" fmla="*/ 102400 h 102400"/>
                  <a:gd name="csX4" fmla="*/ 204800 w 204800"/>
                  <a:gd name="csY4" fmla="*/ 0 h 102400"/>
                  <a:gd name="csX5" fmla="*/ 6400 w 204800"/>
                  <a:gd name="csY5" fmla="*/ 0 h 102400"/>
                  <a:gd name="csX6" fmla="*/ 0 w 204800"/>
                  <a:gd name="csY6" fmla="*/ 6400 h 102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4800" h="102400">
                    <a:moveTo>
                      <a:pt x="0" y="6400"/>
                    </a:moveTo>
                    <a:lnTo>
                      <a:pt x="0" y="96000"/>
                    </a:lnTo>
                    <a:cubicBezTo>
                      <a:pt x="0" y="99840"/>
                      <a:pt x="2560" y="102400"/>
                      <a:pt x="6400" y="102400"/>
                    </a:cubicBezTo>
                    <a:lnTo>
                      <a:pt x="204800" y="102400"/>
                    </a:lnTo>
                    <a:lnTo>
                      <a:pt x="204800" y="0"/>
                    </a:lnTo>
                    <a:lnTo>
                      <a:pt x="6400" y="0"/>
                    </a:lnTo>
                    <a:cubicBezTo>
                      <a:pt x="2560" y="0"/>
                      <a:pt x="0" y="2560"/>
                      <a:pt x="0" y="6400"/>
                    </a:cubicBezTo>
                    <a:close/>
                  </a:path>
                </a:pathLst>
              </a:custGeom>
              <a:grpFill/>
              <a:ln w="6350" cap="flat">
                <a:noFill/>
                <a:prstDash val="solid"/>
                <a:miter/>
              </a:ln>
            </p:spPr>
            <p:txBody>
              <a:bodyPr/>
              <a:lstStyle/>
              <a:p>
                <a:endParaRPr lang="en-GB" noProof="0"/>
              </a:p>
            </p:txBody>
          </p:sp>
          <p:sp>
            <p:nvSpPr>
              <p:cNvPr id="28" name="Freeform: Shape 27">
                <a:extLst>
                  <a:ext uri="{FF2B5EF4-FFF2-40B4-BE49-F238E27FC236}">
                    <a16:creationId xmlns:a16="http://schemas.microsoft.com/office/drawing/2014/main" id="{4B67A7BF-CB97-A46D-C729-34787EDD243B}"/>
                  </a:ext>
                </a:extLst>
              </p:cNvPr>
              <p:cNvSpPr/>
              <p:nvPr/>
            </p:nvSpPr>
            <p:spPr>
              <a:xfrm>
                <a:off x="9843419" y="4288850"/>
                <a:ext cx="217600" cy="102400"/>
              </a:xfrm>
              <a:custGeom>
                <a:avLst/>
                <a:gdLst>
                  <a:gd name="csX0" fmla="*/ 108800 w 217600"/>
                  <a:gd name="csY0" fmla="*/ 76800 h 102400"/>
                  <a:gd name="csX1" fmla="*/ 51200 w 217600"/>
                  <a:gd name="csY1" fmla="*/ 76800 h 102400"/>
                  <a:gd name="csX2" fmla="*/ 25600 w 217600"/>
                  <a:gd name="csY2" fmla="*/ 51200 h 102400"/>
                  <a:gd name="csX3" fmla="*/ 51200 w 217600"/>
                  <a:gd name="csY3" fmla="*/ 25600 h 102400"/>
                  <a:gd name="csX4" fmla="*/ 108800 w 217600"/>
                  <a:gd name="csY4" fmla="*/ 25600 h 102400"/>
                  <a:gd name="csX5" fmla="*/ 108800 w 217600"/>
                  <a:gd name="csY5" fmla="*/ 76800 h 102400"/>
                  <a:gd name="csX6" fmla="*/ 166400 w 217600"/>
                  <a:gd name="csY6" fmla="*/ 0 h 102400"/>
                  <a:gd name="csX7" fmla="*/ 51200 w 217600"/>
                  <a:gd name="csY7" fmla="*/ 0 h 102400"/>
                  <a:gd name="csX8" fmla="*/ 0 w 217600"/>
                  <a:gd name="csY8" fmla="*/ 51200 h 102400"/>
                  <a:gd name="csX9" fmla="*/ 51200 w 217600"/>
                  <a:gd name="csY9" fmla="*/ 102400 h 102400"/>
                  <a:gd name="csX10" fmla="*/ 166400 w 217600"/>
                  <a:gd name="csY10" fmla="*/ 102400 h 102400"/>
                  <a:gd name="csX11" fmla="*/ 217600 w 217600"/>
                  <a:gd name="csY11" fmla="*/ 51200 h 102400"/>
                  <a:gd name="csX12" fmla="*/ 166400 w 217600"/>
                  <a:gd name="csY12" fmla="*/ 0 h 102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7600" h="102400">
                    <a:moveTo>
                      <a:pt x="108800" y="76800"/>
                    </a:moveTo>
                    <a:lnTo>
                      <a:pt x="51200" y="76800"/>
                    </a:lnTo>
                    <a:cubicBezTo>
                      <a:pt x="37120" y="76800"/>
                      <a:pt x="25600" y="65280"/>
                      <a:pt x="25600" y="51200"/>
                    </a:cubicBezTo>
                    <a:cubicBezTo>
                      <a:pt x="25600" y="37120"/>
                      <a:pt x="37120" y="25600"/>
                      <a:pt x="51200" y="25600"/>
                    </a:cubicBezTo>
                    <a:lnTo>
                      <a:pt x="108800" y="25600"/>
                    </a:lnTo>
                    <a:lnTo>
                      <a:pt x="108800" y="76800"/>
                    </a:lnTo>
                    <a:close/>
                    <a:moveTo>
                      <a:pt x="166400" y="0"/>
                    </a:moveTo>
                    <a:lnTo>
                      <a:pt x="51200" y="0"/>
                    </a:lnTo>
                    <a:cubicBezTo>
                      <a:pt x="23040" y="0"/>
                      <a:pt x="0" y="23040"/>
                      <a:pt x="0" y="51200"/>
                    </a:cubicBezTo>
                    <a:cubicBezTo>
                      <a:pt x="0" y="79360"/>
                      <a:pt x="23040" y="102400"/>
                      <a:pt x="51200" y="102400"/>
                    </a:cubicBezTo>
                    <a:lnTo>
                      <a:pt x="166400" y="102400"/>
                    </a:lnTo>
                    <a:cubicBezTo>
                      <a:pt x="194560" y="102400"/>
                      <a:pt x="217600" y="79360"/>
                      <a:pt x="217600" y="51200"/>
                    </a:cubicBezTo>
                    <a:cubicBezTo>
                      <a:pt x="217600" y="23040"/>
                      <a:pt x="194560" y="0"/>
                      <a:pt x="166400" y="0"/>
                    </a:cubicBezTo>
                    <a:close/>
                  </a:path>
                </a:pathLst>
              </a:custGeom>
              <a:grpFill/>
              <a:ln w="6350" cap="flat">
                <a:noFill/>
                <a:prstDash val="solid"/>
                <a:miter/>
              </a:ln>
            </p:spPr>
            <p:txBody>
              <a:bodyPr/>
              <a:lstStyle/>
              <a:p>
                <a:endParaRPr lang="en-GB" noProof="0"/>
              </a:p>
            </p:txBody>
          </p:sp>
        </p:grpSp>
        <p:sp>
          <p:nvSpPr>
            <p:cNvPr id="29" name="Graphic 14" descr="Needle with solid fill">
              <a:extLst>
                <a:ext uri="{FF2B5EF4-FFF2-40B4-BE49-F238E27FC236}">
                  <a16:creationId xmlns:a16="http://schemas.microsoft.com/office/drawing/2014/main" id="{9212B302-46FC-69F7-A392-EE9D42783110}"/>
                </a:ext>
              </a:extLst>
            </p:cNvPr>
            <p:cNvSpPr/>
            <p:nvPr/>
          </p:nvSpPr>
          <p:spPr>
            <a:xfrm rot="19595424">
              <a:off x="9904801" y="3785745"/>
              <a:ext cx="502227" cy="502227"/>
            </a:xfrm>
            <a:custGeom>
              <a:avLst/>
              <a:gdLst>
                <a:gd name="csX0" fmla="*/ 375415 w 502227"/>
                <a:gd name="csY0" fmla="*/ 169502 h 502227"/>
                <a:gd name="csX1" fmla="*/ 354070 w 502227"/>
                <a:gd name="csY1" fmla="*/ 148157 h 502227"/>
                <a:gd name="csX2" fmla="*/ 336492 w 502227"/>
                <a:gd name="csY2" fmla="*/ 165735 h 502227"/>
                <a:gd name="csX3" fmla="*/ 357837 w 502227"/>
                <a:gd name="csY3" fmla="*/ 187080 h 502227"/>
                <a:gd name="csX4" fmla="*/ 337748 w 502227"/>
                <a:gd name="csY4" fmla="*/ 207169 h 502227"/>
                <a:gd name="csX5" fmla="*/ 316403 w 502227"/>
                <a:gd name="csY5" fmla="*/ 185824 h 502227"/>
                <a:gd name="csX6" fmla="*/ 298825 w 502227"/>
                <a:gd name="csY6" fmla="*/ 203402 h 502227"/>
                <a:gd name="csX7" fmla="*/ 320170 w 502227"/>
                <a:gd name="csY7" fmla="*/ 224747 h 502227"/>
                <a:gd name="csX8" fmla="*/ 300081 w 502227"/>
                <a:gd name="csY8" fmla="*/ 244836 h 502227"/>
                <a:gd name="csX9" fmla="*/ 278736 w 502227"/>
                <a:gd name="csY9" fmla="*/ 223491 h 502227"/>
                <a:gd name="csX10" fmla="*/ 261158 w 502227"/>
                <a:gd name="csY10" fmla="*/ 241069 h 502227"/>
                <a:gd name="csX11" fmla="*/ 282503 w 502227"/>
                <a:gd name="csY11" fmla="*/ 262414 h 502227"/>
                <a:gd name="csX12" fmla="*/ 263042 w 502227"/>
                <a:gd name="csY12" fmla="*/ 281875 h 502227"/>
                <a:gd name="csX13" fmla="*/ 220352 w 502227"/>
                <a:gd name="csY13" fmla="*/ 239186 h 502227"/>
                <a:gd name="csX14" fmla="*/ 351559 w 502227"/>
                <a:gd name="csY14" fmla="*/ 107979 h 502227"/>
                <a:gd name="csX15" fmla="*/ 394249 w 502227"/>
                <a:gd name="csY15" fmla="*/ 150668 h 502227"/>
                <a:gd name="csX16" fmla="*/ 375415 w 502227"/>
                <a:gd name="csY16" fmla="*/ 169502 h 502227"/>
                <a:gd name="csX17" fmla="*/ 496577 w 502227"/>
                <a:gd name="csY17" fmla="*/ 80984 h 502227"/>
                <a:gd name="csX18" fmla="*/ 421243 w 502227"/>
                <a:gd name="csY18" fmla="*/ 5650 h 502227"/>
                <a:gd name="csX19" fmla="*/ 394876 w 502227"/>
                <a:gd name="csY19" fmla="*/ 5650 h 502227"/>
                <a:gd name="csX20" fmla="*/ 394876 w 502227"/>
                <a:gd name="csY20" fmla="*/ 32017 h 502227"/>
                <a:gd name="csX21" fmla="*/ 410571 w 502227"/>
                <a:gd name="csY21" fmla="*/ 47712 h 502227"/>
                <a:gd name="csX22" fmla="*/ 377298 w 502227"/>
                <a:gd name="csY22" fmla="*/ 80984 h 502227"/>
                <a:gd name="csX23" fmla="*/ 351559 w 502227"/>
                <a:gd name="csY23" fmla="*/ 55245 h 502227"/>
                <a:gd name="csX24" fmla="*/ 339631 w 502227"/>
                <a:gd name="csY24" fmla="*/ 43317 h 502227"/>
                <a:gd name="csX25" fmla="*/ 313264 w 502227"/>
                <a:gd name="csY25" fmla="*/ 43317 h 502227"/>
                <a:gd name="csX26" fmla="*/ 313264 w 502227"/>
                <a:gd name="csY26" fmla="*/ 69684 h 502227"/>
                <a:gd name="csX27" fmla="*/ 325192 w 502227"/>
                <a:gd name="csY27" fmla="*/ 81612 h 502227"/>
                <a:gd name="csX28" fmla="*/ 159457 w 502227"/>
                <a:gd name="csY28" fmla="*/ 247347 h 502227"/>
                <a:gd name="csX29" fmla="*/ 139368 w 502227"/>
                <a:gd name="csY29" fmla="*/ 295059 h 502227"/>
                <a:gd name="csX30" fmla="*/ 142507 w 502227"/>
                <a:gd name="csY30" fmla="*/ 315776 h 502227"/>
                <a:gd name="csX31" fmla="*/ 109862 w 502227"/>
                <a:gd name="csY31" fmla="*/ 348420 h 502227"/>
                <a:gd name="csX32" fmla="*/ 102957 w 502227"/>
                <a:gd name="csY32" fmla="*/ 381693 h 502227"/>
                <a:gd name="csX33" fmla="*/ 3767 w 502227"/>
                <a:gd name="csY33" fmla="*/ 480883 h 502227"/>
                <a:gd name="csX34" fmla="*/ 3767 w 502227"/>
                <a:gd name="csY34" fmla="*/ 498461 h 502227"/>
                <a:gd name="csX35" fmla="*/ 12556 w 502227"/>
                <a:gd name="csY35" fmla="*/ 502228 h 502227"/>
                <a:gd name="csX36" fmla="*/ 21345 w 502227"/>
                <a:gd name="csY36" fmla="*/ 498461 h 502227"/>
                <a:gd name="csX37" fmla="*/ 120535 w 502227"/>
                <a:gd name="csY37" fmla="*/ 399271 h 502227"/>
                <a:gd name="csX38" fmla="*/ 153807 w 502227"/>
                <a:gd name="csY38" fmla="*/ 392365 h 502227"/>
                <a:gd name="csX39" fmla="*/ 186452 w 502227"/>
                <a:gd name="csY39" fmla="*/ 359720 h 502227"/>
                <a:gd name="csX40" fmla="*/ 207169 w 502227"/>
                <a:gd name="csY40" fmla="*/ 362859 h 502227"/>
                <a:gd name="csX41" fmla="*/ 254880 w 502227"/>
                <a:gd name="csY41" fmla="*/ 342770 h 502227"/>
                <a:gd name="csX42" fmla="*/ 420616 w 502227"/>
                <a:gd name="csY42" fmla="*/ 177035 h 502227"/>
                <a:gd name="csX43" fmla="*/ 432543 w 502227"/>
                <a:gd name="csY43" fmla="*/ 188963 h 502227"/>
                <a:gd name="csX44" fmla="*/ 445727 w 502227"/>
                <a:gd name="csY44" fmla="*/ 194613 h 502227"/>
                <a:gd name="csX45" fmla="*/ 458910 w 502227"/>
                <a:gd name="csY45" fmla="*/ 188963 h 502227"/>
                <a:gd name="csX46" fmla="*/ 458910 w 502227"/>
                <a:gd name="csY46" fmla="*/ 162596 h 502227"/>
                <a:gd name="csX47" fmla="*/ 446982 w 502227"/>
                <a:gd name="csY47" fmla="*/ 150668 h 502227"/>
                <a:gd name="csX48" fmla="*/ 421243 w 502227"/>
                <a:gd name="csY48" fmla="*/ 124929 h 502227"/>
                <a:gd name="csX49" fmla="*/ 454516 w 502227"/>
                <a:gd name="csY49" fmla="*/ 91657 h 502227"/>
                <a:gd name="csX50" fmla="*/ 470211 w 502227"/>
                <a:gd name="csY50" fmla="*/ 107351 h 502227"/>
                <a:gd name="csX51" fmla="*/ 483394 w 502227"/>
                <a:gd name="csY51" fmla="*/ 113001 h 502227"/>
                <a:gd name="csX52" fmla="*/ 496577 w 502227"/>
                <a:gd name="csY52" fmla="*/ 107351 h 502227"/>
                <a:gd name="csX53" fmla="*/ 496577 w 502227"/>
                <a:gd name="csY53" fmla="*/ 80984 h 5022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502227" h="502227">
                  <a:moveTo>
                    <a:pt x="375415" y="169502"/>
                  </a:moveTo>
                  <a:lnTo>
                    <a:pt x="354070" y="148157"/>
                  </a:lnTo>
                  <a:lnTo>
                    <a:pt x="336492" y="165735"/>
                  </a:lnTo>
                  <a:lnTo>
                    <a:pt x="357837" y="187080"/>
                  </a:lnTo>
                  <a:lnTo>
                    <a:pt x="337748" y="207169"/>
                  </a:lnTo>
                  <a:lnTo>
                    <a:pt x="316403" y="185824"/>
                  </a:lnTo>
                  <a:lnTo>
                    <a:pt x="298825" y="203402"/>
                  </a:lnTo>
                  <a:lnTo>
                    <a:pt x="320170" y="224747"/>
                  </a:lnTo>
                  <a:lnTo>
                    <a:pt x="300081" y="244836"/>
                  </a:lnTo>
                  <a:lnTo>
                    <a:pt x="278736" y="223491"/>
                  </a:lnTo>
                  <a:lnTo>
                    <a:pt x="261158" y="241069"/>
                  </a:lnTo>
                  <a:lnTo>
                    <a:pt x="282503" y="262414"/>
                  </a:lnTo>
                  <a:lnTo>
                    <a:pt x="263042" y="281875"/>
                  </a:lnTo>
                  <a:lnTo>
                    <a:pt x="220352" y="239186"/>
                  </a:lnTo>
                  <a:lnTo>
                    <a:pt x="351559" y="107979"/>
                  </a:lnTo>
                  <a:lnTo>
                    <a:pt x="394249" y="150668"/>
                  </a:lnTo>
                  <a:lnTo>
                    <a:pt x="375415" y="169502"/>
                  </a:lnTo>
                  <a:close/>
                  <a:moveTo>
                    <a:pt x="496577" y="80984"/>
                  </a:moveTo>
                  <a:lnTo>
                    <a:pt x="421243" y="5650"/>
                  </a:lnTo>
                  <a:cubicBezTo>
                    <a:pt x="413710" y="-1883"/>
                    <a:pt x="401782" y="-1883"/>
                    <a:pt x="394876" y="5650"/>
                  </a:cubicBezTo>
                  <a:cubicBezTo>
                    <a:pt x="387343" y="13183"/>
                    <a:pt x="387343" y="25111"/>
                    <a:pt x="394876" y="32017"/>
                  </a:cubicBezTo>
                  <a:lnTo>
                    <a:pt x="410571" y="47712"/>
                  </a:lnTo>
                  <a:lnTo>
                    <a:pt x="377298" y="80984"/>
                  </a:lnTo>
                  <a:lnTo>
                    <a:pt x="351559" y="55245"/>
                  </a:lnTo>
                  <a:lnTo>
                    <a:pt x="339631" y="43317"/>
                  </a:lnTo>
                  <a:cubicBezTo>
                    <a:pt x="332098" y="35784"/>
                    <a:pt x="320170" y="35784"/>
                    <a:pt x="313264" y="43317"/>
                  </a:cubicBezTo>
                  <a:cubicBezTo>
                    <a:pt x="305731" y="50851"/>
                    <a:pt x="305731" y="62778"/>
                    <a:pt x="313264" y="69684"/>
                  </a:cubicBezTo>
                  <a:lnTo>
                    <a:pt x="325192" y="81612"/>
                  </a:lnTo>
                  <a:lnTo>
                    <a:pt x="159457" y="247347"/>
                  </a:lnTo>
                  <a:cubicBezTo>
                    <a:pt x="146902" y="259903"/>
                    <a:pt x="139368" y="276853"/>
                    <a:pt x="139368" y="295059"/>
                  </a:cubicBezTo>
                  <a:cubicBezTo>
                    <a:pt x="139368" y="301964"/>
                    <a:pt x="140624" y="308870"/>
                    <a:pt x="142507" y="315776"/>
                  </a:cubicBezTo>
                  <a:lnTo>
                    <a:pt x="109862" y="348420"/>
                  </a:lnTo>
                  <a:cubicBezTo>
                    <a:pt x="101073" y="357209"/>
                    <a:pt x="98562" y="370393"/>
                    <a:pt x="102957" y="381693"/>
                  </a:cubicBezTo>
                  <a:lnTo>
                    <a:pt x="3767" y="480883"/>
                  </a:lnTo>
                  <a:cubicBezTo>
                    <a:pt x="-1256" y="485905"/>
                    <a:pt x="-1256" y="493439"/>
                    <a:pt x="3767" y="498461"/>
                  </a:cubicBezTo>
                  <a:cubicBezTo>
                    <a:pt x="6278" y="500972"/>
                    <a:pt x="9417" y="502228"/>
                    <a:pt x="12556" y="502228"/>
                  </a:cubicBezTo>
                  <a:cubicBezTo>
                    <a:pt x="15695" y="502228"/>
                    <a:pt x="18834" y="500972"/>
                    <a:pt x="21345" y="498461"/>
                  </a:cubicBezTo>
                  <a:lnTo>
                    <a:pt x="120535" y="399271"/>
                  </a:lnTo>
                  <a:cubicBezTo>
                    <a:pt x="131835" y="403665"/>
                    <a:pt x="145018" y="401154"/>
                    <a:pt x="153807" y="392365"/>
                  </a:cubicBezTo>
                  <a:lnTo>
                    <a:pt x="186452" y="359720"/>
                  </a:lnTo>
                  <a:cubicBezTo>
                    <a:pt x="193358" y="361604"/>
                    <a:pt x="200263" y="362859"/>
                    <a:pt x="207169" y="362859"/>
                  </a:cubicBezTo>
                  <a:cubicBezTo>
                    <a:pt x="224747" y="362859"/>
                    <a:pt x="241697" y="356582"/>
                    <a:pt x="254880" y="342770"/>
                  </a:cubicBezTo>
                  <a:lnTo>
                    <a:pt x="420616" y="177035"/>
                  </a:lnTo>
                  <a:lnTo>
                    <a:pt x="432543" y="188963"/>
                  </a:lnTo>
                  <a:cubicBezTo>
                    <a:pt x="436310" y="192730"/>
                    <a:pt x="441332" y="194613"/>
                    <a:pt x="445727" y="194613"/>
                  </a:cubicBezTo>
                  <a:cubicBezTo>
                    <a:pt x="450121" y="194613"/>
                    <a:pt x="455144" y="192730"/>
                    <a:pt x="458910" y="188963"/>
                  </a:cubicBezTo>
                  <a:cubicBezTo>
                    <a:pt x="466444" y="181430"/>
                    <a:pt x="466444" y="169502"/>
                    <a:pt x="458910" y="162596"/>
                  </a:cubicBezTo>
                  <a:lnTo>
                    <a:pt x="446982" y="150668"/>
                  </a:lnTo>
                  <a:lnTo>
                    <a:pt x="421243" y="124929"/>
                  </a:lnTo>
                  <a:lnTo>
                    <a:pt x="454516" y="91657"/>
                  </a:lnTo>
                  <a:lnTo>
                    <a:pt x="470211" y="107351"/>
                  </a:lnTo>
                  <a:cubicBezTo>
                    <a:pt x="473977" y="111118"/>
                    <a:pt x="479000" y="113001"/>
                    <a:pt x="483394" y="113001"/>
                  </a:cubicBezTo>
                  <a:cubicBezTo>
                    <a:pt x="487788" y="113001"/>
                    <a:pt x="492811" y="111118"/>
                    <a:pt x="496577" y="107351"/>
                  </a:cubicBezTo>
                  <a:cubicBezTo>
                    <a:pt x="504111" y="99818"/>
                    <a:pt x="504111" y="88518"/>
                    <a:pt x="496577" y="80984"/>
                  </a:cubicBezTo>
                  <a:close/>
                </a:path>
              </a:pathLst>
            </a:custGeom>
            <a:grpFill/>
            <a:ln w="6251" cap="flat">
              <a:noFill/>
              <a:prstDash val="solid"/>
              <a:miter/>
            </a:ln>
          </p:spPr>
          <p:txBody>
            <a:bodyPr/>
            <a:lstStyle/>
            <a:p>
              <a:endParaRPr lang="en-GB" noProof="0"/>
            </a:p>
          </p:txBody>
        </p:sp>
      </p:grpSp>
      <p:pic>
        <p:nvPicPr>
          <p:cNvPr id="16" name="Graphic 15" descr="Business Growth with solid fill">
            <a:extLst>
              <a:ext uri="{FF2B5EF4-FFF2-40B4-BE49-F238E27FC236}">
                <a16:creationId xmlns:a16="http://schemas.microsoft.com/office/drawing/2014/main" id="{46436B75-E1EF-EADF-C445-D075109703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65949" y="4370365"/>
            <a:ext cx="914400" cy="914400"/>
          </a:xfrm>
          <a:prstGeom prst="rect">
            <a:avLst/>
          </a:prstGeom>
        </p:spPr>
      </p:pic>
      <p:grpSp>
        <p:nvGrpSpPr>
          <p:cNvPr id="14" name="Group 13">
            <a:extLst>
              <a:ext uri="{FF2B5EF4-FFF2-40B4-BE49-F238E27FC236}">
                <a16:creationId xmlns:a16="http://schemas.microsoft.com/office/drawing/2014/main" id="{BD1E6087-EEF0-3E11-9C45-2C28FB29A67F}"/>
              </a:ext>
            </a:extLst>
          </p:cNvPr>
          <p:cNvGrpSpPr/>
          <p:nvPr/>
        </p:nvGrpSpPr>
        <p:grpSpPr>
          <a:xfrm>
            <a:off x="4320753" y="4415472"/>
            <a:ext cx="700868" cy="824187"/>
            <a:chOff x="6486795" y="6033813"/>
            <a:chExt cx="700868" cy="824187"/>
          </a:xfrm>
        </p:grpSpPr>
        <p:grpSp>
          <p:nvGrpSpPr>
            <p:cNvPr id="12" name="Group 11">
              <a:extLst>
                <a:ext uri="{FF2B5EF4-FFF2-40B4-BE49-F238E27FC236}">
                  <a16:creationId xmlns:a16="http://schemas.microsoft.com/office/drawing/2014/main" id="{338D3B1B-34ED-CC22-6108-350A1FAE0668}"/>
                </a:ext>
              </a:extLst>
            </p:cNvPr>
            <p:cNvGrpSpPr/>
            <p:nvPr/>
          </p:nvGrpSpPr>
          <p:grpSpPr>
            <a:xfrm>
              <a:off x="6486795" y="6033813"/>
              <a:ext cx="700868" cy="824187"/>
              <a:chOff x="3975607" y="1787456"/>
              <a:chExt cx="700868" cy="824187"/>
            </a:xfrm>
          </p:grpSpPr>
          <p:sp>
            <p:nvSpPr>
              <p:cNvPr id="13" name="Graphic 11" descr="Brain in head with solid fill">
                <a:extLst>
                  <a:ext uri="{FF2B5EF4-FFF2-40B4-BE49-F238E27FC236}">
                    <a16:creationId xmlns:a16="http://schemas.microsoft.com/office/drawing/2014/main" id="{94410042-27E1-C108-20CA-EA1D227BB207}"/>
                  </a:ext>
                </a:extLst>
              </p:cNvPr>
              <p:cNvSpPr/>
              <p:nvPr/>
            </p:nvSpPr>
            <p:spPr>
              <a:xfrm>
                <a:off x="3975607" y="1787456"/>
                <a:ext cx="700868" cy="824187"/>
              </a:xfrm>
              <a:custGeom>
                <a:avLst/>
                <a:gdLst>
                  <a:gd name="csX0" fmla="*/ 471024 w 700868"/>
                  <a:gd name="csY0" fmla="*/ 337917 h 824187"/>
                  <a:gd name="csX1" fmla="*/ 379333 w 700868"/>
                  <a:gd name="csY1" fmla="*/ 337917 h 824187"/>
                  <a:gd name="csX2" fmla="*/ 308247 w 700868"/>
                  <a:gd name="csY2" fmla="*/ 407973 h 824187"/>
                  <a:gd name="csX3" fmla="*/ 308247 w 700868"/>
                  <a:gd name="csY3" fmla="*/ 484210 h 824187"/>
                  <a:gd name="csX4" fmla="*/ 261886 w 700868"/>
                  <a:gd name="csY4" fmla="*/ 484210 h 824187"/>
                  <a:gd name="csX5" fmla="*/ 261886 w 700868"/>
                  <a:gd name="csY5" fmla="*/ 423426 h 824187"/>
                  <a:gd name="csX6" fmla="*/ 247463 w 700868"/>
                  <a:gd name="csY6" fmla="*/ 356461 h 824187"/>
                  <a:gd name="csX7" fmla="*/ 216556 w 700868"/>
                  <a:gd name="csY7" fmla="*/ 329675 h 824187"/>
                  <a:gd name="csX8" fmla="*/ 193891 w 700868"/>
                  <a:gd name="csY8" fmla="*/ 310101 h 824187"/>
                  <a:gd name="csX9" fmla="*/ 186679 w 700868"/>
                  <a:gd name="csY9" fmla="*/ 295677 h 824187"/>
                  <a:gd name="csX10" fmla="*/ 224798 w 700868"/>
                  <a:gd name="csY10" fmla="*/ 290526 h 824187"/>
                  <a:gd name="csX11" fmla="*/ 236131 w 700868"/>
                  <a:gd name="csY11" fmla="*/ 280224 h 824187"/>
                  <a:gd name="csX12" fmla="*/ 227889 w 700868"/>
                  <a:gd name="csY12" fmla="*/ 266831 h 824187"/>
                  <a:gd name="csX13" fmla="*/ 180498 w 700868"/>
                  <a:gd name="csY13" fmla="*/ 271982 h 824187"/>
                  <a:gd name="csX14" fmla="*/ 179468 w 700868"/>
                  <a:gd name="csY14" fmla="*/ 266831 h 824187"/>
                  <a:gd name="csX15" fmla="*/ 182558 w 700868"/>
                  <a:gd name="csY15" fmla="*/ 239014 h 824187"/>
                  <a:gd name="csX16" fmla="*/ 230979 w 700868"/>
                  <a:gd name="csY16" fmla="*/ 200896 h 824187"/>
                  <a:gd name="csX17" fmla="*/ 243342 w 700868"/>
                  <a:gd name="csY17" fmla="*/ 197805 h 824187"/>
                  <a:gd name="csX18" fmla="*/ 246433 w 700868"/>
                  <a:gd name="csY18" fmla="*/ 196775 h 824187"/>
                  <a:gd name="csX19" fmla="*/ 247463 w 700868"/>
                  <a:gd name="csY19" fmla="*/ 196775 h 824187"/>
                  <a:gd name="csX20" fmla="*/ 260856 w 700868"/>
                  <a:gd name="csY20" fmla="*/ 199865 h 824187"/>
                  <a:gd name="csX21" fmla="*/ 266007 w 700868"/>
                  <a:gd name="csY21" fmla="*/ 200896 h 824187"/>
                  <a:gd name="csX22" fmla="*/ 272189 w 700868"/>
                  <a:gd name="csY22" fmla="*/ 201926 h 824187"/>
                  <a:gd name="csX23" fmla="*/ 286612 w 700868"/>
                  <a:gd name="csY23" fmla="*/ 245196 h 824187"/>
                  <a:gd name="csX24" fmla="*/ 266007 w 700868"/>
                  <a:gd name="csY24" fmla="*/ 285375 h 824187"/>
                  <a:gd name="csX25" fmla="*/ 264977 w 700868"/>
                  <a:gd name="csY25" fmla="*/ 301859 h 824187"/>
                  <a:gd name="csX26" fmla="*/ 280431 w 700868"/>
                  <a:gd name="csY26" fmla="*/ 302889 h 824187"/>
                  <a:gd name="csX27" fmla="*/ 297945 w 700868"/>
                  <a:gd name="csY27" fmla="*/ 281254 h 824187"/>
                  <a:gd name="csX28" fmla="*/ 298975 w 700868"/>
                  <a:gd name="csY28" fmla="*/ 281254 h 824187"/>
                  <a:gd name="csX29" fmla="*/ 349456 w 700868"/>
                  <a:gd name="csY29" fmla="*/ 265800 h 824187"/>
                  <a:gd name="csX30" fmla="*/ 354608 w 700868"/>
                  <a:gd name="csY30" fmla="*/ 258589 h 824187"/>
                  <a:gd name="csX31" fmla="*/ 352547 w 700868"/>
                  <a:gd name="csY31" fmla="*/ 250347 h 824187"/>
                  <a:gd name="csX32" fmla="*/ 337094 w 700868"/>
                  <a:gd name="csY32" fmla="*/ 247256 h 824187"/>
                  <a:gd name="csX33" fmla="*/ 307217 w 700868"/>
                  <a:gd name="csY33" fmla="*/ 257559 h 824187"/>
                  <a:gd name="csX34" fmla="*/ 309277 w 700868"/>
                  <a:gd name="csY34" fmla="*/ 247256 h 824187"/>
                  <a:gd name="csX35" fmla="*/ 303096 w 700868"/>
                  <a:gd name="csY35" fmla="*/ 209138 h 824187"/>
                  <a:gd name="csX36" fmla="*/ 327821 w 700868"/>
                  <a:gd name="csY36" fmla="*/ 211198 h 824187"/>
                  <a:gd name="csX37" fmla="*/ 349456 w 700868"/>
                  <a:gd name="csY37" fmla="*/ 209138 h 824187"/>
                  <a:gd name="csX38" fmla="*/ 400968 w 700868"/>
                  <a:gd name="csY38" fmla="*/ 242105 h 824187"/>
                  <a:gd name="csX39" fmla="*/ 452480 w 700868"/>
                  <a:gd name="csY39" fmla="*/ 301859 h 824187"/>
                  <a:gd name="csX40" fmla="*/ 457631 w 700868"/>
                  <a:gd name="csY40" fmla="*/ 313191 h 824187"/>
                  <a:gd name="csX41" fmla="*/ 469994 w 700868"/>
                  <a:gd name="csY41" fmla="*/ 313191 h 824187"/>
                  <a:gd name="csX42" fmla="*/ 475145 w 700868"/>
                  <a:gd name="csY42" fmla="*/ 301859 h 824187"/>
                  <a:gd name="csX43" fmla="*/ 447329 w 700868"/>
                  <a:gd name="csY43" fmla="*/ 245196 h 824187"/>
                  <a:gd name="csX44" fmla="*/ 483387 w 700868"/>
                  <a:gd name="csY44" fmla="*/ 226652 h 824187"/>
                  <a:gd name="csX45" fmla="*/ 482357 w 700868"/>
                  <a:gd name="csY45" fmla="*/ 210168 h 824187"/>
                  <a:gd name="csX46" fmla="*/ 465873 w 700868"/>
                  <a:gd name="csY46" fmla="*/ 211198 h 824187"/>
                  <a:gd name="csX47" fmla="*/ 427754 w 700868"/>
                  <a:gd name="csY47" fmla="*/ 221500 h 824187"/>
                  <a:gd name="csX48" fmla="*/ 374182 w 700868"/>
                  <a:gd name="csY48" fmla="*/ 201926 h 824187"/>
                  <a:gd name="csX49" fmla="*/ 414361 w 700868"/>
                  <a:gd name="csY49" fmla="*/ 166898 h 824187"/>
                  <a:gd name="csX50" fmla="*/ 410240 w 700868"/>
                  <a:gd name="csY50" fmla="*/ 150414 h 824187"/>
                  <a:gd name="csX51" fmla="*/ 394787 w 700868"/>
                  <a:gd name="csY51" fmla="*/ 154535 h 824187"/>
                  <a:gd name="csX52" fmla="*/ 281461 w 700868"/>
                  <a:gd name="csY52" fmla="*/ 181321 h 824187"/>
                  <a:gd name="csX53" fmla="*/ 298975 w 700868"/>
                  <a:gd name="csY53" fmla="*/ 134961 h 824187"/>
                  <a:gd name="csX54" fmla="*/ 292793 w 700868"/>
                  <a:gd name="csY54" fmla="*/ 124658 h 824187"/>
                  <a:gd name="csX55" fmla="*/ 280431 w 700868"/>
                  <a:gd name="csY55" fmla="*/ 125689 h 824187"/>
                  <a:gd name="csX56" fmla="*/ 275279 w 700868"/>
                  <a:gd name="csY56" fmla="*/ 137021 h 824187"/>
                  <a:gd name="csX57" fmla="*/ 238191 w 700868"/>
                  <a:gd name="csY57" fmla="*/ 176170 h 824187"/>
                  <a:gd name="csX58" fmla="*/ 227889 w 700868"/>
                  <a:gd name="csY58" fmla="*/ 179261 h 824187"/>
                  <a:gd name="csX59" fmla="*/ 192861 w 700868"/>
                  <a:gd name="csY59" fmla="*/ 149384 h 824187"/>
                  <a:gd name="csX60" fmla="*/ 181528 w 700868"/>
                  <a:gd name="csY60" fmla="*/ 152475 h 824187"/>
                  <a:gd name="csX61" fmla="*/ 178437 w 700868"/>
                  <a:gd name="csY61" fmla="*/ 164838 h 824187"/>
                  <a:gd name="csX62" fmla="*/ 187710 w 700868"/>
                  <a:gd name="csY62" fmla="*/ 173079 h 824187"/>
                  <a:gd name="csX63" fmla="*/ 206254 w 700868"/>
                  <a:gd name="csY63" fmla="*/ 188533 h 824187"/>
                  <a:gd name="csX64" fmla="*/ 206254 w 700868"/>
                  <a:gd name="csY64" fmla="*/ 189563 h 824187"/>
                  <a:gd name="csX65" fmla="*/ 164014 w 700868"/>
                  <a:gd name="csY65" fmla="*/ 232833 h 824187"/>
                  <a:gd name="csX66" fmla="*/ 160923 w 700868"/>
                  <a:gd name="csY66" fmla="*/ 247256 h 824187"/>
                  <a:gd name="csX67" fmla="*/ 155772 w 700868"/>
                  <a:gd name="csY67" fmla="*/ 240045 h 824187"/>
                  <a:gd name="csX68" fmla="*/ 147530 w 700868"/>
                  <a:gd name="csY68" fmla="*/ 212228 h 824187"/>
                  <a:gd name="csX69" fmla="*/ 140319 w 700868"/>
                  <a:gd name="csY69" fmla="*/ 202956 h 824187"/>
                  <a:gd name="csX70" fmla="*/ 128986 w 700868"/>
                  <a:gd name="csY70" fmla="*/ 205017 h 824187"/>
                  <a:gd name="csX71" fmla="*/ 125895 w 700868"/>
                  <a:gd name="csY71" fmla="*/ 216349 h 824187"/>
                  <a:gd name="csX72" fmla="*/ 137228 w 700868"/>
                  <a:gd name="csY72" fmla="*/ 250347 h 824187"/>
                  <a:gd name="csX73" fmla="*/ 162984 w 700868"/>
                  <a:gd name="csY73" fmla="*/ 274042 h 824187"/>
                  <a:gd name="csX74" fmla="*/ 176377 w 700868"/>
                  <a:gd name="csY74" fmla="*/ 316282 h 824187"/>
                  <a:gd name="csX75" fmla="*/ 149591 w 700868"/>
                  <a:gd name="csY75" fmla="*/ 338947 h 824187"/>
                  <a:gd name="csX76" fmla="*/ 143409 w 700868"/>
                  <a:gd name="csY76" fmla="*/ 349249 h 824187"/>
                  <a:gd name="csX77" fmla="*/ 149591 w 700868"/>
                  <a:gd name="csY77" fmla="*/ 359552 h 824187"/>
                  <a:gd name="csX78" fmla="*/ 160923 w 700868"/>
                  <a:gd name="csY78" fmla="*/ 358522 h 824187"/>
                  <a:gd name="csX79" fmla="*/ 188740 w 700868"/>
                  <a:gd name="csY79" fmla="*/ 334826 h 824187"/>
                  <a:gd name="csX80" fmla="*/ 207284 w 700868"/>
                  <a:gd name="csY80" fmla="*/ 348219 h 824187"/>
                  <a:gd name="csX81" fmla="*/ 234070 w 700868"/>
                  <a:gd name="csY81" fmla="*/ 370884 h 824187"/>
                  <a:gd name="csX82" fmla="*/ 243342 w 700868"/>
                  <a:gd name="csY82" fmla="*/ 422396 h 824187"/>
                  <a:gd name="csX83" fmla="*/ 243342 w 700868"/>
                  <a:gd name="csY83" fmla="*/ 484210 h 824187"/>
                  <a:gd name="csX84" fmla="*/ 195951 w 700868"/>
                  <a:gd name="csY84" fmla="*/ 484210 h 824187"/>
                  <a:gd name="csX85" fmla="*/ 154742 w 700868"/>
                  <a:gd name="csY85" fmla="*/ 401791 h 824187"/>
                  <a:gd name="csX86" fmla="*/ 89837 w 700868"/>
                  <a:gd name="csY86" fmla="*/ 332766 h 824187"/>
                  <a:gd name="csX87" fmla="*/ 88807 w 700868"/>
                  <a:gd name="csY87" fmla="*/ 325554 h 824187"/>
                  <a:gd name="csX88" fmla="*/ 91898 w 700868"/>
                  <a:gd name="csY88" fmla="*/ 243135 h 824187"/>
                  <a:gd name="csX89" fmla="*/ 88807 w 700868"/>
                  <a:gd name="csY89" fmla="*/ 221500 h 824187"/>
                  <a:gd name="csX90" fmla="*/ 145470 w 700868"/>
                  <a:gd name="csY90" fmla="*/ 153505 h 824187"/>
                  <a:gd name="csX91" fmla="*/ 212435 w 700868"/>
                  <a:gd name="csY91" fmla="*/ 106114 h 824187"/>
                  <a:gd name="csX92" fmla="*/ 228919 w 700868"/>
                  <a:gd name="csY92" fmla="*/ 108175 h 824187"/>
                  <a:gd name="csX93" fmla="*/ 278370 w 700868"/>
                  <a:gd name="csY93" fmla="*/ 83449 h 824187"/>
                  <a:gd name="csX94" fmla="*/ 330912 w 700868"/>
                  <a:gd name="csY94" fmla="*/ 101993 h 824187"/>
                  <a:gd name="csX95" fmla="*/ 392726 w 700868"/>
                  <a:gd name="csY95" fmla="*/ 92721 h 824187"/>
                  <a:gd name="csX96" fmla="*/ 438056 w 700868"/>
                  <a:gd name="csY96" fmla="*/ 135991 h 824187"/>
                  <a:gd name="csX97" fmla="*/ 442177 w 700868"/>
                  <a:gd name="csY97" fmla="*/ 135991 h 824187"/>
                  <a:gd name="csX98" fmla="*/ 513264 w 700868"/>
                  <a:gd name="csY98" fmla="*/ 206047 h 824187"/>
                  <a:gd name="csX99" fmla="*/ 513264 w 700868"/>
                  <a:gd name="csY99" fmla="*/ 209138 h 824187"/>
                  <a:gd name="csX100" fmla="*/ 548292 w 700868"/>
                  <a:gd name="csY100" fmla="*/ 275073 h 824187"/>
                  <a:gd name="csX101" fmla="*/ 471024 w 700868"/>
                  <a:gd name="csY101" fmla="*/ 337917 h 824187"/>
                  <a:gd name="csX102" fmla="*/ 690464 w 700868"/>
                  <a:gd name="csY102" fmla="*/ 446091 h 824187"/>
                  <a:gd name="csX103" fmla="*/ 619378 w 700868"/>
                  <a:gd name="csY103" fmla="*/ 323494 h 824187"/>
                  <a:gd name="csX104" fmla="*/ 619378 w 700868"/>
                  <a:gd name="csY104" fmla="*/ 319373 h 824187"/>
                  <a:gd name="csX105" fmla="*/ 467933 w 700868"/>
                  <a:gd name="csY105" fmla="*/ 43270 h 824187"/>
                  <a:gd name="csX106" fmla="*/ 151651 w 700868"/>
                  <a:gd name="csY106" fmla="*/ 43270 h 824187"/>
                  <a:gd name="csX107" fmla="*/ 207 w 700868"/>
                  <a:gd name="csY107" fmla="*/ 319373 h 824187"/>
                  <a:gd name="csX108" fmla="*/ 121775 w 700868"/>
                  <a:gd name="csY108" fmla="*/ 566629 h 824187"/>
                  <a:gd name="csX109" fmla="*/ 121775 w 700868"/>
                  <a:gd name="csY109" fmla="*/ 824188 h 824187"/>
                  <a:gd name="csX110" fmla="*/ 447329 w 700868"/>
                  <a:gd name="csY110" fmla="*/ 824188 h 824187"/>
                  <a:gd name="csX111" fmla="*/ 447329 w 700868"/>
                  <a:gd name="csY111" fmla="*/ 701590 h 824187"/>
                  <a:gd name="csX112" fmla="*/ 497810 w 700868"/>
                  <a:gd name="csY112" fmla="*/ 701590 h 824187"/>
                  <a:gd name="csX113" fmla="*/ 584350 w 700868"/>
                  <a:gd name="csY113" fmla="*/ 665531 h 824187"/>
                  <a:gd name="csX114" fmla="*/ 619378 w 700868"/>
                  <a:gd name="csY114" fmla="*/ 578992 h 824187"/>
                  <a:gd name="csX115" fmla="*/ 619378 w 700868"/>
                  <a:gd name="csY115" fmla="*/ 517178 h 824187"/>
                  <a:gd name="csX116" fmla="*/ 664708 w 700868"/>
                  <a:gd name="csY116" fmla="*/ 517178 h 824187"/>
                  <a:gd name="csX117" fmla="*/ 690464 w 700868"/>
                  <a:gd name="csY117" fmla="*/ 446091 h 8241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Lst>
                <a:rect l="l" t="t" r="r" b="b"/>
                <a:pathLst>
                  <a:path w="700868" h="824187">
                    <a:moveTo>
                      <a:pt x="471024" y="337917"/>
                    </a:moveTo>
                    <a:lnTo>
                      <a:pt x="379333" y="337917"/>
                    </a:lnTo>
                    <a:cubicBezTo>
                      <a:pt x="340184" y="337917"/>
                      <a:pt x="308247" y="368824"/>
                      <a:pt x="308247" y="407973"/>
                    </a:cubicBezTo>
                    <a:lnTo>
                      <a:pt x="308247" y="484210"/>
                    </a:lnTo>
                    <a:lnTo>
                      <a:pt x="261886" y="484210"/>
                    </a:lnTo>
                    <a:lnTo>
                      <a:pt x="261886" y="423426"/>
                    </a:lnTo>
                    <a:cubicBezTo>
                      <a:pt x="261886" y="401791"/>
                      <a:pt x="262917" y="373975"/>
                      <a:pt x="247463" y="356461"/>
                    </a:cubicBezTo>
                    <a:cubicBezTo>
                      <a:pt x="238191" y="346159"/>
                      <a:pt x="227889" y="337917"/>
                      <a:pt x="216556" y="329675"/>
                    </a:cubicBezTo>
                    <a:cubicBezTo>
                      <a:pt x="208314" y="324524"/>
                      <a:pt x="200072" y="318342"/>
                      <a:pt x="193891" y="310101"/>
                    </a:cubicBezTo>
                    <a:cubicBezTo>
                      <a:pt x="190800" y="305980"/>
                      <a:pt x="188740" y="300828"/>
                      <a:pt x="186679" y="295677"/>
                    </a:cubicBezTo>
                    <a:cubicBezTo>
                      <a:pt x="199042" y="290526"/>
                      <a:pt x="212435" y="289496"/>
                      <a:pt x="224798" y="290526"/>
                    </a:cubicBezTo>
                    <a:cubicBezTo>
                      <a:pt x="230979" y="290526"/>
                      <a:pt x="236131" y="286405"/>
                      <a:pt x="236131" y="280224"/>
                    </a:cubicBezTo>
                    <a:cubicBezTo>
                      <a:pt x="237161" y="274042"/>
                      <a:pt x="233040" y="268891"/>
                      <a:pt x="227889" y="266831"/>
                    </a:cubicBezTo>
                    <a:cubicBezTo>
                      <a:pt x="212435" y="264770"/>
                      <a:pt x="195951" y="266831"/>
                      <a:pt x="180498" y="271982"/>
                    </a:cubicBezTo>
                    <a:cubicBezTo>
                      <a:pt x="180498" y="269921"/>
                      <a:pt x="180498" y="267861"/>
                      <a:pt x="179468" y="266831"/>
                    </a:cubicBezTo>
                    <a:cubicBezTo>
                      <a:pt x="178437" y="257559"/>
                      <a:pt x="180498" y="248286"/>
                      <a:pt x="182558" y="239014"/>
                    </a:cubicBezTo>
                    <a:cubicBezTo>
                      <a:pt x="190800" y="217379"/>
                      <a:pt x="211405" y="208107"/>
                      <a:pt x="230979" y="200896"/>
                    </a:cubicBezTo>
                    <a:cubicBezTo>
                      <a:pt x="234070" y="199865"/>
                      <a:pt x="238191" y="198835"/>
                      <a:pt x="243342" y="197805"/>
                    </a:cubicBezTo>
                    <a:lnTo>
                      <a:pt x="246433" y="196775"/>
                    </a:lnTo>
                    <a:lnTo>
                      <a:pt x="247463" y="196775"/>
                    </a:lnTo>
                    <a:cubicBezTo>
                      <a:pt x="252614" y="197805"/>
                      <a:pt x="256735" y="198835"/>
                      <a:pt x="260856" y="199865"/>
                    </a:cubicBezTo>
                    <a:lnTo>
                      <a:pt x="266007" y="200896"/>
                    </a:lnTo>
                    <a:lnTo>
                      <a:pt x="272189" y="201926"/>
                    </a:lnTo>
                    <a:cubicBezTo>
                      <a:pt x="282491" y="214289"/>
                      <a:pt x="287642" y="229742"/>
                      <a:pt x="286612" y="245196"/>
                    </a:cubicBezTo>
                    <a:cubicBezTo>
                      <a:pt x="285582" y="260649"/>
                      <a:pt x="278370" y="275073"/>
                      <a:pt x="266007" y="285375"/>
                    </a:cubicBezTo>
                    <a:cubicBezTo>
                      <a:pt x="261886" y="289496"/>
                      <a:pt x="260856" y="296708"/>
                      <a:pt x="264977" y="301859"/>
                    </a:cubicBezTo>
                    <a:cubicBezTo>
                      <a:pt x="269098" y="305980"/>
                      <a:pt x="275279" y="307010"/>
                      <a:pt x="280431" y="302889"/>
                    </a:cubicBezTo>
                    <a:cubicBezTo>
                      <a:pt x="287642" y="296708"/>
                      <a:pt x="293824" y="289496"/>
                      <a:pt x="297945" y="281254"/>
                    </a:cubicBezTo>
                    <a:lnTo>
                      <a:pt x="298975" y="281254"/>
                    </a:lnTo>
                    <a:cubicBezTo>
                      <a:pt x="316489" y="279194"/>
                      <a:pt x="334003" y="274042"/>
                      <a:pt x="349456" y="265800"/>
                    </a:cubicBezTo>
                    <a:cubicBezTo>
                      <a:pt x="351517" y="263740"/>
                      <a:pt x="353577" y="261680"/>
                      <a:pt x="354608" y="258589"/>
                    </a:cubicBezTo>
                    <a:cubicBezTo>
                      <a:pt x="355638" y="255498"/>
                      <a:pt x="354608" y="252407"/>
                      <a:pt x="352547" y="250347"/>
                    </a:cubicBezTo>
                    <a:cubicBezTo>
                      <a:pt x="348426" y="245196"/>
                      <a:pt x="342245" y="244166"/>
                      <a:pt x="337094" y="247256"/>
                    </a:cubicBezTo>
                    <a:cubicBezTo>
                      <a:pt x="327821" y="252407"/>
                      <a:pt x="318549" y="256528"/>
                      <a:pt x="307217" y="257559"/>
                    </a:cubicBezTo>
                    <a:cubicBezTo>
                      <a:pt x="308247" y="254468"/>
                      <a:pt x="309277" y="250347"/>
                      <a:pt x="309277" y="247256"/>
                    </a:cubicBezTo>
                    <a:cubicBezTo>
                      <a:pt x="310307" y="233863"/>
                      <a:pt x="308247" y="220470"/>
                      <a:pt x="303096" y="209138"/>
                    </a:cubicBezTo>
                    <a:cubicBezTo>
                      <a:pt x="311338" y="210168"/>
                      <a:pt x="319580" y="211198"/>
                      <a:pt x="327821" y="211198"/>
                    </a:cubicBezTo>
                    <a:cubicBezTo>
                      <a:pt x="335033" y="211198"/>
                      <a:pt x="342245" y="210168"/>
                      <a:pt x="349456" y="209138"/>
                    </a:cubicBezTo>
                    <a:cubicBezTo>
                      <a:pt x="362849" y="225621"/>
                      <a:pt x="380363" y="236954"/>
                      <a:pt x="400968" y="242105"/>
                    </a:cubicBezTo>
                    <a:cubicBezTo>
                      <a:pt x="427754" y="255498"/>
                      <a:pt x="452480" y="273012"/>
                      <a:pt x="452480" y="301859"/>
                    </a:cubicBezTo>
                    <a:cubicBezTo>
                      <a:pt x="452480" y="305980"/>
                      <a:pt x="454540" y="311131"/>
                      <a:pt x="457631" y="313191"/>
                    </a:cubicBezTo>
                    <a:cubicBezTo>
                      <a:pt x="461752" y="315252"/>
                      <a:pt x="465873" y="315252"/>
                      <a:pt x="469994" y="313191"/>
                    </a:cubicBezTo>
                    <a:cubicBezTo>
                      <a:pt x="474115" y="311131"/>
                      <a:pt x="476175" y="305980"/>
                      <a:pt x="475145" y="301859"/>
                    </a:cubicBezTo>
                    <a:cubicBezTo>
                      <a:pt x="475145" y="279194"/>
                      <a:pt x="464843" y="258589"/>
                      <a:pt x="447329" y="245196"/>
                    </a:cubicBezTo>
                    <a:cubicBezTo>
                      <a:pt x="461752" y="244166"/>
                      <a:pt x="474115" y="236954"/>
                      <a:pt x="483387" y="226652"/>
                    </a:cubicBezTo>
                    <a:cubicBezTo>
                      <a:pt x="487508" y="221500"/>
                      <a:pt x="486478" y="214289"/>
                      <a:pt x="482357" y="210168"/>
                    </a:cubicBezTo>
                    <a:cubicBezTo>
                      <a:pt x="477205" y="206047"/>
                      <a:pt x="469994" y="207077"/>
                      <a:pt x="465873" y="211198"/>
                    </a:cubicBezTo>
                    <a:cubicBezTo>
                      <a:pt x="460722" y="217379"/>
                      <a:pt x="447329" y="222531"/>
                      <a:pt x="427754" y="221500"/>
                    </a:cubicBezTo>
                    <a:cubicBezTo>
                      <a:pt x="408180" y="221500"/>
                      <a:pt x="388605" y="214289"/>
                      <a:pt x="374182" y="201926"/>
                    </a:cubicBezTo>
                    <a:cubicBezTo>
                      <a:pt x="390666" y="194714"/>
                      <a:pt x="405089" y="182352"/>
                      <a:pt x="414361" y="166898"/>
                    </a:cubicBezTo>
                    <a:cubicBezTo>
                      <a:pt x="417452" y="161747"/>
                      <a:pt x="415391" y="154535"/>
                      <a:pt x="410240" y="150414"/>
                    </a:cubicBezTo>
                    <a:cubicBezTo>
                      <a:pt x="405089" y="147324"/>
                      <a:pt x="397877" y="149384"/>
                      <a:pt x="394787" y="154535"/>
                    </a:cubicBezTo>
                    <a:cubicBezTo>
                      <a:pt x="377273" y="186472"/>
                      <a:pt x="340184" y="195745"/>
                      <a:pt x="281461" y="181321"/>
                    </a:cubicBezTo>
                    <a:cubicBezTo>
                      <a:pt x="294854" y="169989"/>
                      <a:pt x="301035" y="152475"/>
                      <a:pt x="298975" y="134961"/>
                    </a:cubicBezTo>
                    <a:cubicBezTo>
                      <a:pt x="298975" y="130840"/>
                      <a:pt x="296914" y="126719"/>
                      <a:pt x="292793" y="124658"/>
                    </a:cubicBezTo>
                    <a:cubicBezTo>
                      <a:pt x="288672" y="122598"/>
                      <a:pt x="284552" y="122598"/>
                      <a:pt x="280431" y="125689"/>
                    </a:cubicBezTo>
                    <a:cubicBezTo>
                      <a:pt x="276310" y="127749"/>
                      <a:pt x="275279" y="132900"/>
                      <a:pt x="275279" y="137021"/>
                    </a:cubicBezTo>
                    <a:cubicBezTo>
                      <a:pt x="276310" y="163807"/>
                      <a:pt x="261886" y="168958"/>
                      <a:pt x="238191" y="176170"/>
                    </a:cubicBezTo>
                    <a:cubicBezTo>
                      <a:pt x="235100" y="177200"/>
                      <a:pt x="230979" y="178231"/>
                      <a:pt x="227889" y="179261"/>
                    </a:cubicBezTo>
                    <a:cubicBezTo>
                      <a:pt x="221707" y="164838"/>
                      <a:pt x="208314" y="153505"/>
                      <a:pt x="192861" y="149384"/>
                    </a:cubicBezTo>
                    <a:cubicBezTo>
                      <a:pt x="188740" y="148354"/>
                      <a:pt x="184619" y="149384"/>
                      <a:pt x="181528" y="152475"/>
                    </a:cubicBezTo>
                    <a:cubicBezTo>
                      <a:pt x="178437" y="155565"/>
                      <a:pt x="177407" y="159686"/>
                      <a:pt x="178437" y="164838"/>
                    </a:cubicBezTo>
                    <a:cubicBezTo>
                      <a:pt x="179468" y="168958"/>
                      <a:pt x="182558" y="172049"/>
                      <a:pt x="187710" y="173079"/>
                    </a:cubicBezTo>
                    <a:cubicBezTo>
                      <a:pt x="195951" y="175140"/>
                      <a:pt x="202133" y="181321"/>
                      <a:pt x="206254" y="188533"/>
                    </a:cubicBezTo>
                    <a:lnTo>
                      <a:pt x="206254" y="189563"/>
                    </a:lnTo>
                    <a:cubicBezTo>
                      <a:pt x="186679" y="197805"/>
                      <a:pt x="171226" y="213259"/>
                      <a:pt x="164014" y="232833"/>
                    </a:cubicBezTo>
                    <a:cubicBezTo>
                      <a:pt x="161954" y="236954"/>
                      <a:pt x="160923" y="242105"/>
                      <a:pt x="160923" y="247256"/>
                    </a:cubicBezTo>
                    <a:cubicBezTo>
                      <a:pt x="158863" y="245196"/>
                      <a:pt x="156802" y="243135"/>
                      <a:pt x="155772" y="240045"/>
                    </a:cubicBezTo>
                    <a:cubicBezTo>
                      <a:pt x="151651" y="231803"/>
                      <a:pt x="148561" y="221500"/>
                      <a:pt x="147530" y="212228"/>
                    </a:cubicBezTo>
                    <a:cubicBezTo>
                      <a:pt x="146500" y="208107"/>
                      <a:pt x="143409" y="203986"/>
                      <a:pt x="140319" y="202956"/>
                    </a:cubicBezTo>
                    <a:cubicBezTo>
                      <a:pt x="136198" y="200896"/>
                      <a:pt x="132077" y="201926"/>
                      <a:pt x="128986" y="205017"/>
                    </a:cubicBezTo>
                    <a:cubicBezTo>
                      <a:pt x="125895" y="208107"/>
                      <a:pt x="123835" y="212228"/>
                      <a:pt x="125895" y="216349"/>
                    </a:cubicBezTo>
                    <a:cubicBezTo>
                      <a:pt x="127956" y="228712"/>
                      <a:pt x="131047" y="240045"/>
                      <a:pt x="137228" y="250347"/>
                    </a:cubicBezTo>
                    <a:cubicBezTo>
                      <a:pt x="143409" y="260649"/>
                      <a:pt x="151651" y="268891"/>
                      <a:pt x="162984" y="274042"/>
                    </a:cubicBezTo>
                    <a:cubicBezTo>
                      <a:pt x="164014" y="288466"/>
                      <a:pt x="169165" y="302889"/>
                      <a:pt x="176377" y="316282"/>
                    </a:cubicBezTo>
                    <a:cubicBezTo>
                      <a:pt x="169165" y="325554"/>
                      <a:pt x="159893" y="332766"/>
                      <a:pt x="149591" y="338947"/>
                    </a:cubicBezTo>
                    <a:cubicBezTo>
                      <a:pt x="146500" y="341008"/>
                      <a:pt x="144440" y="345129"/>
                      <a:pt x="143409" y="349249"/>
                    </a:cubicBezTo>
                    <a:cubicBezTo>
                      <a:pt x="143409" y="353370"/>
                      <a:pt x="145470" y="357491"/>
                      <a:pt x="149591" y="359552"/>
                    </a:cubicBezTo>
                    <a:cubicBezTo>
                      <a:pt x="153712" y="361612"/>
                      <a:pt x="157833" y="361612"/>
                      <a:pt x="160923" y="358522"/>
                    </a:cubicBezTo>
                    <a:cubicBezTo>
                      <a:pt x="171226" y="351310"/>
                      <a:pt x="180498" y="344098"/>
                      <a:pt x="188740" y="334826"/>
                    </a:cubicBezTo>
                    <a:cubicBezTo>
                      <a:pt x="194921" y="339977"/>
                      <a:pt x="201103" y="344098"/>
                      <a:pt x="207284" y="348219"/>
                    </a:cubicBezTo>
                    <a:cubicBezTo>
                      <a:pt x="217586" y="354401"/>
                      <a:pt x="225828" y="361612"/>
                      <a:pt x="234070" y="370884"/>
                    </a:cubicBezTo>
                    <a:cubicBezTo>
                      <a:pt x="243342" y="382217"/>
                      <a:pt x="243342" y="403852"/>
                      <a:pt x="243342" y="422396"/>
                    </a:cubicBezTo>
                    <a:lnTo>
                      <a:pt x="243342" y="484210"/>
                    </a:lnTo>
                    <a:lnTo>
                      <a:pt x="195951" y="484210"/>
                    </a:lnTo>
                    <a:cubicBezTo>
                      <a:pt x="195951" y="407973"/>
                      <a:pt x="158863" y="403852"/>
                      <a:pt x="154742" y="401791"/>
                    </a:cubicBezTo>
                    <a:cubicBezTo>
                      <a:pt x="139289" y="397670"/>
                      <a:pt x="99109" y="376036"/>
                      <a:pt x="89837" y="332766"/>
                    </a:cubicBezTo>
                    <a:cubicBezTo>
                      <a:pt x="88807" y="330705"/>
                      <a:pt x="88807" y="327615"/>
                      <a:pt x="88807" y="325554"/>
                    </a:cubicBezTo>
                    <a:cubicBezTo>
                      <a:pt x="71293" y="300828"/>
                      <a:pt x="72323" y="266831"/>
                      <a:pt x="91898" y="243135"/>
                    </a:cubicBezTo>
                    <a:cubicBezTo>
                      <a:pt x="89837" y="235924"/>
                      <a:pt x="88807" y="228712"/>
                      <a:pt x="88807" y="221500"/>
                    </a:cubicBezTo>
                    <a:cubicBezTo>
                      <a:pt x="88807" y="188533"/>
                      <a:pt x="112502" y="159686"/>
                      <a:pt x="145470" y="153505"/>
                    </a:cubicBezTo>
                    <a:cubicBezTo>
                      <a:pt x="155772" y="124658"/>
                      <a:pt x="182558" y="105084"/>
                      <a:pt x="212435" y="106114"/>
                    </a:cubicBezTo>
                    <a:cubicBezTo>
                      <a:pt x="217586" y="106114"/>
                      <a:pt x="223768" y="107144"/>
                      <a:pt x="228919" y="108175"/>
                    </a:cubicBezTo>
                    <a:cubicBezTo>
                      <a:pt x="241282" y="93751"/>
                      <a:pt x="258796" y="85509"/>
                      <a:pt x="278370" y="83449"/>
                    </a:cubicBezTo>
                    <a:cubicBezTo>
                      <a:pt x="297945" y="82419"/>
                      <a:pt x="316489" y="88600"/>
                      <a:pt x="330912" y="101993"/>
                    </a:cubicBezTo>
                    <a:cubicBezTo>
                      <a:pt x="349456" y="89630"/>
                      <a:pt x="372121" y="86540"/>
                      <a:pt x="392726" y="92721"/>
                    </a:cubicBezTo>
                    <a:cubicBezTo>
                      <a:pt x="414361" y="98903"/>
                      <a:pt x="430845" y="115386"/>
                      <a:pt x="438056" y="135991"/>
                    </a:cubicBezTo>
                    <a:lnTo>
                      <a:pt x="442177" y="135991"/>
                    </a:lnTo>
                    <a:cubicBezTo>
                      <a:pt x="481326" y="135991"/>
                      <a:pt x="512233" y="166898"/>
                      <a:pt x="513264" y="206047"/>
                    </a:cubicBezTo>
                    <a:lnTo>
                      <a:pt x="513264" y="209138"/>
                    </a:lnTo>
                    <a:cubicBezTo>
                      <a:pt x="536959" y="222531"/>
                      <a:pt x="550352" y="248286"/>
                      <a:pt x="548292" y="275073"/>
                    </a:cubicBezTo>
                    <a:cubicBezTo>
                      <a:pt x="540050" y="311131"/>
                      <a:pt x="508112" y="338947"/>
                      <a:pt x="471024" y="337917"/>
                    </a:cubicBezTo>
                    <a:close/>
                    <a:moveTo>
                      <a:pt x="690464" y="446091"/>
                    </a:moveTo>
                    <a:lnTo>
                      <a:pt x="619378" y="323494"/>
                    </a:lnTo>
                    <a:lnTo>
                      <a:pt x="619378" y="319373"/>
                    </a:lnTo>
                    <a:cubicBezTo>
                      <a:pt x="623499" y="206047"/>
                      <a:pt x="565806" y="99933"/>
                      <a:pt x="467933" y="43270"/>
                    </a:cubicBezTo>
                    <a:cubicBezTo>
                      <a:pt x="370061" y="-14423"/>
                      <a:pt x="249524" y="-14423"/>
                      <a:pt x="151651" y="43270"/>
                    </a:cubicBezTo>
                    <a:cubicBezTo>
                      <a:pt x="53779" y="99933"/>
                      <a:pt x="-3914" y="206047"/>
                      <a:pt x="207" y="319373"/>
                    </a:cubicBezTo>
                    <a:cubicBezTo>
                      <a:pt x="207" y="416215"/>
                      <a:pt x="44507" y="507906"/>
                      <a:pt x="121775" y="566629"/>
                    </a:cubicBezTo>
                    <a:lnTo>
                      <a:pt x="121775" y="824188"/>
                    </a:lnTo>
                    <a:lnTo>
                      <a:pt x="447329" y="824188"/>
                    </a:lnTo>
                    <a:lnTo>
                      <a:pt x="447329" y="701590"/>
                    </a:lnTo>
                    <a:lnTo>
                      <a:pt x="497810" y="701590"/>
                    </a:lnTo>
                    <a:cubicBezTo>
                      <a:pt x="530778" y="701590"/>
                      <a:pt x="561685" y="689227"/>
                      <a:pt x="584350" y="665531"/>
                    </a:cubicBezTo>
                    <a:cubicBezTo>
                      <a:pt x="607015" y="642866"/>
                      <a:pt x="619378" y="610929"/>
                      <a:pt x="619378" y="578992"/>
                    </a:cubicBezTo>
                    <a:lnTo>
                      <a:pt x="619378" y="517178"/>
                    </a:lnTo>
                    <a:lnTo>
                      <a:pt x="664708" y="517178"/>
                    </a:lnTo>
                    <a:cubicBezTo>
                      <a:pt x="691494" y="515117"/>
                      <a:pt x="715190" y="484210"/>
                      <a:pt x="690464" y="446091"/>
                    </a:cubicBezTo>
                    <a:close/>
                  </a:path>
                </a:pathLst>
              </a:custGeom>
              <a:solidFill>
                <a:schemeClr val="accent3"/>
              </a:solidFill>
              <a:ln w="10220" cap="flat">
                <a:noFill/>
                <a:prstDash val="solid"/>
                <a:miter/>
              </a:ln>
            </p:spPr>
            <p:txBody>
              <a:bodyPr/>
              <a:lstStyle/>
              <a:p>
                <a:endParaRPr lang="en-GB" noProof="0"/>
              </a:p>
            </p:txBody>
          </p:sp>
          <p:sp>
            <p:nvSpPr>
              <p:cNvPr id="15" name="Oval 14">
                <a:extLst>
                  <a:ext uri="{FF2B5EF4-FFF2-40B4-BE49-F238E27FC236}">
                    <a16:creationId xmlns:a16="http://schemas.microsoft.com/office/drawing/2014/main" id="{94949E00-D385-10EB-D8AA-D25ACC271495}"/>
                  </a:ext>
                </a:extLst>
              </p:cNvPr>
              <p:cNvSpPr/>
              <p:nvPr/>
            </p:nvSpPr>
            <p:spPr>
              <a:xfrm>
                <a:off x="4039045" y="1826105"/>
                <a:ext cx="581411" cy="5216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pic>
          <p:nvPicPr>
            <p:cNvPr id="20" name="Graphic 19" descr="Cloud With Lightning And Rain with solid fill">
              <a:extLst>
                <a:ext uri="{FF2B5EF4-FFF2-40B4-BE49-F238E27FC236}">
                  <a16:creationId xmlns:a16="http://schemas.microsoft.com/office/drawing/2014/main" id="{6C87995C-9E61-49E1-9AFA-95CEE39BAB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21586" y="6070168"/>
              <a:ext cx="603905" cy="603905"/>
            </a:xfrm>
            <a:prstGeom prst="rect">
              <a:avLst/>
            </a:prstGeom>
          </p:spPr>
        </p:pic>
      </p:grpSp>
      <p:grpSp>
        <p:nvGrpSpPr>
          <p:cNvPr id="33" name="Group 32">
            <a:extLst>
              <a:ext uri="{FF2B5EF4-FFF2-40B4-BE49-F238E27FC236}">
                <a16:creationId xmlns:a16="http://schemas.microsoft.com/office/drawing/2014/main" id="{4EFF67F8-22BF-9FE0-30B4-B2B380D83FCB}"/>
              </a:ext>
            </a:extLst>
          </p:cNvPr>
          <p:cNvGrpSpPr/>
          <p:nvPr/>
        </p:nvGrpSpPr>
        <p:grpSpPr>
          <a:xfrm>
            <a:off x="7024712" y="4333053"/>
            <a:ext cx="989025" cy="989025"/>
            <a:chOff x="4602417" y="3861152"/>
            <a:chExt cx="989025" cy="989025"/>
          </a:xfrm>
          <a:solidFill>
            <a:schemeClr val="accent2"/>
          </a:solidFill>
        </p:grpSpPr>
        <p:pic>
          <p:nvPicPr>
            <p:cNvPr id="11" name="Graphic 10" descr="Brain in head with solid fill">
              <a:extLst>
                <a:ext uri="{FF2B5EF4-FFF2-40B4-BE49-F238E27FC236}">
                  <a16:creationId xmlns:a16="http://schemas.microsoft.com/office/drawing/2014/main" id="{503E590C-9862-EC5D-F183-0C726DF9A03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02417" y="3861152"/>
              <a:ext cx="989025" cy="989025"/>
            </a:xfrm>
            <a:prstGeom prst="rect">
              <a:avLst/>
            </a:prstGeom>
          </p:spPr>
        </p:pic>
        <p:sp>
          <p:nvSpPr>
            <p:cNvPr id="31" name="Oval 30">
              <a:extLst>
                <a:ext uri="{FF2B5EF4-FFF2-40B4-BE49-F238E27FC236}">
                  <a16:creationId xmlns:a16="http://schemas.microsoft.com/office/drawing/2014/main" id="{A6A2F6F1-A6F8-6B46-B889-92469E4D7BDF}"/>
                </a:ext>
              </a:extLst>
            </p:cNvPr>
            <p:cNvSpPr/>
            <p:nvPr/>
          </p:nvSpPr>
          <p:spPr>
            <a:xfrm>
              <a:off x="4742456" y="3984192"/>
              <a:ext cx="581411" cy="52162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5" name="Graphic 4" descr="Lights On with solid fill">
              <a:extLst>
                <a:ext uri="{FF2B5EF4-FFF2-40B4-BE49-F238E27FC236}">
                  <a16:creationId xmlns:a16="http://schemas.microsoft.com/office/drawing/2014/main" id="{A05C7998-519C-36FF-B37D-45B27FC75C6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98845" y="3960613"/>
              <a:ext cx="468631" cy="468631"/>
            </a:xfrm>
            <a:prstGeom prst="rect">
              <a:avLst/>
            </a:prstGeom>
          </p:spPr>
        </p:pic>
      </p:grpSp>
    </p:spTree>
    <p:extLst>
      <p:ext uri="{BB962C8B-B14F-4D97-AF65-F5344CB8AC3E}">
        <p14:creationId xmlns:p14="http://schemas.microsoft.com/office/powerpoint/2010/main" val="30017524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descr="Hospital with solid fill">
            <a:extLst>
              <a:ext uri="{FF2B5EF4-FFF2-40B4-BE49-F238E27FC236}">
                <a16:creationId xmlns:a16="http://schemas.microsoft.com/office/drawing/2014/main" id="{3A17E08E-6E34-32AC-8D7A-4B49BF81E1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39951" y="1821238"/>
            <a:ext cx="4674649" cy="4464048"/>
          </a:xfrm>
          <a:prstGeom prst="rect">
            <a:avLst/>
          </a:prstGeom>
        </p:spPr>
      </p:pic>
      <p:sp>
        <p:nvSpPr>
          <p:cNvPr id="2" name="Text Placeholder 1">
            <a:extLst>
              <a:ext uri="{FF2B5EF4-FFF2-40B4-BE49-F238E27FC236}">
                <a16:creationId xmlns:a16="http://schemas.microsoft.com/office/drawing/2014/main" id="{D733A863-CFE2-8900-1944-883860C41FF3}"/>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3" name="Title 2">
            <a:extLst>
              <a:ext uri="{FF2B5EF4-FFF2-40B4-BE49-F238E27FC236}">
                <a16:creationId xmlns:a16="http://schemas.microsoft.com/office/drawing/2014/main" id="{024D76E4-38F8-05BB-CCEB-D0FC4CD6866A}"/>
              </a:ext>
            </a:extLst>
          </p:cNvPr>
          <p:cNvSpPr>
            <a:spLocks noGrp="1"/>
          </p:cNvSpPr>
          <p:nvPr>
            <p:ph type="title"/>
          </p:nvPr>
        </p:nvSpPr>
        <p:spPr/>
        <p:txBody>
          <a:bodyPr anchor="b">
            <a:normAutofit/>
          </a:bodyPr>
          <a:lstStyle/>
          <a:p>
            <a:r>
              <a:rPr lang="en-GB" noProof="0"/>
              <a:t>Increased mortality risk in schizophrenia</a:t>
            </a:r>
          </a:p>
        </p:txBody>
      </p:sp>
      <p:sp>
        <p:nvSpPr>
          <p:cNvPr id="9" name="Content Placeholder 8">
            <a:extLst>
              <a:ext uri="{FF2B5EF4-FFF2-40B4-BE49-F238E27FC236}">
                <a16:creationId xmlns:a16="http://schemas.microsoft.com/office/drawing/2014/main" id="{184C841B-35CD-A141-8600-17C926366394}"/>
              </a:ext>
            </a:extLst>
          </p:cNvPr>
          <p:cNvSpPr>
            <a:spLocks noGrp="1"/>
          </p:cNvSpPr>
          <p:nvPr>
            <p:ph idx="20"/>
          </p:nvPr>
        </p:nvSpPr>
        <p:spPr>
          <a:xfrm>
            <a:off x="539750" y="1726067"/>
            <a:ext cx="5419725" cy="4415215"/>
          </a:xfrm>
        </p:spPr>
        <p:txBody>
          <a:bodyPr/>
          <a:lstStyle/>
          <a:p>
            <a:endParaRPr lang="en-GB" noProof="0"/>
          </a:p>
          <a:p>
            <a:r>
              <a:rPr lang="en-GB" b="1" noProof="0"/>
              <a:t>Cardiovascular disease,</a:t>
            </a:r>
            <a:r>
              <a:rPr lang="en-GB" noProof="0"/>
              <a:t> </a:t>
            </a:r>
            <a:r>
              <a:rPr lang="en-GB" b="1" noProof="0"/>
              <a:t>metabolic disorders,</a:t>
            </a:r>
            <a:r>
              <a:rPr lang="en-GB" noProof="0"/>
              <a:t> and </a:t>
            </a:r>
            <a:r>
              <a:rPr lang="en-GB" b="1" noProof="0"/>
              <a:t>respiratory disease </a:t>
            </a:r>
            <a:r>
              <a:rPr lang="en-GB" noProof="0"/>
              <a:t>are major contributors to </a:t>
            </a:r>
            <a:br>
              <a:rPr lang="en-GB" noProof="0"/>
            </a:br>
            <a:r>
              <a:rPr lang="en-GB" noProof="0"/>
              <a:t>natural-cause mortality in schizophrenia</a:t>
            </a:r>
          </a:p>
          <a:p>
            <a:r>
              <a:rPr lang="en-GB" b="1" noProof="0"/>
              <a:t>Several factors aggravate mortality risk</a:t>
            </a:r>
            <a:r>
              <a:rPr lang="en-GB" noProof="0"/>
              <a:t>, including:</a:t>
            </a:r>
          </a:p>
          <a:p>
            <a:pPr lvl="1"/>
            <a:r>
              <a:rPr lang="en-GB" sz="1600" noProof="0"/>
              <a:t>Smoking</a:t>
            </a:r>
          </a:p>
          <a:p>
            <a:pPr lvl="1"/>
            <a:r>
              <a:rPr lang="en-GB" sz="1600" noProof="0"/>
              <a:t>Obesity</a:t>
            </a:r>
          </a:p>
          <a:p>
            <a:pPr lvl="1"/>
            <a:r>
              <a:rPr lang="en-GB" sz="1600" noProof="0"/>
              <a:t>Sedentary lifestyle</a:t>
            </a:r>
          </a:p>
          <a:p>
            <a:pPr lvl="1"/>
            <a:r>
              <a:rPr lang="en-GB" sz="1600" noProof="0"/>
              <a:t>Metabolic side effects of antipsychotic treatment</a:t>
            </a:r>
          </a:p>
          <a:p>
            <a:pPr lvl="1"/>
            <a:r>
              <a:rPr lang="en-GB" sz="1600" noProof="0"/>
              <a:t>Comorbid substance use</a:t>
            </a:r>
          </a:p>
          <a:p>
            <a:pPr lvl="1"/>
            <a:r>
              <a:rPr lang="en-GB" sz="1600" noProof="0"/>
              <a:t>Limited access to healthcare</a:t>
            </a:r>
          </a:p>
          <a:p>
            <a:pPr lvl="1"/>
            <a:r>
              <a:rPr lang="en-GB" sz="1600" noProof="0"/>
              <a:t>Treatment non-adherence</a:t>
            </a:r>
          </a:p>
          <a:p>
            <a:endParaRPr lang="en-GB" noProof="0"/>
          </a:p>
        </p:txBody>
      </p:sp>
      <p:sp>
        <p:nvSpPr>
          <p:cNvPr id="5" name="Content Placeholder 4">
            <a:extLst>
              <a:ext uri="{FF2B5EF4-FFF2-40B4-BE49-F238E27FC236}">
                <a16:creationId xmlns:a16="http://schemas.microsoft.com/office/drawing/2014/main" id="{80C9BC79-571A-85B2-FEB6-9FF30B4F83EF}"/>
              </a:ext>
            </a:extLst>
          </p:cNvPr>
          <p:cNvSpPr>
            <a:spLocks noGrp="1"/>
          </p:cNvSpPr>
          <p:nvPr>
            <p:ph idx="21"/>
          </p:nvPr>
        </p:nvSpPr>
        <p:spPr/>
        <p:txBody>
          <a:bodyPr/>
          <a:lstStyle/>
          <a:p>
            <a:endParaRPr lang="en-GB" noProof="0"/>
          </a:p>
          <a:p>
            <a:endParaRPr lang="en-GB" noProof="0"/>
          </a:p>
          <a:p>
            <a:endParaRPr lang="en-GB" noProof="0"/>
          </a:p>
          <a:p>
            <a:endParaRPr lang="en-GB" noProof="0"/>
          </a:p>
        </p:txBody>
      </p:sp>
      <p:sp>
        <p:nvSpPr>
          <p:cNvPr id="18" name="Text Placeholder 5">
            <a:extLst>
              <a:ext uri="{FF2B5EF4-FFF2-40B4-BE49-F238E27FC236}">
                <a16:creationId xmlns:a16="http://schemas.microsoft.com/office/drawing/2014/main" id="{117740D6-637D-DB15-3DF6-262D3CC53ABF}"/>
              </a:ext>
            </a:extLst>
          </p:cNvPr>
          <p:cNvSpPr>
            <a:spLocks noGrp="1"/>
          </p:cNvSpPr>
          <p:nvPr>
            <p:ph type="body" sz="quarter" idx="18"/>
          </p:nvPr>
        </p:nvSpPr>
        <p:spPr/>
        <p:txBody>
          <a:bodyPr/>
          <a:lstStyle/>
          <a:p>
            <a:r>
              <a:rPr lang="en-GB" noProof="0"/>
              <a:t> Correll et al. World Psychiatry 2022;21:248–271</a:t>
            </a:r>
          </a:p>
        </p:txBody>
      </p:sp>
      <p:sp>
        <p:nvSpPr>
          <p:cNvPr id="6" name="Slide Number Placeholder 5">
            <a:extLst>
              <a:ext uri="{FF2B5EF4-FFF2-40B4-BE49-F238E27FC236}">
                <a16:creationId xmlns:a16="http://schemas.microsoft.com/office/drawing/2014/main" id="{0E8BBF9C-63D1-15BB-55EE-9893B4962B54}"/>
              </a:ext>
            </a:extLst>
          </p:cNvPr>
          <p:cNvSpPr>
            <a:spLocks noGrp="1"/>
          </p:cNvSpPr>
          <p:nvPr>
            <p:ph type="sldNum" sz="quarter" idx="4"/>
          </p:nvPr>
        </p:nvSpPr>
        <p:spPr/>
        <p:txBody>
          <a:bodyPr anchor="t">
            <a:normAutofit/>
          </a:bodyPr>
          <a:lstStyle/>
          <a:p>
            <a:pPr>
              <a:spcAft>
                <a:spcPts val="600"/>
              </a:spcAft>
            </a:pPr>
            <a:fld id="{6DBC486D-4FAB-B746-8B02-8D7C842291C6}" type="slidenum">
              <a:rPr lang="en-GB" noProof="0" smtClean="0"/>
              <a:pPr>
                <a:spcAft>
                  <a:spcPts val="600"/>
                </a:spcAft>
              </a:pPr>
              <a:t>39</a:t>
            </a:fld>
            <a:endParaRPr lang="en-GB" noProof="0"/>
          </a:p>
        </p:txBody>
      </p:sp>
      <p:sp>
        <p:nvSpPr>
          <p:cNvPr id="4" name="Content Placeholder 6">
            <a:extLst>
              <a:ext uri="{FF2B5EF4-FFF2-40B4-BE49-F238E27FC236}">
                <a16:creationId xmlns:a16="http://schemas.microsoft.com/office/drawing/2014/main" id="{C8E73208-B22A-EB9A-FB36-C249943FAF6A}"/>
              </a:ext>
            </a:extLst>
          </p:cNvPr>
          <p:cNvSpPr txBox="1">
            <a:spLocks/>
          </p:cNvSpPr>
          <p:nvPr/>
        </p:nvSpPr>
        <p:spPr>
          <a:xfrm flipH="1">
            <a:off x="541336" y="1404085"/>
            <a:ext cx="11110914" cy="646986"/>
          </a:xfrm>
          <a:prstGeom prst="roundRect">
            <a:avLst/>
          </a:prstGeom>
          <a:solidFill>
            <a:schemeClr val="accent4">
              <a:lumMod val="40000"/>
              <a:lumOff val="60000"/>
            </a:schemeClr>
          </a:solidFill>
        </p:spPr>
        <p:txBody>
          <a:bodyPr wrap="square">
            <a:spAutoFit/>
          </a:bodyPr>
          <a:lstStyle>
            <a:defPPr>
              <a:defRPr lang="en-US"/>
            </a:defPPr>
            <a:lvl1pPr algn="ctr">
              <a:defRPr sz="1600">
                <a:solidFill>
                  <a:srgbClr val="3F1A01"/>
                </a:solidFill>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a:t>Individuals with schizophrenia have a </a:t>
            </a:r>
            <a:r>
              <a:rPr lang="en-GB" b="1" noProof="0">
                <a:solidFill>
                  <a:schemeClr val="tx1"/>
                </a:solidFill>
              </a:rPr>
              <a:t>two to three </a:t>
            </a:r>
            <a:r>
              <a:rPr lang="en-GB" b="1" noProof="0"/>
              <a:t>times higher all-cause mortality </a:t>
            </a:r>
            <a:r>
              <a:rPr lang="en-GB" noProof="0"/>
              <a:t>compared with the general population</a:t>
            </a:r>
            <a:endParaRPr lang="en-GB" baseline="30000" noProof="0"/>
          </a:p>
        </p:txBody>
      </p:sp>
      <p:sp>
        <p:nvSpPr>
          <p:cNvPr id="7" name="Rectangle: Rounded Corners 6">
            <a:extLst>
              <a:ext uri="{FF2B5EF4-FFF2-40B4-BE49-F238E27FC236}">
                <a16:creationId xmlns:a16="http://schemas.microsoft.com/office/drawing/2014/main" id="{6A33CF41-BA91-5994-A3BC-F67132951752}"/>
              </a:ext>
            </a:extLst>
          </p:cNvPr>
          <p:cNvSpPr/>
          <p:nvPr/>
        </p:nvSpPr>
        <p:spPr>
          <a:xfrm>
            <a:off x="6229351" y="4227589"/>
            <a:ext cx="4885250" cy="646986"/>
          </a:xfrm>
          <a:prstGeom prst="roundRect">
            <a:avLst/>
          </a:prstGeom>
          <a:solidFill>
            <a:schemeClr val="accent3">
              <a:lumMod val="40000"/>
              <a:lumOff val="60000"/>
            </a:schemeClr>
          </a:solidFill>
        </p:spPr>
        <p:txBody>
          <a:bodyPr wrap="square">
            <a:spAutoFit/>
          </a:bodyPr>
          <a:lstStyle/>
          <a:p>
            <a:pPr algn="ctr"/>
            <a:r>
              <a:rPr lang="en-GB" sz="1600" b="1" noProof="0"/>
              <a:t>Early detection and proactive management of health issues reduces excess mortality</a:t>
            </a:r>
          </a:p>
        </p:txBody>
      </p:sp>
      <p:sp>
        <p:nvSpPr>
          <p:cNvPr id="8" name="Right Brace 7">
            <a:extLst>
              <a:ext uri="{FF2B5EF4-FFF2-40B4-BE49-F238E27FC236}">
                <a16:creationId xmlns:a16="http://schemas.microsoft.com/office/drawing/2014/main" id="{51F2BE52-DD31-919A-F446-4A2B78E8B97E}"/>
              </a:ext>
            </a:extLst>
          </p:cNvPr>
          <p:cNvSpPr/>
          <p:nvPr/>
        </p:nvSpPr>
        <p:spPr>
          <a:xfrm>
            <a:off x="5333999" y="3509682"/>
            <a:ext cx="665163" cy="2082800"/>
          </a:xfrm>
          <a:prstGeom prst="rightBrace">
            <a:avLst>
              <a:gd name="adj1" fmla="val 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a:p>
        </p:txBody>
      </p:sp>
    </p:spTree>
    <p:extLst>
      <p:ext uri="{BB962C8B-B14F-4D97-AF65-F5344CB8AC3E}">
        <p14:creationId xmlns:p14="http://schemas.microsoft.com/office/powerpoint/2010/main" val="1645841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D78BC-0510-656D-0E34-C92D4D9A443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3EF8381-CF7E-D396-E8E5-57F28C158BBE}"/>
              </a:ext>
            </a:extLst>
          </p:cNvPr>
          <p:cNvSpPr>
            <a:spLocks noGrp="1"/>
          </p:cNvSpPr>
          <p:nvPr>
            <p:ph type="title"/>
          </p:nvPr>
        </p:nvSpPr>
        <p:spPr/>
        <p:txBody>
          <a:bodyPr/>
          <a:lstStyle/>
          <a:p>
            <a:r>
              <a:rPr lang="en-GB" noProof="0"/>
              <a:t>Symptom domains and early development in schizophrenia </a:t>
            </a:r>
          </a:p>
        </p:txBody>
      </p:sp>
      <p:sp>
        <p:nvSpPr>
          <p:cNvPr id="2" name="Text Placeholder 1">
            <a:extLst>
              <a:ext uri="{FF2B5EF4-FFF2-40B4-BE49-F238E27FC236}">
                <a16:creationId xmlns:a16="http://schemas.microsoft.com/office/drawing/2014/main" id="{FB9BD648-613E-5E13-69E0-EF213ABFFC3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196524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DA79D7E-64A1-B8BB-C241-51879B57A04C}"/>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4" name="Title 3">
            <a:extLst>
              <a:ext uri="{FF2B5EF4-FFF2-40B4-BE49-F238E27FC236}">
                <a16:creationId xmlns:a16="http://schemas.microsoft.com/office/drawing/2014/main" id="{9260FFFF-D9D1-EA63-579F-66B774187AB8}"/>
              </a:ext>
            </a:extLst>
          </p:cNvPr>
          <p:cNvSpPr>
            <a:spLocks noGrp="1"/>
          </p:cNvSpPr>
          <p:nvPr>
            <p:ph type="title"/>
          </p:nvPr>
        </p:nvSpPr>
        <p:spPr/>
        <p:txBody>
          <a:bodyPr anchor="b">
            <a:normAutofit/>
          </a:bodyPr>
          <a:lstStyle/>
          <a:p>
            <a:r>
              <a:rPr lang="en-GB" noProof="0"/>
              <a:t>Physical health outcomes in schizophrenia</a:t>
            </a:r>
          </a:p>
        </p:txBody>
      </p:sp>
      <p:sp>
        <p:nvSpPr>
          <p:cNvPr id="19" name="Content Placeholder 18">
            <a:extLst>
              <a:ext uri="{FF2B5EF4-FFF2-40B4-BE49-F238E27FC236}">
                <a16:creationId xmlns:a16="http://schemas.microsoft.com/office/drawing/2014/main" id="{7E56D00A-8C07-7EFF-F62F-440FE3E3869E}"/>
              </a:ext>
            </a:extLst>
          </p:cNvPr>
          <p:cNvSpPr>
            <a:spLocks noGrp="1"/>
          </p:cNvSpPr>
          <p:nvPr>
            <p:ph idx="19"/>
          </p:nvPr>
        </p:nvSpPr>
        <p:spPr/>
        <p:txBody>
          <a:bodyPr/>
          <a:lstStyle/>
          <a:p>
            <a:pPr marL="0" indent="0" algn="ctr">
              <a:buNone/>
            </a:pPr>
            <a:r>
              <a:rPr lang="en-GB" sz="1400" b="1" noProof="0">
                <a:solidFill>
                  <a:schemeClr val="accent2">
                    <a:lumMod val="50000"/>
                  </a:schemeClr>
                </a:solidFill>
              </a:rPr>
              <a:t>All-cause and cause-specific mortality risk in schizophrenia versus the general </a:t>
            </a:r>
            <a:r>
              <a:rPr lang="en-GB" sz="1400" b="1" noProof="0" err="1">
                <a:solidFill>
                  <a:schemeClr val="accent2">
                    <a:lumMod val="50000"/>
                  </a:schemeClr>
                </a:solidFill>
              </a:rPr>
              <a:t>population</a:t>
            </a:r>
            <a:r>
              <a:rPr lang="en-GB" sz="1400" b="1" baseline="30000" noProof="0" err="1">
                <a:solidFill>
                  <a:schemeClr val="accent2">
                    <a:lumMod val="50000"/>
                  </a:schemeClr>
                </a:solidFill>
              </a:rPr>
              <a:t>2a</a:t>
            </a:r>
            <a:endParaRPr lang="en-GB" sz="1400" b="1" baseline="30000" noProof="0">
              <a:solidFill>
                <a:schemeClr val="accent2">
                  <a:lumMod val="50000"/>
                </a:schemeClr>
              </a:solidFill>
            </a:endParaRPr>
          </a:p>
          <a:p>
            <a:endParaRPr lang="en-GB" sz="1400" noProof="0"/>
          </a:p>
        </p:txBody>
      </p:sp>
      <p:sp>
        <p:nvSpPr>
          <p:cNvPr id="7" name="Content Placeholder 6">
            <a:extLst>
              <a:ext uri="{FF2B5EF4-FFF2-40B4-BE49-F238E27FC236}">
                <a16:creationId xmlns:a16="http://schemas.microsoft.com/office/drawing/2014/main" id="{D7D90384-D0B2-E18B-2297-B60FF50306A7}"/>
              </a:ext>
            </a:extLst>
          </p:cNvPr>
          <p:cNvSpPr>
            <a:spLocks noGrp="1"/>
          </p:cNvSpPr>
          <p:nvPr>
            <p:ph sz="half" idx="21"/>
          </p:nvPr>
        </p:nvSpPr>
        <p:spPr>
          <a:xfrm>
            <a:off x="0" y="2026758"/>
            <a:ext cx="3114675" cy="3994630"/>
          </a:xfrm>
          <a:solidFill>
            <a:schemeClr val="accent4">
              <a:lumMod val="60000"/>
              <a:lumOff val="40000"/>
            </a:schemeClr>
          </a:solidFill>
          <a:ln>
            <a:noFill/>
          </a:ln>
        </p:spPr>
        <p:txBody>
          <a:bodyPr lIns="216000" tIns="540000" rIns="144000" bIns="144000">
            <a:normAutofit lnSpcReduction="10000"/>
          </a:bodyPr>
          <a:lstStyle/>
          <a:p>
            <a:r>
              <a:rPr lang="en-GB" noProof="0" dirty="0"/>
              <a:t>Patients with schizophrenia experience </a:t>
            </a:r>
            <a:r>
              <a:rPr lang="en-GB" b="1" noProof="0" dirty="0"/>
              <a:t>increased burden of physical multimorbidity compared with the general </a:t>
            </a:r>
            <a:r>
              <a:rPr lang="en-GB" b="1" noProof="0" dirty="0">
                <a:solidFill>
                  <a:schemeClr val="tx1"/>
                </a:solidFill>
              </a:rPr>
              <a:t>population, </a:t>
            </a:r>
            <a:r>
              <a:rPr lang="en-GB" noProof="0" dirty="0">
                <a:solidFill>
                  <a:schemeClr val="tx1"/>
                </a:solidFill>
              </a:rPr>
              <a:t>and are four times more likely to have at least two physical </a:t>
            </a:r>
            <a:r>
              <a:rPr lang="en-GB" noProof="0" dirty="0"/>
              <a:t>conditions</a:t>
            </a:r>
            <a:r>
              <a:rPr lang="en-GB" baseline="30000" noProof="0" dirty="0"/>
              <a:t>1</a:t>
            </a:r>
            <a:r>
              <a:rPr lang="en-GB" noProof="0" dirty="0"/>
              <a:t> </a:t>
            </a:r>
          </a:p>
          <a:p>
            <a:r>
              <a:rPr lang="en-GB" noProof="0" dirty="0"/>
              <a:t>This excess is often evident at younger ages and highlights </a:t>
            </a:r>
            <a:r>
              <a:rPr lang="en-GB" b="1" noProof="0" dirty="0"/>
              <a:t>the need for early, integrated prevention and care</a:t>
            </a:r>
            <a:r>
              <a:rPr lang="en-GB" baseline="30000" noProof="0" dirty="0"/>
              <a:t>1</a:t>
            </a:r>
          </a:p>
          <a:p>
            <a:endParaRPr lang="en-GB" noProof="0" dirty="0"/>
          </a:p>
        </p:txBody>
      </p:sp>
      <p:sp>
        <p:nvSpPr>
          <p:cNvPr id="13" name="Text Placeholder 5">
            <a:extLst>
              <a:ext uri="{FF2B5EF4-FFF2-40B4-BE49-F238E27FC236}">
                <a16:creationId xmlns:a16="http://schemas.microsoft.com/office/drawing/2014/main" id="{2E0A1CA7-EFC3-579A-BCB3-FA5D08621CF3}"/>
              </a:ext>
            </a:extLst>
          </p:cNvPr>
          <p:cNvSpPr>
            <a:spLocks noGrp="1"/>
          </p:cNvSpPr>
          <p:nvPr>
            <p:ph type="body" sz="quarter" idx="18"/>
          </p:nvPr>
        </p:nvSpPr>
        <p:spPr/>
        <p:txBody>
          <a:bodyPr/>
          <a:lstStyle/>
          <a:p>
            <a:r>
              <a:rPr lang="en-GB" baseline="30000" noProof="0" err="1"/>
              <a:t>a</a:t>
            </a:r>
            <a:r>
              <a:rPr lang="en-GB" noProof="0" err="1"/>
              <a:t>Incident</a:t>
            </a:r>
            <a:r>
              <a:rPr lang="en-GB" noProof="0"/>
              <a:t> plus prevalent schizophrenia</a:t>
            </a:r>
          </a:p>
          <a:p>
            <a:r>
              <a:rPr lang="en-GB"/>
              <a:t>CI=confidence interval</a:t>
            </a:r>
            <a:r>
              <a:rPr lang="en-GB" noProof="0"/>
              <a:t> </a:t>
            </a:r>
          </a:p>
          <a:p>
            <a:r>
              <a:rPr lang="en-GB" noProof="0"/>
              <a:t>1. Stubbs et al. BMC Med 2016;14:189; 2. Correll et al. World Psychiatry 2022;21:248–271</a:t>
            </a:r>
          </a:p>
        </p:txBody>
      </p:sp>
      <p:sp>
        <p:nvSpPr>
          <p:cNvPr id="15" name="Slide Number Placeholder 6">
            <a:extLst>
              <a:ext uri="{FF2B5EF4-FFF2-40B4-BE49-F238E27FC236}">
                <a16:creationId xmlns:a16="http://schemas.microsoft.com/office/drawing/2014/main" id="{440AB3D1-67BE-0223-A20A-FA81D3BA5C60}"/>
              </a:ext>
            </a:extLst>
          </p:cNvPr>
          <p:cNvSpPr>
            <a:spLocks noGrp="1"/>
          </p:cNvSpPr>
          <p:nvPr>
            <p:ph type="sldNum" sz="quarter" idx="4"/>
          </p:nvPr>
        </p:nvSpPr>
        <p:spPr/>
        <p:txBody>
          <a:bodyPr/>
          <a:lstStyle/>
          <a:p>
            <a:fld id="{6DBC486D-4FAB-B746-8B02-8D7C842291C6}" type="slidenum">
              <a:rPr lang="en-GB" noProof="0" smtClean="0"/>
              <a:pPr/>
              <a:t>40</a:t>
            </a:fld>
            <a:endParaRPr lang="en-GB" noProof="0"/>
          </a:p>
        </p:txBody>
      </p:sp>
      <p:sp>
        <p:nvSpPr>
          <p:cNvPr id="3" name="Content Placeholder 6">
            <a:extLst>
              <a:ext uri="{FF2B5EF4-FFF2-40B4-BE49-F238E27FC236}">
                <a16:creationId xmlns:a16="http://schemas.microsoft.com/office/drawing/2014/main" id="{31C982C9-94C7-9742-5D7A-140C2D41FC3A}"/>
              </a:ext>
            </a:extLst>
          </p:cNvPr>
          <p:cNvSpPr txBox="1">
            <a:spLocks/>
          </p:cNvSpPr>
          <p:nvPr/>
        </p:nvSpPr>
        <p:spPr>
          <a:xfrm flipH="1">
            <a:off x="541336" y="1404085"/>
            <a:ext cx="11110914" cy="374571"/>
          </a:xfrm>
          <a:prstGeom prst="roundRect">
            <a:avLst/>
          </a:prstGeom>
          <a:solidFill>
            <a:schemeClr val="accent4">
              <a:lumMod val="40000"/>
              <a:lumOff val="60000"/>
            </a:schemeClr>
          </a:solidFill>
        </p:spPr>
        <p:txBody>
          <a:bodyPr wrap="square">
            <a:spAutoFit/>
          </a:bodyPr>
          <a:lstStyle>
            <a:defPPr>
              <a:defRPr lang="en-US"/>
            </a:defPPr>
            <a:lvl1pPr algn="ctr">
              <a:defRPr sz="1600">
                <a:solidFill>
                  <a:srgbClr val="3F1A01"/>
                </a:solidFill>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a:t>People with schizophrenia face </a:t>
            </a:r>
            <a:r>
              <a:rPr lang="en-GB" b="1" noProof="0"/>
              <a:t>increased mortality risk </a:t>
            </a:r>
            <a:r>
              <a:rPr lang="en-GB" noProof="0"/>
              <a:t>from </a:t>
            </a:r>
            <a:r>
              <a:rPr lang="en-GB" b="1" noProof="0"/>
              <a:t>suicide</a:t>
            </a:r>
            <a:r>
              <a:rPr lang="en-GB" noProof="0"/>
              <a:t> and from </a:t>
            </a:r>
            <a:r>
              <a:rPr lang="en-GB" b="1" noProof="0"/>
              <a:t>multiple physical health conditions</a:t>
            </a:r>
          </a:p>
        </p:txBody>
      </p:sp>
      <p:sp>
        <p:nvSpPr>
          <p:cNvPr id="2" name="TextBox 7">
            <a:extLst>
              <a:ext uri="{FF2B5EF4-FFF2-40B4-BE49-F238E27FC236}">
                <a16:creationId xmlns:a16="http://schemas.microsoft.com/office/drawing/2014/main" id="{DB781C8C-1D72-00B6-ED71-A0CE531BAAF9}"/>
              </a:ext>
            </a:extLst>
          </p:cNvPr>
          <p:cNvSpPr txBox="1"/>
          <p:nvPr/>
        </p:nvSpPr>
        <p:spPr>
          <a:xfrm>
            <a:off x="5504329" y="6284965"/>
            <a:ext cx="6135637" cy="415498"/>
          </a:xfrm>
          <a:prstGeom prst="rect">
            <a:avLst/>
          </a:prstGeom>
          <a:noFill/>
        </p:spPr>
        <p:txBody>
          <a:bodyPr wrap="square" lIns="0" tIns="0" rIns="0" bIns="0" anchor="b">
            <a:spAutoFit/>
          </a:bodyPr>
          <a:lstStyle/>
          <a:p>
            <a:pPr marL="0" marR="0" lvl="0" indent="0" algn="r" defTabSz="914400" rtl="0" eaLnBrk="1" fontAlgn="base"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3F1A01"/>
                </a:solidFill>
                <a:effectLst/>
                <a:uLnTx/>
                <a:uFillTx/>
                <a:latin typeface="Arial" panose="020B0604020202020204" pitchFamily="34" charset="0"/>
                <a:ea typeface="Times New Roman" panose="02020603050405020304" pitchFamily="18" charset="0"/>
                <a:cs typeface="Times New Roman" panose="02020603050405020304" pitchFamily="18" charset="0"/>
              </a:rPr>
              <a:t>This work is from ‘Mortality in people with schizophrenia: a systematic review and meta-analysis of relative risk and aggravating or attenuating factors’ by Correll et al. World Psychiatry 2022. Reproduced with permission from the authors; copyright © 2022 World Psychiatric Association.</a:t>
            </a:r>
            <a:endParaRPr kumimoji="0" lang="en-GB" sz="1200" b="0" i="0" u="none" strike="noStrike" kern="1200" cap="none" spc="0" normalizeH="0" baseline="0" noProof="0" dirty="0">
              <a:ln>
                <a:noFill/>
              </a:ln>
              <a:solidFill>
                <a:srgbClr val="3F1A01"/>
              </a:solidFill>
              <a:effectLst/>
              <a:uLnTx/>
              <a:uFillTx/>
              <a:latin typeface="Times New Roman" panose="02020603050405020304" pitchFamily="18" charset="0"/>
              <a:ea typeface="Times New Roman" panose="02020603050405020304" pitchFamily="18" charset="0"/>
              <a:cs typeface="+mn-cs"/>
            </a:endParaRPr>
          </a:p>
        </p:txBody>
      </p:sp>
      <p:grpSp>
        <p:nvGrpSpPr>
          <p:cNvPr id="40" name="Group 39">
            <a:extLst>
              <a:ext uri="{FF2B5EF4-FFF2-40B4-BE49-F238E27FC236}">
                <a16:creationId xmlns:a16="http://schemas.microsoft.com/office/drawing/2014/main" id="{812EDC57-7209-A085-97B1-AF81CCF920D2}"/>
              </a:ext>
            </a:extLst>
          </p:cNvPr>
          <p:cNvGrpSpPr/>
          <p:nvPr/>
        </p:nvGrpSpPr>
        <p:grpSpPr>
          <a:xfrm>
            <a:off x="6371150" y="2137113"/>
            <a:ext cx="4955540" cy="3964712"/>
            <a:chOff x="14896755" y="1606424"/>
            <a:chExt cx="4338033" cy="4226073"/>
          </a:xfrm>
        </p:grpSpPr>
        <p:grpSp>
          <p:nvGrpSpPr>
            <p:cNvPr id="26" name="object 11">
              <a:extLst>
                <a:ext uri="{FF2B5EF4-FFF2-40B4-BE49-F238E27FC236}">
                  <a16:creationId xmlns:a16="http://schemas.microsoft.com/office/drawing/2014/main" id="{7DEA1520-C3A4-D000-4B4B-1E9BCDF8F74C}"/>
                </a:ext>
              </a:extLst>
            </p:cNvPr>
            <p:cNvGrpSpPr/>
            <p:nvPr/>
          </p:nvGrpSpPr>
          <p:grpSpPr>
            <a:xfrm>
              <a:off x="14923401" y="1606424"/>
              <a:ext cx="4250690" cy="3892550"/>
              <a:chOff x="2716161" y="847752"/>
              <a:chExt cx="4250690" cy="3892550"/>
            </a:xfrm>
          </p:grpSpPr>
          <p:pic>
            <p:nvPicPr>
              <p:cNvPr id="37" name="object 12">
                <a:extLst>
                  <a:ext uri="{FF2B5EF4-FFF2-40B4-BE49-F238E27FC236}">
                    <a16:creationId xmlns:a16="http://schemas.microsoft.com/office/drawing/2014/main" id="{5F0C786A-16A3-253E-0322-5E3E9125272E}"/>
                  </a:ext>
                </a:extLst>
              </p:cNvPr>
              <p:cNvPicPr/>
              <p:nvPr/>
            </p:nvPicPr>
            <p:blipFill>
              <a:blip r:embed="rId3" cstate="print"/>
              <a:stretch>
                <a:fillRect/>
              </a:stretch>
            </p:blipFill>
            <p:spPr>
              <a:xfrm>
                <a:off x="2716161" y="982992"/>
                <a:ext cx="4250651" cy="3756875"/>
              </a:xfrm>
              <a:prstGeom prst="rect">
                <a:avLst/>
              </a:prstGeom>
            </p:spPr>
          </p:pic>
          <p:sp>
            <p:nvSpPr>
              <p:cNvPr id="38" name="object 13">
                <a:extLst>
                  <a:ext uri="{FF2B5EF4-FFF2-40B4-BE49-F238E27FC236}">
                    <a16:creationId xmlns:a16="http://schemas.microsoft.com/office/drawing/2014/main" id="{237684FD-04AB-599A-8C62-4B010E78FB2B}"/>
                  </a:ext>
                </a:extLst>
              </p:cNvPr>
              <p:cNvSpPr/>
              <p:nvPr/>
            </p:nvSpPr>
            <p:spPr>
              <a:xfrm>
                <a:off x="3043629" y="847752"/>
                <a:ext cx="0" cy="3838575"/>
              </a:xfrm>
              <a:custGeom>
                <a:avLst/>
                <a:gdLst/>
                <a:ahLst/>
                <a:cxnLst/>
                <a:rect l="l" t="t" r="r" b="b"/>
                <a:pathLst>
                  <a:path h="3838575">
                    <a:moveTo>
                      <a:pt x="0" y="0"/>
                    </a:moveTo>
                    <a:lnTo>
                      <a:pt x="0" y="3838270"/>
                    </a:lnTo>
                  </a:path>
                </a:pathLst>
              </a:custGeom>
              <a:ln w="9258">
                <a:solidFill>
                  <a:srgbClr val="231F2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3600" b="0" i="0" u="none" strike="noStrike" kern="0" cap="none" spc="0" normalizeH="0" baseline="0" noProof="0">
                  <a:ln>
                    <a:noFill/>
                  </a:ln>
                  <a:solidFill>
                    <a:sysClr val="windowText" lastClr="000000"/>
                  </a:solidFill>
                  <a:effectLst/>
                  <a:uLnTx/>
                  <a:uFillTx/>
                  <a:latin typeface="+mj-lt"/>
                </a:endParaRPr>
              </a:p>
            </p:txBody>
          </p:sp>
        </p:grpSp>
        <p:sp>
          <p:nvSpPr>
            <p:cNvPr id="29" name="object 16">
              <a:extLst>
                <a:ext uri="{FF2B5EF4-FFF2-40B4-BE49-F238E27FC236}">
                  <a16:creationId xmlns:a16="http://schemas.microsoft.com/office/drawing/2014/main" id="{184333DD-9C0B-D6A3-6A3F-5AD80796F148}"/>
                </a:ext>
              </a:extLst>
            </p:cNvPr>
            <p:cNvSpPr txBox="1"/>
            <p:nvPr/>
          </p:nvSpPr>
          <p:spPr>
            <a:xfrm>
              <a:off x="14896755" y="5487993"/>
              <a:ext cx="61594" cy="212918"/>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en-GB" sz="1000" b="0" i="0" u="none" strike="noStrike" kern="0" cap="none" spc="-50" normalizeH="0" baseline="0" noProof="0">
                  <a:ln>
                    <a:noFill/>
                  </a:ln>
                  <a:solidFill>
                    <a:srgbClr val="231F20"/>
                  </a:solidFill>
                  <a:effectLst/>
                  <a:uLnTx/>
                  <a:uFillTx/>
                  <a:latin typeface="+mj-lt"/>
                  <a:cs typeface="Arial"/>
                </a:rPr>
                <a:t>0</a:t>
              </a:r>
              <a:endParaRPr kumimoji="0" lang="en-GB" sz="1000" b="0" i="0" u="none" strike="noStrike" kern="0" cap="none" spc="0" normalizeH="0" baseline="0" noProof="0">
                <a:ln>
                  <a:noFill/>
                </a:ln>
                <a:solidFill>
                  <a:sysClr val="windowText" lastClr="000000"/>
                </a:solidFill>
                <a:effectLst/>
                <a:uLnTx/>
                <a:uFillTx/>
                <a:latin typeface="+mj-lt"/>
                <a:cs typeface="Arial"/>
              </a:endParaRPr>
            </a:p>
          </p:txBody>
        </p:sp>
        <p:sp>
          <p:nvSpPr>
            <p:cNvPr id="30" name="object 17">
              <a:extLst>
                <a:ext uri="{FF2B5EF4-FFF2-40B4-BE49-F238E27FC236}">
                  <a16:creationId xmlns:a16="http://schemas.microsoft.com/office/drawing/2014/main" id="{5F897D45-FA80-ECCD-3241-E6474F743BA1}"/>
                </a:ext>
              </a:extLst>
            </p:cNvPr>
            <p:cNvSpPr txBox="1"/>
            <p:nvPr/>
          </p:nvSpPr>
          <p:spPr>
            <a:xfrm>
              <a:off x="15218725" y="5487993"/>
              <a:ext cx="61594" cy="212918"/>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en-GB" sz="1000" b="0" i="0" u="none" strike="noStrike" kern="0" cap="none" spc="-50" normalizeH="0" baseline="0" noProof="0">
                  <a:ln>
                    <a:noFill/>
                  </a:ln>
                  <a:solidFill>
                    <a:srgbClr val="231F20"/>
                  </a:solidFill>
                  <a:effectLst/>
                  <a:uLnTx/>
                  <a:uFillTx/>
                  <a:latin typeface="+mj-lt"/>
                  <a:cs typeface="Arial"/>
                </a:rPr>
                <a:t>1</a:t>
              </a:r>
              <a:endParaRPr kumimoji="0" lang="en-GB" sz="1000" b="0" i="0" u="none" strike="noStrike" kern="0" cap="none" spc="0" normalizeH="0" baseline="0" noProof="0">
                <a:ln>
                  <a:noFill/>
                </a:ln>
                <a:solidFill>
                  <a:sysClr val="windowText" lastClr="000000"/>
                </a:solidFill>
                <a:effectLst/>
                <a:uLnTx/>
                <a:uFillTx/>
                <a:latin typeface="+mj-lt"/>
                <a:cs typeface="Arial"/>
              </a:endParaRPr>
            </a:p>
          </p:txBody>
        </p:sp>
        <p:sp>
          <p:nvSpPr>
            <p:cNvPr id="31" name="object 18">
              <a:extLst>
                <a:ext uri="{FF2B5EF4-FFF2-40B4-BE49-F238E27FC236}">
                  <a16:creationId xmlns:a16="http://schemas.microsoft.com/office/drawing/2014/main" id="{4606D670-217A-9CF7-FFEA-0C2E480F5CE6}"/>
                </a:ext>
              </a:extLst>
            </p:cNvPr>
            <p:cNvSpPr txBox="1"/>
            <p:nvPr/>
          </p:nvSpPr>
          <p:spPr>
            <a:xfrm>
              <a:off x="15342194" y="5606577"/>
              <a:ext cx="1184872" cy="225920"/>
            </a:xfrm>
            <a:prstGeom prst="rect">
              <a:avLst/>
            </a:prstGeom>
          </p:spPr>
          <p:txBody>
            <a:bodyPr vert="horz" wrap="square" lIns="0" tIns="24130" rIns="0" bIns="0" rtlCol="0">
              <a:spAutoFit/>
            </a:bodyPr>
            <a:lstStyle/>
            <a:p>
              <a:pPr marL="12700" marR="0" lvl="0" indent="0" defTabSz="914400" eaLnBrk="1" fontAlgn="auto" latinLnBrk="0" hangingPunct="1">
                <a:lnSpc>
                  <a:spcPct val="100000"/>
                </a:lnSpc>
                <a:spcBef>
                  <a:spcPts val="145"/>
                </a:spcBef>
                <a:spcAft>
                  <a:spcPts val="0"/>
                </a:spcAft>
                <a:buClrTx/>
                <a:buSzTx/>
                <a:buFontTx/>
                <a:buNone/>
                <a:tabLst/>
                <a:defRPr/>
              </a:pPr>
              <a:r>
                <a:rPr kumimoji="0" lang="en-GB" sz="1000" b="1" i="0" u="none" strike="noStrike" kern="0" cap="none" spc="0" normalizeH="0" baseline="0" noProof="0">
                  <a:ln>
                    <a:noFill/>
                  </a:ln>
                  <a:solidFill>
                    <a:srgbClr val="231F20"/>
                  </a:solidFill>
                  <a:effectLst/>
                  <a:uLnTx/>
                  <a:uFillTx/>
                  <a:latin typeface="+mj-lt"/>
                  <a:cs typeface="Calibri"/>
                </a:rPr>
                <a:t>Risk</a:t>
              </a:r>
              <a:r>
                <a:rPr kumimoji="0" lang="en-GB" sz="1000" b="1" i="0" u="none" strike="noStrike" kern="0" cap="none" spc="50" normalizeH="0" baseline="0" noProof="0">
                  <a:ln>
                    <a:noFill/>
                  </a:ln>
                  <a:solidFill>
                    <a:srgbClr val="231F20"/>
                  </a:solidFill>
                  <a:effectLst/>
                  <a:uLnTx/>
                  <a:uFillTx/>
                  <a:latin typeface="+mj-lt"/>
                  <a:cs typeface="Calibri"/>
                </a:rPr>
                <a:t> </a:t>
              </a:r>
              <a:r>
                <a:rPr kumimoji="0" lang="en-GB" sz="1000" b="1" i="0" u="none" strike="noStrike" kern="0" cap="none" spc="0" normalizeH="0" baseline="0" noProof="0">
                  <a:ln>
                    <a:noFill/>
                  </a:ln>
                  <a:solidFill>
                    <a:srgbClr val="231F20"/>
                  </a:solidFill>
                  <a:effectLst/>
                  <a:uLnTx/>
                  <a:uFillTx/>
                  <a:latin typeface="+mj-lt"/>
                  <a:cs typeface="Calibri"/>
                </a:rPr>
                <a:t>ratio</a:t>
              </a:r>
              <a:r>
                <a:rPr kumimoji="0" lang="en-GB" sz="1000" b="1" i="0" u="none" strike="noStrike" kern="0" cap="none" spc="55" normalizeH="0" baseline="0" noProof="0">
                  <a:ln>
                    <a:noFill/>
                  </a:ln>
                  <a:solidFill>
                    <a:srgbClr val="231F20"/>
                  </a:solidFill>
                  <a:effectLst/>
                  <a:uLnTx/>
                  <a:uFillTx/>
                  <a:latin typeface="+mj-lt"/>
                  <a:cs typeface="Calibri"/>
                </a:rPr>
                <a:t> </a:t>
              </a:r>
              <a:r>
                <a:rPr kumimoji="0" lang="en-GB" sz="1000" b="1" i="0" u="none" strike="noStrike" kern="0" cap="none" spc="0" normalizeH="0" baseline="0" noProof="0">
                  <a:ln>
                    <a:noFill/>
                  </a:ln>
                  <a:solidFill>
                    <a:srgbClr val="231F20"/>
                  </a:solidFill>
                  <a:effectLst/>
                  <a:uLnTx/>
                  <a:uFillTx/>
                  <a:latin typeface="+mj-lt"/>
                  <a:cs typeface="Calibri"/>
                </a:rPr>
                <a:t>(95%</a:t>
              </a:r>
              <a:r>
                <a:rPr kumimoji="0" lang="en-GB" sz="1000" b="1" i="0" u="none" strike="noStrike" kern="0" cap="none" spc="55" normalizeH="0" baseline="0" noProof="0">
                  <a:ln>
                    <a:noFill/>
                  </a:ln>
                  <a:solidFill>
                    <a:srgbClr val="231F20"/>
                  </a:solidFill>
                  <a:effectLst/>
                  <a:uLnTx/>
                  <a:uFillTx/>
                  <a:latin typeface="+mj-lt"/>
                  <a:cs typeface="Calibri"/>
                </a:rPr>
                <a:t> </a:t>
              </a:r>
              <a:r>
                <a:rPr kumimoji="0" lang="en-GB" sz="1000" b="1" i="0" u="none" strike="noStrike" kern="0" cap="none" spc="-25" normalizeH="0" baseline="0" noProof="0">
                  <a:ln>
                    <a:noFill/>
                  </a:ln>
                  <a:solidFill>
                    <a:srgbClr val="231F20"/>
                  </a:solidFill>
                  <a:effectLst/>
                  <a:uLnTx/>
                  <a:uFillTx/>
                  <a:latin typeface="+mj-lt"/>
                  <a:cs typeface="Calibri"/>
                </a:rPr>
                <a:t>CI)</a:t>
              </a:r>
              <a:endParaRPr kumimoji="0" lang="en-GB" sz="1000" b="0" i="0" u="none" strike="noStrike" kern="0" cap="none" spc="0" normalizeH="0" baseline="0" noProof="0">
                <a:ln>
                  <a:noFill/>
                </a:ln>
                <a:solidFill>
                  <a:sysClr val="windowText" lastClr="000000"/>
                </a:solidFill>
                <a:effectLst/>
                <a:uLnTx/>
                <a:uFillTx/>
                <a:latin typeface="+mj-lt"/>
                <a:cs typeface="Calibri"/>
              </a:endParaRPr>
            </a:p>
          </p:txBody>
        </p:sp>
        <p:sp>
          <p:nvSpPr>
            <p:cNvPr id="32" name="object 19">
              <a:extLst>
                <a:ext uri="{FF2B5EF4-FFF2-40B4-BE49-F238E27FC236}">
                  <a16:creationId xmlns:a16="http://schemas.microsoft.com/office/drawing/2014/main" id="{0CF20563-7D02-C6B1-8CEF-61F5F349B29B}"/>
                </a:ext>
              </a:extLst>
            </p:cNvPr>
            <p:cNvSpPr txBox="1"/>
            <p:nvPr/>
          </p:nvSpPr>
          <p:spPr>
            <a:xfrm>
              <a:off x="16527067" y="5487992"/>
              <a:ext cx="61594" cy="212918"/>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en-GB" sz="1000" b="0" i="0" u="none" strike="noStrike" kern="0" cap="none" spc="-50" normalizeH="0" baseline="0" noProof="0">
                  <a:ln>
                    <a:noFill/>
                  </a:ln>
                  <a:solidFill>
                    <a:srgbClr val="231F20"/>
                  </a:solidFill>
                  <a:effectLst/>
                  <a:uLnTx/>
                  <a:uFillTx/>
                  <a:latin typeface="+mj-lt"/>
                  <a:cs typeface="Arial"/>
                </a:rPr>
                <a:t>5</a:t>
              </a:r>
              <a:endParaRPr kumimoji="0" lang="en-GB" sz="1000" b="0" i="0" u="none" strike="noStrike" kern="0" cap="none" spc="0" normalizeH="0" baseline="0" noProof="0">
                <a:ln>
                  <a:noFill/>
                </a:ln>
                <a:solidFill>
                  <a:sysClr val="windowText" lastClr="000000"/>
                </a:solidFill>
                <a:effectLst/>
                <a:uLnTx/>
                <a:uFillTx/>
                <a:latin typeface="+mj-lt"/>
                <a:cs typeface="Arial"/>
              </a:endParaRPr>
            </a:p>
          </p:txBody>
        </p:sp>
        <p:sp>
          <p:nvSpPr>
            <p:cNvPr id="33" name="object 20">
              <a:extLst>
                <a:ext uri="{FF2B5EF4-FFF2-40B4-BE49-F238E27FC236}">
                  <a16:creationId xmlns:a16="http://schemas.microsoft.com/office/drawing/2014/main" id="{96DD38E6-09F7-667C-8DAB-7478501660D4}"/>
                </a:ext>
              </a:extLst>
            </p:cNvPr>
            <p:cNvSpPr txBox="1"/>
            <p:nvPr/>
          </p:nvSpPr>
          <p:spPr>
            <a:xfrm>
              <a:off x="17178412" y="5487992"/>
              <a:ext cx="61594" cy="212918"/>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en-GB" sz="1000" b="0" i="0" u="none" strike="noStrike" kern="0" cap="none" spc="-50" normalizeH="0" baseline="0" noProof="0">
                  <a:ln>
                    <a:noFill/>
                  </a:ln>
                  <a:solidFill>
                    <a:srgbClr val="231F20"/>
                  </a:solidFill>
                  <a:effectLst/>
                  <a:uLnTx/>
                  <a:uFillTx/>
                  <a:latin typeface="+mj-lt"/>
                  <a:cs typeface="Arial"/>
                </a:rPr>
                <a:t>7</a:t>
              </a:r>
              <a:endParaRPr kumimoji="0" lang="en-GB" sz="1000" b="0" i="0" u="none" strike="noStrike" kern="0" cap="none" spc="0" normalizeH="0" baseline="0" noProof="0">
                <a:ln>
                  <a:noFill/>
                </a:ln>
                <a:solidFill>
                  <a:sysClr val="windowText" lastClr="000000"/>
                </a:solidFill>
                <a:effectLst/>
                <a:uLnTx/>
                <a:uFillTx/>
                <a:latin typeface="+mj-lt"/>
                <a:cs typeface="Arial"/>
              </a:endParaRPr>
            </a:p>
          </p:txBody>
        </p:sp>
        <p:sp>
          <p:nvSpPr>
            <p:cNvPr id="34" name="object 21">
              <a:extLst>
                <a:ext uri="{FF2B5EF4-FFF2-40B4-BE49-F238E27FC236}">
                  <a16:creationId xmlns:a16="http://schemas.microsoft.com/office/drawing/2014/main" id="{F2BDC108-F19A-670B-5E94-5FA68AE5C3F0}"/>
                </a:ext>
              </a:extLst>
            </p:cNvPr>
            <p:cNvSpPr txBox="1"/>
            <p:nvPr/>
          </p:nvSpPr>
          <p:spPr>
            <a:xfrm>
              <a:off x="17835149" y="5487992"/>
              <a:ext cx="61594" cy="212918"/>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en-GB" sz="1000" b="0" i="0" u="none" strike="noStrike" kern="0" cap="none" spc="-50" normalizeH="0" baseline="0" noProof="0">
                  <a:ln>
                    <a:noFill/>
                  </a:ln>
                  <a:solidFill>
                    <a:srgbClr val="231F20"/>
                  </a:solidFill>
                  <a:effectLst/>
                  <a:uLnTx/>
                  <a:uFillTx/>
                  <a:latin typeface="+mj-lt"/>
                  <a:cs typeface="Arial"/>
                </a:rPr>
                <a:t>9</a:t>
              </a:r>
              <a:endParaRPr kumimoji="0" lang="en-GB" sz="1000" b="0" i="0" u="none" strike="noStrike" kern="0" cap="none" spc="0" normalizeH="0" baseline="0" noProof="0">
                <a:ln>
                  <a:noFill/>
                </a:ln>
                <a:solidFill>
                  <a:sysClr val="windowText" lastClr="000000"/>
                </a:solidFill>
                <a:effectLst/>
                <a:uLnTx/>
                <a:uFillTx/>
                <a:latin typeface="+mj-lt"/>
                <a:cs typeface="Arial"/>
              </a:endParaRPr>
            </a:p>
          </p:txBody>
        </p:sp>
        <p:sp>
          <p:nvSpPr>
            <p:cNvPr id="35" name="object 22">
              <a:extLst>
                <a:ext uri="{FF2B5EF4-FFF2-40B4-BE49-F238E27FC236}">
                  <a16:creationId xmlns:a16="http://schemas.microsoft.com/office/drawing/2014/main" id="{C195DCB0-1255-AAC8-FFA6-C995B0B070CC}"/>
                </a:ext>
              </a:extLst>
            </p:cNvPr>
            <p:cNvSpPr txBox="1"/>
            <p:nvPr/>
          </p:nvSpPr>
          <p:spPr>
            <a:xfrm>
              <a:off x="18445395" y="5487992"/>
              <a:ext cx="135031" cy="212918"/>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en-GB" sz="1000" b="0" i="0" u="none" strike="noStrike" kern="0" cap="none" spc="-25" normalizeH="0" baseline="0" noProof="0">
                  <a:ln>
                    <a:noFill/>
                  </a:ln>
                  <a:solidFill>
                    <a:srgbClr val="231F20"/>
                  </a:solidFill>
                  <a:effectLst/>
                  <a:uLnTx/>
                  <a:uFillTx/>
                  <a:latin typeface="+mj-lt"/>
                  <a:cs typeface="Arial"/>
                </a:rPr>
                <a:t>11</a:t>
              </a:r>
              <a:endParaRPr kumimoji="0" lang="en-GB" sz="1000" b="0" i="0" u="none" strike="noStrike" kern="0" cap="none" spc="0" normalizeH="0" baseline="0" noProof="0">
                <a:ln>
                  <a:noFill/>
                </a:ln>
                <a:solidFill>
                  <a:sysClr val="windowText" lastClr="000000"/>
                </a:solidFill>
                <a:effectLst/>
                <a:uLnTx/>
                <a:uFillTx/>
                <a:latin typeface="+mj-lt"/>
                <a:cs typeface="Arial"/>
              </a:endParaRPr>
            </a:p>
          </p:txBody>
        </p:sp>
        <p:sp>
          <p:nvSpPr>
            <p:cNvPr id="36" name="object 23">
              <a:extLst>
                <a:ext uri="{FF2B5EF4-FFF2-40B4-BE49-F238E27FC236}">
                  <a16:creationId xmlns:a16="http://schemas.microsoft.com/office/drawing/2014/main" id="{981D6ACF-D717-0B7B-AFE9-B7E28133A2F9}"/>
                </a:ext>
              </a:extLst>
            </p:cNvPr>
            <p:cNvSpPr txBox="1"/>
            <p:nvPr/>
          </p:nvSpPr>
          <p:spPr>
            <a:xfrm>
              <a:off x="19099757" y="5487993"/>
              <a:ext cx="135031" cy="212918"/>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en-GB" sz="1000" b="0" i="0" u="none" strike="noStrike" kern="0" cap="none" spc="-25" normalizeH="0" baseline="0" noProof="0">
                  <a:ln>
                    <a:noFill/>
                  </a:ln>
                  <a:solidFill>
                    <a:srgbClr val="231F20"/>
                  </a:solidFill>
                  <a:effectLst/>
                  <a:uLnTx/>
                  <a:uFillTx/>
                  <a:latin typeface="+mj-lt"/>
                  <a:cs typeface="Arial"/>
                </a:rPr>
                <a:t>13</a:t>
              </a:r>
              <a:endParaRPr kumimoji="0" lang="en-GB" sz="1000" b="0" i="0" u="none" strike="noStrike" kern="0" cap="none" spc="0" normalizeH="0" baseline="0" noProof="0">
                <a:ln>
                  <a:noFill/>
                </a:ln>
                <a:solidFill>
                  <a:sysClr val="windowText" lastClr="000000"/>
                </a:solidFill>
                <a:effectLst/>
                <a:uLnTx/>
                <a:uFillTx/>
                <a:latin typeface="+mj-lt"/>
                <a:cs typeface="Arial"/>
              </a:endParaRPr>
            </a:p>
          </p:txBody>
        </p:sp>
        <p:sp>
          <p:nvSpPr>
            <p:cNvPr id="39" name="object 19">
              <a:extLst>
                <a:ext uri="{FF2B5EF4-FFF2-40B4-BE49-F238E27FC236}">
                  <a16:creationId xmlns:a16="http://schemas.microsoft.com/office/drawing/2014/main" id="{325AE8E7-8EFC-2832-98EC-8D30CCE05FE4}"/>
                </a:ext>
              </a:extLst>
            </p:cNvPr>
            <p:cNvSpPr txBox="1"/>
            <p:nvPr/>
          </p:nvSpPr>
          <p:spPr>
            <a:xfrm>
              <a:off x="15870330" y="5487993"/>
              <a:ext cx="61594" cy="212918"/>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lang="en-GB" sz="1000" kern="0" spc="-50" noProof="0">
                  <a:solidFill>
                    <a:srgbClr val="231F20"/>
                  </a:solidFill>
                  <a:latin typeface="+mj-lt"/>
                  <a:cs typeface="Arial"/>
                </a:rPr>
                <a:t>3</a:t>
              </a:r>
              <a:endParaRPr kumimoji="0" lang="en-GB" sz="1000" b="0" i="0" u="none" strike="noStrike" kern="0" cap="none" spc="0" normalizeH="0" baseline="0" noProof="0">
                <a:ln>
                  <a:noFill/>
                </a:ln>
                <a:solidFill>
                  <a:sysClr val="windowText" lastClr="000000"/>
                </a:solidFill>
                <a:effectLst/>
                <a:uLnTx/>
                <a:uFillTx/>
                <a:latin typeface="+mj-lt"/>
                <a:cs typeface="Arial"/>
              </a:endParaRPr>
            </a:p>
          </p:txBody>
        </p:sp>
      </p:grpSp>
      <p:grpSp>
        <p:nvGrpSpPr>
          <p:cNvPr id="11" name="Group 10">
            <a:extLst>
              <a:ext uri="{FF2B5EF4-FFF2-40B4-BE49-F238E27FC236}">
                <a16:creationId xmlns:a16="http://schemas.microsoft.com/office/drawing/2014/main" id="{989E87F2-31D8-ADF9-E1B7-761E7C92D617}"/>
              </a:ext>
            </a:extLst>
          </p:cNvPr>
          <p:cNvGrpSpPr/>
          <p:nvPr/>
        </p:nvGrpSpPr>
        <p:grpSpPr>
          <a:xfrm>
            <a:off x="3498182" y="2133845"/>
            <a:ext cx="3163858" cy="3594016"/>
            <a:chOff x="3498182" y="1922406"/>
            <a:chExt cx="3163858" cy="3594016"/>
          </a:xfrm>
        </p:grpSpPr>
        <p:sp>
          <p:nvSpPr>
            <p:cNvPr id="27" name="object 14">
              <a:extLst>
                <a:ext uri="{FF2B5EF4-FFF2-40B4-BE49-F238E27FC236}">
                  <a16:creationId xmlns:a16="http://schemas.microsoft.com/office/drawing/2014/main" id="{6087391B-A3F5-6BD0-D460-3F1E11BA53DE}"/>
                </a:ext>
              </a:extLst>
            </p:cNvPr>
            <p:cNvSpPr txBox="1"/>
            <p:nvPr/>
          </p:nvSpPr>
          <p:spPr>
            <a:xfrm>
              <a:off x="3498182" y="4217348"/>
              <a:ext cx="1968651" cy="1299074"/>
            </a:xfrm>
            <a:prstGeom prst="rect">
              <a:avLst/>
            </a:prstGeom>
          </p:spPr>
          <p:txBody>
            <a:bodyPr vert="horz" wrap="square" lIns="0" tIns="16510" rIns="0" bIns="0" rtlCol="0">
              <a:spAutoFit/>
            </a:bodyPr>
            <a:lstStyle/>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dirty="0">
                  <a:ln>
                    <a:noFill/>
                  </a:ln>
                  <a:solidFill>
                    <a:srgbClr val="231F20"/>
                  </a:solidFill>
                  <a:effectLst/>
                  <a:uLnTx/>
                  <a:uFillTx/>
                  <a:latin typeface="+mj-lt"/>
                  <a:cs typeface="Times New Roman"/>
                </a:rPr>
                <a:t>Nervous-any</a:t>
              </a:r>
              <a:r>
                <a:rPr kumimoji="0" lang="en-GB" sz="1000" b="0" i="0" u="none" strike="noStrike" kern="0" cap="none" spc="30" normalizeH="0" baseline="0" noProof="0" dirty="0">
                  <a:ln>
                    <a:noFill/>
                  </a:ln>
                  <a:solidFill>
                    <a:srgbClr val="231F20"/>
                  </a:solidFill>
                  <a:effectLst/>
                  <a:uLnTx/>
                  <a:uFillTx/>
                  <a:latin typeface="+mj-lt"/>
                  <a:cs typeface="Times New Roman"/>
                </a:rPr>
                <a:t> </a:t>
              </a:r>
              <a:r>
                <a:rPr kumimoji="0" lang="en-GB" sz="1000" b="0" i="0" u="none" strike="noStrike" kern="0" cap="none" spc="-10" normalizeH="0" baseline="0" noProof="0" dirty="0">
                  <a:ln>
                    <a:noFill/>
                  </a:ln>
                  <a:solidFill>
                    <a:srgbClr val="231F20"/>
                  </a:solidFill>
                  <a:effectLst/>
                  <a:uLnTx/>
                  <a:uFillTx/>
                  <a:latin typeface="+mj-lt"/>
                  <a:cs typeface="Times New Roman"/>
                </a:rPr>
                <a:t>(n=8)</a:t>
              </a:r>
              <a:endParaRPr lang="en-GB" sz="1000" kern="0" spc="500" noProof="0" dirty="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dirty="0">
                  <a:ln>
                    <a:noFill/>
                  </a:ln>
                  <a:solidFill>
                    <a:srgbClr val="231F20"/>
                  </a:solidFill>
                  <a:effectLst/>
                  <a:uLnTx/>
                  <a:uFillTx/>
                  <a:latin typeface="+mj-lt"/>
                  <a:cs typeface="Times New Roman"/>
                </a:rPr>
                <a:t>Cardiovascular</a:t>
              </a:r>
              <a:r>
                <a:rPr kumimoji="0" lang="en-GB" sz="1000" b="0" i="0" u="none" strike="noStrike" kern="0" cap="none" spc="-30" normalizeH="0" baseline="0" noProof="0" dirty="0">
                  <a:ln>
                    <a:noFill/>
                  </a:ln>
                  <a:solidFill>
                    <a:srgbClr val="231F20"/>
                  </a:solidFill>
                  <a:effectLst/>
                  <a:uLnTx/>
                  <a:uFillTx/>
                  <a:latin typeface="+mj-lt"/>
                  <a:cs typeface="Times New Roman"/>
                </a:rPr>
                <a:t> </a:t>
              </a:r>
              <a:r>
                <a:rPr kumimoji="0" lang="en-GB" sz="1000" b="0" i="0" u="none" strike="noStrike" kern="0" cap="none" spc="-10" normalizeH="0" baseline="0" noProof="0" dirty="0">
                  <a:ln>
                    <a:noFill/>
                  </a:ln>
                  <a:solidFill>
                    <a:srgbClr val="231F20"/>
                  </a:solidFill>
                  <a:effectLst/>
                  <a:uLnTx/>
                  <a:uFillTx/>
                  <a:latin typeface="+mj-lt"/>
                  <a:cs typeface="Times New Roman"/>
                </a:rPr>
                <a:t>(n=19)</a:t>
              </a:r>
              <a:endParaRPr lang="en-GB" sz="1000" kern="0" noProof="0" dirty="0">
                <a:solidFill>
                  <a:sysClr val="windowText" lastClr="00000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dirty="0">
                  <a:ln>
                    <a:noFill/>
                  </a:ln>
                  <a:solidFill>
                    <a:srgbClr val="231F20"/>
                  </a:solidFill>
                  <a:effectLst/>
                  <a:uLnTx/>
                  <a:uFillTx/>
                  <a:latin typeface="+mj-lt"/>
                  <a:cs typeface="Times New Roman"/>
                </a:rPr>
                <a:t>Cardio-cerebrovascular</a:t>
              </a:r>
              <a:r>
                <a:rPr kumimoji="0" lang="en-GB" sz="1000" b="0" i="0" u="none" strike="noStrike" kern="0" cap="none" spc="60" normalizeH="0" baseline="0" noProof="0" dirty="0">
                  <a:ln>
                    <a:noFill/>
                  </a:ln>
                  <a:solidFill>
                    <a:srgbClr val="231F20"/>
                  </a:solidFill>
                  <a:effectLst/>
                  <a:uLnTx/>
                  <a:uFillTx/>
                  <a:latin typeface="+mj-lt"/>
                  <a:cs typeface="Times New Roman"/>
                </a:rPr>
                <a:t> </a:t>
              </a:r>
              <a:r>
                <a:rPr kumimoji="0" lang="en-GB" sz="1000" b="0" i="0" u="none" strike="noStrike" kern="0" cap="none" spc="-10" normalizeH="0" baseline="0" noProof="0" dirty="0">
                  <a:ln>
                    <a:noFill/>
                  </a:ln>
                  <a:solidFill>
                    <a:srgbClr val="231F20"/>
                  </a:solidFill>
                  <a:effectLst/>
                  <a:uLnTx/>
                  <a:uFillTx/>
                  <a:latin typeface="+mj-lt"/>
                  <a:cs typeface="Times New Roman"/>
                </a:rPr>
                <a:t>(n=28)</a:t>
              </a:r>
              <a:r>
                <a:rPr kumimoji="0" lang="en-GB" sz="1000" b="0" i="0" u="none" strike="noStrike" kern="0" cap="none" spc="500" normalizeH="0" baseline="0" noProof="0" dirty="0">
                  <a:ln>
                    <a:noFill/>
                  </a:ln>
                  <a:solidFill>
                    <a:srgbClr val="231F20"/>
                  </a:solidFill>
                  <a:effectLst/>
                  <a:uLnTx/>
                  <a:uFillTx/>
                  <a:latin typeface="+mj-lt"/>
                  <a:cs typeface="Times New Roman"/>
                </a:rPr>
                <a:t> </a:t>
              </a: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dirty="0">
                  <a:ln>
                    <a:noFill/>
                  </a:ln>
                  <a:solidFill>
                    <a:srgbClr val="231F20"/>
                  </a:solidFill>
                  <a:effectLst/>
                  <a:uLnTx/>
                  <a:uFillTx/>
                  <a:latin typeface="+mj-lt"/>
                  <a:cs typeface="Times New Roman"/>
                </a:rPr>
                <a:t>Natural</a:t>
              </a:r>
              <a:r>
                <a:rPr kumimoji="0" lang="en-GB" sz="1000" b="0" i="0" u="none" strike="noStrike" kern="0" cap="none" spc="15" normalizeH="0" baseline="0" noProof="0" dirty="0">
                  <a:ln>
                    <a:noFill/>
                  </a:ln>
                  <a:solidFill>
                    <a:srgbClr val="231F20"/>
                  </a:solidFill>
                  <a:effectLst/>
                  <a:uLnTx/>
                  <a:uFillTx/>
                  <a:latin typeface="+mj-lt"/>
                  <a:cs typeface="Times New Roman"/>
                </a:rPr>
                <a:t> </a:t>
              </a:r>
              <a:r>
                <a:rPr kumimoji="0" lang="en-GB" sz="1000" b="0" i="0" u="none" strike="noStrike" kern="0" cap="none" spc="-10" normalizeH="0" baseline="0" noProof="0" dirty="0">
                  <a:ln>
                    <a:noFill/>
                  </a:ln>
                  <a:solidFill>
                    <a:srgbClr val="231F20"/>
                  </a:solidFill>
                  <a:effectLst/>
                  <a:uLnTx/>
                  <a:uFillTx/>
                  <a:latin typeface="+mj-lt"/>
                  <a:cs typeface="Times New Roman"/>
                </a:rPr>
                <a:t>(n=59)</a:t>
              </a:r>
              <a:endParaRPr lang="en-GB" sz="1000" kern="0" noProof="0" dirty="0">
                <a:solidFill>
                  <a:sysClr val="windowText" lastClr="00000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dirty="0">
                  <a:ln>
                    <a:noFill/>
                  </a:ln>
                  <a:solidFill>
                    <a:srgbClr val="231F20"/>
                  </a:solidFill>
                  <a:effectLst/>
                  <a:uLnTx/>
                  <a:uFillTx/>
                  <a:latin typeface="+mj-lt"/>
                  <a:cs typeface="Times New Roman"/>
                </a:rPr>
                <a:t>Liver</a:t>
              </a:r>
              <a:r>
                <a:rPr kumimoji="0" lang="en-GB" sz="1000" b="0" i="0" u="none" strike="noStrike" kern="0" cap="none" spc="-10" normalizeH="0" baseline="0" noProof="0" dirty="0">
                  <a:ln>
                    <a:noFill/>
                  </a:ln>
                  <a:solidFill>
                    <a:srgbClr val="231F20"/>
                  </a:solidFill>
                  <a:effectLst/>
                  <a:uLnTx/>
                  <a:uFillTx/>
                  <a:latin typeface="+mj-lt"/>
                  <a:cs typeface="Times New Roman"/>
                </a:rPr>
                <a:t> (n=2)</a:t>
              </a:r>
              <a:endParaRPr lang="en-GB" sz="1000" kern="0" noProof="0" dirty="0">
                <a:solidFill>
                  <a:sysClr val="windowText" lastClr="00000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dirty="0">
                  <a:ln>
                    <a:noFill/>
                  </a:ln>
                  <a:solidFill>
                    <a:srgbClr val="231F20"/>
                  </a:solidFill>
                  <a:effectLst/>
                  <a:uLnTx/>
                  <a:uFillTx/>
                  <a:latin typeface="+mj-lt"/>
                  <a:cs typeface="Times New Roman"/>
                </a:rPr>
                <a:t>Cerebrovascular</a:t>
              </a:r>
              <a:r>
                <a:rPr kumimoji="0" lang="en-GB" sz="1000" b="0" i="0" u="none" strike="noStrike" kern="0" cap="none" spc="40" normalizeH="0" baseline="0" noProof="0" dirty="0">
                  <a:ln>
                    <a:noFill/>
                  </a:ln>
                  <a:solidFill>
                    <a:srgbClr val="231F20"/>
                  </a:solidFill>
                  <a:effectLst/>
                  <a:uLnTx/>
                  <a:uFillTx/>
                  <a:latin typeface="+mj-lt"/>
                  <a:cs typeface="Times New Roman"/>
                </a:rPr>
                <a:t> </a:t>
              </a:r>
              <a:r>
                <a:rPr kumimoji="0" lang="en-GB" sz="1000" b="0" i="0" u="none" strike="noStrike" kern="0" cap="none" spc="-10" normalizeH="0" baseline="0" noProof="0" dirty="0">
                  <a:ln>
                    <a:noFill/>
                  </a:ln>
                  <a:solidFill>
                    <a:srgbClr val="231F20"/>
                  </a:solidFill>
                  <a:effectLst/>
                  <a:uLnTx/>
                  <a:uFillTx/>
                  <a:latin typeface="+mj-lt"/>
                  <a:cs typeface="Times New Roman"/>
                </a:rPr>
                <a:t>(n=13)</a:t>
              </a:r>
              <a:endParaRPr lang="en-GB" sz="1000" kern="0" spc="500" noProof="0" dirty="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10" normalizeH="0" baseline="0" noProof="0" dirty="0">
                  <a:ln>
                    <a:noFill/>
                  </a:ln>
                  <a:solidFill>
                    <a:srgbClr val="231F20"/>
                  </a:solidFill>
                  <a:effectLst/>
                  <a:uLnTx/>
                  <a:uFillTx/>
                  <a:latin typeface="+mj-lt"/>
                  <a:cs typeface="Times New Roman"/>
                </a:rPr>
                <a:t>Cancer-</a:t>
              </a:r>
              <a:r>
                <a:rPr kumimoji="0" lang="en-GB" sz="1000" b="0" i="0" u="none" strike="noStrike" kern="0" cap="none" spc="0" normalizeH="0" baseline="0" noProof="0" dirty="0">
                  <a:ln>
                    <a:noFill/>
                  </a:ln>
                  <a:solidFill>
                    <a:srgbClr val="231F20"/>
                  </a:solidFill>
                  <a:effectLst/>
                  <a:uLnTx/>
                  <a:uFillTx/>
                  <a:latin typeface="+mj-lt"/>
                  <a:cs typeface="Times New Roman"/>
                </a:rPr>
                <a:t>breast</a:t>
              </a:r>
              <a:r>
                <a:rPr kumimoji="0" lang="en-GB" sz="1000" b="0" i="0" u="none" strike="noStrike" kern="0" cap="none" spc="45" normalizeH="0" baseline="0" noProof="0" dirty="0">
                  <a:ln>
                    <a:noFill/>
                  </a:ln>
                  <a:solidFill>
                    <a:srgbClr val="231F20"/>
                  </a:solidFill>
                  <a:effectLst/>
                  <a:uLnTx/>
                  <a:uFillTx/>
                  <a:latin typeface="+mj-lt"/>
                  <a:cs typeface="Times New Roman"/>
                </a:rPr>
                <a:t> </a:t>
              </a:r>
              <a:r>
                <a:rPr kumimoji="0" lang="en-GB" sz="1000" b="0" i="0" u="none" strike="noStrike" kern="0" cap="none" spc="-10" normalizeH="0" baseline="0" noProof="0" dirty="0">
                  <a:ln>
                    <a:noFill/>
                  </a:ln>
                  <a:solidFill>
                    <a:srgbClr val="231F20"/>
                  </a:solidFill>
                  <a:effectLst/>
                  <a:uLnTx/>
                  <a:uFillTx/>
                  <a:latin typeface="+mj-lt"/>
                  <a:cs typeface="Times New Roman"/>
                </a:rPr>
                <a:t>(n=2)</a:t>
              </a:r>
              <a:endParaRPr lang="en-GB" sz="1000" kern="0" spc="500" noProof="0" dirty="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dirty="0">
                  <a:ln>
                    <a:noFill/>
                  </a:ln>
                  <a:solidFill>
                    <a:srgbClr val="231F20"/>
                  </a:solidFill>
                  <a:effectLst/>
                  <a:uLnTx/>
                  <a:uFillTx/>
                  <a:latin typeface="+mj-lt"/>
                  <a:cs typeface="Times New Roman"/>
                </a:rPr>
                <a:t>Cancer-colon</a:t>
              </a:r>
              <a:r>
                <a:rPr kumimoji="0" lang="en-GB" sz="1000" b="0" i="0" u="none" strike="noStrike" kern="0" cap="none" spc="30" normalizeH="0" baseline="0" noProof="0" dirty="0">
                  <a:ln>
                    <a:noFill/>
                  </a:ln>
                  <a:solidFill>
                    <a:srgbClr val="231F20"/>
                  </a:solidFill>
                  <a:effectLst/>
                  <a:uLnTx/>
                  <a:uFillTx/>
                  <a:latin typeface="+mj-lt"/>
                  <a:cs typeface="Times New Roman"/>
                </a:rPr>
                <a:t> </a:t>
              </a:r>
              <a:r>
                <a:rPr kumimoji="0" lang="en-GB" sz="1000" b="0" i="0" u="none" strike="noStrike" kern="0" cap="none" spc="-10" normalizeH="0" baseline="0" noProof="0" dirty="0">
                  <a:ln>
                    <a:noFill/>
                  </a:ln>
                  <a:solidFill>
                    <a:srgbClr val="231F20"/>
                  </a:solidFill>
                  <a:effectLst/>
                  <a:uLnTx/>
                  <a:uFillTx/>
                  <a:latin typeface="+mj-lt"/>
                  <a:cs typeface="Times New Roman"/>
                </a:rPr>
                <a:t>(n=3)</a:t>
              </a:r>
              <a:endParaRPr lang="en-GB" sz="1000" kern="0" spc="500" noProof="0" dirty="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dirty="0">
                  <a:ln>
                    <a:noFill/>
                  </a:ln>
                  <a:solidFill>
                    <a:srgbClr val="231F20"/>
                  </a:solidFill>
                  <a:effectLst/>
                  <a:uLnTx/>
                  <a:uFillTx/>
                  <a:latin typeface="+mj-lt"/>
                  <a:cs typeface="Times New Roman"/>
                </a:rPr>
                <a:t>Cancer-pancreas</a:t>
              </a:r>
              <a:r>
                <a:rPr kumimoji="0" lang="en-GB" sz="1000" b="0" i="0" u="none" strike="noStrike" kern="0" cap="none" spc="40" normalizeH="0" baseline="0" noProof="0" dirty="0">
                  <a:ln>
                    <a:noFill/>
                  </a:ln>
                  <a:solidFill>
                    <a:srgbClr val="231F20"/>
                  </a:solidFill>
                  <a:effectLst/>
                  <a:uLnTx/>
                  <a:uFillTx/>
                  <a:latin typeface="+mj-lt"/>
                  <a:cs typeface="Times New Roman"/>
                </a:rPr>
                <a:t> </a:t>
              </a:r>
              <a:r>
                <a:rPr kumimoji="0" lang="en-GB" sz="1000" b="0" i="0" u="none" strike="noStrike" kern="0" cap="none" spc="-10" normalizeH="0" baseline="0" noProof="0" dirty="0">
                  <a:ln>
                    <a:noFill/>
                  </a:ln>
                  <a:solidFill>
                    <a:srgbClr val="231F20"/>
                  </a:solidFill>
                  <a:effectLst/>
                  <a:uLnTx/>
                  <a:uFillTx/>
                  <a:latin typeface="+mj-lt"/>
                  <a:cs typeface="Times New Roman"/>
                </a:rPr>
                <a:t>(n=2)</a:t>
              </a:r>
              <a:endParaRPr lang="en-GB" sz="1000" kern="0" spc="500" noProof="0" dirty="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10" normalizeH="0" baseline="0" noProof="0" dirty="0">
                  <a:ln>
                    <a:noFill/>
                  </a:ln>
                  <a:solidFill>
                    <a:srgbClr val="231F20"/>
                  </a:solidFill>
                  <a:effectLst/>
                  <a:uLnTx/>
                  <a:uFillTx/>
                  <a:latin typeface="+mj-lt"/>
                  <a:cs typeface="Times New Roman"/>
                </a:rPr>
                <a:t>Cancer-</a:t>
              </a:r>
              <a:r>
                <a:rPr kumimoji="0" lang="en-GB" sz="1000" b="0" i="0" u="none" strike="noStrike" kern="0" cap="none" spc="0" normalizeH="0" baseline="0" noProof="0" dirty="0">
                  <a:ln>
                    <a:noFill/>
                  </a:ln>
                  <a:solidFill>
                    <a:srgbClr val="231F20"/>
                  </a:solidFill>
                  <a:effectLst/>
                  <a:uLnTx/>
                  <a:uFillTx/>
                  <a:latin typeface="+mj-lt"/>
                  <a:cs typeface="Times New Roman"/>
                </a:rPr>
                <a:t>any</a:t>
              </a:r>
              <a:r>
                <a:rPr kumimoji="0" lang="en-GB" sz="1000" b="0" i="0" u="none" strike="noStrike" kern="0" cap="none" spc="50" normalizeH="0" baseline="0" noProof="0" dirty="0">
                  <a:ln>
                    <a:noFill/>
                  </a:ln>
                  <a:solidFill>
                    <a:srgbClr val="231F20"/>
                  </a:solidFill>
                  <a:effectLst/>
                  <a:uLnTx/>
                  <a:uFillTx/>
                  <a:latin typeface="+mj-lt"/>
                  <a:cs typeface="Times New Roman"/>
                </a:rPr>
                <a:t> </a:t>
              </a:r>
              <a:r>
                <a:rPr kumimoji="0" lang="en-GB" sz="1000" b="0" i="0" u="none" strike="noStrike" kern="0" cap="none" spc="-10" normalizeH="0" baseline="0" noProof="0" dirty="0">
                  <a:ln>
                    <a:noFill/>
                  </a:ln>
                  <a:solidFill>
                    <a:srgbClr val="231F20"/>
                  </a:solidFill>
                  <a:effectLst/>
                  <a:uLnTx/>
                  <a:uFillTx/>
                  <a:latin typeface="+mj-lt"/>
                  <a:cs typeface="Times New Roman"/>
                </a:rPr>
                <a:t>(n=25)</a:t>
              </a:r>
              <a:endParaRPr kumimoji="0" lang="en-GB" sz="1000" b="0" i="0" u="none" strike="noStrike" kern="0" cap="none" spc="0" normalizeH="0" baseline="0" noProof="0" dirty="0">
                <a:ln>
                  <a:noFill/>
                </a:ln>
                <a:solidFill>
                  <a:sysClr val="windowText" lastClr="000000"/>
                </a:solidFill>
                <a:effectLst/>
                <a:uLnTx/>
                <a:uFillTx/>
                <a:latin typeface="+mj-lt"/>
                <a:cs typeface="Times New Roman"/>
              </a:endParaRPr>
            </a:p>
          </p:txBody>
        </p:sp>
        <p:sp>
          <p:nvSpPr>
            <p:cNvPr id="28" name="object 15">
              <a:extLst>
                <a:ext uri="{FF2B5EF4-FFF2-40B4-BE49-F238E27FC236}">
                  <a16:creationId xmlns:a16="http://schemas.microsoft.com/office/drawing/2014/main" id="{FDE8ADA0-5489-8ED8-9AC4-AE23677037E7}"/>
                </a:ext>
              </a:extLst>
            </p:cNvPr>
            <p:cNvSpPr txBox="1"/>
            <p:nvPr/>
          </p:nvSpPr>
          <p:spPr>
            <a:xfrm>
              <a:off x="5428317" y="4217348"/>
              <a:ext cx="1233723" cy="1299074"/>
            </a:xfrm>
            <a:prstGeom prst="rect">
              <a:avLst/>
            </a:prstGeom>
          </p:spPr>
          <p:txBody>
            <a:bodyPr vert="horz" wrap="square" lIns="0" tIns="16510" rIns="0" bIns="0" rtlCol="0">
              <a:spAutoFit/>
            </a:bodyPr>
            <a:lstStyle/>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2.35</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(1.94, </a:t>
              </a:r>
              <a:r>
                <a:rPr kumimoji="0" lang="en-GB" sz="1000" b="0" i="0" u="none" strike="noStrike" kern="0" cap="none" spc="-10" normalizeH="0" baseline="0" noProof="0">
                  <a:ln>
                    <a:noFill/>
                  </a:ln>
                  <a:solidFill>
                    <a:srgbClr val="231F20"/>
                  </a:solidFill>
                  <a:effectLst/>
                  <a:uLnTx/>
                  <a:uFillTx/>
                  <a:latin typeface="+mj-lt"/>
                  <a:cs typeface="Times New Roman"/>
                </a:rPr>
                <a:t>2.84)</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2.21</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(1.82, </a:t>
              </a:r>
              <a:r>
                <a:rPr kumimoji="0" lang="en-GB" sz="1000" b="0" i="0" u="none" strike="noStrike" kern="0" cap="none" spc="-10" normalizeH="0" baseline="0" noProof="0">
                  <a:ln>
                    <a:noFill/>
                  </a:ln>
                  <a:solidFill>
                    <a:srgbClr val="231F20"/>
                  </a:solidFill>
                  <a:effectLst/>
                  <a:uLnTx/>
                  <a:uFillTx/>
                  <a:latin typeface="+mj-lt"/>
                  <a:cs typeface="Times New Roman"/>
                </a:rPr>
                <a:t>2.67)</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2.10</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(1.80, </a:t>
              </a:r>
              <a:r>
                <a:rPr kumimoji="0" lang="en-GB" sz="1000" b="0" i="0" u="none" strike="noStrike" kern="0" cap="none" spc="-10" normalizeH="0" baseline="0" noProof="0">
                  <a:ln>
                    <a:noFill/>
                  </a:ln>
                  <a:solidFill>
                    <a:srgbClr val="231F20"/>
                  </a:solidFill>
                  <a:effectLst/>
                  <a:uLnTx/>
                  <a:uFillTx/>
                  <a:latin typeface="+mj-lt"/>
                  <a:cs typeface="Times New Roman"/>
                </a:rPr>
                <a:t>2.45)</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2.00</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(1.85, </a:t>
              </a:r>
              <a:r>
                <a:rPr kumimoji="0" lang="en-GB" sz="1000" b="0" i="0" u="none" strike="noStrike" kern="0" cap="none" spc="-10" normalizeH="0" baseline="0" noProof="0">
                  <a:ln>
                    <a:noFill/>
                  </a:ln>
                  <a:solidFill>
                    <a:srgbClr val="231F20"/>
                  </a:solidFill>
                  <a:effectLst/>
                  <a:uLnTx/>
                  <a:uFillTx/>
                  <a:latin typeface="+mj-lt"/>
                  <a:cs typeface="Times New Roman"/>
                </a:rPr>
                <a:t>2.15)</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1.96</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(1.90, </a:t>
              </a:r>
              <a:r>
                <a:rPr kumimoji="0" lang="en-GB" sz="1000" b="0" i="0" u="none" strike="noStrike" kern="0" cap="none" spc="-10" normalizeH="0" baseline="0" noProof="0">
                  <a:ln>
                    <a:noFill/>
                  </a:ln>
                  <a:solidFill>
                    <a:srgbClr val="231F20"/>
                  </a:solidFill>
                  <a:effectLst/>
                  <a:uLnTx/>
                  <a:uFillTx/>
                  <a:latin typeface="+mj-lt"/>
                  <a:cs typeface="Times New Roman"/>
                </a:rPr>
                <a:t>2.03)</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1.60</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(1.25, </a:t>
              </a:r>
              <a:r>
                <a:rPr kumimoji="0" lang="en-GB" sz="1000" b="0" i="0" u="none" strike="noStrike" kern="0" cap="none" spc="-10" normalizeH="0" baseline="0" noProof="0">
                  <a:ln>
                    <a:noFill/>
                  </a:ln>
                  <a:solidFill>
                    <a:srgbClr val="231F20"/>
                  </a:solidFill>
                  <a:effectLst/>
                  <a:uLnTx/>
                  <a:uFillTx/>
                  <a:latin typeface="+mj-lt"/>
                  <a:cs typeface="Times New Roman"/>
                </a:rPr>
                <a:t>2.04)</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1.49</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(1.22, </a:t>
              </a:r>
              <a:r>
                <a:rPr kumimoji="0" lang="en-GB" sz="1000" b="0" i="0" u="none" strike="noStrike" kern="0" cap="none" spc="-10" normalizeH="0" baseline="0" noProof="0">
                  <a:ln>
                    <a:noFill/>
                  </a:ln>
                  <a:solidFill>
                    <a:srgbClr val="231F20"/>
                  </a:solidFill>
                  <a:effectLst/>
                  <a:uLnTx/>
                  <a:uFillTx/>
                  <a:latin typeface="+mj-lt"/>
                  <a:cs typeface="Times New Roman"/>
                </a:rPr>
                <a:t>1.82)</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1.48</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(1.01, </a:t>
              </a:r>
              <a:r>
                <a:rPr kumimoji="0" lang="en-GB" sz="1000" b="0" i="0" u="none" strike="noStrike" kern="0" cap="none" spc="-10" normalizeH="0" baseline="0" noProof="0">
                  <a:ln>
                    <a:noFill/>
                  </a:ln>
                  <a:solidFill>
                    <a:srgbClr val="231F20"/>
                  </a:solidFill>
                  <a:effectLst/>
                  <a:uLnTx/>
                  <a:uFillTx/>
                  <a:latin typeface="+mj-lt"/>
                  <a:cs typeface="Times New Roman"/>
                </a:rPr>
                <a:t>2.16)</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1.40</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(1.21, </a:t>
              </a:r>
              <a:r>
                <a:rPr kumimoji="0" lang="en-GB" sz="1000" b="0" i="0" u="none" strike="noStrike" kern="0" cap="none" spc="-10" normalizeH="0" baseline="0" noProof="0">
                  <a:ln>
                    <a:noFill/>
                  </a:ln>
                  <a:solidFill>
                    <a:srgbClr val="231F20"/>
                  </a:solidFill>
                  <a:effectLst/>
                  <a:uLnTx/>
                  <a:uFillTx/>
                  <a:latin typeface="+mj-lt"/>
                  <a:cs typeface="Times New Roman"/>
                </a:rPr>
                <a:t>1.62)</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1.33</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(1.19</a:t>
              </a:r>
              <a:r>
                <a:rPr lang="en-GB" sz="1000" kern="0" noProof="0">
                  <a:solidFill>
                    <a:srgbClr val="231F20"/>
                  </a:solidFill>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1.48)</a:t>
              </a:r>
              <a:endParaRPr kumimoji="0" lang="en-GB" sz="1000" b="0" i="0" u="none" strike="noStrike" kern="0" cap="none" spc="0" normalizeH="0" baseline="0" noProof="0">
                <a:ln>
                  <a:noFill/>
                </a:ln>
                <a:solidFill>
                  <a:sysClr val="windowText" lastClr="000000"/>
                </a:solidFill>
                <a:effectLst/>
                <a:uLnTx/>
                <a:uFillTx/>
                <a:latin typeface="+mj-lt"/>
                <a:cs typeface="Times New Roman"/>
              </a:endParaRPr>
            </a:p>
          </p:txBody>
        </p:sp>
        <p:sp>
          <p:nvSpPr>
            <p:cNvPr id="6" name="object 14">
              <a:extLst>
                <a:ext uri="{FF2B5EF4-FFF2-40B4-BE49-F238E27FC236}">
                  <a16:creationId xmlns:a16="http://schemas.microsoft.com/office/drawing/2014/main" id="{F6C0C44C-789D-5CE4-4499-95E0BC256FA8}"/>
                </a:ext>
              </a:extLst>
            </p:cNvPr>
            <p:cNvSpPr txBox="1"/>
            <p:nvPr/>
          </p:nvSpPr>
          <p:spPr>
            <a:xfrm>
              <a:off x="3498182" y="1922406"/>
              <a:ext cx="1968651" cy="1299074"/>
            </a:xfrm>
            <a:prstGeom prst="rect">
              <a:avLst/>
            </a:prstGeom>
          </p:spPr>
          <p:txBody>
            <a:bodyPr vert="horz" wrap="square" lIns="0" tIns="16510" rIns="0" bIns="0" rtlCol="0">
              <a:spAutoFit/>
            </a:bodyPr>
            <a:lstStyle/>
            <a:p>
              <a:pPr marR="0" lvl="0" indent="0" algn="ctr" defTabSz="914400" eaLnBrk="1" fontAlgn="auto" latinLnBrk="0" hangingPunct="1">
                <a:lnSpc>
                  <a:spcPts val="1020"/>
                </a:lnSpc>
                <a:buClrTx/>
                <a:buSzTx/>
                <a:buFontTx/>
                <a:buNone/>
                <a:tabLst/>
                <a:defRPr/>
              </a:pPr>
              <a:r>
                <a:rPr kumimoji="0" lang="en-GB" sz="1000" b="1" i="0" u="none" strike="noStrike" kern="0" cap="none" spc="-10" normalizeH="0" baseline="0" noProof="0">
                  <a:ln>
                    <a:noFill/>
                  </a:ln>
                  <a:solidFill>
                    <a:srgbClr val="231F20"/>
                  </a:solidFill>
                  <a:effectLst/>
                  <a:uLnTx/>
                  <a:uFillTx/>
                  <a:latin typeface="+mj-lt"/>
                  <a:cs typeface="Times New Roman"/>
                </a:rPr>
                <a:t>Outcome</a:t>
              </a:r>
              <a:endParaRPr lang="en-GB" sz="1000" kern="0" noProof="0">
                <a:solidFill>
                  <a:sysClr val="windowText" lastClr="00000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Suicide</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(n=28)</a:t>
              </a:r>
              <a:endParaRPr lang="en-GB" sz="1000" kern="0" noProof="0">
                <a:solidFill>
                  <a:sysClr val="windowText" lastClr="00000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10" normalizeH="0" baseline="0" noProof="0">
                  <a:ln>
                    <a:noFill/>
                  </a:ln>
                  <a:solidFill>
                    <a:srgbClr val="231F20"/>
                  </a:solidFill>
                  <a:effectLst/>
                  <a:uLnTx/>
                  <a:uFillTx/>
                  <a:latin typeface="+mj-lt"/>
                  <a:cs typeface="Times New Roman"/>
                </a:rPr>
                <a:t>Injury-</a:t>
              </a:r>
              <a:r>
                <a:rPr kumimoji="0" lang="en-GB" sz="1000" b="0" i="0" u="none" strike="noStrike" kern="0" cap="none" spc="0" normalizeH="0" baseline="0" noProof="0">
                  <a:ln>
                    <a:noFill/>
                  </a:ln>
                  <a:solidFill>
                    <a:srgbClr val="231F20"/>
                  </a:solidFill>
                  <a:effectLst/>
                  <a:uLnTx/>
                  <a:uFillTx/>
                  <a:latin typeface="+mj-lt"/>
                  <a:cs typeface="Times New Roman"/>
                </a:rPr>
                <a:t>poisoning</a:t>
              </a:r>
              <a:r>
                <a:rPr kumimoji="0" lang="en-GB" sz="1000" b="0" i="0" u="none" strike="noStrike" kern="0" cap="none" spc="9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(n=2)</a:t>
              </a:r>
              <a:r>
                <a:rPr kumimoji="0" lang="en-GB" sz="1000" b="0" i="0" u="none" strike="noStrike" kern="0" cap="none" spc="500"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Undetermined</a:t>
              </a:r>
              <a:r>
                <a:rPr kumimoji="0" lang="en-GB" sz="1000" b="0" i="0" u="none" strike="noStrike" kern="0" cap="none" spc="30"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non-natural</a:t>
              </a:r>
              <a:r>
                <a:rPr kumimoji="0" lang="en-GB" sz="1000" b="0" i="0" u="none" strike="noStrike" kern="0" cap="none" spc="35"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(n=14)</a:t>
              </a:r>
              <a:r>
                <a:rPr kumimoji="0" lang="en-GB" sz="1000" b="0" i="0" u="none" strike="noStrike" kern="0" cap="none" spc="500" normalizeH="0" baseline="0" noProof="0">
                  <a:ln>
                    <a:noFill/>
                  </a:ln>
                  <a:solidFill>
                    <a:srgbClr val="231F20"/>
                  </a:solidFill>
                  <a:effectLst/>
                  <a:uLnTx/>
                  <a:uFillTx/>
                  <a:latin typeface="+mj-lt"/>
                  <a:cs typeface="Times New Roman"/>
                </a:rPr>
                <a:t> </a:t>
              </a: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Infectious-pneumonia</a:t>
              </a:r>
              <a:r>
                <a:rPr kumimoji="0" lang="en-GB" sz="1000" b="0" i="0" u="none" strike="noStrike" kern="0" cap="none" spc="55"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(n=3)</a:t>
              </a:r>
              <a:endParaRPr lang="en-GB" sz="1000" kern="0" spc="500" noProof="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10" normalizeH="0" baseline="0" noProof="0">
                  <a:ln>
                    <a:noFill/>
                  </a:ln>
                  <a:solidFill>
                    <a:srgbClr val="231F20"/>
                  </a:solidFill>
                  <a:effectLst/>
                  <a:uLnTx/>
                  <a:uFillTx/>
                  <a:latin typeface="+mj-lt"/>
                  <a:cs typeface="Times New Roman"/>
                </a:rPr>
                <a:t>Infectious-</a:t>
              </a:r>
              <a:r>
                <a:rPr kumimoji="0" lang="en-GB" sz="1000" b="0" i="0" u="none" strike="noStrike" kern="0" cap="none" spc="0" normalizeH="0" baseline="0" noProof="0">
                  <a:ln>
                    <a:noFill/>
                  </a:ln>
                  <a:solidFill>
                    <a:srgbClr val="231F20"/>
                  </a:solidFill>
                  <a:effectLst/>
                  <a:uLnTx/>
                  <a:uFillTx/>
                  <a:latin typeface="+mj-lt"/>
                  <a:cs typeface="Times New Roman"/>
                </a:rPr>
                <a:t>any</a:t>
              </a:r>
              <a:r>
                <a:rPr kumimoji="0" lang="en-GB" sz="1000" b="0" i="0" u="none" strike="noStrike" kern="0" cap="none" spc="8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(n=10)</a:t>
              </a:r>
              <a:endParaRPr lang="en-GB" sz="1000" kern="0" noProof="0">
                <a:solidFill>
                  <a:sysClr val="windowText" lastClr="00000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Endocrine</a:t>
              </a:r>
              <a:r>
                <a:rPr kumimoji="0" lang="en-GB" sz="1000" b="0" i="0" u="none" strike="noStrike" kern="0" cap="none" spc="25"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(n=9)</a:t>
              </a:r>
              <a:endParaRPr lang="en-GB" sz="1000" kern="0" spc="500" noProof="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Respiratory</a:t>
              </a:r>
              <a:r>
                <a:rPr kumimoji="0" lang="en-GB" sz="1000" b="0" i="0" u="none" kern="0" cap="none" spc="0" normalizeH="0" baseline="0" noProof="0">
                  <a:ln>
                    <a:noFill/>
                  </a:ln>
                  <a:effectLst/>
                  <a:uLnTx/>
                  <a:uFillTx/>
                  <a:latin typeface="+mj-lt"/>
                  <a:cs typeface="Times New Roman"/>
                </a:rPr>
                <a:t>-</a:t>
              </a:r>
              <a:r>
                <a:rPr kumimoji="0" lang="en-GB" sz="1000" b="0" i="0" u="none" strike="noStrike" kern="0" cap="none" spc="0" normalizeH="0" baseline="0" noProof="0">
                  <a:ln>
                    <a:noFill/>
                  </a:ln>
                  <a:solidFill>
                    <a:srgbClr val="231F20"/>
                  </a:solidFill>
                  <a:effectLst/>
                  <a:uLnTx/>
                  <a:uFillTx/>
                  <a:latin typeface="+mj-lt"/>
                  <a:cs typeface="Times New Roman"/>
                </a:rPr>
                <a:t>any</a:t>
              </a:r>
              <a:r>
                <a:rPr kumimoji="0" lang="en-GB" sz="1000" b="0" i="0" u="none" strike="noStrike" kern="0" cap="none" spc="4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(n=15)</a:t>
              </a:r>
              <a:endParaRPr lang="en-GB" sz="1000" kern="0" spc="500" noProof="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10" normalizeH="0" baseline="0" noProof="0">
                  <a:ln>
                    <a:noFill/>
                  </a:ln>
                  <a:solidFill>
                    <a:srgbClr val="231F20"/>
                  </a:solidFill>
                  <a:effectLst/>
                  <a:uLnTx/>
                  <a:uFillTx/>
                  <a:latin typeface="+mj-lt"/>
                  <a:cs typeface="Times New Roman"/>
                </a:rPr>
                <a:t>Injury-</a:t>
              </a:r>
              <a:r>
                <a:rPr kumimoji="0" lang="en-GB" sz="1000" b="0" i="0" u="none" strike="noStrike" kern="0" cap="none" spc="0" normalizeH="0" baseline="0" noProof="0">
                  <a:ln>
                    <a:noFill/>
                  </a:ln>
                  <a:solidFill>
                    <a:srgbClr val="231F20"/>
                  </a:solidFill>
                  <a:effectLst/>
                  <a:uLnTx/>
                  <a:uFillTx/>
                  <a:latin typeface="+mj-lt"/>
                  <a:cs typeface="Times New Roman"/>
                </a:rPr>
                <a:t>accidents</a:t>
              </a:r>
              <a:r>
                <a:rPr kumimoji="0" lang="en-GB" sz="1000" b="0" i="0" u="none" strike="noStrike" kern="0" cap="none" spc="9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(n=9)</a:t>
              </a:r>
              <a:endParaRPr lang="en-GB" sz="1000" kern="0" spc="500" noProof="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10" normalizeH="0" baseline="0" noProof="0">
                  <a:ln>
                    <a:noFill/>
                  </a:ln>
                  <a:solidFill>
                    <a:srgbClr val="231F20"/>
                  </a:solidFill>
                  <a:effectLst/>
                  <a:uLnTx/>
                  <a:uFillTx/>
                  <a:latin typeface="+mj-lt"/>
                  <a:cs typeface="Times New Roman"/>
                </a:rPr>
                <a:t>Urogenital-</a:t>
              </a:r>
              <a:r>
                <a:rPr kumimoji="0" lang="en-GB" sz="1000" b="0" i="0" u="none" strike="noStrike" kern="0" cap="none" spc="0" normalizeH="0" baseline="0" noProof="0">
                  <a:ln>
                    <a:noFill/>
                  </a:ln>
                  <a:solidFill>
                    <a:srgbClr val="231F20"/>
                  </a:solidFill>
                  <a:effectLst/>
                  <a:uLnTx/>
                  <a:uFillTx/>
                  <a:latin typeface="+mj-lt"/>
                  <a:cs typeface="Times New Roman"/>
                </a:rPr>
                <a:t>any</a:t>
              </a:r>
              <a:r>
                <a:rPr kumimoji="0" lang="en-GB" sz="1000" b="0" i="0" u="none" strike="noStrike" kern="0" cap="none" spc="9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(n=9)</a:t>
              </a:r>
              <a:endParaRPr lang="en-GB" sz="1000" kern="0" spc="500" noProof="0">
                <a:solidFill>
                  <a:srgbClr val="231F20"/>
                </a:solidFill>
                <a:latin typeface="+mj-lt"/>
                <a:cs typeface="Times New Roman"/>
              </a:endParaRPr>
            </a:p>
          </p:txBody>
        </p:sp>
        <p:sp>
          <p:nvSpPr>
            <p:cNvPr id="8" name="object 15">
              <a:extLst>
                <a:ext uri="{FF2B5EF4-FFF2-40B4-BE49-F238E27FC236}">
                  <a16:creationId xmlns:a16="http://schemas.microsoft.com/office/drawing/2014/main" id="{4E3367D4-C522-DEF3-5591-1F7DE8B056B6}"/>
                </a:ext>
              </a:extLst>
            </p:cNvPr>
            <p:cNvSpPr txBox="1"/>
            <p:nvPr/>
          </p:nvSpPr>
          <p:spPr>
            <a:xfrm>
              <a:off x="5428317" y="1922406"/>
              <a:ext cx="1233723" cy="1299074"/>
            </a:xfrm>
            <a:prstGeom prst="rect">
              <a:avLst/>
            </a:prstGeom>
          </p:spPr>
          <p:txBody>
            <a:bodyPr vert="horz" wrap="square" lIns="0" tIns="16510" rIns="0" bIns="0" rtlCol="0">
              <a:spAutoFit/>
            </a:bodyPr>
            <a:lstStyle/>
            <a:p>
              <a:pPr marL="12700" marR="0" lvl="0" indent="0" defTabSz="914400" eaLnBrk="1" fontAlgn="auto" latinLnBrk="0" hangingPunct="1">
                <a:lnSpc>
                  <a:spcPts val="1020"/>
                </a:lnSpc>
                <a:buClrTx/>
                <a:buSzTx/>
                <a:buFontTx/>
                <a:buNone/>
                <a:tabLst/>
                <a:defRPr/>
              </a:pPr>
              <a:r>
                <a:rPr kumimoji="0" lang="en-GB" sz="1000" b="1" i="0" u="none" strike="noStrike" kern="0" cap="none" spc="0" normalizeH="0" baseline="0" noProof="0">
                  <a:ln>
                    <a:noFill/>
                  </a:ln>
                  <a:solidFill>
                    <a:srgbClr val="231F20"/>
                  </a:solidFill>
                  <a:effectLst/>
                  <a:uLnTx/>
                  <a:uFillTx/>
                  <a:latin typeface="+mj-lt"/>
                  <a:cs typeface="Times New Roman"/>
                </a:rPr>
                <a:t>Risk</a:t>
              </a:r>
              <a:r>
                <a:rPr kumimoji="0" lang="en-GB" sz="1000" b="1" i="0" u="none" strike="noStrike" kern="0" cap="none" spc="40" normalizeH="0" baseline="0" noProof="0">
                  <a:ln>
                    <a:noFill/>
                  </a:ln>
                  <a:solidFill>
                    <a:srgbClr val="231F20"/>
                  </a:solidFill>
                  <a:effectLst/>
                  <a:uLnTx/>
                  <a:uFillTx/>
                  <a:latin typeface="+mj-lt"/>
                  <a:cs typeface="Times New Roman"/>
                </a:rPr>
                <a:t> </a:t>
              </a:r>
              <a:r>
                <a:rPr kumimoji="0" lang="en-GB" sz="1000" b="1" i="0" u="none" strike="noStrike" kern="0" cap="none" spc="0" normalizeH="0" baseline="0" noProof="0">
                  <a:ln>
                    <a:noFill/>
                  </a:ln>
                  <a:solidFill>
                    <a:srgbClr val="231F20"/>
                  </a:solidFill>
                  <a:effectLst/>
                  <a:uLnTx/>
                  <a:uFillTx/>
                  <a:latin typeface="+mj-lt"/>
                  <a:cs typeface="Times New Roman"/>
                </a:rPr>
                <a:t>ratio</a:t>
              </a:r>
              <a:r>
                <a:rPr kumimoji="0" lang="en-GB" sz="1000" b="1" i="0" u="none" strike="noStrike" kern="0" cap="none" spc="45" normalizeH="0" baseline="0" noProof="0">
                  <a:ln>
                    <a:noFill/>
                  </a:ln>
                  <a:solidFill>
                    <a:srgbClr val="231F20"/>
                  </a:solidFill>
                  <a:effectLst/>
                  <a:uLnTx/>
                  <a:uFillTx/>
                  <a:latin typeface="+mj-lt"/>
                  <a:cs typeface="Times New Roman"/>
                </a:rPr>
                <a:t> </a:t>
              </a:r>
              <a:r>
                <a:rPr kumimoji="0" lang="en-GB" sz="1000" b="1" i="0" u="none" strike="noStrike" kern="0" cap="none" spc="0" normalizeH="0" baseline="0" noProof="0">
                  <a:ln>
                    <a:noFill/>
                  </a:ln>
                  <a:solidFill>
                    <a:srgbClr val="231F20"/>
                  </a:solidFill>
                  <a:effectLst/>
                  <a:uLnTx/>
                  <a:uFillTx/>
                  <a:latin typeface="+mj-lt"/>
                  <a:cs typeface="Times New Roman"/>
                </a:rPr>
                <a:t>(95%</a:t>
              </a:r>
              <a:r>
                <a:rPr kumimoji="0" lang="en-GB" sz="1000" b="1" i="0" u="none" strike="noStrike" kern="0" cap="none" spc="30" normalizeH="0" baseline="0" noProof="0">
                  <a:ln>
                    <a:noFill/>
                  </a:ln>
                  <a:solidFill>
                    <a:srgbClr val="231F20"/>
                  </a:solidFill>
                  <a:effectLst/>
                  <a:uLnTx/>
                  <a:uFillTx/>
                  <a:latin typeface="+mj-lt"/>
                  <a:cs typeface="Times New Roman"/>
                </a:rPr>
                <a:t> </a:t>
              </a:r>
              <a:r>
                <a:rPr kumimoji="0" lang="en-GB" sz="1000" b="1" i="0" u="none" strike="noStrike" kern="0" cap="none" spc="-25" normalizeH="0" baseline="0" noProof="0">
                  <a:ln>
                    <a:noFill/>
                  </a:ln>
                  <a:solidFill>
                    <a:srgbClr val="231F20"/>
                  </a:solidFill>
                  <a:effectLst/>
                  <a:uLnTx/>
                  <a:uFillTx/>
                  <a:latin typeface="+mj-lt"/>
                  <a:cs typeface="Times New Roman"/>
                </a:rPr>
                <a:t>CI)</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9.76</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(7.60, </a:t>
              </a:r>
              <a:r>
                <a:rPr kumimoji="0" lang="en-GB" sz="1000" b="0" i="0" u="none" strike="noStrike" kern="0" cap="none" spc="-10" normalizeH="0" baseline="0" noProof="0">
                  <a:ln>
                    <a:noFill/>
                  </a:ln>
                  <a:solidFill>
                    <a:srgbClr val="231F20"/>
                  </a:solidFill>
                  <a:effectLst/>
                  <a:uLnTx/>
                  <a:uFillTx/>
                  <a:latin typeface="+mj-lt"/>
                  <a:cs typeface="Times New Roman"/>
                </a:rPr>
                <a:t>12.55)</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9.06</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(2.60, </a:t>
              </a:r>
              <a:r>
                <a:rPr kumimoji="0" lang="en-GB" sz="1000" b="0" i="0" u="none" strike="noStrike" kern="0" cap="none" spc="-10" normalizeH="0" baseline="0" noProof="0">
                  <a:ln>
                    <a:noFill/>
                  </a:ln>
                  <a:solidFill>
                    <a:srgbClr val="231F20"/>
                  </a:solidFill>
                  <a:effectLst/>
                  <a:uLnTx/>
                  <a:uFillTx/>
                  <a:latin typeface="+mj-lt"/>
                  <a:cs typeface="Times New Roman"/>
                </a:rPr>
                <a:t>31.50)</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8.42</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(6.94, </a:t>
              </a:r>
              <a:r>
                <a:rPr kumimoji="0" lang="en-GB" sz="1000" b="0" i="0" u="none" strike="noStrike" kern="0" cap="none" spc="-10" normalizeH="0" baseline="0" noProof="0">
                  <a:ln>
                    <a:noFill/>
                  </a:ln>
                  <a:solidFill>
                    <a:srgbClr val="231F20"/>
                  </a:solidFill>
                  <a:effectLst/>
                  <a:uLnTx/>
                  <a:uFillTx/>
                  <a:latin typeface="+mj-lt"/>
                  <a:cs typeface="Times New Roman"/>
                </a:rPr>
                <a:t>10.20)</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7.00</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(6.79, </a:t>
              </a:r>
              <a:r>
                <a:rPr kumimoji="0" lang="en-GB" sz="1000" b="0" i="0" u="none" strike="noStrike" kern="0" cap="none" spc="-10" normalizeH="0" baseline="0" noProof="0">
                  <a:ln>
                    <a:noFill/>
                  </a:ln>
                  <a:solidFill>
                    <a:srgbClr val="231F20"/>
                  </a:solidFill>
                  <a:effectLst/>
                  <a:uLnTx/>
                  <a:uFillTx/>
                  <a:latin typeface="+mj-lt"/>
                  <a:cs typeface="Times New Roman"/>
                </a:rPr>
                <a:t>7.23)</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3.84</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(2.10, </a:t>
              </a:r>
              <a:r>
                <a:rPr kumimoji="0" lang="en-GB" sz="1000" b="0" i="0" u="none" strike="noStrike" kern="0" cap="none" spc="-10" normalizeH="0" baseline="0" noProof="0">
                  <a:ln>
                    <a:noFill/>
                  </a:ln>
                  <a:solidFill>
                    <a:srgbClr val="231F20"/>
                  </a:solidFill>
                  <a:effectLst/>
                  <a:uLnTx/>
                  <a:uFillTx/>
                  <a:latin typeface="+mj-lt"/>
                  <a:cs typeface="Times New Roman"/>
                </a:rPr>
                <a:t>7.01)</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3.80</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(1.75, </a:t>
              </a:r>
              <a:r>
                <a:rPr kumimoji="0" lang="en-GB" sz="1000" b="0" i="0" u="none" strike="noStrike" kern="0" cap="none" spc="-10" normalizeH="0" baseline="0" noProof="0">
                  <a:ln>
                    <a:noFill/>
                  </a:ln>
                  <a:solidFill>
                    <a:srgbClr val="231F20"/>
                  </a:solidFill>
                  <a:effectLst/>
                  <a:uLnTx/>
                  <a:uFillTx/>
                  <a:latin typeface="+mj-lt"/>
                  <a:cs typeface="Times New Roman"/>
                </a:rPr>
                <a:t>8.26)</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3.75</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(2.99, </a:t>
              </a:r>
              <a:r>
                <a:rPr kumimoji="0" lang="en-GB" sz="1000" b="0" i="0" u="none" strike="noStrike" kern="0" cap="none" spc="-10" normalizeH="0" baseline="0" noProof="0">
                  <a:ln>
                    <a:noFill/>
                  </a:ln>
                  <a:solidFill>
                    <a:srgbClr val="231F20"/>
                  </a:solidFill>
                  <a:effectLst/>
                  <a:uLnTx/>
                  <a:uFillTx/>
                  <a:latin typeface="+mj-lt"/>
                  <a:cs typeface="Times New Roman"/>
                </a:rPr>
                <a:t>4.70)</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3.35</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(2.66, </a:t>
              </a:r>
              <a:r>
                <a:rPr kumimoji="0" lang="en-GB" sz="1000" b="0" i="0" u="none" strike="noStrike" kern="0" cap="none" spc="-10" normalizeH="0" baseline="0" noProof="0">
                  <a:ln>
                    <a:noFill/>
                  </a:ln>
                  <a:solidFill>
                    <a:srgbClr val="231F20"/>
                  </a:solidFill>
                  <a:effectLst/>
                  <a:uLnTx/>
                  <a:uFillTx/>
                  <a:latin typeface="+mj-lt"/>
                  <a:cs typeface="Times New Roman"/>
                </a:rPr>
                <a:t>4.22)</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3.33</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(2.06, </a:t>
              </a:r>
              <a:r>
                <a:rPr kumimoji="0" lang="en-GB" sz="1000" b="0" i="0" u="none" strike="noStrike" kern="0" cap="none" spc="-10" normalizeH="0" baseline="0" noProof="0">
                  <a:ln>
                    <a:noFill/>
                  </a:ln>
                  <a:solidFill>
                    <a:srgbClr val="231F20"/>
                  </a:solidFill>
                  <a:effectLst/>
                  <a:uLnTx/>
                  <a:uFillTx/>
                  <a:latin typeface="+mj-lt"/>
                  <a:cs typeface="Times New Roman"/>
                </a:rPr>
                <a:t>5.37)</a:t>
              </a:r>
              <a:endParaRPr lang="en-GB" sz="1000" kern="0" noProof="0">
                <a:solidFill>
                  <a:sysClr val="windowText" lastClr="000000"/>
                </a:solidFill>
                <a:latin typeface="+mj-lt"/>
                <a:cs typeface="Times New Roman"/>
              </a:endParaRPr>
            </a:p>
          </p:txBody>
        </p:sp>
        <p:sp>
          <p:nvSpPr>
            <p:cNvPr id="9" name="object 14">
              <a:extLst>
                <a:ext uri="{FF2B5EF4-FFF2-40B4-BE49-F238E27FC236}">
                  <a16:creationId xmlns:a16="http://schemas.microsoft.com/office/drawing/2014/main" id="{706FCC20-B9B2-75F0-D138-2C7B8B82C843}"/>
                </a:ext>
              </a:extLst>
            </p:cNvPr>
            <p:cNvSpPr txBox="1"/>
            <p:nvPr/>
          </p:nvSpPr>
          <p:spPr>
            <a:xfrm>
              <a:off x="3498182" y="3279724"/>
              <a:ext cx="1968651" cy="914353"/>
            </a:xfrm>
            <a:prstGeom prst="rect">
              <a:avLst/>
            </a:prstGeom>
          </p:spPr>
          <p:txBody>
            <a:bodyPr vert="horz" wrap="square" lIns="0" tIns="16510" rIns="0" bIns="0" rtlCol="0">
              <a:spAutoFit/>
            </a:bodyPr>
            <a:lstStyle/>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Other</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not</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specified</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(n=7)</a:t>
              </a:r>
              <a:endParaRPr lang="en-GB" sz="1000" kern="0" spc="500" noProof="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Diabetes</a:t>
              </a:r>
              <a:r>
                <a:rPr kumimoji="0" lang="en-GB" sz="1000" b="0" i="0" u="none" strike="noStrike" kern="0" cap="none" spc="2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(n=5)</a:t>
              </a:r>
              <a:endParaRPr lang="en-GB" sz="1000" kern="0" noProof="0">
                <a:solidFill>
                  <a:sysClr val="windowText" lastClr="00000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All-cause</a:t>
              </a:r>
              <a:r>
                <a:rPr kumimoji="0" lang="en-GB" sz="1000" b="0" i="0" u="none" strike="noStrike" kern="0" cap="none" spc="2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(n=57)</a:t>
              </a:r>
              <a:endParaRPr lang="en-GB" sz="1000" kern="0" spc="500" noProof="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Alcohol</a:t>
              </a:r>
              <a:r>
                <a:rPr kumimoji="0" lang="en-GB" sz="1000" b="0" i="0" u="none" strike="noStrike" kern="0" cap="none" spc="2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(n=2)</a:t>
              </a:r>
              <a:endParaRPr lang="en-GB" sz="1000" kern="0" spc="500" noProof="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Gastrointestinal</a:t>
              </a:r>
              <a:r>
                <a:rPr kumimoji="0" lang="en-GB" sz="1000" b="0" i="0" u="none" strike="noStrike" kern="0" cap="none" spc="4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(n=12)</a:t>
              </a:r>
              <a:endParaRPr lang="en-GB" sz="1000" kern="0" noProof="0">
                <a:solidFill>
                  <a:sysClr val="windowText" lastClr="00000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Urogenital-renal</a:t>
              </a:r>
              <a:r>
                <a:rPr kumimoji="0" lang="en-GB" sz="1000" b="0" i="0" u="none" strike="noStrike" kern="0" cap="none" spc="3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failure</a:t>
              </a:r>
              <a:r>
                <a:rPr kumimoji="0" lang="en-GB" sz="1000" b="0" i="0" u="none" strike="noStrike" kern="0" cap="none" spc="40" normalizeH="0" baseline="0" noProof="0">
                  <a:ln>
                    <a:noFill/>
                  </a:ln>
                  <a:solidFill>
                    <a:srgbClr val="231F20"/>
                  </a:solidFill>
                  <a:effectLst/>
                  <a:uLnTx/>
                  <a:uFillTx/>
                  <a:latin typeface="+mj-lt"/>
                  <a:cs typeface="Times New Roman"/>
                </a:rPr>
                <a:t> </a:t>
              </a:r>
              <a:r>
                <a:rPr kumimoji="0" lang="en-GB" sz="1000" b="0" i="0" u="none" strike="noStrike" kern="0" cap="none" spc="-20" normalizeH="0" baseline="0" noProof="0">
                  <a:ln>
                    <a:noFill/>
                  </a:ln>
                  <a:solidFill>
                    <a:srgbClr val="231F20"/>
                  </a:solidFill>
                  <a:effectLst/>
                  <a:uLnTx/>
                  <a:uFillTx/>
                  <a:latin typeface="+mj-lt"/>
                  <a:cs typeface="Times New Roman"/>
                </a:rPr>
                <a:t>(n=2)</a:t>
              </a:r>
              <a:endParaRPr lang="en-GB" sz="1000" kern="0" spc="500" noProof="0">
                <a:solidFill>
                  <a:srgbClr val="231F20"/>
                </a:solidFill>
                <a:latin typeface="+mj-lt"/>
                <a:cs typeface="Times New Roman"/>
              </a:endParaRPr>
            </a:p>
            <a:p>
              <a:pPr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Natural</a:t>
              </a:r>
              <a:r>
                <a:rPr kumimoji="0" lang="en-GB" sz="1000" b="0" i="0" u="none" strike="noStrike" kern="0" cap="none" spc="2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(study-defined)</a:t>
              </a:r>
              <a:r>
                <a:rPr kumimoji="0" lang="en-GB" sz="1000" b="0" i="0" u="none" strike="noStrike" kern="0" cap="none" spc="30" normalizeH="0" baseline="0" noProof="0">
                  <a:ln>
                    <a:noFill/>
                  </a:ln>
                  <a:solidFill>
                    <a:srgbClr val="231F2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(n=21)</a:t>
              </a:r>
              <a:r>
                <a:rPr kumimoji="0" lang="en-GB" sz="1000" b="0" i="0" u="none" strike="noStrike" kern="0" cap="none" spc="500" normalizeH="0" baseline="0" noProof="0">
                  <a:ln>
                    <a:noFill/>
                  </a:ln>
                  <a:solidFill>
                    <a:srgbClr val="231F20"/>
                  </a:solidFill>
                  <a:effectLst/>
                  <a:uLnTx/>
                  <a:uFillTx/>
                  <a:latin typeface="+mj-lt"/>
                  <a:cs typeface="Times New Roman"/>
                </a:rPr>
                <a:t> </a:t>
              </a:r>
            </a:p>
          </p:txBody>
        </p:sp>
        <p:sp>
          <p:nvSpPr>
            <p:cNvPr id="10" name="object 15">
              <a:extLst>
                <a:ext uri="{FF2B5EF4-FFF2-40B4-BE49-F238E27FC236}">
                  <a16:creationId xmlns:a16="http://schemas.microsoft.com/office/drawing/2014/main" id="{90E15DF3-21B8-6606-D494-1837B0F42A1C}"/>
                </a:ext>
              </a:extLst>
            </p:cNvPr>
            <p:cNvSpPr txBox="1"/>
            <p:nvPr/>
          </p:nvSpPr>
          <p:spPr>
            <a:xfrm>
              <a:off x="5428317" y="3279724"/>
              <a:ext cx="1233723" cy="914353"/>
            </a:xfrm>
            <a:prstGeom prst="rect">
              <a:avLst/>
            </a:prstGeom>
          </p:spPr>
          <p:txBody>
            <a:bodyPr vert="horz" wrap="square" lIns="0" tIns="16510" rIns="0" bIns="0" rtlCol="0">
              <a:spAutoFit/>
            </a:bodyPr>
            <a:lstStyle/>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3.19</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(2.19, </a:t>
              </a:r>
              <a:r>
                <a:rPr kumimoji="0" lang="en-GB" sz="1000" b="0" i="0" u="none" strike="noStrike" kern="0" cap="none" spc="-10" normalizeH="0" baseline="0" noProof="0">
                  <a:ln>
                    <a:noFill/>
                  </a:ln>
                  <a:solidFill>
                    <a:srgbClr val="231F20"/>
                  </a:solidFill>
                  <a:effectLst/>
                  <a:uLnTx/>
                  <a:uFillTx/>
                  <a:latin typeface="+mj-lt"/>
                  <a:cs typeface="Times New Roman"/>
                </a:rPr>
                <a:t>4.64)</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3.16</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(2.42, </a:t>
              </a:r>
              <a:r>
                <a:rPr kumimoji="0" lang="en-GB" sz="1000" b="0" i="0" u="none" strike="noStrike" kern="0" cap="none" spc="-10" normalizeH="0" baseline="0" noProof="0">
                  <a:ln>
                    <a:noFill/>
                  </a:ln>
                  <a:solidFill>
                    <a:srgbClr val="231F20"/>
                  </a:solidFill>
                  <a:effectLst/>
                  <a:uLnTx/>
                  <a:uFillTx/>
                  <a:latin typeface="+mj-lt"/>
                  <a:cs typeface="Times New Roman"/>
                </a:rPr>
                <a:t>4.12)</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2.94</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(2.75, </a:t>
              </a:r>
              <a:r>
                <a:rPr kumimoji="0" lang="en-GB" sz="1000" b="0" i="0" u="none" strike="noStrike" kern="0" cap="none" spc="-10" normalizeH="0" baseline="0" noProof="0">
                  <a:ln>
                    <a:noFill/>
                  </a:ln>
                  <a:solidFill>
                    <a:srgbClr val="231F20"/>
                  </a:solidFill>
                  <a:effectLst/>
                  <a:uLnTx/>
                  <a:uFillTx/>
                  <a:latin typeface="+mj-lt"/>
                  <a:cs typeface="Times New Roman"/>
                </a:rPr>
                <a:t>3.13)</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2.86</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(1.95,</a:t>
              </a:r>
              <a:r>
                <a:rPr kumimoji="0" lang="en-GB" sz="1000" b="0" i="0" u="none" strike="noStrike" kern="0" cap="none" spc="0" normalizeH="0" baseline="0" noProof="0">
                  <a:ln>
                    <a:noFill/>
                  </a:ln>
                  <a:solidFill>
                    <a:srgbClr val="FF0000"/>
                  </a:solidFill>
                  <a:effectLst/>
                  <a:uLnTx/>
                  <a:uFillTx/>
                  <a:latin typeface="+mj-lt"/>
                  <a:cs typeface="Times New Roman"/>
                </a:rPr>
                <a:t> </a:t>
              </a:r>
              <a:r>
                <a:rPr kumimoji="0" lang="en-GB" sz="1000" b="0" i="0" u="none" strike="noStrike" kern="0" cap="none" spc="-10" normalizeH="0" baseline="0" noProof="0">
                  <a:ln>
                    <a:noFill/>
                  </a:ln>
                  <a:solidFill>
                    <a:srgbClr val="231F20"/>
                  </a:solidFill>
                  <a:effectLst/>
                  <a:uLnTx/>
                  <a:uFillTx/>
                  <a:latin typeface="+mj-lt"/>
                  <a:cs typeface="Times New Roman"/>
                </a:rPr>
                <a:t>4.21)</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2.86</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(2.07, </a:t>
              </a:r>
              <a:r>
                <a:rPr kumimoji="0" lang="en-GB" sz="1000" b="0" i="0" u="none" strike="noStrike" kern="0" cap="none" spc="-10" normalizeH="0" baseline="0" noProof="0">
                  <a:ln>
                    <a:noFill/>
                  </a:ln>
                  <a:solidFill>
                    <a:srgbClr val="231F20"/>
                  </a:solidFill>
                  <a:effectLst/>
                  <a:uLnTx/>
                  <a:uFillTx/>
                  <a:latin typeface="+mj-lt"/>
                  <a:cs typeface="Times New Roman"/>
                </a:rPr>
                <a:t>3.95)</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2.65</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(1.43, </a:t>
              </a:r>
              <a:r>
                <a:rPr kumimoji="0" lang="en-GB" sz="1000" b="0" i="0" u="none" strike="noStrike" kern="0" cap="none" spc="-10" normalizeH="0" baseline="0" noProof="0">
                  <a:ln>
                    <a:noFill/>
                  </a:ln>
                  <a:solidFill>
                    <a:srgbClr val="231F20"/>
                  </a:solidFill>
                  <a:effectLst/>
                  <a:uLnTx/>
                  <a:uFillTx/>
                  <a:latin typeface="+mj-lt"/>
                  <a:cs typeface="Times New Roman"/>
                </a:rPr>
                <a:t>4.90)</a:t>
              </a:r>
              <a:endParaRPr lang="en-GB" sz="1000" kern="0" noProof="0">
                <a:solidFill>
                  <a:sysClr val="windowText" lastClr="000000"/>
                </a:solidFill>
                <a:latin typeface="+mj-lt"/>
                <a:cs typeface="Times New Roman"/>
              </a:endParaRPr>
            </a:p>
            <a:p>
              <a:pPr marL="12700" marR="0" lvl="0" indent="0" defTabSz="914400" eaLnBrk="1" fontAlgn="auto" latinLnBrk="0" hangingPunct="1">
                <a:lnSpc>
                  <a:spcPts val="1020"/>
                </a:lnSpc>
                <a:buClrTx/>
                <a:buSzTx/>
                <a:buFontTx/>
                <a:buNone/>
                <a:tabLst/>
                <a:defRPr/>
              </a:pPr>
              <a:r>
                <a:rPr kumimoji="0" lang="en-GB" sz="1000" b="0" i="0" u="none" strike="noStrike" kern="0" cap="none" spc="0" normalizeH="0" baseline="0" noProof="0">
                  <a:ln>
                    <a:noFill/>
                  </a:ln>
                  <a:solidFill>
                    <a:srgbClr val="231F20"/>
                  </a:solidFill>
                  <a:effectLst/>
                  <a:uLnTx/>
                  <a:uFillTx/>
                  <a:latin typeface="+mj-lt"/>
                  <a:cs typeface="Times New Roman"/>
                </a:rPr>
                <a:t>2.65</a:t>
              </a:r>
              <a:r>
                <a:rPr kumimoji="0" lang="en-GB" sz="1000" b="0" i="0" u="none" strike="noStrike" kern="0" cap="none" spc="15" normalizeH="0" baseline="0" noProof="0">
                  <a:ln>
                    <a:noFill/>
                  </a:ln>
                  <a:solidFill>
                    <a:srgbClr val="231F20"/>
                  </a:solidFill>
                  <a:effectLst/>
                  <a:uLnTx/>
                  <a:uFillTx/>
                  <a:latin typeface="+mj-lt"/>
                  <a:cs typeface="Times New Roman"/>
                </a:rPr>
                <a:t> </a:t>
              </a:r>
              <a:r>
                <a:rPr kumimoji="0" lang="en-GB" sz="1000" b="0" i="0" u="none" strike="noStrike" kern="0" cap="none" spc="0" normalizeH="0" baseline="0" noProof="0">
                  <a:ln>
                    <a:noFill/>
                  </a:ln>
                  <a:solidFill>
                    <a:srgbClr val="231F20"/>
                  </a:solidFill>
                  <a:effectLst/>
                  <a:uLnTx/>
                  <a:uFillTx/>
                  <a:latin typeface="+mj-lt"/>
                  <a:cs typeface="Times New Roman"/>
                </a:rPr>
                <a:t>(2.38, </a:t>
              </a:r>
              <a:r>
                <a:rPr kumimoji="0" lang="en-GB" sz="1000" b="0" i="0" u="none" strike="noStrike" kern="0" cap="none" spc="-10" normalizeH="0" baseline="0" noProof="0">
                  <a:ln>
                    <a:noFill/>
                  </a:ln>
                  <a:solidFill>
                    <a:srgbClr val="231F20"/>
                  </a:solidFill>
                  <a:effectLst/>
                  <a:uLnTx/>
                  <a:uFillTx/>
                  <a:latin typeface="+mj-lt"/>
                  <a:cs typeface="Times New Roman"/>
                </a:rPr>
                <a:t>2.95)</a:t>
              </a:r>
              <a:endParaRPr lang="en-GB" sz="1000" kern="0" noProof="0">
                <a:solidFill>
                  <a:sysClr val="windowText" lastClr="000000"/>
                </a:solidFill>
                <a:latin typeface="+mj-lt"/>
                <a:cs typeface="Times New Roman"/>
              </a:endParaRPr>
            </a:p>
          </p:txBody>
        </p:sp>
      </p:grpSp>
    </p:spTree>
    <p:extLst>
      <p:ext uri="{BB962C8B-B14F-4D97-AF65-F5344CB8AC3E}">
        <p14:creationId xmlns:p14="http://schemas.microsoft.com/office/powerpoint/2010/main" val="40877501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7EE6D-C15E-73C5-153B-29815CADAD0F}"/>
              </a:ext>
            </a:extLst>
          </p:cNvPr>
          <p:cNvSpPr>
            <a:spLocks noGrp="1"/>
          </p:cNvSpPr>
          <p:nvPr>
            <p:ph type="title"/>
          </p:nvPr>
        </p:nvSpPr>
        <p:spPr/>
        <p:txBody>
          <a:bodyPr/>
          <a:lstStyle/>
          <a:p>
            <a:r>
              <a:rPr lang="en-GB" noProof="0"/>
              <a:t>Modifiers and special topics in schizophrenia</a:t>
            </a:r>
          </a:p>
        </p:txBody>
      </p:sp>
      <p:sp>
        <p:nvSpPr>
          <p:cNvPr id="3" name="Text Placeholder 2">
            <a:extLst>
              <a:ext uri="{FF2B5EF4-FFF2-40B4-BE49-F238E27FC236}">
                <a16:creationId xmlns:a16="http://schemas.microsoft.com/office/drawing/2014/main" id="{C4E9A0D6-565C-EEB5-118C-A65F49C0268C}"/>
              </a:ext>
            </a:extLst>
          </p:cNvPr>
          <p:cNvSpPr>
            <a:spLocks noGrp="1"/>
          </p:cNvSpPr>
          <p:nvPr>
            <p:ph type="body" idx="1"/>
          </p:nvPr>
        </p:nvSpPr>
        <p:spPr/>
        <p:txBody>
          <a:bodyPr/>
          <a:lstStyle/>
          <a:p>
            <a:endParaRPr lang="en-GB" noProof="0"/>
          </a:p>
          <a:p>
            <a:endParaRPr lang="en-GB" noProof="0"/>
          </a:p>
        </p:txBody>
      </p:sp>
    </p:spTree>
    <p:extLst>
      <p:ext uri="{BB962C8B-B14F-4D97-AF65-F5344CB8AC3E}">
        <p14:creationId xmlns:p14="http://schemas.microsoft.com/office/powerpoint/2010/main" val="8566699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089C7-2403-A8DC-A100-6ABDDCA796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9D70FCD-B817-A79A-9784-14EF72195B6C}"/>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6D74B26B-B915-244E-9430-9E866C7F5388}"/>
              </a:ext>
            </a:extLst>
          </p:cNvPr>
          <p:cNvSpPr>
            <a:spLocks noGrp="1"/>
          </p:cNvSpPr>
          <p:nvPr>
            <p:ph type="title"/>
          </p:nvPr>
        </p:nvSpPr>
        <p:spPr/>
        <p:txBody>
          <a:bodyPr/>
          <a:lstStyle/>
          <a:p>
            <a:r>
              <a:rPr lang="en-GB" noProof="0"/>
              <a:t>Sex differences in course and prognosis </a:t>
            </a:r>
          </a:p>
        </p:txBody>
      </p:sp>
      <p:sp>
        <p:nvSpPr>
          <p:cNvPr id="6" name="Text Placeholder 5">
            <a:extLst>
              <a:ext uri="{FF2B5EF4-FFF2-40B4-BE49-F238E27FC236}">
                <a16:creationId xmlns:a16="http://schemas.microsoft.com/office/drawing/2014/main" id="{4B043B6A-2AFE-C4EF-3863-AFEB46CAC6E5}"/>
              </a:ext>
            </a:extLst>
          </p:cNvPr>
          <p:cNvSpPr>
            <a:spLocks noGrp="1"/>
          </p:cNvSpPr>
          <p:nvPr>
            <p:ph type="body" sz="quarter" idx="18"/>
          </p:nvPr>
        </p:nvSpPr>
        <p:spPr/>
        <p:txBody>
          <a:bodyPr/>
          <a:lstStyle/>
          <a:p>
            <a:r>
              <a:rPr lang="en-GB" noProof="0"/>
              <a:t>1. </a:t>
            </a:r>
            <a:r>
              <a:rPr lang="en-GB"/>
              <a:t>Ayesa-Arriola et al. NPJ </a:t>
            </a:r>
            <a:r>
              <a:rPr lang="en-GB" err="1"/>
              <a:t>Schizophr</a:t>
            </a:r>
            <a:r>
              <a:rPr lang="en-GB"/>
              <a:t> 2020;6:33</a:t>
            </a:r>
            <a:r>
              <a:rPr lang="en-GB" noProof="0"/>
              <a:t>; 2. Grossman et al. </a:t>
            </a:r>
            <a:r>
              <a:rPr lang="en-GB" noProof="0" err="1"/>
              <a:t>Compr</a:t>
            </a:r>
            <a:r>
              <a:rPr lang="en-GB" noProof="0"/>
              <a:t> Psychiatry 2008;49:523–529; 3.</a:t>
            </a:r>
            <a:r>
              <a:rPr lang="en-GB"/>
              <a:t> Almeida et al. Curr </a:t>
            </a:r>
            <a:r>
              <a:rPr lang="en-GB" err="1"/>
              <a:t>Opin</a:t>
            </a:r>
            <a:r>
              <a:rPr lang="en-GB"/>
              <a:t> Psychiatry 2025;38:169–176</a:t>
            </a:r>
            <a:r>
              <a:rPr lang="en-GB" noProof="0"/>
              <a:t>; </a:t>
            </a:r>
            <a:br>
              <a:rPr lang="en-GB" noProof="0"/>
            </a:br>
            <a:r>
              <a:rPr lang="en-GB" noProof="0"/>
              <a:t>4. Correll et al. </a:t>
            </a:r>
            <a:r>
              <a:rPr lang="en-GB" noProof="0" err="1"/>
              <a:t>Schizophr</a:t>
            </a:r>
            <a:r>
              <a:rPr lang="en-GB" noProof="0"/>
              <a:t> Res 2022;250:67–75</a:t>
            </a:r>
          </a:p>
        </p:txBody>
      </p:sp>
      <p:sp>
        <p:nvSpPr>
          <p:cNvPr id="12" name="Slide Number Placeholder 11">
            <a:extLst>
              <a:ext uri="{FF2B5EF4-FFF2-40B4-BE49-F238E27FC236}">
                <a16:creationId xmlns:a16="http://schemas.microsoft.com/office/drawing/2014/main" id="{DEFD97EF-BF88-79BF-1875-4DD961C8A60D}"/>
              </a:ext>
            </a:extLst>
          </p:cNvPr>
          <p:cNvSpPr>
            <a:spLocks noGrp="1"/>
          </p:cNvSpPr>
          <p:nvPr>
            <p:ph type="sldNum" sz="quarter" idx="4"/>
          </p:nvPr>
        </p:nvSpPr>
        <p:spPr/>
        <p:txBody>
          <a:bodyPr/>
          <a:lstStyle/>
          <a:p>
            <a:fld id="{6DBC486D-4FAB-B746-8B02-8D7C842291C6}" type="slidenum">
              <a:rPr lang="en-GB" noProof="0" smtClean="0"/>
              <a:pPr/>
              <a:t>42</a:t>
            </a:fld>
            <a:endParaRPr lang="en-GB" noProof="0"/>
          </a:p>
        </p:txBody>
      </p:sp>
      <p:graphicFrame>
        <p:nvGraphicFramePr>
          <p:cNvPr id="11" name="Content Placeholder 10">
            <a:extLst>
              <a:ext uri="{FF2B5EF4-FFF2-40B4-BE49-F238E27FC236}">
                <a16:creationId xmlns:a16="http://schemas.microsoft.com/office/drawing/2014/main" id="{E7585713-8230-6918-B95E-D4E64FABF0EA}"/>
              </a:ext>
            </a:extLst>
          </p:cNvPr>
          <p:cNvGraphicFramePr>
            <a:graphicFrameLocks noGrp="1"/>
          </p:cNvGraphicFramePr>
          <p:nvPr>
            <p:ph idx="4294967295"/>
            <p:extLst>
              <p:ext uri="{D42A27DB-BD31-4B8C-83A1-F6EECF244321}">
                <p14:modId xmlns:p14="http://schemas.microsoft.com/office/powerpoint/2010/main" val="302125908"/>
              </p:ext>
            </p:extLst>
          </p:nvPr>
        </p:nvGraphicFramePr>
        <p:xfrm>
          <a:off x="702530" y="1416050"/>
          <a:ext cx="10786940" cy="4754880"/>
        </p:xfrm>
        <a:graphic>
          <a:graphicData uri="http://schemas.openxmlformats.org/drawingml/2006/table">
            <a:tbl>
              <a:tblPr firstRow="1" bandRow="1">
                <a:tableStyleId>{5A111915-BE36-4E01-A7E5-04B1672EAD32}</a:tableStyleId>
              </a:tblPr>
              <a:tblGrid>
                <a:gridCol w="3026271">
                  <a:extLst>
                    <a:ext uri="{9D8B030D-6E8A-4147-A177-3AD203B41FA5}">
                      <a16:colId xmlns:a16="http://schemas.microsoft.com/office/drawing/2014/main" val="238647520"/>
                    </a:ext>
                  </a:extLst>
                </a:gridCol>
                <a:gridCol w="3780520">
                  <a:extLst>
                    <a:ext uri="{9D8B030D-6E8A-4147-A177-3AD203B41FA5}">
                      <a16:colId xmlns:a16="http://schemas.microsoft.com/office/drawing/2014/main" val="3248491367"/>
                    </a:ext>
                  </a:extLst>
                </a:gridCol>
                <a:gridCol w="3980149">
                  <a:extLst>
                    <a:ext uri="{9D8B030D-6E8A-4147-A177-3AD203B41FA5}">
                      <a16:colId xmlns:a16="http://schemas.microsoft.com/office/drawing/2014/main" val="3874529488"/>
                    </a:ext>
                  </a:extLst>
                </a:gridCol>
              </a:tblGrid>
              <a:tr h="224430">
                <a:tc>
                  <a:txBody>
                    <a:bodyPr/>
                    <a:lstStyle/>
                    <a:p>
                      <a:pPr>
                        <a:buNone/>
                      </a:pPr>
                      <a:endParaRPr lang="en-GB" sz="1400" noProof="0">
                        <a:effectLst/>
                      </a:endParaRP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75000"/>
                      </a:schemeClr>
                    </a:solidFill>
                  </a:tcPr>
                </a:tc>
                <a:tc>
                  <a:txBody>
                    <a:bodyPr/>
                    <a:lstStyle/>
                    <a:p>
                      <a:pPr algn="ctr">
                        <a:buNone/>
                      </a:pPr>
                      <a:r>
                        <a:rPr lang="en-GB" sz="1400" b="1" noProof="0">
                          <a:effectLst/>
                        </a:rPr>
                        <a:t>Men</a:t>
                      </a:r>
                      <a:endParaRPr lang="en-GB" sz="1400" noProof="0">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75000"/>
                      </a:schemeClr>
                    </a:solidFill>
                  </a:tcPr>
                </a:tc>
                <a:tc>
                  <a:txBody>
                    <a:bodyPr/>
                    <a:lstStyle/>
                    <a:p>
                      <a:pPr algn="ctr">
                        <a:buNone/>
                      </a:pPr>
                      <a:r>
                        <a:rPr lang="en-GB" sz="1400" b="1" noProof="0">
                          <a:effectLst/>
                        </a:rPr>
                        <a:t>Women</a:t>
                      </a:r>
                      <a:endParaRPr lang="en-GB" sz="1400" noProof="0">
                        <a:effectLst/>
                      </a:endParaRP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4274136314"/>
                  </a:ext>
                </a:extLst>
              </a:tr>
              <a:tr h="381530">
                <a:tc>
                  <a:txBody>
                    <a:bodyPr/>
                    <a:lstStyle/>
                    <a:p>
                      <a:pPr>
                        <a:buNone/>
                      </a:pPr>
                      <a:r>
                        <a:rPr lang="en-GB" sz="1400" b="1" noProof="0">
                          <a:effectLst/>
                        </a:rPr>
                        <a:t>Symptom profile at first episode</a:t>
                      </a:r>
                      <a:r>
                        <a:rPr lang="en-GB" sz="1400" b="1" baseline="30000" noProof="0">
                          <a:effectLst/>
                        </a:rPr>
                        <a:t>1</a:t>
                      </a:r>
                      <a:endParaRPr lang="en-GB" sz="1400" baseline="30000" noProof="0">
                        <a:effectLst/>
                      </a:endParaRP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More negative symptoms; </a:t>
                      </a:r>
                      <a:br>
                        <a:rPr lang="en-GB" sz="1400" noProof="0">
                          <a:effectLst/>
                        </a:rPr>
                      </a:br>
                      <a:r>
                        <a:rPr lang="en-GB" sz="1400" noProof="0">
                          <a:effectLst/>
                        </a:rPr>
                        <a:t>poorer functioning</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Less severe and better course of negative symptoms</a:t>
                      </a: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614380303"/>
                  </a:ext>
                </a:extLst>
              </a:tr>
              <a:tr h="224430">
                <a:tc>
                  <a:txBody>
                    <a:bodyPr/>
                    <a:lstStyle/>
                    <a:p>
                      <a:pPr>
                        <a:buNone/>
                      </a:pPr>
                      <a:r>
                        <a:rPr lang="en-GB" sz="1400" b="1" noProof="0">
                          <a:effectLst/>
                        </a:rPr>
                        <a:t>Age at onset</a:t>
                      </a:r>
                      <a:r>
                        <a:rPr lang="en-GB" sz="1400" b="1" baseline="30000" noProof="0">
                          <a:effectLst/>
                        </a:rPr>
                        <a:t>1</a:t>
                      </a:r>
                      <a:endParaRPr lang="en-GB" sz="1400" baseline="30000" noProof="0">
                        <a:effectLst/>
                      </a:endParaRP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en-GB" sz="1400" noProof="0">
                          <a:effectLst/>
                        </a:rPr>
                        <a:t>Earlier onset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en-GB" sz="1400" noProof="0">
                          <a:effectLst/>
                        </a:rPr>
                        <a:t>Later onset</a:t>
                      </a: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813560204"/>
                  </a:ext>
                </a:extLst>
              </a:tr>
              <a:tr h="381530">
                <a:tc>
                  <a:txBody>
                    <a:bodyPr/>
                    <a:lstStyle/>
                    <a:p>
                      <a:pPr>
                        <a:buNone/>
                      </a:pPr>
                      <a:r>
                        <a:rPr lang="en-GB" sz="1400" b="1" noProof="0">
                          <a:effectLst/>
                        </a:rPr>
                        <a:t>Early and mid‑life outcomes</a:t>
                      </a:r>
                      <a:r>
                        <a:rPr lang="en-GB" sz="1400" b="1" baseline="30000" noProof="0">
                          <a:effectLst/>
                        </a:rPr>
                        <a:t>1</a:t>
                      </a:r>
                      <a:endParaRPr lang="en-GB" sz="1400" noProof="0">
                        <a:effectLst/>
                      </a:endParaRP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More heterogeneous and vulnerable trajectories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Better functional outcomes in early to mid‑life; advantage decreases after menopause</a:t>
                      </a: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420146841"/>
                  </a:ext>
                </a:extLst>
              </a:tr>
              <a:tr h="381530">
                <a:tc>
                  <a:txBody>
                    <a:bodyPr/>
                    <a:lstStyle/>
                    <a:p>
                      <a:pPr>
                        <a:buNone/>
                      </a:pPr>
                      <a:r>
                        <a:rPr lang="en-GB" sz="1400" b="1" noProof="0">
                          <a:effectLst/>
                        </a:rPr>
                        <a:t>Premorbid functioning and early response</a:t>
                      </a:r>
                      <a:r>
                        <a:rPr lang="en-GB" sz="1400" b="1" baseline="30000" noProof="0">
                          <a:effectLst/>
                        </a:rPr>
                        <a:t>1,2</a:t>
                      </a:r>
                      <a:endParaRPr lang="en-GB" sz="1400" noProof="0">
                        <a:effectLst/>
                      </a:endParaRP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en-GB" sz="1400" noProof="0">
                          <a:effectLst/>
                        </a:rPr>
                        <a:t>Predict outcomes; </a:t>
                      </a:r>
                      <a:br>
                        <a:rPr lang="en-GB" sz="1400" noProof="0">
                          <a:effectLst/>
                        </a:rPr>
                      </a:br>
                      <a:r>
                        <a:rPr lang="en-GB" sz="1400" noProof="0">
                          <a:effectLst/>
                        </a:rPr>
                        <a:t>greater variability in trajectories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en-GB" sz="1400" noProof="0">
                          <a:effectLst/>
                        </a:rPr>
                        <a:t>Predict outcomes; </a:t>
                      </a:r>
                      <a:br>
                        <a:rPr lang="en-GB" sz="1400" noProof="0">
                          <a:effectLst/>
                        </a:rPr>
                      </a:br>
                      <a:r>
                        <a:rPr lang="en-GB" sz="1400" noProof="0">
                          <a:effectLst/>
                        </a:rPr>
                        <a:t>generally more favourable profiles</a:t>
                      </a: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867144810"/>
                  </a:ext>
                </a:extLst>
              </a:tr>
              <a:tr h="381530">
                <a:tc>
                  <a:txBody>
                    <a:bodyPr/>
                    <a:lstStyle/>
                    <a:p>
                      <a:pPr>
                        <a:buNone/>
                      </a:pPr>
                      <a:r>
                        <a:rPr lang="en-GB" sz="1400" b="1" noProof="0">
                          <a:effectLst/>
                        </a:rPr>
                        <a:t>Hormonal influences</a:t>
                      </a:r>
                      <a:r>
                        <a:rPr lang="en-GB" sz="1400" b="1" baseline="30000" noProof="0">
                          <a:effectLst/>
                        </a:rPr>
                        <a:t>3</a:t>
                      </a: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Not applicable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Pregnancy, postpartum, and perimenopause affect symptoms and relapse risk</a:t>
                      </a: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153374386"/>
                  </a:ext>
                </a:extLst>
              </a:tr>
              <a:tr h="381530">
                <a:tc>
                  <a:txBody>
                    <a:bodyPr/>
                    <a:lstStyle/>
                    <a:p>
                      <a:pPr>
                        <a:buNone/>
                      </a:pPr>
                      <a:r>
                        <a:rPr lang="en-GB" sz="1400" b="1" noProof="0">
                          <a:effectLst/>
                        </a:rPr>
                        <a:t>Outcome pattern over 10 years</a:t>
                      </a:r>
                      <a:r>
                        <a:rPr lang="en-GB" sz="1400" b="1" baseline="30000" noProof="0">
                          <a:effectLst/>
                        </a:rPr>
                        <a:t>1</a:t>
                      </a:r>
                      <a:endParaRPr lang="en-GB" sz="1400" baseline="30000" noProof="0">
                        <a:effectLst/>
                      </a:endParaRP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en-GB" sz="1400" noProof="0">
                          <a:effectLst/>
                        </a:rPr>
                        <a:t>Worse negative‑symptom course; </a:t>
                      </a:r>
                      <a:br>
                        <a:rPr lang="en-GB" sz="1400" noProof="0">
                          <a:effectLst/>
                        </a:rPr>
                      </a:br>
                      <a:r>
                        <a:rPr lang="en-GB" sz="1400" noProof="0">
                          <a:effectLst/>
                        </a:rPr>
                        <a:t>other outcomes similar to women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en-GB" sz="1400" noProof="0">
                          <a:effectLst/>
                        </a:rPr>
                        <a:t>Outcomes similar to men after ~10 years</a:t>
                      </a: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275762661"/>
                  </a:ext>
                </a:extLst>
              </a:tr>
              <a:tr h="381530">
                <a:tc>
                  <a:txBody>
                    <a:bodyPr/>
                    <a:lstStyle/>
                    <a:p>
                      <a:pPr>
                        <a:buNone/>
                      </a:pPr>
                      <a:r>
                        <a:rPr lang="en-GB" sz="1400" b="1" noProof="0">
                          <a:effectLst/>
                        </a:rPr>
                        <a:t>Mortality risk</a:t>
                      </a:r>
                      <a:r>
                        <a:rPr lang="en-GB" sz="1400" b="1" baseline="30000" noProof="0">
                          <a:effectLst/>
                        </a:rPr>
                        <a:t>4</a:t>
                      </a:r>
                      <a:endParaRPr lang="en-GB" sz="1400" baseline="30000" noProof="0">
                        <a:effectLst/>
                      </a:endParaRP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Higher all‑cause mortality; </a:t>
                      </a:r>
                      <a:br>
                        <a:rPr lang="en-GB" sz="1400" noProof="0">
                          <a:effectLst/>
                        </a:rPr>
                      </a:br>
                      <a:r>
                        <a:rPr lang="en-GB" sz="1400" noProof="0">
                          <a:effectLst/>
                        </a:rPr>
                        <a:t>greater life‑years lost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Lower all‑cause mortality (hazard </a:t>
                      </a:r>
                      <a:r>
                        <a:rPr lang="en-GB" sz="1400" kern="1200" noProof="0">
                          <a:solidFill>
                            <a:schemeClr val="tx1"/>
                          </a:solidFill>
                          <a:effectLst/>
                          <a:latin typeface="+mn-lt"/>
                          <a:ea typeface="+mn-ea"/>
                          <a:cs typeface="+mn-cs"/>
                        </a:rPr>
                        <a:t>ratio ≈ 0.62</a:t>
                      </a:r>
                      <a:r>
                        <a:rPr lang="en-GB" sz="1400" noProof="0">
                          <a:effectLst/>
                        </a:rPr>
                        <a:t>)</a:t>
                      </a: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249542429"/>
                  </a:ext>
                </a:extLst>
              </a:tr>
              <a:tr h="381530">
                <a:tc>
                  <a:txBody>
                    <a:bodyPr/>
                    <a:lstStyle/>
                    <a:p>
                      <a:pPr>
                        <a:buNone/>
                      </a:pPr>
                      <a:r>
                        <a:rPr lang="en-GB" sz="1400" b="1" noProof="0">
                          <a:effectLst/>
                        </a:rPr>
                        <a:t>Drivers of mortality</a:t>
                      </a:r>
                      <a:r>
                        <a:rPr lang="en-GB" sz="1400" b="1" baseline="30000" noProof="0">
                          <a:effectLst/>
                        </a:rPr>
                        <a:t>4</a:t>
                      </a:r>
                      <a:endParaRPr lang="en-GB" sz="1400" baseline="30000" noProof="0">
                        <a:effectLst/>
                      </a:endParaRP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en-GB" sz="1400" noProof="0">
                          <a:effectLst/>
                        </a:rPr>
                        <a:t>Higher impact of non‑use of antipsychotics, cardiovascular comorbidity, substance use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tc>
                  <a:txBody>
                    <a:bodyPr/>
                    <a:lstStyle/>
                    <a:p>
                      <a:pPr algn="ctr">
                        <a:buNone/>
                      </a:pPr>
                      <a:r>
                        <a:rPr lang="en-GB" sz="1400" noProof="0">
                          <a:effectLst/>
                        </a:rPr>
                        <a:t>Lower relative risk, but still substantial premature mortality</a:t>
                      </a: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486415897"/>
                  </a:ext>
                </a:extLst>
              </a:tr>
              <a:tr h="381530">
                <a:tc>
                  <a:txBody>
                    <a:bodyPr/>
                    <a:lstStyle/>
                    <a:p>
                      <a:pPr>
                        <a:buNone/>
                      </a:pPr>
                      <a:r>
                        <a:rPr lang="en-GB" sz="1400" b="1" noProof="0">
                          <a:effectLst/>
                        </a:rPr>
                        <a:t>Treatment effects on mortality</a:t>
                      </a:r>
                      <a:r>
                        <a:rPr lang="en-GB" sz="1400" b="1" baseline="30000" noProof="0">
                          <a:effectLst/>
                        </a:rPr>
                        <a:t>4</a:t>
                      </a:r>
                      <a:endParaRPr lang="en-GB" sz="1400" noProof="0">
                        <a:effectLst/>
                      </a:endParaRPr>
                    </a:p>
                  </a:txBody>
                  <a:tcPr>
                    <a:lnL w="6350" cap="flat" cmpd="sng" algn="ctr">
                      <a:noFill/>
                      <a:prstDash val="solid"/>
                      <a:miter lim="800000"/>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Benefits and risks of treatments </a:t>
                      </a:r>
                      <a:br>
                        <a:rPr lang="en-GB" sz="1400" noProof="0">
                          <a:effectLst/>
                        </a:rPr>
                      </a:br>
                      <a:r>
                        <a:rPr lang="en-GB" sz="1400" noProof="0">
                          <a:effectLst/>
                        </a:rPr>
                        <a:t>similar to women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algn="ctr">
                        <a:buNone/>
                      </a:pPr>
                      <a:r>
                        <a:rPr lang="en-GB" sz="1400" noProof="0">
                          <a:effectLst/>
                        </a:rPr>
                        <a:t>Similar treatment effect directions and magnitudes to men</a:t>
                      </a:r>
                    </a:p>
                  </a:txBody>
                  <a:tcPr>
                    <a:lnL w="28575" cap="flat" cmpd="sng" algn="ctr">
                      <a:solidFill>
                        <a:schemeClr val="bg1"/>
                      </a:solid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57988122"/>
                  </a:ext>
                </a:extLst>
              </a:tr>
            </a:tbl>
          </a:graphicData>
        </a:graphic>
      </p:graphicFrame>
    </p:spTree>
    <p:extLst>
      <p:ext uri="{BB962C8B-B14F-4D97-AF65-F5344CB8AC3E}">
        <p14:creationId xmlns:p14="http://schemas.microsoft.com/office/powerpoint/2010/main" val="32510005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2E271-427A-168B-1710-7EE47500CF2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194059C-D78B-3CA8-832E-F01441C860D5}"/>
              </a:ext>
            </a:extLst>
          </p:cNvPr>
          <p:cNvSpPr>
            <a:spLocks noGrp="1"/>
          </p:cNvSpPr>
          <p:nvPr>
            <p:ph type="body" sz="quarter" idx="17"/>
          </p:nvPr>
        </p:nvSpPr>
        <p:spPr/>
        <p:txBody>
          <a:bodyPr wrap="square">
            <a:normAutofit/>
          </a:bodyPr>
          <a:lstStyle/>
          <a:p>
            <a:r>
              <a:rPr lang="en-GB" noProof="0"/>
              <a:t>Schizophrenia – Course, natural history, and prognosis </a:t>
            </a:r>
          </a:p>
        </p:txBody>
      </p:sp>
      <p:sp>
        <p:nvSpPr>
          <p:cNvPr id="4" name="Title 3">
            <a:extLst>
              <a:ext uri="{FF2B5EF4-FFF2-40B4-BE49-F238E27FC236}">
                <a16:creationId xmlns:a16="http://schemas.microsoft.com/office/drawing/2014/main" id="{0AFF4A9B-4A3D-833E-F75E-B48436835991}"/>
              </a:ext>
            </a:extLst>
          </p:cNvPr>
          <p:cNvSpPr>
            <a:spLocks noGrp="1"/>
          </p:cNvSpPr>
          <p:nvPr>
            <p:ph type="title"/>
          </p:nvPr>
        </p:nvSpPr>
        <p:spPr/>
        <p:txBody>
          <a:bodyPr anchor="b">
            <a:normAutofit/>
          </a:bodyPr>
          <a:lstStyle/>
          <a:p>
            <a:r>
              <a:rPr lang="en-GB" noProof="0" dirty="0"/>
              <a:t>Summary slide</a:t>
            </a:r>
          </a:p>
        </p:txBody>
      </p:sp>
      <p:sp>
        <p:nvSpPr>
          <p:cNvPr id="2" name="Text Placeholder 1">
            <a:extLst>
              <a:ext uri="{FF2B5EF4-FFF2-40B4-BE49-F238E27FC236}">
                <a16:creationId xmlns:a16="http://schemas.microsoft.com/office/drawing/2014/main" id="{F0C667C7-5572-5CC3-A5EA-AD8E5992A4A5}"/>
              </a:ext>
            </a:extLst>
          </p:cNvPr>
          <p:cNvSpPr>
            <a:spLocks noGrp="1"/>
          </p:cNvSpPr>
          <p:nvPr>
            <p:ph type="body" sz="quarter" idx="18"/>
          </p:nvPr>
        </p:nvSpPr>
        <p:spPr/>
        <p:txBody>
          <a:bodyPr/>
          <a:lstStyle/>
          <a:p>
            <a:endParaRPr lang="en-US"/>
          </a:p>
        </p:txBody>
      </p:sp>
      <p:sp>
        <p:nvSpPr>
          <p:cNvPr id="20" name="Slide Number Placeholder 6">
            <a:extLst>
              <a:ext uri="{FF2B5EF4-FFF2-40B4-BE49-F238E27FC236}">
                <a16:creationId xmlns:a16="http://schemas.microsoft.com/office/drawing/2014/main" id="{A5F9DFEC-28C5-4D43-B1D7-17E83A3113D0}"/>
              </a:ext>
            </a:extLst>
          </p:cNvPr>
          <p:cNvSpPr>
            <a:spLocks noGrp="1"/>
          </p:cNvSpPr>
          <p:nvPr>
            <p:ph type="sldNum" sz="quarter" idx="4"/>
          </p:nvPr>
        </p:nvSpPr>
        <p:spPr/>
        <p:txBody>
          <a:bodyPr/>
          <a:lstStyle/>
          <a:p>
            <a:pPr>
              <a:spcAft>
                <a:spcPts val="600"/>
              </a:spcAft>
            </a:pPr>
            <a:fld id="{6DBC486D-4FAB-B746-8B02-8D7C842291C6}" type="slidenum">
              <a:rPr lang="en-GB" noProof="0" smtClean="0"/>
              <a:pPr>
                <a:spcAft>
                  <a:spcPts val="600"/>
                </a:spcAft>
              </a:pPr>
              <a:t>43</a:t>
            </a:fld>
            <a:endParaRPr lang="en-GB" noProof="0"/>
          </a:p>
        </p:txBody>
      </p:sp>
      <p:sp>
        <p:nvSpPr>
          <p:cNvPr id="9" name="Content Placeholder 3">
            <a:extLst>
              <a:ext uri="{FF2B5EF4-FFF2-40B4-BE49-F238E27FC236}">
                <a16:creationId xmlns:a16="http://schemas.microsoft.com/office/drawing/2014/main" id="{518286BE-3CBF-245E-2BA6-DCC64E4E937E}"/>
              </a:ext>
            </a:extLst>
          </p:cNvPr>
          <p:cNvSpPr txBox="1">
            <a:spLocks/>
          </p:cNvSpPr>
          <p:nvPr/>
        </p:nvSpPr>
        <p:spPr>
          <a:xfrm>
            <a:off x="539750" y="1409700"/>
            <a:ext cx="11110913" cy="632526"/>
          </a:xfrm>
          <a:prstGeom prst="roundRect">
            <a:avLst>
              <a:gd name="adj" fmla="val 7607"/>
            </a:avLst>
          </a:prstGeom>
          <a:solidFill>
            <a:schemeClr val="accent3">
              <a:lumMod val="20000"/>
              <a:lumOff val="80000"/>
            </a:schemeClr>
          </a:solidFill>
        </p:spPr>
        <p:txBody>
          <a:bodyPr lIns="72000" anchor="ct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noProof="0" dirty="0"/>
              <a:t>Schizophrenia is a highly heterogeneous disorder, with marked variability in onset, symptom profiles, and long‑term outcomes</a:t>
            </a:r>
          </a:p>
        </p:txBody>
      </p:sp>
      <p:sp>
        <p:nvSpPr>
          <p:cNvPr id="10" name="Content Placeholder 3">
            <a:extLst>
              <a:ext uri="{FF2B5EF4-FFF2-40B4-BE49-F238E27FC236}">
                <a16:creationId xmlns:a16="http://schemas.microsoft.com/office/drawing/2014/main" id="{A6F4EDE4-4F46-DB68-4096-A41BF25F8BA3}"/>
              </a:ext>
            </a:extLst>
          </p:cNvPr>
          <p:cNvSpPr txBox="1">
            <a:spLocks/>
          </p:cNvSpPr>
          <p:nvPr/>
        </p:nvSpPr>
        <p:spPr>
          <a:xfrm>
            <a:off x="539748" y="2134592"/>
            <a:ext cx="11110913" cy="63252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noProof="0" dirty="0"/>
              <a:t>The clinical course is typically episodic, with periods of relapse and remission, rather than uniformly progressive</a:t>
            </a:r>
          </a:p>
        </p:txBody>
      </p:sp>
      <p:sp>
        <p:nvSpPr>
          <p:cNvPr id="11" name="Content Placeholder 3">
            <a:extLst>
              <a:ext uri="{FF2B5EF4-FFF2-40B4-BE49-F238E27FC236}">
                <a16:creationId xmlns:a16="http://schemas.microsoft.com/office/drawing/2014/main" id="{D649C769-0A01-1B82-FFD4-31B617E422CC}"/>
              </a:ext>
            </a:extLst>
          </p:cNvPr>
          <p:cNvSpPr txBox="1">
            <a:spLocks/>
          </p:cNvSpPr>
          <p:nvPr/>
        </p:nvSpPr>
        <p:spPr>
          <a:xfrm>
            <a:off x="539748" y="2859484"/>
            <a:ext cx="11110913" cy="63252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noProof="0"/>
              <a:t>The early phase (first 2–5 years) represents a critical period when early symptom change  </a:t>
            </a:r>
            <a:r>
              <a:rPr lang="en-GB" sz="1800" noProof="0">
                <a:solidFill>
                  <a:schemeClr val="tx1"/>
                </a:solidFill>
              </a:rPr>
              <a:t>strongly influences </a:t>
            </a:r>
            <a:r>
              <a:rPr lang="en-GB" sz="1800" noProof="0"/>
              <a:t>long‑term outcomes, highlighting the importance of early intervention</a:t>
            </a:r>
          </a:p>
        </p:txBody>
      </p:sp>
      <p:sp>
        <p:nvSpPr>
          <p:cNvPr id="12" name="Content Placeholder 3">
            <a:extLst>
              <a:ext uri="{FF2B5EF4-FFF2-40B4-BE49-F238E27FC236}">
                <a16:creationId xmlns:a16="http://schemas.microsoft.com/office/drawing/2014/main" id="{8ACD10DE-AA9F-87E1-2889-F5B157C1F25D}"/>
              </a:ext>
            </a:extLst>
          </p:cNvPr>
          <p:cNvSpPr txBox="1">
            <a:spLocks/>
          </p:cNvSpPr>
          <p:nvPr/>
        </p:nvSpPr>
        <p:spPr>
          <a:xfrm>
            <a:off x="539748" y="3591463"/>
            <a:ext cx="11110913" cy="63252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noProof="0" dirty="0"/>
              <a:t>Duration of untreated psychosis and early treatment response are key modifiable predictors of prognosis</a:t>
            </a:r>
          </a:p>
        </p:txBody>
      </p:sp>
      <p:sp>
        <p:nvSpPr>
          <p:cNvPr id="13" name="Content Placeholder 3">
            <a:extLst>
              <a:ext uri="{FF2B5EF4-FFF2-40B4-BE49-F238E27FC236}">
                <a16:creationId xmlns:a16="http://schemas.microsoft.com/office/drawing/2014/main" id="{E86363B7-25CE-4DA7-4390-27D71E013774}"/>
              </a:ext>
            </a:extLst>
          </p:cNvPr>
          <p:cNvSpPr txBox="1">
            <a:spLocks/>
          </p:cNvSpPr>
          <p:nvPr/>
        </p:nvSpPr>
        <p:spPr>
          <a:xfrm>
            <a:off x="539748" y="5112908"/>
            <a:ext cx="11110915" cy="71127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noProof="0" dirty="0"/>
              <a:t>Early, sustained, and individualized care can improve long‑term outcomes, but excess morbidity and mortality remain substantial</a:t>
            </a:r>
          </a:p>
        </p:txBody>
      </p:sp>
      <p:sp>
        <p:nvSpPr>
          <p:cNvPr id="14" name="Content Placeholder 3">
            <a:extLst>
              <a:ext uri="{FF2B5EF4-FFF2-40B4-BE49-F238E27FC236}">
                <a16:creationId xmlns:a16="http://schemas.microsoft.com/office/drawing/2014/main" id="{54080FC4-8D87-DE09-0C5A-FDD8C77540AE}"/>
              </a:ext>
            </a:extLst>
          </p:cNvPr>
          <p:cNvSpPr txBox="1">
            <a:spLocks/>
          </p:cNvSpPr>
          <p:nvPr/>
        </p:nvSpPr>
        <p:spPr>
          <a:xfrm>
            <a:off x="539748" y="4309268"/>
            <a:ext cx="11110913" cy="711276"/>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noProof="0"/>
              <a:t>Long‑term trajectories are diverse and non‑linear, ranging from remission or recovery to persistent symptoms and disability</a:t>
            </a:r>
          </a:p>
        </p:txBody>
      </p:sp>
    </p:spTree>
    <p:extLst>
      <p:ext uri="{BB962C8B-B14F-4D97-AF65-F5344CB8AC3E}">
        <p14:creationId xmlns:p14="http://schemas.microsoft.com/office/powerpoint/2010/main" val="1451274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215BCE8-F504-8B9E-245C-5BBE1F7521E9}"/>
              </a:ext>
            </a:extLst>
          </p:cNvPr>
          <p:cNvSpPr>
            <a:spLocks noGrp="1"/>
          </p:cNvSpPr>
          <p:nvPr>
            <p:ph type="body" sz="quarter" idx="17"/>
          </p:nvPr>
        </p:nvSpPr>
        <p:spPr/>
        <p:txBody>
          <a:bodyPr/>
          <a:lstStyle/>
          <a:p>
            <a:r>
              <a:rPr lang="en-GB" noProof="0"/>
              <a:t>Schizophrenia – Course, natural history, and prognosis </a:t>
            </a:r>
          </a:p>
        </p:txBody>
      </p:sp>
      <p:sp>
        <p:nvSpPr>
          <p:cNvPr id="7" name="Title 6">
            <a:extLst>
              <a:ext uri="{FF2B5EF4-FFF2-40B4-BE49-F238E27FC236}">
                <a16:creationId xmlns:a16="http://schemas.microsoft.com/office/drawing/2014/main" id="{9FBAE1EC-87A2-9468-7055-661B7A5D2744}"/>
              </a:ext>
            </a:extLst>
          </p:cNvPr>
          <p:cNvSpPr>
            <a:spLocks noGrp="1"/>
          </p:cNvSpPr>
          <p:nvPr>
            <p:ph type="title"/>
          </p:nvPr>
        </p:nvSpPr>
        <p:spPr/>
        <p:txBody>
          <a:bodyPr/>
          <a:lstStyle/>
          <a:p>
            <a:r>
              <a:rPr lang="en-GB" noProof="0"/>
              <a:t>Symptom domains in schizophrenia </a:t>
            </a:r>
          </a:p>
        </p:txBody>
      </p:sp>
      <p:sp>
        <p:nvSpPr>
          <p:cNvPr id="22" name="Content Placeholder 21">
            <a:extLst>
              <a:ext uri="{FF2B5EF4-FFF2-40B4-BE49-F238E27FC236}">
                <a16:creationId xmlns:a16="http://schemas.microsoft.com/office/drawing/2014/main" id="{E03371FC-532F-BD18-E644-E4900861A35B}"/>
              </a:ext>
            </a:extLst>
          </p:cNvPr>
          <p:cNvSpPr>
            <a:spLocks noGrp="1"/>
          </p:cNvSpPr>
          <p:nvPr>
            <p:ph idx="20"/>
          </p:nvPr>
        </p:nvSpPr>
        <p:spPr/>
        <p:txBody>
          <a:bodyPr/>
          <a:lstStyle/>
          <a:p>
            <a:pPr>
              <a:lnSpc>
                <a:spcPct val="150000"/>
              </a:lnSpc>
              <a:spcBef>
                <a:spcPts val="600"/>
              </a:spcBef>
            </a:pPr>
            <a:r>
              <a:rPr lang="en-GB" noProof="0" dirty="0"/>
              <a:t>Core symptom domains in schizophrenia include </a:t>
            </a:r>
            <a:r>
              <a:rPr lang="en-GB" b="1" noProof="0" dirty="0"/>
              <a:t>positive</a:t>
            </a:r>
            <a:r>
              <a:rPr lang="en-GB" noProof="0" dirty="0"/>
              <a:t>, </a:t>
            </a:r>
            <a:r>
              <a:rPr lang="en-GB" b="1" noProof="0" dirty="0"/>
              <a:t>negative</a:t>
            </a:r>
            <a:r>
              <a:rPr lang="en-GB" noProof="0" dirty="0"/>
              <a:t>, </a:t>
            </a:r>
            <a:r>
              <a:rPr lang="en-GB" b="1" noProof="0" dirty="0"/>
              <a:t>disorganization</a:t>
            </a:r>
            <a:r>
              <a:rPr lang="en-GB" noProof="0" dirty="0"/>
              <a:t>, </a:t>
            </a:r>
            <a:r>
              <a:rPr lang="en-GB" b="1" noProof="0" dirty="0">
                <a:solidFill>
                  <a:schemeClr val="tx1"/>
                </a:solidFill>
              </a:rPr>
              <a:t>cognitive</a:t>
            </a:r>
            <a:r>
              <a:rPr lang="en-GB" noProof="0" dirty="0">
                <a:solidFill>
                  <a:schemeClr val="tx1"/>
                </a:solidFill>
              </a:rPr>
              <a:t>, </a:t>
            </a:r>
            <a:r>
              <a:rPr lang="en-GB" noProof="0" dirty="0"/>
              <a:t>and </a:t>
            </a:r>
            <a:r>
              <a:rPr lang="en-GB" b="1" noProof="0" dirty="0"/>
              <a:t>affective</a:t>
            </a:r>
            <a:r>
              <a:rPr lang="en-GB" baseline="30000" noProof="0" dirty="0"/>
              <a:t>1</a:t>
            </a:r>
          </a:p>
          <a:p>
            <a:pPr>
              <a:lnSpc>
                <a:spcPct val="150000"/>
              </a:lnSpc>
              <a:spcBef>
                <a:spcPts val="600"/>
              </a:spcBef>
            </a:pPr>
            <a:r>
              <a:rPr lang="en-GB" noProof="0" dirty="0"/>
              <a:t>A domain-based approach is more clinically informative than using subtypes</a:t>
            </a:r>
            <a:r>
              <a:rPr lang="en-GB" baseline="30000" noProof="0" dirty="0"/>
              <a:t>1</a:t>
            </a:r>
          </a:p>
          <a:p>
            <a:pPr>
              <a:lnSpc>
                <a:spcPct val="150000"/>
              </a:lnSpc>
              <a:spcBef>
                <a:spcPts val="600"/>
              </a:spcBef>
            </a:pPr>
            <a:r>
              <a:rPr lang="en-GB" noProof="0" dirty="0"/>
              <a:t>The Liddle framework highlights persistent negative and disorganization symptoms in schizophrenia</a:t>
            </a:r>
            <a:r>
              <a:rPr lang="en-GB" baseline="30000" noProof="0" dirty="0"/>
              <a:t>2</a:t>
            </a:r>
          </a:p>
          <a:p>
            <a:pPr>
              <a:lnSpc>
                <a:spcPct val="150000"/>
              </a:lnSpc>
              <a:spcBef>
                <a:spcPts val="600"/>
              </a:spcBef>
            </a:pPr>
            <a:r>
              <a:rPr lang="en-GB" noProof="0" dirty="0"/>
              <a:t>Symptom profiles help guide individualized clinical assessment and treatment</a:t>
            </a:r>
            <a:r>
              <a:rPr lang="en-GB" baseline="30000" noProof="0" dirty="0"/>
              <a:t>3</a:t>
            </a:r>
          </a:p>
          <a:p>
            <a:pPr>
              <a:spcBef>
                <a:spcPts val="600"/>
              </a:spcBef>
            </a:pPr>
            <a:endParaRPr lang="en-GB" baseline="30000" noProof="0" dirty="0"/>
          </a:p>
          <a:p>
            <a:pPr>
              <a:spcBef>
                <a:spcPts val="600"/>
              </a:spcBef>
            </a:pPr>
            <a:endParaRPr lang="en-GB" baseline="30000" noProof="0" dirty="0"/>
          </a:p>
          <a:p>
            <a:endParaRPr lang="en-GB" noProof="0" dirty="0"/>
          </a:p>
        </p:txBody>
      </p:sp>
      <p:sp>
        <p:nvSpPr>
          <p:cNvPr id="3" name="Content Placeholder 2">
            <a:extLst>
              <a:ext uri="{FF2B5EF4-FFF2-40B4-BE49-F238E27FC236}">
                <a16:creationId xmlns:a16="http://schemas.microsoft.com/office/drawing/2014/main" id="{B14816BE-6477-0DEB-32C2-6911D3BD51BE}"/>
              </a:ext>
            </a:extLst>
          </p:cNvPr>
          <p:cNvSpPr>
            <a:spLocks noGrp="1"/>
          </p:cNvSpPr>
          <p:nvPr>
            <p:ph idx="21"/>
          </p:nvPr>
        </p:nvSpPr>
        <p:spPr/>
        <p:txBody>
          <a:bodyPr/>
          <a:lstStyle/>
          <a:p>
            <a:pPr marL="0" indent="0" algn="ctr">
              <a:buNone/>
            </a:pPr>
            <a:r>
              <a:rPr lang="en-GB" b="1" noProof="0">
                <a:solidFill>
                  <a:schemeClr val="accent2">
                    <a:lumMod val="50000"/>
                  </a:schemeClr>
                </a:solidFill>
              </a:rPr>
              <a:t>Natural course of symptoms in schizophrenia</a:t>
            </a:r>
            <a:r>
              <a:rPr lang="en-GB" b="1" baseline="30000" noProof="0">
                <a:solidFill>
                  <a:schemeClr val="accent2">
                    <a:lumMod val="50000"/>
                  </a:schemeClr>
                </a:solidFill>
              </a:rPr>
              <a:t>4</a:t>
            </a:r>
          </a:p>
        </p:txBody>
      </p:sp>
      <p:sp>
        <p:nvSpPr>
          <p:cNvPr id="4" name="Text Placeholder 3">
            <a:extLst>
              <a:ext uri="{FF2B5EF4-FFF2-40B4-BE49-F238E27FC236}">
                <a16:creationId xmlns:a16="http://schemas.microsoft.com/office/drawing/2014/main" id="{58EEF4B6-F893-A6E5-EF89-9F1C10079B37}"/>
              </a:ext>
            </a:extLst>
          </p:cNvPr>
          <p:cNvSpPr>
            <a:spLocks noGrp="1"/>
          </p:cNvSpPr>
          <p:nvPr>
            <p:ph type="body" sz="quarter" idx="18"/>
          </p:nvPr>
        </p:nvSpPr>
        <p:spPr>
          <a:xfrm>
            <a:off x="539749" y="6102000"/>
            <a:ext cx="5419725" cy="619200"/>
          </a:xfrm>
        </p:spPr>
        <p:txBody>
          <a:bodyPr/>
          <a:lstStyle/>
          <a:p>
            <a:r>
              <a:rPr lang="en-GB" dirty="0"/>
              <a:t>1. Tandon et al. </a:t>
            </a:r>
            <a:r>
              <a:rPr lang="en-GB" dirty="0" err="1"/>
              <a:t>Schizophr</a:t>
            </a:r>
            <a:r>
              <a:rPr lang="en-GB" dirty="0"/>
              <a:t> Res 2009;110:1–23; 2. Carpenter. Can J Psychiatry 2020;65:228–230; </a:t>
            </a:r>
            <a:br>
              <a:rPr lang="en-GB" dirty="0"/>
            </a:br>
            <a:r>
              <a:rPr lang="en-GB" dirty="0"/>
              <a:t>3. Maj et al. World Psychiatry 2021;20:4–33; 4. Correll et al. </a:t>
            </a:r>
            <a:r>
              <a:rPr lang="en-GB" dirty="0" err="1"/>
              <a:t>Neuropsychiatr</a:t>
            </a:r>
            <a:r>
              <a:rPr lang="en-GB" dirty="0"/>
              <a:t> Dis Treat 2020:16; 519–534 </a:t>
            </a:r>
          </a:p>
        </p:txBody>
      </p:sp>
      <p:sp>
        <p:nvSpPr>
          <p:cNvPr id="6" name="Slide Number Placeholder 5">
            <a:extLst>
              <a:ext uri="{FF2B5EF4-FFF2-40B4-BE49-F238E27FC236}">
                <a16:creationId xmlns:a16="http://schemas.microsoft.com/office/drawing/2014/main" id="{6A9ADD67-2A08-A35A-49E7-7BDE52124883}"/>
              </a:ext>
            </a:extLst>
          </p:cNvPr>
          <p:cNvSpPr>
            <a:spLocks noGrp="1"/>
          </p:cNvSpPr>
          <p:nvPr>
            <p:ph type="sldNum" sz="quarter" idx="4"/>
          </p:nvPr>
        </p:nvSpPr>
        <p:spPr/>
        <p:txBody>
          <a:bodyPr/>
          <a:lstStyle/>
          <a:p>
            <a:fld id="{6DBC486D-4FAB-B746-8B02-8D7C842291C6}" type="slidenum">
              <a:rPr lang="en-GB" noProof="0" smtClean="0"/>
              <a:pPr/>
              <a:t>5</a:t>
            </a:fld>
            <a:endParaRPr lang="en-GB" noProof="0"/>
          </a:p>
        </p:txBody>
      </p:sp>
      <p:sp>
        <p:nvSpPr>
          <p:cNvPr id="20" name="Content Placeholder 10">
            <a:extLst>
              <a:ext uri="{FF2B5EF4-FFF2-40B4-BE49-F238E27FC236}">
                <a16:creationId xmlns:a16="http://schemas.microsoft.com/office/drawing/2014/main" id="{70B6BCC3-35BC-5DA1-AAC3-90EBD8D711EB}"/>
              </a:ext>
            </a:extLst>
          </p:cNvPr>
          <p:cNvSpPr txBox="1">
            <a:spLocks/>
          </p:cNvSpPr>
          <p:nvPr/>
        </p:nvSpPr>
        <p:spPr>
          <a:xfrm>
            <a:off x="897085" y="1870260"/>
            <a:ext cx="10958513" cy="731090"/>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endParaRPr lang="en-GB" noProof="0"/>
          </a:p>
        </p:txBody>
      </p:sp>
      <p:sp>
        <p:nvSpPr>
          <p:cNvPr id="2" name="TextBox 1">
            <a:extLst>
              <a:ext uri="{FF2B5EF4-FFF2-40B4-BE49-F238E27FC236}">
                <a16:creationId xmlns:a16="http://schemas.microsoft.com/office/drawing/2014/main" id="{B811E6FE-0B1A-DA00-EC26-93673D31FA02}"/>
              </a:ext>
            </a:extLst>
          </p:cNvPr>
          <p:cNvSpPr txBox="1"/>
          <p:nvPr/>
        </p:nvSpPr>
        <p:spPr>
          <a:xfrm>
            <a:off x="6095345" y="4836843"/>
            <a:ext cx="5529000" cy="887254"/>
          </a:xfrm>
          <a:prstGeom prst="roundRect">
            <a:avLst>
              <a:gd name="adj" fmla="val 12163"/>
            </a:avLst>
          </a:prstGeom>
          <a:solidFill>
            <a:schemeClr val="accent4">
              <a:lumMod val="40000"/>
              <a:lumOff val="60000"/>
            </a:schemeClr>
          </a:solidFill>
        </p:spPr>
        <p:txBody>
          <a:bodyPr wrap="square">
            <a:spAutoFit/>
          </a:bodyPr>
          <a:lstStyle/>
          <a:p>
            <a:pPr algn="ctr">
              <a:spcBef>
                <a:spcPts val="600"/>
              </a:spcBef>
            </a:pPr>
            <a:r>
              <a:rPr lang="en-GB" sz="1600" noProof="0"/>
              <a:t>Each symptom domain can follow </a:t>
            </a:r>
            <a:r>
              <a:rPr lang="en-GB" sz="1600" b="1" noProof="0"/>
              <a:t>distinct trajectories </a:t>
            </a:r>
            <a:r>
              <a:rPr lang="en-GB" sz="1600" noProof="0"/>
              <a:t>and may carry </a:t>
            </a:r>
            <a:r>
              <a:rPr lang="en-GB" sz="1600" b="1" noProof="0"/>
              <a:t>prognostic significance </a:t>
            </a:r>
            <a:r>
              <a:rPr lang="en-GB" sz="1600" noProof="0"/>
              <a:t>across              stages of illness</a:t>
            </a:r>
            <a:r>
              <a:rPr lang="en-GB" sz="1600" baseline="30000" noProof="0"/>
              <a:t>3</a:t>
            </a:r>
          </a:p>
        </p:txBody>
      </p:sp>
      <p:pic>
        <p:nvPicPr>
          <p:cNvPr id="9" name="Picture 8">
            <a:extLst>
              <a:ext uri="{FF2B5EF4-FFF2-40B4-BE49-F238E27FC236}">
                <a16:creationId xmlns:a16="http://schemas.microsoft.com/office/drawing/2014/main" id="{5CFE7D0C-A8B5-791B-7ED2-7ABBE7B75F10}"/>
              </a:ext>
            </a:extLst>
          </p:cNvPr>
          <p:cNvPicPr>
            <a:picLocks noChangeAspect="1"/>
          </p:cNvPicPr>
          <p:nvPr/>
        </p:nvPicPr>
        <p:blipFill>
          <a:blip r:embed="rId3"/>
          <a:stretch>
            <a:fillRect/>
          </a:stretch>
        </p:blipFill>
        <p:spPr>
          <a:xfrm>
            <a:off x="6025877" y="1870260"/>
            <a:ext cx="5101295" cy="2907398"/>
          </a:xfrm>
          <a:prstGeom prst="rect">
            <a:avLst/>
          </a:prstGeom>
        </p:spPr>
      </p:pic>
      <p:sp>
        <p:nvSpPr>
          <p:cNvPr id="10" name="TextBox 7">
            <a:extLst>
              <a:ext uri="{FF2B5EF4-FFF2-40B4-BE49-F238E27FC236}">
                <a16:creationId xmlns:a16="http://schemas.microsoft.com/office/drawing/2014/main" id="{8C229C15-8F11-D3AE-C51C-1571D4B4CFFA}"/>
              </a:ext>
            </a:extLst>
          </p:cNvPr>
          <p:cNvSpPr txBox="1"/>
          <p:nvPr/>
        </p:nvSpPr>
        <p:spPr>
          <a:xfrm>
            <a:off x="7638288" y="6146465"/>
            <a:ext cx="4001679" cy="553998"/>
          </a:xfrm>
          <a:prstGeom prst="rect">
            <a:avLst/>
          </a:prstGeom>
          <a:noFill/>
        </p:spPr>
        <p:txBody>
          <a:bodyPr wrap="square" lIns="0" tIns="0" rIns="0" bIns="0" anchor="b">
            <a:spAutoFit/>
          </a:bodyPr>
          <a:lstStyle/>
          <a:p>
            <a:pPr lvl="0" algn="r" fontAlgn="base">
              <a:defRPr/>
            </a:pP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This work is from ‘</a:t>
            </a:r>
            <a:r>
              <a:rPr lang="en-GB" sz="900" noProof="0" dirty="0">
                <a:latin typeface="+mj-lt"/>
                <a:ea typeface="Calibri" panose="020F0502020204030204" pitchFamily="34" charset="0"/>
                <a:cs typeface="Calibri" panose="020F0502020204030204" pitchFamily="34" charset="0"/>
              </a:rPr>
              <a:t>Clinical implications of negative symptoms in schizophrenia</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by Correll</a:t>
            </a:r>
            <a:r>
              <a:rPr lang="en-GB" sz="900" noProof="0" dirty="0">
                <a:latin typeface="+mj-lt"/>
                <a:ea typeface="Calibri" panose="020F0502020204030204" pitchFamily="34" charset="0"/>
                <a:cs typeface="Calibri" panose="020F0502020204030204" pitchFamily="34" charset="0"/>
              </a:rPr>
              <a:t> </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et al. </a:t>
            </a:r>
            <a:r>
              <a:rPr lang="en-GB" sz="900" dirty="0" err="1">
                <a:solidFill>
                  <a:srgbClr val="3F1A01"/>
                </a:solidFill>
                <a:ea typeface="Times New Roman" panose="02020603050405020304" pitchFamily="18" charset="0"/>
                <a:cs typeface="Times New Roman" panose="02020603050405020304" pitchFamily="18" charset="0"/>
              </a:rPr>
              <a:t>Neuropsychiatr</a:t>
            </a:r>
            <a:r>
              <a:rPr lang="en-GB" sz="900" dirty="0">
                <a:solidFill>
                  <a:srgbClr val="3F1A01"/>
                </a:solidFill>
                <a:ea typeface="Times New Roman" panose="02020603050405020304" pitchFamily="18" charset="0"/>
                <a:cs typeface="Times New Roman" panose="02020603050405020304" pitchFamily="18" charset="0"/>
              </a:rPr>
              <a:t> Dis Treat 2020</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used under license CC-BY-4.0, This work is licensed under Creative Commons license CC-BY-SA by </a:t>
            </a:r>
            <a:b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b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The Lundbeck Foundation.</a:t>
            </a:r>
          </a:p>
        </p:txBody>
      </p:sp>
    </p:spTree>
    <p:extLst>
      <p:ext uri="{BB962C8B-B14F-4D97-AF65-F5344CB8AC3E}">
        <p14:creationId xmlns:p14="http://schemas.microsoft.com/office/powerpoint/2010/main" val="4288366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6D6B2-1BD0-36B6-D0B6-BCF83A0DF3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11B62D0-211B-BA27-17BA-E5C15E396E39}"/>
              </a:ext>
            </a:extLst>
          </p:cNvPr>
          <p:cNvSpPr>
            <a:spLocks noGrp="1"/>
          </p:cNvSpPr>
          <p:nvPr>
            <p:ph type="body" sz="quarter" idx="17"/>
          </p:nvPr>
        </p:nvSpPr>
        <p:spPr/>
        <p:txBody>
          <a:bodyPr/>
          <a:lstStyle/>
          <a:p>
            <a:r>
              <a:rPr lang="en-GB" noProof="0"/>
              <a:t>Schizophrenia – Course, natural history, and prognosis </a:t>
            </a:r>
          </a:p>
        </p:txBody>
      </p:sp>
      <p:sp>
        <p:nvSpPr>
          <p:cNvPr id="3" name="Title 2">
            <a:extLst>
              <a:ext uri="{FF2B5EF4-FFF2-40B4-BE49-F238E27FC236}">
                <a16:creationId xmlns:a16="http://schemas.microsoft.com/office/drawing/2014/main" id="{87D7A0CF-AB0E-EDCD-8B60-BCD310FB3705}"/>
              </a:ext>
            </a:extLst>
          </p:cNvPr>
          <p:cNvSpPr>
            <a:spLocks noGrp="1"/>
          </p:cNvSpPr>
          <p:nvPr>
            <p:ph type="title"/>
          </p:nvPr>
        </p:nvSpPr>
        <p:spPr/>
        <p:txBody>
          <a:bodyPr/>
          <a:lstStyle/>
          <a:p>
            <a:r>
              <a:rPr lang="en-GB" noProof="0"/>
              <a:t>Premorbid functioning and prognosis </a:t>
            </a:r>
          </a:p>
        </p:txBody>
      </p:sp>
      <p:sp>
        <p:nvSpPr>
          <p:cNvPr id="5" name="Content Placeholder 4">
            <a:extLst>
              <a:ext uri="{FF2B5EF4-FFF2-40B4-BE49-F238E27FC236}">
                <a16:creationId xmlns:a16="http://schemas.microsoft.com/office/drawing/2014/main" id="{9B6DBAC2-7C2B-F671-FE95-47363F6128F9}"/>
              </a:ext>
            </a:extLst>
          </p:cNvPr>
          <p:cNvSpPr>
            <a:spLocks noGrp="1"/>
          </p:cNvSpPr>
          <p:nvPr>
            <p:ph idx="20"/>
          </p:nvPr>
        </p:nvSpPr>
        <p:spPr>
          <a:xfrm>
            <a:off x="539751" y="1416785"/>
            <a:ext cx="3569046" cy="4415215"/>
          </a:xfrm>
        </p:spPr>
        <p:txBody>
          <a:bodyPr/>
          <a:lstStyle/>
          <a:p>
            <a:r>
              <a:rPr lang="en-GB" noProof="0"/>
              <a:t>Premorbid functioning in schizophrenia is heterogeneous, with studies identifying distinct latent or cluster-based profiles across patient populations</a:t>
            </a:r>
            <a:r>
              <a:rPr lang="en-GB" baseline="30000" noProof="0"/>
              <a:t>1</a:t>
            </a:r>
          </a:p>
          <a:p>
            <a:r>
              <a:rPr lang="en-GB" noProof="0"/>
              <a:t>Cluster analyses have identified transdiagnostic premorbid trajectories, such as ‘normal overall’, ‘normal social/impaired declining academic’, and ‘impaired stable social/impaired declining academic’</a:t>
            </a:r>
            <a:r>
              <a:rPr lang="en-GB" baseline="30000" noProof="0"/>
              <a:t>2</a:t>
            </a:r>
          </a:p>
          <a:p>
            <a:r>
              <a:rPr lang="en-GB" noProof="0"/>
              <a:t>Poorer premorbid adjustment, particularly in social and academic domains, has consistently been associated with worse clinical and functional outcomes</a:t>
            </a:r>
            <a:r>
              <a:rPr lang="en-GB" baseline="30000" noProof="0"/>
              <a:t>2,3</a:t>
            </a:r>
          </a:p>
          <a:p>
            <a:endParaRPr lang="en-GB" sz="1400" noProof="0"/>
          </a:p>
        </p:txBody>
      </p:sp>
      <p:sp>
        <p:nvSpPr>
          <p:cNvPr id="15" name="Content Placeholder 14">
            <a:extLst>
              <a:ext uri="{FF2B5EF4-FFF2-40B4-BE49-F238E27FC236}">
                <a16:creationId xmlns:a16="http://schemas.microsoft.com/office/drawing/2014/main" id="{528A6D34-564E-A035-569C-D06B2F96F16B}"/>
              </a:ext>
            </a:extLst>
          </p:cNvPr>
          <p:cNvSpPr>
            <a:spLocks noGrp="1"/>
          </p:cNvSpPr>
          <p:nvPr>
            <p:ph idx="21"/>
          </p:nvPr>
        </p:nvSpPr>
        <p:spPr>
          <a:xfrm>
            <a:off x="4272694" y="1416785"/>
            <a:ext cx="7377969" cy="4415215"/>
          </a:xfrm>
        </p:spPr>
        <p:txBody>
          <a:bodyPr/>
          <a:lstStyle/>
          <a:p>
            <a:pPr marL="0" indent="0" algn="ctr">
              <a:buNone/>
            </a:pPr>
            <a:r>
              <a:rPr lang="en-GB" b="1" noProof="0">
                <a:solidFill>
                  <a:schemeClr val="accent2">
                    <a:lumMod val="50000"/>
                  </a:schemeClr>
                </a:solidFill>
              </a:rPr>
              <a:t>Distribution of clinical subgroups in patients with FEP</a:t>
            </a:r>
            <a:r>
              <a:rPr lang="en-GB" b="1" baseline="30000" noProof="0">
                <a:solidFill>
                  <a:schemeClr val="accent2">
                    <a:lumMod val="50000"/>
                  </a:schemeClr>
                </a:solidFill>
              </a:rPr>
              <a:t>1</a:t>
            </a:r>
          </a:p>
          <a:p>
            <a:endParaRPr lang="en-GB" noProof="0"/>
          </a:p>
        </p:txBody>
      </p:sp>
      <p:sp>
        <p:nvSpPr>
          <p:cNvPr id="4" name="Text Placeholder 3">
            <a:extLst>
              <a:ext uri="{FF2B5EF4-FFF2-40B4-BE49-F238E27FC236}">
                <a16:creationId xmlns:a16="http://schemas.microsoft.com/office/drawing/2014/main" id="{5871129F-DB55-7057-B108-3C205B326ACC}"/>
              </a:ext>
            </a:extLst>
          </p:cNvPr>
          <p:cNvSpPr>
            <a:spLocks noGrp="1"/>
          </p:cNvSpPr>
          <p:nvPr>
            <p:ph type="body" sz="quarter" idx="18"/>
          </p:nvPr>
        </p:nvSpPr>
        <p:spPr>
          <a:xfrm>
            <a:off x="539749" y="6102000"/>
            <a:ext cx="6809139" cy="619200"/>
          </a:xfrm>
        </p:spPr>
        <p:txBody>
          <a:bodyPr/>
          <a:lstStyle/>
          <a:p>
            <a:r>
              <a:rPr lang="en-GB" baseline="30000" dirty="0" err="1"/>
              <a:t>a</a:t>
            </a:r>
            <a:r>
              <a:rPr lang="en-GB" dirty="0" err="1"/>
              <a:t>Each</a:t>
            </a:r>
            <a:r>
              <a:rPr lang="en-GB" dirty="0"/>
              <a:t> axis represents a reduction of a symptomatology domain, and each point is a subject</a:t>
            </a:r>
          </a:p>
          <a:p>
            <a:r>
              <a:rPr lang="en-GB" dirty="0"/>
              <a:t>FEP=first-episode psychosis</a:t>
            </a:r>
          </a:p>
          <a:p>
            <a:r>
              <a:rPr lang="en-GB" dirty="0"/>
              <a:t>1. Amoretti et al. </a:t>
            </a:r>
            <a:r>
              <a:rPr lang="en-GB" dirty="0" err="1"/>
              <a:t>Eur</a:t>
            </a:r>
            <a:r>
              <a:rPr lang="en-GB" dirty="0"/>
              <a:t> </a:t>
            </a:r>
            <a:r>
              <a:rPr lang="en-GB" dirty="0" err="1"/>
              <a:t>Neuropsychopharmacol</a:t>
            </a:r>
            <a:r>
              <a:rPr lang="en-GB" dirty="0"/>
              <a:t> 2021;47:112–129; 2. Chan et al. Psychiatry Res 2019;272:655–662; </a:t>
            </a:r>
            <a:br>
              <a:rPr lang="en-GB" dirty="0"/>
            </a:br>
            <a:r>
              <a:rPr lang="en-GB" dirty="0"/>
              <a:t>3. </a:t>
            </a:r>
            <a:r>
              <a:rPr lang="en-GB" dirty="0" err="1"/>
              <a:t>Caqueo-Urízar</a:t>
            </a:r>
            <a:r>
              <a:rPr lang="en-GB" dirty="0"/>
              <a:t> et al. J Clin Med 2022;11:3840</a:t>
            </a:r>
          </a:p>
        </p:txBody>
      </p:sp>
      <p:sp>
        <p:nvSpPr>
          <p:cNvPr id="7" name="Slide Number Placeholder 6">
            <a:extLst>
              <a:ext uri="{FF2B5EF4-FFF2-40B4-BE49-F238E27FC236}">
                <a16:creationId xmlns:a16="http://schemas.microsoft.com/office/drawing/2014/main" id="{C522887D-4CD3-3770-282D-3A7BAD0AA80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GB"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900" b="0" i="0" u="none" strike="noStrike" kern="1200" cap="none" spc="0" normalizeH="0" baseline="0" noProof="0">
              <a:ln>
                <a:noFill/>
              </a:ln>
              <a:solidFill>
                <a:srgbClr val="3F1A01"/>
              </a:solidFill>
              <a:effectLst/>
              <a:uLnTx/>
              <a:uFillTx/>
              <a:latin typeface="Arial"/>
              <a:ea typeface="+mn-ea"/>
              <a:cs typeface="+mn-cs"/>
            </a:endParaRPr>
          </a:p>
        </p:txBody>
      </p:sp>
      <p:grpSp>
        <p:nvGrpSpPr>
          <p:cNvPr id="67" name="Group 66">
            <a:extLst>
              <a:ext uri="{FF2B5EF4-FFF2-40B4-BE49-F238E27FC236}">
                <a16:creationId xmlns:a16="http://schemas.microsoft.com/office/drawing/2014/main" id="{B5FE1605-4C96-6BA7-EBB3-949221717234}"/>
              </a:ext>
            </a:extLst>
          </p:cNvPr>
          <p:cNvGrpSpPr/>
          <p:nvPr/>
        </p:nvGrpSpPr>
        <p:grpSpPr>
          <a:xfrm>
            <a:off x="8466552" y="4326855"/>
            <a:ext cx="1218371" cy="276998"/>
            <a:chOff x="10073641" y="4436991"/>
            <a:chExt cx="1218371" cy="276998"/>
          </a:xfrm>
        </p:grpSpPr>
        <p:sp>
          <p:nvSpPr>
            <p:cNvPr id="60" name="Rectangle 59">
              <a:extLst>
                <a:ext uri="{FF2B5EF4-FFF2-40B4-BE49-F238E27FC236}">
                  <a16:creationId xmlns:a16="http://schemas.microsoft.com/office/drawing/2014/main" id="{9AE722BD-1640-73AA-4E2A-E38394B64A4A}"/>
                </a:ext>
              </a:extLst>
            </p:cNvPr>
            <p:cNvSpPr/>
            <p:nvPr/>
          </p:nvSpPr>
          <p:spPr>
            <a:xfrm>
              <a:off x="10073641" y="4595652"/>
              <a:ext cx="98174" cy="98174"/>
            </a:xfrm>
            <a:prstGeom prst="rect">
              <a:avLst/>
            </a:prstGeom>
            <a:solidFill>
              <a:srgbClr val="DBFDFC"/>
            </a:solidFill>
            <a:ln w="6350">
              <a:solidFill>
                <a:srgbClr val="A1CD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A1CDC5"/>
                  </a:solidFill>
                  <a:effectLst/>
                  <a:uLnTx/>
                  <a:uFillTx/>
                  <a:latin typeface="Arial"/>
                  <a:ea typeface="+mn-ea"/>
                  <a:cs typeface="+mn-cs"/>
                </a:rPr>
                <a:t>+</a:t>
              </a:r>
            </a:p>
          </p:txBody>
        </p:sp>
        <p:sp>
          <p:nvSpPr>
            <p:cNvPr id="66" name="TextBox 65">
              <a:extLst>
                <a:ext uri="{FF2B5EF4-FFF2-40B4-BE49-F238E27FC236}">
                  <a16:creationId xmlns:a16="http://schemas.microsoft.com/office/drawing/2014/main" id="{97D2F249-055A-462E-8382-C8864B933FD2}"/>
                </a:ext>
              </a:extLst>
            </p:cNvPr>
            <p:cNvSpPr txBox="1"/>
            <p:nvPr/>
          </p:nvSpPr>
          <p:spPr>
            <a:xfrm>
              <a:off x="10188235" y="4575490"/>
              <a:ext cx="110377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Minimal symptoms</a:t>
              </a:r>
            </a:p>
          </p:txBody>
        </p:sp>
        <p:sp>
          <p:nvSpPr>
            <p:cNvPr id="95" name="TextBox 94">
              <a:extLst>
                <a:ext uri="{FF2B5EF4-FFF2-40B4-BE49-F238E27FC236}">
                  <a16:creationId xmlns:a16="http://schemas.microsoft.com/office/drawing/2014/main" id="{CC6BB4DE-BDFC-2B2D-BF80-FCEC5B789EB1}"/>
                </a:ext>
              </a:extLst>
            </p:cNvPr>
            <p:cNvSpPr txBox="1"/>
            <p:nvPr/>
          </p:nvSpPr>
          <p:spPr>
            <a:xfrm>
              <a:off x="10073641" y="4436991"/>
              <a:ext cx="1218371"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3F1A01"/>
                  </a:solidFill>
                  <a:effectLst/>
                  <a:uLnTx/>
                  <a:uFillTx/>
                  <a:latin typeface="Arial"/>
                  <a:ea typeface="+mn-ea"/>
                  <a:cs typeface="+mn-cs"/>
                </a:rPr>
                <a:t>Cluster</a:t>
              </a:r>
            </a:p>
          </p:txBody>
        </p:sp>
      </p:grpSp>
      <p:grpSp>
        <p:nvGrpSpPr>
          <p:cNvPr id="71" name="Group 70">
            <a:extLst>
              <a:ext uri="{FF2B5EF4-FFF2-40B4-BE49-F238E27FC236}">
                <a16:creationId xmlns:a16="http://schemas.microsoft.com/office/drawing/2014/main" id="{B801C246-D76D-5D09-C9B2-9C240B6AA177}"/>
              </a:ext>
            </a:extLst>
          </p:cNvPr>
          <p:cNvGrpSpPr/>
          <p:nvPr/>
        </p:nvGrpSpPr>
        <p:grpSpPr>
          <a:xfrm>
            <a:off x="8466552" y="4614914"/>
            <a:ext cx="1218371" cy="138499"/>
            <a:chOff x="9702324" y="4708658"/>
            <a:chExt cx="1218371" cy="138499"/>
          </a:xfrm>
        </p:grpSpPr>
        <p:sp>
          <p:nvSpPr>
            <p:cNvPr id="69" name="Rectangle 68">
              <a:extLst>
                <a:ext uri="{FF2B5EF4-FFF2-40B4-BE49-F238E27FC236}">
                  <a16:creationId xmlns:a16="http://schemas.microsoft.com/office/drawing/2014/main" id="{597C5946-0E0E-52DB-F815-183B2A60C0E9}"/>
                </a:ext>
              </a:extLst>
            </p:cNvPr>
            <p:cNvSpPr/>
            <p:nvPr/>
          </p:nvSpPr>
          <p:spPr>
            <a:xfrm>
              <a:off x="9702324" y="4728820"/>
              <a:ext cx="98174" cy="98174"/>
            </a:xfrm>
            <a:prstGeom prst="rect">
              <a:avLst/>
            </a:prstGeom>
            <a:solidFill>
              <a:srgbClr val="FFFFEB"/>
            </a:solidFill>
            <a:ln w="6350">
              <a:solidFill>
                <a:srgbClr val="A3D9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srgbClr val="A3D949"/>
                </a:solidFill>
                <a:effectLst/>
                <a:uLnTx/>
                <a:uFillTx/>
                <a:latin typeface="Arial"/>
                <a:ea typeface="+mn-ea"/>
                <a:cs typeface="+mn-cs"/>
              </a:endParaRPr>
            </a:p>
          </p:txBody>
        </p:sp>
        <p:sp>
          <p:nvSpPr>
            <p:cNvPr id="70" name="TextBox 69">
              <a:extLst>
                <a:ext uri="{FF2B5EF4-FFF2-40B4-BE49-F238E27FC236}">
                  <a16:creationId xmlns:a16="http://schemas.microsoft.com/office/drawing/2014/main" id="{AA14EFD8-A858-2CDD-75FC-E80DE292D7F1}"/>
                </a:ext>
              </a:extLst>
            </p:cNvPr>
            <p:cNvSpPr txBox="1"/>
            <p:nvPr/>
          </p:nvSpPr>
          <p:spPr>
            <a:xfrm>
              <a:off x="9816918" y="4708658"/>
              <a:ext cx="110377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Mild symptoms</a:t>
              </a:r>
            </a:p>
          </p:txBody>
        </p:sp>
      </p:grpSp>
      <p:grpSp>
        <p:nvGrpSpPr>
          <p:cNvPr id="75" name="Group 74">
            <a:extLst>
              <a:ext uri="{FF2B5EF4-FFF2-40B4-BE49-F238E27FC236}">
                <a16:creationId xmlns:a16="http://schemas.microsoft.com/office/drawing/2014/main" id="{1A2A02AC-2E71-295C-9C55-B3E6AFB31E64}"/>
              </a:ext>
            </a:extLst>
          </p:cNvPr>
          <p:cNvGrpSpPr/>
          <p:nvPr/>
        </p:nvGrpSpPr>
        <p:grpSpPr>
          <a:xfrm>
            <a:off x="8466552" y="4764474"/>
            <a:ext cx="1218371" cy="138499"/>
            <a:chOff x="9702324" y="4852488"/>
            <a:chExt cx="1218371" cy="138499"/>
          </a:xfrm>
        </p:grpSpPr>
        <p:sp>
          <p:nvSpPr>
            <p:cNvPr id="73" name="Rectangle 72">
              <a:extLst>
                <a:ext uri="{FF2B5EF4-FFF2-40B4-BE49-F238E27FC236}">
                  <a16:creationId xmlns:a16="http://schemas.microsoft.com/office/drawing/2014/main" id="{57A51DF5-7A07-60DB-FA9A-E211D158AC8C}"/>
                </a:ext>
              </a:extLst>
            </p:cNvPr>
            <p:cNvSpPr/>
            <p:nvPr/>
          </p:nvSpPr>
          <p:spPr>
            <a:xfrm>
              <a:off x="9702324" y="4872650"/>
              <a:ext cx="98174" cy="98174"/>
            </a:xfrm>
            <a:prstGeom prst="rect">
              <a:avLst/>
            </a:prstGeom>
            <a:solidFill>
              <a:srgbClr val="FEF9E0"/>
            </a:solidFill>
            <a:ln w="6350">
              <a:solidFill>
                <a:srgbClr val="ECAE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ECAE98"/>
                  </a:solidFill>
                  <a:effectLst/>
                  <a:uLnTx/>
                  <a:uFillTx/>
                  <a:latin typeface="Arial"/>
                  <a:ea typeface="+mn-ea"/>
                  <a:cs typeface="+mn-cs"/>
                </a:rPr>
                <a:t>x</a:t>
              </a:r>
            </a:p>
          </p:txBody>
        </p:sp>
        <p:sp>
          <p:nvSpPr>
            <p:cNvPr id="74" name="TextBox 73">
              <a:extLst>
                <a:ext uri="{FF2B5EF4-FFF2-40B4-BE49-F238E27FC236}">
                  <a16:creationId xmlns:a16="http://schemas.microsoft.com/office/drawing/2014/main" id="{952FDD28-1FF8-9D14-6248-67603C46FE05}"/>
                </a:ext>
              </a:extLst>
            </p:cNvPr>
            <p:cNvSpPr txBox="1"/>
            <p:nvPr/>
          </p:nvSpPr>
          <p:spPr>
            <a:xfrm>
              <a:off x="9816918" y="4852488"/>
              <a:ext cx="110377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Moderate symptoms</a:t>
              </a:r>
            </a:p>
          </p:txBody>
        </p:sp>
      </p:grpSp>
      <p:grpSp>
        <p:nvGrpSpPr>
          <p:cNvPr id="85" name="Group 84">
            <a:extLst>
              <a:ext uri="{FF2B5EF4-FFF2-40B4-BE49-F238E27FC236}">
                <a16:creationId xmlns:a16="http://schemas.microsoft.com/office/drawing/2014/main" id="{2822D199-BC97-3C02-3EAA-7CBE46DFCC77}"/>
              </a:ext>
            </a:extLst>
          </p:cNvPr>
          <p:cNvGrpSpPr/>
          <p:nvPr/>
        </p:nvGrpSpPr>
        <p:grpSpPr>
          <a:xfrm>
            <a:off x="9672365" y="4474157"/>
            <a:ext cx="1990566" cy="138499"/>
            <a:chOff x="9702324" y="5011452"/>
            <a:chExt cx="1990566" cy="138499"/>
          </a:xfrm>
        </p:grpSpPr>
        <p:sp>
          <p:nvSpPr>
            <p:cNvPr id="82" name="TextBox 81">
              <a:extLst>
                <a:ext uri="{FF2B5EF4-FFF2-40B4-BE49-F238E27FC236}">
                  <a16:creationId xmlns:a16="http://schemas.microsoft.com/office/drawing/2014/main" id="{287F6ACD-C990-0901-36AA-B7B0E3C7D17B}"/>
                </a:ext>
              </a:extLst>
            </p:cNvPr>
            <p:cNvSpPr txBox="1"/>
            <p:nvPr/>
          </p:nvSpPr>
          <p:spPr>
            <a:xfrm>
              <a:off x="9816918" y="5011452"/>
              <a:ext cx="1875972"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Negative and depressive symptoms</a:t>
              </a:r>
            </a:p>
          </p:txBody>
        </p:sp>
        <p:grpSp>
          <p:nvGrpSpPr>
            <p:cNvPr id="84" name="Group 83">
              <a:extLst>
                <a:ext uri="{FF2B5EF4-FFF2-40B4-BE49-F238E27FC236}">
                  <a16:creationId xmlns:a16="http://schemas.microsoft.com/office/drawing/2014/main" id="{07980FE9-F1DE-3E89-5A9B-C0188FC4A929}"/>
                </a:ext>
              </a:extLst>
            </p:cNvPr>
            <p:cNvGrpSpPr/>
            <p:nvPr/>
          </p:nvGrpSpPr>
          <p:grpSpPr>
            <a:xfrm>
              <a:off x="9702324" y="5031614"/>
              <a:ext cx="98174" cy="98174"/>
              <a:chOff x="9702324" y="5031614"/>
              <a:chExt cx="98174" cy="98174"/>
            </a:xfrm>
          </p:grpSpPr>
          <p:sp>
            <p:nvSpPr>
              <p:cNvPr id="81" name="Rectangle 80">
                <a:extLst>
                  <a:ext uri="{FF2B5EF4-FFF2-40B4-BE49-F238E27FC236}">
                    <a16:creationId xmlns:a16="http://schemas.microsoft.com/office/drawing/2014/main" id="{2E6E85DF-BED7-27ED-734E-722798D65A2A}"/>
                  </a:ext>
                </a:extLst>
              </p:cNvPr>
              <p:cNvSpPr/>
              <p:nvPr/>
            </p:nvSpPr>
            <p:spPr>
              <a:xfrm>
                <a:off x="9702324" y="5031614"/>
                <a:ext cx="98174" cy="98174"/>
              </a:xfrm>
              <a:prstGeom prst="rect">
                <a:avLst/>
              </a:prstGeom>
              <a:solidFill>
                <a:srgbClr val="FFF7FF"/>
              </a:solidFill>
              <a:ln w="6350">
                <a:solidFill>
                  <a:srgbClr val="D9A9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srgbClr val="ECAE98"/>
                  </a:solidFill>
                  <a:effectLst/>
                  <a:uLnTx/>
                  <a:uFillTx/>
                  <a:latin typeface="Arial"/>
                  <a:ea typeface="+mn-ea"/>
                  <a:cs typeface="+mn-cs"/>
                </a:endParaRPr>
              </a:p>
            </p:txBody>
          </p:sp>
          <p:sp>
            <p:nvSpPr>
              <p:cNvPr id="83" name="Flowchart: Extract 82">
                <a:extLst>
                  <a:ext uri="{FF2B5EF4-FFF2-40B4-BE49-F238E27FC236}">
                    <a16:creationId xmlns:a16="http://schemas.microsoft.com/office/drawing/2014/main" id="{35987EAD-EB6F-80AB-6A2D-7CE9FE4A34D1}"/>
                  </a:ext>
                </a:extLst>
              </p:cNvPr>
              <p:cNvSpPr/>
              <p:nvPr/>
            </p:nvSpPr>
            <p:spPr>
              <a:xfrm flipV="1">
                <a:off x="9733411" y="5068416"/>
                <a:ext cx="36000" cy="36000"/>
              </a:xfrm>
              <a:prstGeom prst="flowChartExtract">
                <a:avLst/>
              </a:prstGeom>
              <a:solidFill>
                <a:srgbClr val="FFF7FF"/>
              </a:solidFill>
              <a:ln w="6350">
                <a:solidFill>
                  <a:srgbClr val="D9A9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grpSp>
        <p:nvGrpSpPr>
          <p:cNvPr id="93" name="Group 92">
            <a:extLst>
              <a:ext uri="{FF2B5EF4-FFF2-40B4-BE49-F238E27FC236}">
                <a16:creationId xmlns:a16="http://schemas.microsoft.com/office/drawing/2014/main" id="{E535E7B6-868C-7E12-E54E-7E00A611170A}"/>
              </a:ext>
            </a:extLst>
          </p:cNvPr>
          <p:cNvGrpSpPr/>
          <p:nvPr/>
        </p:nvGrpSpPr>
        <p:grpSpPr>
          <a:xfrm>
            <a:off x="9672365" y="4623717"/>
            <a:ext cx="1159414" cy="138499"/>
            <a:chOff x="9702324" y="5173730"/>
            <a:chExt cx="1159414" cy="138499"/>
          </a:xfrm>
        </p:grpSpPr>
        <p:sp>
          <p:nvSpPr>
            <p:cNvPr id="87" name="TextBox 86">
              <a:extLst>
                <a:ext uri="{FF2B5EF4-FFF2-40B4-BE49-F238E27FC236}">
                  <a16:creationId xmlns:a16="http://schemas.microsoft.com/office/drawing/2014/main" id="{C762148C-7EBC-2AF2-F679-2416850CE149}"/>
                </a:ext>
              </a:extLst>
            </p:cNvPr>
            <p:cNvSpPr txBox="1"/>
            <p:nvPr/>
          </p:nvSpPr>
          <p:spPr>
            <a:xfrm>
              <a:off x="9816918" y="5173730"/>
              <a:ext cx="1044820"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Severe symptoms</a:t>
              </a:r>
            </a:p>
          </p:txBody>
        </p:sp>
        <p:sp>
          <p:nvSpPr>
            <p:cNvPr id="89" name="Rectangle 88">
              <a:extLst>
                <a:ext uri="{FF2B5EF4-FFF2-40B4-BE49-F238E27FC236}">
                  <a16:creationId xmlns:a16="http://schemas.microsoft.com/office/drawing/2014/main" id="{9494E2CA-D3E3-4C1B-BFCC-E29F63F12787}"/>
                </a:ext>
              </a:extLst>
            </p:cNvPr>
            <p:cNvSpPr/>
            <p:nvPr/>
          </p:nvSpPr>
          <p:spPr>
            <a:xfrm>
              <a:off x="9702324" y="5193892"/>
              <a:ext cx="98174" cy="98174"/>
            </a:xfrm>
            <a:prstGeom prst="rect">
              <a:avLst/>
            </a:prstGeom>
            <a:solidFill>
              <a:srgbClr val="F7FCFF"/>
            </a:solidFill>
            <a:ln w="6350">
              <a:solidFill>
                <a:srgbClr val="C0C5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C0C5D8"/>
                  </a:solidFill>
                  <a:effectLst/>
                  <a:uLnTx/>
                  <a:uFillTx/>
                  <a:latin typeface="Arial"/>
                  <a:ea typeface="+mn-ea"/>
                  <a:cs typeface="+mn-cs"/>
                </a:rPr>
                <a:t>◊</a:t>
              </a:r>
            </a:p>
          </p:txBody>
        </p:sp>
      </p:grpSp>
      <p:sp>
        <p:nvSpPr>
          <p:cNvPr id="91" name="Diamond 90">
            <a:extLst>
              <a:ext uri="{FF2B5EF4-FFF2-40B4-BE49-F238E27FC236}">
                <a16:creationId xmlns:a16="http://schemas.microsoft.com/office/drawing/2014/main" id="{EAF0AFEA-A59B-14BE-B49A-9BC41A2C8815}"/>
              </a:ext>
            </a:extLst>
          </p:cNvPr>
          <p:cNvSpPr/>
          <p:nvPr/>
        </p:nvSpPr>
        <p:spPr>
          <a:xfrm>
            <a:off x="8967116" y="5220120"/>
            <a:ext cx="45719" cy="45719"/>
          </a:xfrm>
          <a:prstGeom prst="diamond">
            <a:avLst/>
          </a:prstGeom>
          <a:solidFill>
            <a:srgbClr val="F7FCFF"/>
          </a:solidFill>
          <a:ln w="6350">
            <a:solidFill>
              <a:srgbClr val="C0C5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4" name="Group 33">
            <a:extLst>
              <a:ext uri="{FF2B5EF4-FFF2-40B4-BE49-F238E27FC236}">
                <a16:creationId xmlns:a16="http://schemas.microsoft.com/office/drawing/2014/main" id="{B516AB60-57D9-0D73-AE9F-28B1E0BB1BBE}"/>
              </a:ext>
            </a:extLst>
          </p:cNvPr>
          <p:cNvGrpSpPr/>
          <p:nvPr/>
        </p:nvGrpSpPr>
        <p:grpSpPr>
          <a:xfrm>
            <a:off x="4272694" y="1743743"/>
            <a:ext cx="7388229" cy="2488778"/>
            <a:chOff x="4844189" y="2614319"/>
            <a:chExt cx="6324232" cy="2130363"/>
          </a:xfrm>
        </p:grpSpPr>
        <p:grpSp>
          <p:nvGrpSpPr>
            <p:cNvPr id="120" name="Group 119">
              <a:extLst>
                <a:ext uri="{FF2B5EF4-FFF2-40B4-BE49-F238E27FC236}">
                  <a16:creationId xmlns:a16="http://schemas.microsoft.com/office/drawing/2014/main" id="{F94D5CFF-8C9B-992A-FBC8-9085433C15C3}"/>
                </a:ext>
              </a:extLst>
            </p:cNvPr>
            <p:cNvGrpSpPr/>
            <p:nvPr/>
          </p:nvGrpSpPr>
          <p:grpSpPr>
            <a:xfrm>
              <a:off x="4844189" y="2614320"/>
              <a:ext cx="3141925" cy="2130362"/>
              <a:chOff x="6097611" y="1609123"/>
              <a:chExt cx="3141925" cy="2130362"/>
            </a:xfrm>
          </p:grpSpPr>
          <p:grpSp>
            <p:nvGrpSpPr>
              <p:cNvPr id="115" name="Group 114">
                <a:extLst>
                  <a:ext uri="{FF2B5EF4-FFF2-40B4-BE49-F238E27FC236}">
                    <a16:creationId xmlns:a16="http://schemas.microsoft.com/office/drawing/2014/main" id="{51691740-488F-DBB4-670F-6A31A8A65E33}"/>
                  </a:ext>
                </a:extLst>
              </p:cNvPr>
              <p:cNvGrpSpPr/>
              <p:nvPr/>
            </p:nvGrpSpPr>
            <p:grpSpPr>
              <a:xfrm>
                <a:off x="6097611" y="1769971"/>
                <a:ext cx="2794929" cy="1969514"/>
                <a:chOff x="6082371" y="1785211"/>
                <a:chExt cx="2794929" cy="1969514"/>
              </a:xfrm>
            </p:grpSpPr>
            <p:pic>
              <p:nvPicPr>
                <p:cNvPr id="13" name="Picture 12">
                  <a:extLst>
                    <a:ext uri="{FF2B5EF4-FFF2-40B4-BE49-F238E27FC236}">
                      <a16:creationId xmlns:a16="http://schemas.microsoft.com/office/drawing/2014/main" id="{ADBD5FF1-EE0D-5208-5507-C385D9E1B145}"/>
                    </a:ext>
                  </a:extLst>
                </p:cNvPr>
                <p:cNvPicPr>
                  <a:picLocks noChangeAspect="1"/>
                </p:cNvPicPr>
                <p:nvPr/>
              </p:nvPicPr>
              <p:blipFill>
                <a:blip r:embed="rId3">
                  <a:extLst>
                    <a:ext uri="{28A0092B-C50C-407E-A947-70E740481C1C}">
                      <a14:useLocalDpi xmlns:a14="http://schemas.microsoft.com/office/drawing/2010/main" val="0"/>
                    </a:ext>
                  </a:extLst>
                </a:blip>
                <a:srcRect l="15028" t="7516" r="31501" b="55864"/>
                <a:stretch>
                  <a:fillRect/>
                </a:stretch>
              </p:blipFill>
              <p:spPr>
                <a:xfrm>
                  <a:off x="6615450" y="1824033"/>
                  <a:ext cx="2017365" cy="1537641"/>
                </a:xfrm>
                <a:prstGeom prst="rect">
                  <a:avLst/>
                </a:prstGeom>
              </p:spPr>
            </p:pic>
            <p:sp>
              <p:nvSpPr>
                <p:cNvPr id="38" name="Freeform: Shape 37">
                  <a:extLst>
                    <a:ext uri="{FF2B5EF4-FFF2-40B4-BE49-F238E27FC236}">
                      <a16:creationId xmlns:a16="http://schemas.microsoft.com/office/drawing/2014/main" id="{DFB01BDF-7030-5ECB-6D32-B4C1BAC9972E}"/>
                    </a:ext>
                  </a:extLst>
                </p:cNvPr>
                <p:cNvSpPr/>
                <p:nvPr/>
              </p:nvSpPr>
              <p:spPr>
                <a:xfrm>
                  <a:off x="6572250" y="1824033"/>
                  <a:ext cx="2305050" cy="1589800"/>
                </a:xfrm>
                <a:custGeom>
                  <a:avLst/>
                  <a:gdLst>
                    <a:gd name="csX0" fmla="*/ 0 w 2305050"/>
                    <a:gd name="csY0" fmla="*/ 0 h 1520190"/>
                    <a:gd name="csX1" fmla="*/ 0 w 2305050"/>
                    <a:gd name="csY1" fmla="*/ 1520190 h 1520190"/>
                    <a:gd name="csX2" fmla="*/ 2305050 w 2305050"/>
                    <a:gd name="csY2" fmla="*/ 1520190 h 1520190"/>
                  </a:gdLst>
                  <a:ahLst/>
                  <a:cxnLst>
                    <a:cxn ang="0">
                      <a:pos x="csX0" y="csY0"/>
                    </a:cxn>
                    <a:cxn ang="0">
                      <a:pos x="csX1" y="csY1"/>
                    </a:cxn>
                    <a:cxn ang="0">
                      <a:pos x="csX2" y="csY2"/>
                    </a:cxn>
                  </a:cxnLst>
                  <a:rect l="l" t="t" r="r" b="b"/>
                  <a:pathLst>
                    <a:path w="2305050" h="1520190">
                      <a:moveTo>
                        <a:pt x="0" y="0"/>
                      </a:moveTo>
                      <a:lnTo>
                        <a:pt x="0" y="1520190"/>
                      </a:lnTo>
                      <a:lnTo>
                        <a:pt x="2305050" y="152019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9" name="Group 38">
                  <a:extLst>
                    <a:ext uri="{FF2B5EF4-FFF2-40B4-BE49-F238E27FC236}">
                      <a16:creationId xmlns:a16="http://schemas.microsoft.com/office/drawing/2014/main" id="{57054F57-6E1D-6A08-D0AE-25147678EB00}"/>
                    </a:ext>
                  </a:extLst>
                </p:cNvPr>
                <p:cNvGrpSpPr/>
                <p:nvPr/>
              </p:nvGrpSpPr>
              <p:grpSpPr>
                <a:xfrm>
                  <a:off x="6082371" y="1785211"/>
                  <a:ext cx="2794929" cy="1969514"/>
                  <a:chOff x="6082371" y="3972078"/>
                  <a:chExt cx="2794929" cy="1969514"/>
                </a:xfrm>
              </p:grpSpPr>
              <p:sp>
                <p:nvSpPr>
                  <p:cNvPr id="40" name="Freeform: Shape 39">
                    <a:extLst>
                      <a:ext uri="{FF2B5EF4-FFF2-40B4-BE49-F238E27FC236}">
                        <a16:creationId xmlns:a16="http://schemas.microsoft.com/office/drawing/2014/main" id="{664B0B32-88D8-1C37-68E1-D7CAFE286DEE}"/>
                      </a:ext>
                    </a:extLst>
                  </p:cNvPr>
                  <p:cNvSpPr/>
                  <p:nvPr/>
                </p:nvSpPr>
                <p:spPr>
                  <a:xfrm>
                    <a:off x="6529050" y="4404721"/>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Freeform: Shape 40">
                    <a:extLst>
                      <a:ext uri="{FF2B5EF4-FFF2-40B4-BE49-F238E27FC236}">
                        <a16:creationId xmlns:a16="http://schemas.microsoft.com/office/drawing/2014/main" id="{1D57E987-7666-F1F8-0D90-29B52AE76E04}"/>
                      </a:ext>
                    </a:extLst>
                  </p:cNvPr>
                  <p:cNvSpPr/>
                  <p:nvPr/>
                </p:nvSpPr>
                <p:spPr>
                  <a:xfrm>
                    <a:off x="6529050" y="4776539"/>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2" name="Freeform: Shape 41">
                    <a:extLst>
                      <a:ext uri="{FF2B5EF4-FFF2-40B4-BE49-F238E27FC236}">
                        <a16:creationId xmlns:a16="http://schemas.microsoft.com/office/drawing/2014/main" id="{EF16A55C-8CE3-A7B5-389A-7793CBF7E6DE}"/>
                      </a:ext>
                    </a:extLst>
                  </p:cNvPr>
                  <p:cNvSpPr/>
                  <p:nvPr/>
                </p:nvSpPr>
                <p:spPr>
                  <a:xfrm>
                    <a:off x="6529050" y="5150845"/>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Freeform: Shape 42">
                    <a:extLst>
                      <a:ext uri="{FF2B5EF4-FFF2-40B4-BE49-F238E27FC236}">
                        <a16:creationId xmlns:a16="http://schemas.microsoft.com/office/drawing/2014/main" id="{626E11B3-1C18-B654-439A-736491C887E2}"/>
                      </a:ext>
                    </a:extLst>
                  </p:cNvPr>
                  <p:cNvSpPr/>
                  <p:nvPr/>
                </p:nvSpPr>
                <p:spPr>
                  <a:xfrm>
                    <a:off x="6529050" y="5526683"/>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4" name="Freeform: Shape 43">
                    <a:extLst>
                      <a:ext uri="{FF2B5EF4-FFF2-40B4-BE49-F238E27FC236}">
                        <a16:creationId xmlns:a16="http://schemas.microsoft.com/office/drawing/2014/main" id="{CEAB6887-7146-E816-D997-29912E7BD1E0}"/>
                      </a:ext>
                    </a:extLst>
                  </p:cNvPr>
                  <p:cNvSpPr/>
                  <p:nvPr/>
                </p:nvSpPr>
                <p:spPr>
                  <a:xfrm rot="5400000">
                    <a:off x="7275476" y="5622300"/>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5" name="Freeform: Shape 44">
                    <a:extLst>
                      <a:ext uri="{FF2B5EF4-FFF2-40B4-BE49-F238E27FC236}">
                        <a16:creationId xmlns:a16="http://schemas.microsoft.com/office/drawing/2014/main" id="{FF0E6D25-7F31-F4C7-9930-CBBEF821F2C7}"/>
                      </a:ext>
                    </a:extLst>
                  </p:cNvPr>
                  <p:cNvSpPr/>
                  <p:nvPr/>
                </p:nvSpPr>
                <p:spPr>
                  <a:xfrm rot="5400000">
                    <a:off x="7700247" y="5622300"/>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Freeform: Shape 45">
                    <a:extLst>
                      <a:ext uri="{FF2B5EF4-FFF2-40B4-BE49-F238E27FC236}">
                        <a16:creationId xmlns:a16="http://schemas.microsoft.com/office/drawing/2014/main" id="{356AD333-C833-49AB-1A8D-6A6763FDB04A}"/>
                      </a:ext>
                    </a:extLst>
                  </p:cNvPr>
                  <p:cNvSpPr/>
                  <p:nvPr/>
                </p:nvSpPr>
                <p:spPr>
                  <a:xfrm rot="5400000">
                    <a:off x="8125018" y="5622300"/>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7" name="TextBox 46">
                    <a:extLst>
                      <a:ext uri="{FF2B5EF4-FFF2-40B4-BE49-F238E27FC236}">
                        <a16:creationId xmlns:a16="http://schemas.microsoft.com/office/drawing/2014/main" id="{5DB71EA0-8E2C-A70C-964D-D440D14760C8}"/>
                      </a:ext>
                    </a:extLst>
                  </p:cNvPr>
                  <p:cNvSpPr txBox="1"/>
                  <p:nvPr/>
                </p:nvSpPr>
                <p:spPr>
                  <a:xfrm>
                    <a:off x="7083761" y="5632380"/>
                    <a:ext cx="421640"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–30</a:t>
                    </a:r>
                  </a:p>
                </p:txBody>
              </p:sp>
              <p:sp>
                <p:nvSpPr>
                  <p:cNvPr id="48" name="TextBox 47">
                    <a:extLst>
                      <a:ext uri="{FF2B5EF4-FFF2-40B4-BE49-F238E27FC236}">
                        <a16:creationId xmlns:a16="http://schemas.microsoft.com/office/drawing/2014/main" id="{029E8883-4AFD-0F71-75CC-C1D738466090}"/>
                      </a:ext>
                    </a:extLst>
                  </p:cNvPr>
                  <p:cNvSpPr txBox="1"/>
                  <p:nvPr/>
                </p:nvSpPr>
                <p:spPr>
                  <a:xfrm>
                    <a:off x="7507261" y="5632380"/>
                    <a:ext cx="421640"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–20</a:t>
                    </a:r>
                  </a:p>
                </p:txBody>
              </p:sp>
              <p:sp>
                <p:nvSpPr>
                  <p:cNvPr id="49" name="TextBox 48">
                    <a:extLst>
                      <a:ext uri="{FF2B5EF4-FFF2-40B4-BE49-F238E27FC236}">
                        <a16:creationId xmlns:a16="http://schemas.microsoft.com/office/drawing/2014/main" id="{D751673A-9600-948D-71CA-0D93680A12D9}"/>
                      </a:ext>
                    </a:extLst>
                  </p:cNvPr>
                  <p:cNvSpPr txBox="1"/>
                  <p:nvPr/>
                </p:nvSpPr>
                <p:spPr>
                  <a:xfrm>
                    <a:off x="7930762" y="5632380"/>
                    <a:ext cx="421640"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–10</a:t>
                    </a:r>
                  </a:p>
                </p:txBody>
              </p:sp>
              <p:sp>
                <p:nvSpPr>
                  <p:cNvPr id="50" name="TextBox 49">
                    <a:extLst>
                      <a:ext uri="{FF2B5EF4-FFF2-40B4-BE49-F238E27FC236}">
                        <a16:creationId xmlns:a16="http://schemas.microsoft.com/office/drawing/2014/main" id="{0CA1B83F-A6AC-062B-2471-B05E14E02DB0}"/>
                      </a:ext>
                    </a:extLst>
                  </p:cNvPr>
                  <p:cNvSpPr txBox="1"/>
                  <p:nvPr/>
                </p:nvSpPr>
                <p:spPr>
                  <a:xfrm>
                    <a:off x="6082371" y="5457433"/>
                    <a:ext cx="421640" cy="11855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–20</a:t>
                    </a:r>
                  </a:p>
                </p:txBody>
              </p:sp>
              <p:sp>
                <p:nvSpPr>
                  <p:cNvPr id="51" name="TextBox 50">
                    <a:extLst>
                      <a:ext uri="{FF2B5EF4-FFF2-40B4-BE49-F238E27FC236}">
                        <a16:creationId xmlns:a16="http://schemas.microsoft.com/office/drawing/2014/main" id="{8D7AA960-D777-13C2-CB47-8B23146BC557}"/>
                      </a:ext>
                    </a:extLst>
                  </p:cNvPr>
                  <p:cNvSpPr txBox="1"/>
                  <p:nvPr/>
                </p:nvSpPr>
                <p:spPr>
                  <a:xfrm>
                    <a:off x="6082371" y="5084944"/>
                    <a:ext cx="421640" cy="11855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–10</a:t>
                    </a:r>
                  </a:p>
                </p:txBody>
              </p:sp>
              <p:sp>
                <p:nvSpPr>
                  <p:cNvPr id="52" name="TextBox 51">
                    <a:extLst>
                      <a:ext uri="{FF2B5EF4-FFF2-40B4-BE49-F238E27FC236}">
                        <a16:creationId xmlns:a16="http://schemas.microsoft.com/office/drawing/2014/main" id="{CF94D0E1-1A32-F0C6-B88F-C521B0FD4151}"/>
                      </a:ext>
                    </a:extLst>
                  </p:cNvPr>
                  <p:cNvSpPr txBox="1"/>
                  <p:nvPr/>
                </p:nvSpPr>
                <p:spPr>
                  <a:xfrm>
                    <a:off x="6082371" y="4713989"/>
                    <a:ext cx="421640" cy="11855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0</a:t>
                    </a:r>
                  </a:p>
                </p:txBody>
              </p:sp>
              <p:sp>
                <p:nvSpPr>
                  <p:cNvPr id="53" name="TextBox 52">
                    <a:extLst>
                      <a:ext uri="{FF2B5EF4-FFF2-40B4-BE49-F238E27FC236}">
                        <a16:creationId xmlns:a16="http://schemas.microsoft.com/office/drawing/2014/main" id="{D693E549-8ACB-4EFC-798D-731DE3563FA5}"/>
                      </a:ext>
                    </a:extLst>
                  </p:cNvPr>
                  <p:cNvSpPr txBox="1"/>
                  <p:nvPr/>
                </p:nvSpPr>
                <p:spPr>
                  <a:xfrm>
                    <a:off x="6082371" y="4345522"/>
                    <a:ext cx="421640" cy="11855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10</a:t>
                    </a:r>
                  </a:p>
                </p:txBody>
              </p:sp>
              <p:sp>
                <p:nvSpPr>
                  <p:cNvPr id="54" name="TextBox 53">
                    <a:extLst>
                      <a:ext uri="{FF2B5EF4-FFF2-40B4-BE49-F238E27FC236}">
                        <a16:creationId xmlns:a16="http://schemas.microsoft.com/office/drawing/2014/main" id="{9F883A58-826B-4A7B-66F4-9AF11ACEA16D}"/>
                      </a:ext>
                    </a:extLst>
                  </p:cNvPr>
                  <p:cNvSpPr txBox="1"/>
                  <p:nvPr/>
                </p:nvSpPr>
                <p:spPr>
                  <a:xfrm>
                    <a:off x="6572250" y="5823039"/>
                    <a:ext cx="2305050"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3F1A01"/>
                        </a:solidFill>
                        <a:effectLst/>
                        <a:uLnTx/>
                        <a:uFillTx/>
                        <a:latin typeface="Arial"/>
                        <a:ea typeface="+mn-ea"/>
                        <a:cs typeface="+mn-cs"/>
                      </a:rPr>
                      <a:t>Dimension 1</a:t>
                    </a:r>
                  </a:p>
                </p:txBody>
              </p:sp>
              <p:sp>
                <p:nvSpPr>
                  <p:cNvPr id="55" name="TextBox 54">
                    <a:extLst>
                      <a:ext uri="{FF2B5EF4-FFF2-40B4-BE49-F238E27FC236}">
                        <a16:creationId xmlns:a16="http://schemas.microsoft.com/office/drawing/2014/main" id="{29D7E7E6-3146-2797-6C53-9190A34124A7}"/>
                      </a:ext>
                    </a:extLst>
                  </p:cNvPr>
                  <p:cNvSpPr txBox="1"/>
                  <p:nvPr/>
                </p:nvSpPr>
                <p:spPr>
                  <a:xfrm rot="16200000">
                    <a:off x="5449766" y="4784627"/>
                    <a:ext cx="1526788"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3F1A01"/>
                        </a:solidFill>
                        <a:effectLst/>
                        <a:uLnTx/>
                        <a:uFillTx/>
                        <a:latin typeface="Arial"/>
                        <a:ea typeface="+mn-ea"/>
                        <a:cs typeface="+mn-cs"/>
                      </a:rPr>
                      <a:t>Dimension 2</a:t>
                    </a:r>
                  </a:p>
                </p:txBody>
              </p:sp>
              <p:sp>
                <p:nvSpPr>
                  <p:cNvPr id="56" name="Freeform: Shape 55">
                    <a:extLst>
                      <a:ext uri="{FF2B5EF4-FFF2-40B4-BE49-F238E27FC236}">
                        <a16:creationId xmlns:a16="http://schemas.microsoft.com/office/drawing/2014/main" id="{E6A60517-A83A-C432-1F63-673EB9429762}"/>
                      </a:ext>
                    </a:extLst>
                  </p:cNvPr>
                  <p:cNvSpPr/>
                  <p:nvPr/>
                </p:nvSpPr>
                <p:spPr>
                  <a:xfrm>
                    <a:off x="6529050" y="4031277"/>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7" name="TextBox 56">
                    <a:extLst>
                      <a:ext uri="{FF2B5EF4-FFF2-40B4-BE49-F238E27FC236}">
                        <a16:creationId xmlns:a16="http://schemas.microsoft.com/office/drawing/2014/main" id="{DCDA9C66-84A5-8E3D-A927-C3E18A6C17EC}"/>
                      </a:ext>
                    </a:extLst>
                  </p:cNvPr>
                  <p:cNvSpPr txBox="1"/>
                  <p:nvPr/>
                </p:nvSpPr>
                <p:spPr>
                  <a:xfrm>
                    <a:off x="6082371" y="3972078"/>
                    <a:ext cx="421640" cy="11855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20</a:t>
                    </a:r>
                  </a:p>
                </p:txBody>
              </p:sp>
              <p:sp>
                <p:nvSpPr>
                  <p:cNvPr id="58" name="Freeform: Shape 57">
                    <a:extLst>
                      <a:ext uri="{FF2B5EF4-FFF2-40B4-BE49-F238E27FC236}">
                        <a16:creationId xmlns:a16="http://schemas.microsoft.com/office/drawing/2014/main" id="{43A9D76D-A052-8E9D-3BEE-77A67806B9EC}"/>
                      </a:ext>
                    </a:extLst>
                  </p:cNvPr>
                  <p:cNvSpPr/>
                  <p:nvPr/>
                </p:nvSpPr>
                <p:spPr>
                  <a:xfrm rot="5400000">
                    <a:off x="6850705" y="5622300"/>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9" name="TextBox 58">
                    <a:extLst>
                      <a:ext uri="{FF2B5EF4-FFF2-40B4-BE49-F238E27FC236}">
                        <a16:creationId xmlns:a16="http://schemas.microsoft.com/office/drawing/2014/main" id="{71E084B9-FC49-7387-2D03-E9910BA6DDF8}"/>
                      </a:ext>
                    </a:extLst>
                  </p:cNvPr>
                  <p:cNvSpPr txBox="1"/>
                  <p:nvPr/>
                </p:nvSpPr>
                <p:spPr>
                  <a:xfrm>
                    <a:off x="6660261" y="5632380"/>
                    <a:ext cx="421640"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–40</a:t>
                    </a:r>
                  </a:p>
                </p:txBody>
              </p:sp>
            </p:grpSp>
          </p:grpSp>
          <p:sp>
            <p:nvSpPr>
              <p:cNvPr id="117" name="TextBox 116">
                <a:extLst>
                  <a:ext uri="{FF2B5EF4-FFF2-40B4-BE49-F238E27FC236}">
                    <a16:creationId xmlns:a16="http://schemas.microsoft.com/office/drawing/2014/main" id="{B2B33DB5-DD08-131E-3768-DB5B2C638BB3}"/>
                  </a:ext>
                </a:extLst>
              </p:cNvPr>
              <p:cNvSpPr txBox="1"/>
              <p:nvPr/>
            </p:nvSpPr>
            <p:spPr>
              <a:xfrm>
                <a:off x="6143910" y="1609123"/>
                <a:ext cx="3095626" cy="23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B59E5F">
                        <a:lumMod val="50000"/>
                      </a:srgbClr>
                    </a:solidFill>
                    <a:effectLst/>
                    <a:uLnTx/>
                    <a:uFillTx/>
                    <a:latin typeface="Arial"/>
                    <a:ea typeface="+mn-ea"/>
                    <a:cs typeface="+mn-cs"/>
                  </a:rPr>
                  <a:t>Cluster distribution at </a:t>
                </a:r>
                <a:r>
                  <a:rPr kumimoji="0" lang="en-GB" sz="1200" b="1" i="0" u="none" strike="noStrike" kern="1200" cap="none" spc="0" normalizeH="0" baseline="0" noProof="0" err="1">
                    <a:ln>
                      <a:noFill/>
                    </a:ln>
                    <a:solidFill>
                      <a:srgbClr val="B59E5F">
                        <a:lumMod val="50000"/>
                      </a:srgbClr>
                    </a:solidFill>
                    <a:effectLst/>
                    <a:uLnTx/>
                    <a:uFillTx/>
                    <a:latin typeface="Arial"/>
                    <a:ea typeface="+mn-ea"/>
                    <a:cs typeface="+mn-cs"/>
                  </a:rPr>
                  <a:t>baseline</a:t>
                </a:r>
                <a:r>
                  <a:rPr kumimoji="0" lang="en-GB" sz="1200" b="1" i="0" u="none" strike="noStrike" kern="1200" cap="none" spc="0" normalizeH="0" baseline="30000" noProof="0" err="1">
                    <a:ln>
                      <a:noFill/>
                    </a:ln>
                    <a:solidFill>
                      <a:srgbClr val="B59E5F">
                        <a:lumMod val="50000"/>
                      </a:srgbClr>
                    </a:solidFill>
                    <a:effectLst/>
                    <a:uLnTx/>
                    <a:uFillTx/>
                    <a:latin typeface="Arial"/>
                    <a:ea typeface="+mn-ea"/>
                    <a:cs typeface="+mn-cs"/>
                  </a:rPr>
                  <a:t>a</a:t>
                </a:r>
                <a:endParaRPr kumimoji="0" lang="en-GB" sz="1200" b="1" i="0" u="none" strike="noStrike" kern="1200" cap="none" spc="0" normalizeH="0" baseline="30000" noProof="0">
                  <a:ln>
                    <a:noFill/>
                  </a:ln>
                  <a:solidFill>
                    <a:srgbClr val="B59E5F">
                      <a:lumMod val="50000"/>
                    </a:srgbClr>
                  </a:solidFill>
                  <a:effectLst/>
                  <a:uLnTx/>
                  <a:uFillTx/>
                  <a:latin typeface="Arial"/>
                  <a:ea typeface="+mn-ea"/>
                  <a:cs typeface="+mn-cs"/>
                </a:endParaRPr>
              </a:p>
            </p:txBody>
          </p:sp>
        </p:grpSp>
        <p:grpSp>
          <p:nvGrpSpPr>
            <p:cNvPr id="119" name="Group 118">
              <a:extLst>
                <a:ext uri="{FF2B5EF4-FFF2-40B4-BE49-F238E27FC236}">
                  <a16:creationId xmlns:a16="http://schemas.microsoft.com/office/drawing/2014/main" id="{674335B4-1086-54E1-CAF7-78C1EAA8F016}"/>
                </a:ext>
              </a:extLst>
            </p:cNvPr>
            <p:cNvGrpSpPr/>
            <p:nvPr/>
          </p:nvGrpSpPr>
          <p:grpSpPr>
            <a:xfrm>
              <a:off x="8002543" y="2614319"/>
              <a:ext cx="3165878" cy="2130363"/>
              <a:chOff x="6082371" y="3811229"/>
              <a:chExt cx="3165878" cy="2130363"/>
            </a:xfrm>
          </p:grpSpPr>
          <p:grpSp>
            <p:nvGrpSpPr>
              <p:cNvPr id="116" name="Group 115">
                <a:extLst>
                  <a:ext uri="{FF2B5EF4-FFF2-40B4-BE49-F238E27FC236}">
                    <a16:creationId xmlns:a16="http://schemas.microsoft.com/office/drawing/2014/main" id="{7E12CC17-620A-CEBE-B383-935B40810682}"/>
                  </a:ext>
                </a:extLst>
              </p:cNvPr>
              <p:cNvGrpSpPr/>
              <p:nvPr/>
            </p:nvGrpSpPr>
            <p:grpSpPr>
              <a:xfrm>
                <a:off x="6082371" y="4023843"/>
                <a:ext cx="2794929" cy="1917749"/>
                <a:chOff x="6082371" y="4023843"/>
                <a:chExt cx="2794929" cy="1917749"/>
              </a:xfrm>
            </p:grpSpPr>
            <p:pic>
              <p:nvPicPr>
                <p:cNvPr id="14" name="Picture 13">
                  <a:extLst>
                    <a:ext uri="{FF2B5EF4-FFF2-40B4-BE49-F238E27FC236}">
                      <a16:creationId xmlns:a16="http://schemas.microsoft.com/office/drawing/2014/main" id="{3B1C1574-CD53-7807-081A-4779531D3BEE}"/>
                    </a:ext>
                  </a:extLst>
                </p:cNvPr>
                <p:cNvPicPr>
                  <a:picLocks noChangeAspect="1"/>
                </p:cNvPicPr>
                <p:nvPr/>
              </p:nvPicPr>
              <p:blipFill>
                <a:blip r:embed="rId3">
                  <a:extLst>
                    <a:ext uri="{28A0092B-C50C-407E-A947-70E740481C1C}">
                      <a14:useLocalDpi xmlns:a14="http://schemas.microsoft.com/office/drawing/2010/main" val="0"/>
                    </a:ext>
                  </a:extLst>
                </a:blip>
                <a:srcRect l="13167" t="58614" r="27698" b="4406"/>
                <a:stretch>
                  <a:fillRect/>
                </a:stretch>
              </p:blipFill>
              <p:spPr>
                <a:xfrm>
                  <a:off x="6597290" y="4023843"/>
                  <a:ext cx="2231058" cy="1552783"/>
                </a:xfrm>
                <a:prstGeom prst="rect">
                  <a:avLst/>
                </a:prstGeom>
              </p:spPr>
            </p:pic>
            <p:grpSp>
              <p:nvGrpSpPr>
                <p:cNvPr id="35" name="Group 34">
                  <a:extLst>
                    <a:ext uri="{FF2B5EF4-FFF2-40B4-BE49-F238E27FC236}">
                      <a16:creationId xmlns:a16="http://schemas.microsoft.com/office/drawing/2014/main" id="{5451BE2A-F57A-BCFE-68FA-064D46DE1F82}"/>
                    </a:ext>
                  </a:extLst>
                </p:cNvPr>
                <p:cNvGrpSpPr/>
                <p:nvPr/>
              </p:nvGrpSpPr>
              <p:grpSpPr>
                <a:xfrm>
                  <a:off x="6082371" y="4080509"/>
                  <a:ext cx="2794929" cy="1861083"/>
                  <a:chOff x="6082371" y="4080509"/>
                  <a:chExt cx="2794929" cy="1861083"/>
                </a:xfrm>
              </p:grpSpPr>
              <p:sp>
                <p:nvSpPr>
                  <p:cNvPr id="16" name="Freeform: Shape 15">
                    <a:extLst>
                      <a:ext uri="{FF2B5EF4-FFF2-40B4-BE49-F238E27FC236}">
                        <a16:creationId xmlns:a16="http://schemas.microsoft.com/office/drawing/2014/main" id="{550E1B3C-013C-559C-3089-153F4015477B}"/>
                      </a:ext>
                    </a:extLst>
                  </p:cNvPr>
                  <p:cNvSpPr/>
                  <p:nvPr/>
                </p:nvSpPr>
                <p:spPr>
                  <a:xfrm>
                    <a:off x="6572250" y="4080510"/>
                    <a:ext cx="2305050" cy="1520190"/>
                  </a:xfrm>
                  <a:custGeom>
                    <a:avLst/>
                    <a:gdLst>
                      <a:gd name="csX0" fmla="*/ 0 w 2305050"/>
                      <a:gd name="csY0" fmla="*/ 0 h 1520190"/>
                      <a:gd name="csX1" fmla="*/ 0 w 2305050"/>
                      <a:gd name="csY1" fmla="*/ 1520190 h 1520190"/>
                      <a:gd name="csX2" fmla="*/ 2305050 w 2305050"/>
                      <a:gd name="csY2" fmla="*/ 1520190 h 1520190"/>
                    </a:gdLst>
                    <a:ahLst/>
                    <a:cxnLst>
                      <a:cxn ang="0">
                        <a:pos x="csX0" y="csY0"/>
                      </a:cxn>
                      <a:cxn ang="0">
                        <a:pos x="csX1" y="csY1"/>
                      </a:cxn>
                      <a:cxn ang="0">
                        <a:pos x="csX2" y="csY2"/>
                      </a:cxn>
                    </a:cxnLst>
                    <a:rect l="l" t="t" r="r" b="b"/>
                    <a:pathLst>
                      <a:path w="2305050" h="1520190">
                        <a:moveTo>
                          <a:pt x="0" y="0"/>
                        </a:moveTo>
                        <a:lnTo>
                          <a:pt x="0" y="1520190"/>
                        </a:lnTo>
                        <a:lnTo>
                          <a:pt x="2305050" y="152019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3" name="Group 32">
                    <a:extLst>
                      <a:ext uri="{FF2B5EF4-FFF2-40B4-BE49-F238E27FC236}">
                        <a16:creationId xmlns:a16="http://schemas.microsoft.com/office/drawing/2014/main" id="{4FCEE78D-5912-37DE-112F-F5BDA8D4FB02}"/>
                      </a:ext>
                    </a:extLst>
                  </p:cNvPr>
                  <p:cNvGrpSpPr/>
                  <p:nvPr/>
                </p:nvGrpSpPr>
                <p:grpSpPr>
                  <a:xfrm>
                    <a:off x="6082371" y="4080509"/>
                    <a:ext cx="2794929" cy="1861083"/>
                    <a:chOff x="6082371" y="4080509"/>
                    <a:chExt cx="2794929" cy="1861083"/>
                  </a:xfrm>
                </p:grpSpPr>
                <p:sp>
                  <p:nvSpPr>
                    <p:cNvPr id="17" name="Freeform: Shape 16">
                      <a:extLst>
                        <a:ext uri="{FF2B5EF4-FFF2-40B4-BE49-F238E27FC236}">
                          <a16:creationId xmlns:a16="http://schemas.microsoft.com/office/drawing/2014/main" id="{2573A14E-B291-CB07-69A1-D5349F01C7B2}"/>
                        </a:ext>
                      </a:extLst>
                    </p:cNvPr>
                    <p:cNvSpPr/>
                    <p:nvPr/>
                  </p:nvSpPr>
                  <p:spPr>
                    <a:xfrm>
                      <a:off x="6529050" y="4376495"/>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Freeform: Shape 17">
                      <a:extLst>
                        <a:ext uri="{FF2B5EF4-FFF2-40B4-BE49-F238E27FC236}">
                          <a16:creationId xmlns:a16="http://schemas.microsoft.com/office/drawing/2014/main" id="{BD4E4FB9-5D1F-9BD5-1F0F-AA69D20FDAA5}"/>
                        </a:ext>
                      </a:extLst>
                    </p:cNvPr>
                    <p:cNvSpPr/>
                    <p:nvPr/>
                  </p:nvSpPr>
                  <p:spPr>
                    <a:xfrm>
                      <a:off x="6529050" y="4776539"/>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Freeform: Shape 18">
                      <a:extLst>
                        <a:ext uri="{FF2B5EF4-FFF2-40B4-BE49-F238E27FC236}">
                          <a16:creationId xmlns:a16="http://schemas.microsoft.com/office/drawing/2014/main" id="{3EA242E7-35E3-AED4-051F-2C87E4E44683}"/>
                        </a:ext>
                      </a:extLst>
                    </p:cNvPr>
                    <p:cNvSpPr/>
                    <p:nvPr/>
                  </p:nvSpPr>
                  <p:spPr>
                    <a:xfrm>
                      <a:off x="6529050" y="5176583"/>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B191B1B1-CD02-42FA-C958-AAD6BD2CD2EF}"/>
                        </a:ext>
                      </a:extLst>
                    </p:cNvPr>
                    <p:cNvSpPr/>
                    <p:nvPr/>
                  </p:nvSpPr>
                  <p:spPr>
                    <a:xfrm>
                      <a:off x="6529050" y="5576626"/>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F9DF28D0-2E57-52DE-906E-7CC6DE713597}"/>
                        </a:ext>
                      </a:extLst>
                    </p:cNvPr>
                    <p:cNvSpPr/>
                    <p:nvPr/>
                  </p:nvSpPr>
                  <p:spPr>
                    <a:xfrm rot="5400000">
                      <a:off x="7174845" y="5622300"/>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Freeform: Shape 21">
                      <a:extLst>
                        <a:ext uri="{FF2B5EF4-FFF2-40B4-BE49-F238E27FC236}">
                          <a16:creationId xmlns:a16="http://schemas.microsoft.com/office/drawing/2014/main" id="{546CF37E-D402-03A6-3DCC-B7E606774B7F}"/>
                        </a:ext>
                      </a:extLst>
                    </p:cNvPr>
                    <p:cNvSpPr/>
                    <p:nvPr/>
                  </p:nvSpPr>
                  <p:spPr>
                    <a:xfrm rot="5400000">
                      <a:off x="7893030" y="5622300"/>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Freeform: Shape 22">
                      <a:extLst>
                        <a:ext uri="{FF2B5EF4-FFF2-40B4-BE49-F238E27FC236}">
                          <a16:creationId xmlns:a16="http://schemas.microsoft.com/office/drawing/2014/main" id="{0CA382AB-1F2E-A9A9-2BBF-14BBF55C3009}"/>
                        </a:ext>
                      </a:extLst>
                    </p:cNvPr>
                    <p:cNvSpPr/>
                    <p:nvPr/>
                  </p:nvSpPr>
                  <p:spPr>
                    <a:xfrm rot="5400000">
                      <a:off x="8611215" y="5622300"/>
                      <a:ext cx="43200" cy="0"/>
                    </a:xfrm>
                    <a:custGeom>
                      <a:avLst/>
                      <a:gdLst>
                        <a:gd name="csX0" fmla="*/ 0 w 83820"/>
                        <a:gd name="csY0" fmla="*/ 0 h 0"/>
                        <a:gd name="csX1" fmla="*/ 83820 w 83820"/>
                        <a:gd name="csY1" fmla="*/ 0 h 0"/>
                      </a:gdLst>
                      <a:ahLst/>
                      <a:cxnLst>
                        <a:cxn ang="0">
                          <a:pos x="csX0" y="csY0"/>
                        </a:cxn>
                        <a:cxn ang="0">
                          <a:pos x="csX1" y="csY1"/>
                        </a:cxn>
                      </a:cxnLst>
                      <a:rect l="l" t="t" r="r" b="b"/>
                      <a:pathLst>
                        <a:path w="83820">
                          <a:moveTo>
                            <a:pt x="0" y="0"/>
                          </a:moveTo>
                          <a:lnTo>
                            <a:pt x="8382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TextBox 23">
                      <a:extLst>
                        <a:ext uri="{FF2B5EF4-FFF2-40B4-BE49-F238E27FC236}">
                          <a16:creationId xmlns:a16="http://schemas.microsoft.com/office/drawing/2014/main" id="{37FA725A-CA12-560E-8003-EA89A4864669}"/>
                        </a:ext>
                      </a:extLst>
                    </p:cNvPr>
                    <p:cNvSpPr txBox="1"/>
                    <p:nvPr/>
                  </p:nvSpPr>
                  <p:spPr>
                    <a:xfrm>
                      <a:off x="6984401" y="5632380"/>
                      <a:ext cx="421640"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–30</a:t>
                      </a:r>
                    </a:p>
                  </p:txBody>
                </p:sp>
                <p:sp>
                  <p:nvSpPr>
                    <p:cNvPr id="25" name="TextBox 24">
                      <a:extLst>
                        <a:ext uri="{FF2B5EF4-FFF2-40B4-BE49-F238E27FC236}">
                          <a16:creationId xmlns:a16="http://schemas.microsoft.com/office/drawing/2014/main" id="{B39809BE-AB91-62B6-52CB-4AA3A230475E}"/>
                        </a:ext>
                      </a:extLst>
                    </p:cNvPr>
                    <p:cNvSpPr txBox="1"/>
                    <p:nvPr/>
                  </p:nvSpPr>
                  <p:spPr>
                    <a:xfrm>
                      <a:off x="7700680" y="5632380"/>
                      <a:ext cx="421640"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–20</a:t>
                      </a:r>
                    </a:p>
                  </p:txBody>
                </p:sp>
                <p:sp>
                  <p:nvSpPr>
                    <p:cNvPr id="26" name="TextBox 25">
                      <a:extLst>
                        <a:ext uri="{FF2B5EF4-FFF2-40B4-BE49-F238E27FC236}">
                          <a16:creationId xmlns:a16="http://schemas.microsoft.com/office/drawing/2014/main" id="{2F943B91-19D7-D342-7B4D-10A16C891EE7}"/>
                        </a:ext>
                      </a:extLst>
                    </p:cNvPr>
                    <p:cNvSpPr txBox="1"/>
                    <p:nvPr/>
                  </p:nvSpPr>
                  <p:spPr>
                    <a:xfrm>
                      <a:off x="8416959" y="5632380"/>
                      <a:ext cx="421640"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–10</a:t>
                      </a:r>
                    </a:p>
                  </p:txBody>
                </p:sp>
                <p:sp>
                  <p:nvSpPr>
                    <p:cNvPr id="27" name="TextBox 26">
                      <a:extLst>
                        <a:ext uri="{FF2B5EF4-FFF2-40B4-BE49-F238E27FC236}">
                          <a16:creationId xmlns:a16="http://schemas.microsoft.com/office/drawing/2014/main" id="{A18EC783-9E71-5D25-99E3-183F564A125C}"/>
                        </a:ext>
                      </a:extLst>
                    </p:cNvPr>
                    <p:cNvSpPr txBox="1"/>
                    <p:nvPr/>
                  </p:nvSpPr>
                  <p:spPr>
                    <a:xfrm>
                      <a:off x="6082371" y="5507376"/>
                      <a:ext cx="421640" cy="11855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–8</a:t>
                      </a:r>
                    </a:p>
                  </p:txBody>
                </p:sp>
                <p:sp>
                  <p:nvSpPr>
                    <p:cNvPr id="28" name="TextBox 27">
                      <a:extLst>
                        <a:ext uri="{FF2B5EF4-FFF2-40B4-BE49-F238E27FC236}">
                          <a16:creationId xmlns:a16="http://schemas.microsoft.com/office/drawing/2014/main" id="{48103954-5346-5E3B-8D4E-32F58FE05B05}"/>
                        </a:ext>
                      </a:extLst>
                    </p:cNvPr>
                    <p:cNvSpPr txBox="1"/>
                    <p:nvPr/>
                  </p:nvSpPr>
                  <p:spPr>
                    <a:xfrm>
                      <a:off x="6082371" y="5110682"/>
                      <a:ext cx="421640" cy="11855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–4</a:t>
                      </a:r>
                    </a:p>
                  </p:txBody>
                </p:sp>
                <p:sp>
                  <p:nvSpPr>
                    <p:cNvPr id="29" name="TextBox 28">
                      <a:extLst>
                        <a:ext uri="{FF2B5EF4-FFF2-40B4-BE49-F238E27FC236}">
                          <a16:creationId xmlns:a16="http://schemas.microsoft.com/office/drawing/2014/main" id="{567E46A8-71C0-3268-2CEB-1C710F9FEF9C}"/>
                        </a:ext>
                      </a:extLst>
                    </p:cNvPr>
                    <p:cNvSpPr txBox="1"/>
                    <p:nvPr/>
                  </p:nvSpPr>
                  <p:spPr>
                    <a:xfrm>
                      <a:off x="6082371" y="4713989"/>
                      <a:ext cx="421640" cy="11855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0</a:t>
                      </a:r>
                    </a:p>
                  </p:txBody>
                </p:sp>
                <p:sp>
                  <p:nvSpPr>
                    <p:cNvPr id="30" name="TextBox 29">
                      <a:extLst>
                        <a:ext uri="{FF2B5EF4-FFF2-40B4-BE49-F238E27FC236}">
                          <a16:creationId xmlns:a16="http://schemas.microsoft.com/office/drawing/2014/main" id="{851E16B1-1EC3-D4E1-0626-4C52EBB72528}"/>
                        </a:ext>
                      </a:extLst>
                    </p:cNvPr>
                    <p:cNvSpPr txBox="1"/>
                    <p:nvPr/>
                  </p:nvSpPr>
                  <p:spPr>
                    <a:xfrm>
                      <a:off x="6082371" y="4317296"/>
                      <a:ext cx="421640" cy="11855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4</a:t>
                      </a:r>
                    </a:p>
                  </p:txBody>
                </p:sp>
                <p:sp>
                  <p:nvSpPr>
                    <p:cNvPr id="31" name="TextBox 30">
                      <a:extLst>
                        <a:ext uri="{FF2B5EF4-FFF2-40B4-BE49-F238E27FC236}">
                          <a16:creationId xmlns:a16="http://schemas.microsoft.com/office/drawing/2014/main" id="{CD19D72D-6DBC-EB59-1666-719174697472}"/>
                        </a:ext>
                      </a:extLst>
                    </p:cNvPr>
                    <p:cNvSpPr txBox="1"/>
                    <p:nvPr/>
                  </p:nvSpPr>
                  <p:spPr>
                    <a:xfrm>
                      <a:off x="6572250" y="5823039"/>
                      <a:ext cx="2305050"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3F1A01"/>
                          </a:solidFill>
                          <a:effectLst/>
                          <a:uLnTx/>
                          <a:uFillTx/>
                          <a:latin typeface="Arial"/>
                          <a:ea typeface="+mn-ea"/>
                          <a:cs typeface="+mn-cs"/>
                        </a:rPr>
                        <a:t>Dimension 1</a:t>
                      </a:r>
                    </a:p>
                  </p:txBody>
                </p:sp>
                <p:sp>
                  <p:nvSpPr>
                    <p:cNvPr id="32" name="TextBox 31">
                      <a:extLst>
                        <a:ext uri="{FF2B5EF4-FFF2-40B4-BE49-F238E27FC236}">
                          <a16:creationId xmlns:a16="http://schemas.microsoft.com/office/drawing/2014/main" id="{6EB2D9F0-F126-F137-F717-DEDAECDCEC44}"/>
                        </a:ext>
                      </a:extLst>
                    </p:cNvPr>
                    <p:cNvSpPr txBox="1"/>
                    <p:nvPr/>
                  </p:nvSpPr>
                  <p:spPr>
                    <a:xfrm rot="16200000">
                      <a:off x="5449766" y="4784626"/>
                      <a:ext cx="1526788" cy="118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3F1A01"/>
                          </a:solidFill>
                          <a:effectLst/>
                          <a:uLnTx/>
                          <a:uFillTx/>
                          <a:latin typeface="Arial"/>
                          <a:ea typeface="+mn-ea"/>
                          <a:cs typeface="+mn-cs"/>
                        </a:rPr>
                        <a:t>Dimension 2</a:t>
                      </a:r>
                    </a:p>
                  </p:txBody>
                </p:sp>
              </p:grpSp>
            </p:grpSp>
          </p:grpSp>
          <p:sp>
            <p:nvSpPr>
              <p:cNvPr id="118" name="TextBox 117">
                <a:extLst>
                  <a:ext uri="{FF2B5EF4-FFF2-40B4-BE49-F238E27FC236}">
                    <a16:creationId xmlns:a16="http://schemas.microsoft.com/office/drawing/2014/main" id="{439727FF-74B1-FB1E-A6A8-3576BB488682}"/>
                  </a:ext>
                </a:extLst>
              </p:cNvPr>
              <p:cNvSpPr txBox="1"/>
              <p:nvPr/>
            </p:nvSpPr>
            <p:spPr>
              <a:xfrm>
                <a:off x="6143911" y="3811229"/>
                <a:ext cx="3104338" cy="23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B59E5F">
                        <a:lumMod val="50000"/>
                      </a:srgbClr>
                    </a:solidFill>
                    <a:effectLst/>
                    <a:uLnTx/>
                    <a:uFillTx/>
                    <a:latin typeface="Arial"/>
                    <a:ea typeface="+mn-ea"/>
                    <a:cs typeface="+mn-cs"/>
                  </a:rPr>
                  <a:t>Cluster distribution at 2-year follow-</a:t>
                </a:r>
                <a:r>
                  <a:rPr kumimoji="0" lang="en-GB" sz="1200" b="1" i="0" u="none" strike="noStrike" kern="1200" cap="none" spc="0" normalizeH="0" baseline="0" noProof="0" err="1">
                    <a:ln>
                      <a:noFill/>
                    </a:ln>
                    <a:solidFill>
                      <a:srgbClr val="B59E5F">
                        <a:lumMod val="50000"/>
                      </a:srgbClr>
                    </a:solidFill>
                    <a:effectLst/>
                    <a:uLnTx/>
                    <a:uFillTx/>
                    <a:latin typeface="Arial"/>
                    <a:ea typeface="+mn-ea"/>
                    <a:cs typeface="+mn-cs"/>
                  </a:rPr>
                  <a:t>up</a:t>
                </a:r>
                <a:r>
                  <a:rPr kumimoji="0" lang="en-GB" sz="1200" b="1" i="0" u="none" strike="noStrike" kern="1200" cap="none" spc="0" normalizeH="0" baseline="30000" noProof="0" err="1">
                    <a:ln>
                      <a:noFill/>
                    </a:ln>
                    <a:solidFill>
                      <a:srgbClr val="B59E5F">
                        <a:lumMod val="50000"/>
                      </a:srgbClr>
                    </a:solidFill>
                    <a:effectLst/>
                    <a:uLnTx/>
                    <a:uFillTx/>
                    <a:latin typeface="Arial"/>
                    <a:ea typeface="+mn-ea"/>
                    <a:cs typeface="+mn-cs"/>
                  </a:rPr>
                  <a:t>a</a:t>
                </a:r>
                <a:endParaRPr kumimoji="0" lang="en-GB" sz="1200" b="1" i="0" u="none" strike="noStrike" kern="1200" cap="none" spc="0" normalizeH="0" baseline="30000" noProof="0">
                  <a:ln>
                    <a:noFill/>
                  </a:ln>
                  <a:solidFill>
                    <a:srgbClr val="B59E5F">
                      <a:lumMod val="50000"/>
                    </a:srgbClr>
                  </a:solidFill>
                  <a:effectLst/>
                  <a:uLnTx/>
                  <a:uFillTx/>
                  <a:latin typeface="Arial"/>
                  <a:ea typeface="+mn-ea"/>
                  <a:cs typeface="+mn-cs"/>
                </a:endParaRPr>
              </a:p>
            </p:txBody>
          </p:sp>
        </p:grpSp>
      </p:grpSp>
      <p:sp>
        <p:nvSpPr>
          <p:cNvPr id="61" name="TextBox 60">
            <a:extLst>
              <a:ext uri="{FF2B5EF4-FFF2-40B4-BE49-F238E27FC236}">
                <a16:creationId xmlns:a16="http://schemas.microsoft.com/office/drawing/2014/main" id="{0D33D636-A8F9-98B3-5607-E0492344A74D}"/>
              </a:ext>
            </a:extLst>
          </p:cNvPr>
          <p:cNvSpPr txBox="1"/>
          <p:nvPr/>
        </p:nvSpPr>
        <p:spPr>
          <a:xfrm>
            <a:off x="4326783" y="5151348"/>
            <a:ext cx="7297748" cy="624364"/>
          </a:xfrm>
          <a:prstGeom prst="roundRect">
            <a:avLst>
              <a:gd name="adj" fmla="val 12163"/>
            </a:avLst>
          </a:prstGeom>
          <a:solidFill>
            <a:schemeClr val="accent4">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3F1A01"/>
                </a:solidFill>
                <a:effectLst/>
                <a:uLnTx/>
                <a:uFillTx/>
                <a:latin typeface="Arial"/>
                <a:ea typeface="+mn-ea"/>
                <a:cs typeface="+mn-cs"/>
              </a:rPr>
              <a:t>Premorbid profiles may serve as </a:t>
            </a:r>
            <a:r>
              <a:rPr kumimoji="0" lang="en-GB" sz="1600" b="1" i="0" u="none" strike="noStrike" kern="1200" cap="none" spc="0" normalizeH="0" baseline="0" noProof="0">
                <a:ln>
                  <a:noFill/>
                </a:ln>
                <a:solidFill>
                  <a:srgbClr val="3F1A01"/>
                </a:solidFill>
                <a:effectLst/>
                <a:uLnTx/>
                <a:uFillTx/>
                <a:latin typeface="Arial"/>
                <a:ea typeface="+mn-ea"/>
                <a:cs typeface="+mn-cs"/>
              </a:rPr>
              <a:t>early prognostic markers </a:t>
            </a:r>
            <a:r>
              <a:rPr kumimoji="0" lang="en-GB" sz="1600" b="0" i="0" u="none" strike="noStrike" kern="1200" cap="none" spc="0" normalizeH="0" baseline="0" noProof="0">
                <a:ln>
                  <a:noFill/>
                </a:ln>
                <a:solidFill>
                  <a:srgbClr val="3F1A01"/>
                </a:solidFill>
                <a:effectLst/>
                <a:uLnTx/>
                <a:uFillTx/>
                <a:latin typeface="Arial"/>
                <a:ea typeface="+mn-ea"/>
                <a:cs typeface="+mn-cs"/>
              </a:rPr>
              <a:t>and could guide stratification efforts in early psychosis</a:t>
            </a:r>
            <a:r>
              <a:rPr kumimoji="0" lang="en-GB" sz="1600" b="0" i="0" u="none" strike="noStrike" kern="1200" cap="none" spc="0" normalizeH="0" baseline="30000" noProof="0">
                <a:ln>
                  <a:noFill/>
                </a:ln>
                <a:solidFill>
                  <a:srgbClr val="3F1A01"/>
                </a:solidFill>
                <a:effectLst/>
                <a:uLnTx/>
                <a:uFillTx/>
                <a:latin typeface="Arial"/>
                <a:ea typeface="+mn-ea"/>
                <a:cs typeface="+mn-cs"/>
              </a:rPr>
              <a:t>3</a:t>
            </a:r>
          </a:p>
        </p:txBody>
      </p:sp>
      <p:grpSp>
        <p:nvGrpSpPr>
          <p:cNvPr id="96" name="Group 95">
            <a:extLst>
              <a:ext uri="{FF2B5EF4-FFF2-40B4-BE49-F238E27FC236}">
                <a16:creationId xmlns:a16="http://schemas.microsoft.com/office/drawing/2014/main" id="{7015088B-E447-7978-9D0D-8DCDC3FFC059}"/>
              </a:ext>
            </a:extLst>
          </p:cNvPr>
          <p:cNvGrpSpPr/>
          <p:nvPr/>
        </p:nvGrpSpPr>
        <p:grpSpPr>
          <a:xfrm>
            <a:off x="4806925" y="4335430"/>
            <a:ext cx="2112614" cy="576118"/>
            <a:chOff x="9702324" y="4436991"/>
            <a:chExt cx="2112614" cy="576118"/>
          </a:xfrm>
        </p:grpSpPr>
        <p:grpSp>
          <p:nvGrpSpPr>
            <p:cNvPr id="97" name="Group 96">
              <a:extLst>
                <a:ext uri="{FF2B5EF4-FFF2-40B4-BE49-F238E27FC236}">
                  <a16:creationId xmlns:a16="http://schemas.microsoft.com/office/drawing/2014/main" id="{A831070D-DA83-2A84-C081-32ABE5560109}"/>
                </a:ext>
              </a:extLst>
            </p:cNvPr>
            <p:cNvGrpSpPr/>
            <p:nvPr/>
          </p:nvGrpSpPr>
          <p:grpSpPr>
            <a:xfrm>
              <a:off x="9702324" y="4436991"/>
              <a:ext cx="1218371" cy="276998"/>
              <a:chOff x="10073641" y="4436991"/>
              <a:chExt cx="1218371" cy="276998"/>
            </a:xfrm>
          </p:grpSpPr>
          <p:sp>
            <p:nvSpPr>
              <p:cNvPr id="112" name="Rectangle 111">
                <a:extLst>
                  <a:ext uri="{FF2B5EF4-FFF2-40B4-BE49-F238E27FC236}">
                    <a16:creationId xmlns:a16="http://schemas.microsoft.com/office/drawing/2014/main" id="{137FB009-582F-6F35-551E-58935BF19411}"/>
                  </a:ext>
                </a:extLst>
              </p:cNvPr>
              <p:cNvSpPr/>
              <p:nvPr/>
            </p:nvSpPr>
            <p:spPr>
              <a:xfrm>
                <a:off x="10073641" y="4595652"/>
                <a:ext cx="98174" cy="98174"/>
              </a:xfrm>
              <a:prstGeom prst="rect">
                <a:avLst/>
              </a:prstGeom>
              <a:solidFill>
                <a:srgbClr val="FEF8E7"/>
              </a:solidFill>
              <a:ln w="6350">
                <a:solidFill>
                  <a:srgbClr val="FC4E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FC4E4D"/>
                    </a:solidFill>
                    <a:effectLst/>
                    <a:uLnTx/>
                    <a:uFillTx/>
                    <a:latin typeface="Arial"/>
                    <a:ea typeface="+mn-ea"/>
                    <a:cs typeface="+mn-cs"/>
                  </a:rPr>
                  <a:t>●</a:t>
                </a:r>
              </a:p>
            </p:txBody>
          </p:sp>
          <p:sp>
            <p:nvSpPr>
              <p:cNvPr id="113" name="TextBox 112">
                <a:extLst>
                  <a:ext uri="{FF2B5EF4-FFF2-40B4-BE49-F238E27FC236}">
                    <a16:creationId xmlns:a16="http://schemas.microsoft.com/office/drawing/2014/main" id="{102CD589-6015-9B4D-D96B-27DCBDAF6588}"/>
                  </a:ext>
                </a:extLst>
              </p:cNvPr>
              <p:cNvSpPr txBox="1"/>
              <p:nvPr/>
            </p:nvSpPr>
            <p:spPr>
              <a:xfrm>
                <a:off x="10188235" y="4575490"/>
                <a:ext cx="1103777"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Mild symptoms</a:t>
                </a:r>
              </a:p>
            </p:txBody>
          </p:sp>
          <p:sp>
            <p:nvSpPr>
              <p:cNvPr id="114" name="TextBox 113">
                <a:extLst>
                  <a:ext uri="{FF2B5EF4-FFF2-40B4-BE49-F238E27FC236}">
                    <a16:creationId xmlns:a16="http://schemas.microsoft.com/office/drawing/2014/main" id="{769CAAA5-4FDA-CB68-F2D1-E0C8AF7F013F}"/>
                  </a:ext>
                </a:extLst>
              </p:cNvPr>
              <p:cNvSpPr txBox="1"/>
              <p:nvPr/>
            </p:nvSpPr>
            <p:spPr>
              <a:xfrm>
                <a:off x="10073641" y="4436991"/>
                <a:ext cx="1218371"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3F1A01"/>
                    </a:solidFill>
                    <a:effectLst/>
                    <a:uLnTx/>
                    <a:uFillTx/>
                    <a:latin typeface="Arial"/>
                    <a:ea typeface="+mn-ea"/>
                    <a:cs typeface="+mn-cs"/>
                  </a:rPr>
                  <a:t>Cluster</a:t>
                </a:r>
              </a:p>
            </p:txBody>
          </p:sp>
        </p:grpSp>
        <p:grpSp>
          <p:nvGrpSpPr>
            <p:cNvPr id="98" name="Group 97">
              <a:extLst>
                <a:ext uri="{FF2B5EF4-FFF2-40B4-BE49-F238E27FC236}">
                  <a16:creationId xmlns:a16="http://schemas.microsoft.com/office/drawing/2014/main" id="{FD434B65-9313-DDE2-B81E-D853A5517CA5}"/>
                </a:ext>
              </a:extLst>
            </p:cNvPr>
            <p:cNvGrpSpPr/>
            <p:nvPr/>
          </p:nvGrpSpPr>
          <p:grpSpPr>
            <a:xfrm>
              <a:off x="9702324" y="4725050"/>
              <a:ext cx="2112614" cy="138499"/>
              <a:chOff x="9702324" y="4708658"/>
              <a:chExt cx="2112614" cy="138499"/>
            </a:xfrm>
          </p:grpSpPr>
          <p:sp>
            <p:nvSpPr>
              <p:cNvPr id="110" name="Rectangle 109">
                <a:extLst>
                  <a:ext uri="{FF2B5EF4-FFF2-40B4-BE49-F238E27FC236}">
                    <a16:creationId xmlns:a16="http://schemas.microsoft.com/office/drawing/2014/main" id="{2CE60BB3-AF95-DF13-E4D9-BE9597C4A06D}"/>
                  </a:ext>
                </a:extLst>
              </p:cNvPr>
              <p:cNvSpPr/>
              <p:nvPr/>
            </p:nvSpPr>
            <p:spPr>
              <a:xfrm>
                <a:off x="9702324" y="4728820"/>
                <a:ext cx="98174" cy="98174"/>
              </a:xfrm>
              <a:prstGeom prst="rect">
                <a:avLst/>
              </a:prstGeom>
              <a:solidFill>
                <a:srgbClr val="C7FBDF"/>
              </a:solidFill>
              <a:ln w="6350">
                <a:solidFill>
                  <a:srgbClr val="058B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srgbClr val="A3D949"/>
                  </a:solidFill>
                  <a:effectLst/>
                  <a:uLnTx/>
                  <a:uFillTx/>
                  <a:latin typeface="Arial"/>
                  <a:ea typeface="+mn-ea"/>
                  <a:cs typeface="+mn-cs"/>
                </a:endParaRPr>
              </a:p>
            </p:txBody>
          </p:sp>
          <p:sp>
            <p:nvSpPr>
              <p:cNvPr id="111" name="TextBox 110">
                <a:extLst>
                  <a:ext uri="{FF2B5EF4-FFF2-40B4-BE49-F238E27FC236}">
                    <a16:creationId xmlns:a16="http://schemas.microsoft.com/office/drawing/2014/main" id="{A3EF1337-B49B-9790-A2EF-3B0774ABB106}"/>
                  </a:ext>
                </a:extLst>
              </p:cNvPr>
              <p:cNvSpPr txBox="1"/>
              <p:nvPr/>
            </p:nvSpPr>
            <p:spPr>
              <a:xfrm>
                <a:off x="9816918" y="4708658"/>
                <a:ext cx="1998020"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Negative and moderate symptoms</a:t>
                </a:r>
              </a:p>
            </p:txBody>
          </p:sp>
        </p:grpSp>
        <p:grpSp>
          <p:nvGrpSpPr>
            <p:cNvPr id="99" name="Group 98">
              <a:extLst>
                <a:ext uri="{FF2B5EF4-FFF2-40B4-BE49-F238E27FC236}">
                  <a16:creationId xmlns:a16="http://schemas.microsoft.com/office/drawing/2014/main" id="{83F40188-3B32-1B9F-ED29-3A0138CAF430}"/>
                </a:ext>
              </a:extLst>
            </p:cNvPr>
            <p:cNvGrpSpPr/>
            <p:nvPr/>
          </p:nvGrpSpPr>
          <p:grpSpPr>
            <a:xfrm>
              <a:off x="9702324" y="4874610"/>
              <a:ext cx="1870966" cy="138499"/>
              <a:chOff x="9702324" y="4852488"/>
              <a:chExt cx="1870966" cy="138499"/>
            </a:xfrm>
          </p:grpSpPr>
          <p:sp>
            <p:nvSpPr>
              <p:cNvPr id="108" name="Rectangle 107">
                <a:extLst>
                  <a:ext uri="{FF2B5EF4-FFF2-40B4-BE49-F238E27FC236}">
                    <a16:creationId xmlns:a16="http://schemas.microsoft.com/office/drawing/2014/main" id="{E2C92257-B65D-5BF8-9F74-10237DA9F4B3}"/>
                  </a:ext>
                </a:extLst>
              </p:cNvPr>
              <p:cNvSpPr/>
              <p:nvPr/>
            </p:nvSpPr>
            <p:spPr>
              <a:xfrm>
                <a:off x="9702324" y="4872650"/>
                <a:ext cx="98174" cy="98174"/>
              </a:xfrm>
              <a:prstGeom prst="rect">
                <a:avLst/>
              </a:prstGeom>
              <a:solidFill>
                <a:srgbClr val="E9FDFB"/>
              </a:solidFill>
              <a:ln w="6350">
                <a:solidFill>
                  <a:srgbClr val="3580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580FD"/>
                    </a:solidFill>
                    <a:effectLst/>
                    <a:uLnTx/>
                    <a:uFillTx/>
                    <a:latin typeface="Arial"/>
                    <a:ea typeface="+mn-ea"/>
                    <a:cs typeface="+mn-cs"/>
                  </a:rPr>
                  <a:t>■</a:t>
                </a:r>
              </a:p>
            </p:txBody>
          </p:sp>
          <p:sp>
            <p:nvSpPr>
              <p:cNvPr id="109" name="TextBox 108">
                <a:extLst>
                  <a:ext uri="{FF2B5EF4-FFF2-40B4-BE49-F238E27FC236}">
                    <a16:creationId xmlns:a16="http://schemas.microsoft.com/office/drawing/2014/main" id="{063C982A-CB2A-7E92-434D-7D5C29826634}"/>
                  </a:ext>
                </a:extLst>
              </p:cNvPr>
              <p:cNvSpPr txBox="1"/>
              <p:nvPr/>
            </p:nvSpPr>
            <p:spPr>
              <a:xfrm>
                <a:off x="9816918" y="4852488"/>
                <a:ext cx="1756372"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3F1A01"/>
                    </a:solidFill>
                    <a:effectLst/>
                    <a:uLnTx/>
                    <a:uFillTx/>
                    <a:latin typeface="Arial"/>
                    <a:ea typeface="+mn-ea"/>
                    <a:cs typeface="+mn-cs"/>
                  </a:rPr>
                  <a:t>Positive and severe symptoms</a:t>
                </a:r>
              </a:p>
            </p:txBody>
          </p:sp>
        </p:grpSp>
        <p:sp>
          <p:nvSpPr>
            <p:cNvPr id="107" name="Flowchart: Extract 106">
              <a:extLst>
                <a:ext uri="{FF2B5EF4-FFF2-40B4-BE49-F238E27FC236}">
                  <a16:creationId xmlns:a16="http://schemas.microsoft.com/office/drawing/2014/main" id="{E0860545-3B25-F401-6DD0-7BB457BBC6AB}"/>
                </a:ext>
              </a:extLst>
            </p:cNvPr>
            <p:cNvSpPr/>
            <p:nvPr/>
          </p:nvSpPr>
          <p:spPr>
            <a:xfrm>
              <a:off x="9733411" y="4773911"/>
              <a:ext cx="36000" cy="36000"/>
            </a:xfrm>
            <a:prstGeom prst="flowChartExtract">
              <a:avLst/>
            </a:prstGeom>
            <a:solidFill>
              <a:srgbClr val="058B15"/>
            </a:solidFill>
            <a:ln w="6350">
              <a:solidFill>
                <a:srgbClr val="058B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62" name="TextBox 7">
            <a:extLst>
              <a:ext uri="{FF2B5EF4-FFF2-40B4-BE49-F238E27FC236}">
                <a16:creationId xmlns:a16="http://schemas.microsoft.com/office/drawing/2014/main" id="{840DE7A6-3574-8A81-FE99-6D206FB50E06}"/>
              </a:ext>
            </a:extLst>
          </p:cNvPr>
          <p:cNvSpPr txBox="1"/>
          <p:nvPr/>
        </p:nvSpPr>
        <p:spPr>
          <a:xfrm>
            <a:off x="7592291" y="6146465"/>
            <a:ext cx="4047675" cy="692497"/>
          </a:xfrm>
          <a:prstGeom prst="rect">
            <a:avLst/>
          </a:prstGeom>
          <a:noFill/>
        </p:spPr>
        <p:txBody>
          <a:bodyPr wrap="square" lIns="0" tIns="0" rIns="0" bIns="0">
            <a:spAutoFit/>
          </a:bodyPr>
          <a:lstStyle/>
          <a:p>
            <a:pPr lvl="0" algn="r" fontAlgn="base">
              <a:defRPr/>
            </a:pP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This work is adapted from ‘</a:t>
            </a:r>
            <a:r>
              <a:rPr lang="en-GB" sz="900" noProof="0" dirty="0">
                <a:latin typeface="+mj-lt"/>
                <a:ea typeface="Calibri" panose="020F0502020204030204" pitchFamily="34" charset="0"/>
                <a:cs typeface="Calibri" panose="020F0502020204030204" pitchFamily="34" charset="0"/>
              </a:rPr>
              <a:t>Identifying clinical clusters with distinct trajectories in first-episode psychosis through an unsupervised machine learning technique</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by Amoretti</a:t>
            </a:r>
            <a:r>
              <a:rPr kumimoji="0" lang="en-GB" sz="900" b="0" i="0" u="none" strike="noStrike" kern="1200" cap="none" spc="0" normalizeH="0" baseline="0" dirty="0">
                <a:ln>
                  <a:noFill/>
                </a:ln>
                <a:solidFill>
                  <a:srgbClr val="3F1A01"/>
                </a:solidFill>
                <a:effectLst/>
                <a:uLnTx/>
                <a:uFillTx/>
                <a:latin typeface="+mj-lt"/>
                <a:ea typeface="Calibri" panose="020F0502020204030204" pitchFamily="34" charset="0"/>
                <a:cs typeface="Calibri" panose="020F0502020204030204" pitchFamily="34" charset="0"/>
              </a:rPr>
              <a:t> </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et al. </a:t>
            </a:r>
            <a:r>
              <a:rPr lang="en-GB" sz="900" dirty="0" err="1">
                <a:solidFill>
                  <a:srgbClr val="3F1A01"/>
                </a:solidFill>
                <a:ea typeface="Times New Roman" panose="02020603050405020304" pitchFamily="18" charset="0"/>
                <a:cs typeface="Times New Roman" panose="02020603050405020304" pitchFamily="18" charset="0"/>
              </a:rPr>
              <a:t>Eur</a:t>
            </a:r>
            <a:r>
              <a:rPr lang="en-GB" sz="900" dirty="0">
                <a:solidFill>
                  <a:srgbClr val="3F1A01"/>
                </a:solidFill>
                <a:ea typeface="Times New Roman" panose="02020603050405020304" pitchFamily="18" charset="0"/>
                <a:cs typeface="Times New Roman" panose="02020603050405020304" pitchFamily="18" charset="0"/>
              </a:rPr>
              <a:t> </a:t>
            </a:r>
            <a:r>
              <a:rPr lang="en-GB" sz="900" dirty="0" err="1">
                <a:solidFill>
                  <a:srgbClr val="3F1A01"/>
                </a:solidFill>
                <a:ea typeface="Times New Roman" panose="02020603050405020304" pitchFamily="18" charset="0"/>
                <a:cs typeface="Times New Roman" panose="02020603050405020304" pitchFamily="18" charset="0"/>
              </a:rPr>
              <a:t>Neuropsychopharmacol</a:t>
            </a:r>
            <a:r>
              <a:rPr lang="en-GB" sz="900" dirty="0">
                <a:solidFill>
                  <a:srgbClr val="3F1A01"/>
                </a:solidFill>
                <a:ea typeface="Times New Roman" panose="02020603050405020304" pitchFamily="18" charset="0"/>
                <a:cs typeface="Times New Roman" panose="02020603050405020304" pitchFamily="18" charset="0"/>
              </a:rPr>
              <a:t> 2021</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used under license CC-BY-4.0, This work is licensed under Creative Commons license CC-BY-SA by </a:t>
            </a:r>
            <a:b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b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The Lundbeck Foundation.</a:t>
            </a:r>
          </a:p>
        </p:txBody>
      </p:sp>
      <p:grpSp>
        <p:nvGrpSpPr>
          <p:cNvPr id="90" name="Group 89">
            <a:extLst>
              <a:ext uri="{FF2B5EF4-FFF2-40B4-BE49-F238E27FC236}">
                <a16:creationId xmlns:a16="http://schemas.microsoft.com/office/drawing/2014/main" id="{65797F46-9F62-B046-9C7C-B56F74EE2D54}"/>
              </a:ext>
            </a:extLst>
          </p:cNvPr>
          <p:cNvGrpSpPr/>
          <p:nvPr/>
        </p:nvGrpSpPr>
        <p:grpSpPr>
          <a:xfrm>
            <a:off x="8493625" y="4666441"/>
            <a:ext cx="45719" cy="45719"/>
            <a:chOff x="7766794" y="4705861"/>
            <a:chExt cx="54000" cy="54000"/>
          </a:xfrm>
        </p:grpSpPr>
        <p:sp>
          <p:nvSpPr>
            <p:cNvPr id="64" name="Rectangle 63">
              <a:extLst>
                <a:ext uri="{FF2B5EF4-FFF2-40B4-BE49-F238E27FC236}">
                  <a16:creationId xmlns:a16="http://schemas.microsoft.com/office/drawing/2014/main" id="{E30C60FE-30A2-3329-0005-A07A0C579CDA}"/>
                </a:ext>
              </a:extLst>
            </p:cNvPr>
            <p:cNvSpPr/>
            <p:nvPr/>
          </p:nvSpPr>
          <p:spPr>
            <a:xfrm>
              <a:off x="7766794" y="4705861"/>
              <a:ext cx="54000" cy="54000"/>
            </a:xfrm>
            <a:prstGeom prst="rect">
              <a:avLst/>
            </a:prstGeom>
            <a:solidFill>
              <a:srgbClr val="FFFFEB"/>
            </a:solidFill>
            <a:ln w="6350">
              <a:solidFill>
                <a:srgbClr val="A3D9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nvGrpSpPr>
            <p:cNvPr id="88" name="Group 87">
              <a:extLst>
                <a:ext uri="{FF2B5EF4-FFF2-40B4-BE49-F238E27FC236}">
                  <a16:creationId xmlns:a16="http://schemas.microsoft.com/office/drawing/2014/main" id="{437B1C61-C401-B927-FADB-065A10449E8D}"/>
                </a:ext>
              </a:extLst>
            </p:cNvPr>
            <p:cNvGrpSpPr/>
            <p:nvPr/>
          </p:nvGrpSpPr>
          <p:grpSpPr>
            <a:xfrm>
              <a:off x="7771241" y="4711457"/>
              <a:ext cx="43200" cy="43200"/>
              <a:chOff x="7851311" y="4693920"/>
              <a:chExt cx="43200" cy="43200"/>
            </a:xfrm>
          </p:grpSpPr>
          <p:sp>
            <p:nvSpPr>
              <p:cNvPr id="80" name="Freeform: Shape 79">
                <a:extLst>
                  <a:ext uri="{FF2B5EF4-FFF2-40B4-BE49-F238E27FC236}">
                    <a16:creationId xmlns:a16="http://schemas.microsoft.com/office/drawing/2014/main" id="{3947E9B8-CAA7-F76D-F6F8-3207ECDC9D60}"/>
                  </a:ext>
                </a:extLst>
              </p:cNvPr>
              <p:cNvSpPr/>
              <p:nvPr/>
            </p:nvSpPr>
            <p:spPr>
              <a:xfrm>
                <a:off x="7851311" y="4693920"/>
                <a:ext cx="43200" cy="43200"/>
              </a:xfrm>
              <a:custGeom>
                <a:avLst/>
                <a:gdLst>
                  <a:gd name="csX0" fmla="*/ 0 w 55245"/>
                  <a:gd name="csY0" fmla="*/ 0 h 55245"/>
                  <a:gd name="csX1" fmla="*/ 55245 w 55245"/>
                  <a:gd name="csY1" fmla="*/ 55245 h 55245"/>
                </a:gdLst>
                <a:ahLst/>
                <a:cxnLst>
                  <a:cxn ang="0">
                    <a:pos x="csX0" y="csY0"/>
                  </a:cxn>
                  <a:cxn ang="0">
                    <a:pos x="csX1" y="csY1"/>
                  </a:cxn>
                </a:cxnLst>
                <a:rect l="l" t="t" r="r" b="b"/>
                <a:pathLst>
                  <a:path w="55245" h="55245">
                    <a:moveTo>
                      <a:pt x="0" y="0"/>
                    </a:moveTo>
                    <a:lnTo>
                      <a:pt x="55245" y="55245"/>
                    </a:lnTo>
                  </a:path>
                </a:pathLst>
              </a:custGeom>
              <a:noFill/>
              <a:ln w="6350">
                <a:solidFill>
                  <a:srgbClr val="A3D9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Freeform: Shape 85">
                <a:extLst>
                  <a:ext uri="{FF2B5EF4-FFF2-40B4-BE49-F238E27FC236}">
                    <a16:creationId xmlns:a16="http://schemas.microsoft.com/office/drawing/2014/main" id="{4581D83E-8175-B601-685C-1918A0375CD2}"/>
                  </a:ext>
                </a:extLst>
              </p:cNvPr>
              <p:cNvSpPr/>
              <p:nvPr/>
            </p:nvSpPr>
            <p:spPr>
              <a:xfrm flipV="1">
                <a:off x="7851311" y="4693920"/>
                <a:ext cx="43200" cy="43200"/>
              </a:xfrm>
              <a:custGeom>
                <a:avLst/>
                <a:gdLst>
                  <a:gd name="csX0" fmla="*/ 0 w 55245"/>
                  <a:gd name="csY0" fmla="*/ 0 h 55245"/>
                  <a:gd name="csX1" fmla="*/ 55245 w 55245"/>
                  <a:gd name="csY1" fmla="*/ 55245 h 55245"/>
                </a:gdLst>
                <a:ahLst/>
                <a:cxnLst>
                  <a:cxn ang="0">
                    <a:pos x="csX0" y="csY0"/>
                  </a:cxn>
                  <a:cxn ang="0">
                    <a:pos x="csX1" y="csY1"/>
                  </a:cxn>
                </a:cxnLst>
                <a:rect l="l" t="t" r="r" b="b"/>
                <a:pathLst>
                  <a:path w="55245" h="55245">
                    <a:moveTo>
                      <a:pt x="0" y="0"/>
                    </a:moveTo>
                    <a:lnTo>
                      <a:pt x="55245" y="55245"/>
                    </a:lnTo>
                  </a:path>
                </a:pathLst>
              </a:custGeom>
              <a:noFill/>
              <a:ln w="6350">
                <a:solidFill>
                  <a:srgbClr val="A3D9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spTree>
    <p:extLst>
      <p:ext uri="{BB962C8B-B14F-4D97-AF65-F5344CB8AC3E}">
        <p14:creationId xmlns:p14="http://schemas.microsoft.com/office/powerpoint/2010/main" val="3659998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5523BC-BFBC-FE7B-DA46-809027F3BEFD}"/>
              </a:ext>
            </a:extLst>
          </p:cNvPr>
          <p:cNvSpPr>
            <a:spLocks noGrp="1"/>
          </p:cNvSpPr>
          <p:nvPr>
            <p:ph type="body" sz="quarter" idx="17"/>
          </p:nvPr>
        </p:nvSpPr>
        <p:spPr/>
        <p:txBody>
          <a:bodyPr/>
          <a:lstStyle/>
          <a:p>
            <a:r>
              <a:rPr lang="en-GB" noProof="0"/>
              <a:t>Schizophrenia – Course, natural history, and prognosis </a:t>
            </a:r>
          </a:p>
        </p:txBody>
      </p:sp>
      <p:sp>
        <p:nvSpPr>
          <p:cNvPr id="3" name="Title 2">
            <a:extLst>
              <a:ext uri="{FF2B5EF4-FFF2-40B4-BE49-F238E27FC236}">
                <a16:creationId xmlns:a16="http://schemas.microsoft.com/office/drawing/2014/main" id="{B0F8BE72-9446-EA92-9DB9-9BB1F9A03595}"/>
              </a:ext>
            </a:extLst>
          </p:cNvPr>
          <p:cNvSpPr>
            <a:spLocks noGrp="1"/>
          </p:cNvSpPr>
          <p:nvPr>
            <p:ph type="title"/>
          </p:nvPr>
        </p:nvSpPr>
        <p:spPr/>
        <p:txBody>
          <a:bodyPr/>
          <a:lstStyle/>
          <a:p>
            <a:r>
              <a:rPr lang="en-GB" noProof="0"/>
              <a:t>Neurodevelopmental origins of schizophrenia </a:t>
            </a:r>
          </a:p>
        </p:txBody>
      </p:sp>
      <p:sp>
        <p:nvSpPr>
          <p:cNvPr id="5" name="Content Placeholder 4">
            <a:extLst>
              <a:ext uri="{FF2B5EF4-FFF2-40B4-BE49-F238E27FC236}">
                <a16:creationId xmlns:a16="http://schemas.microsoft.com/office/drawing/2014/main" id="{88C73E0D-1147-53EE-B3EB-4474CDD5278F}"/>
              </a:ext>
            </a:extLst>
          </p:cNvPr>
          <p:cNvSpPr>
            <a:spLocks noGrp="1"/>
          </p:cNvSpPr>
          <p:nvPr>
            <p:ph sz="half" idx="21"/>
          </p:nvPr>
        </p:nvSpPr>
        <p:spPr>
          <a:xfrm>
            <a:off x="539749" y="1416785"/>
            <a:ext cx="4178468" cy="4683904"/>
          </a:xfrm>
        </p:spPr>
        <p:txBody>
          <a:bodyPr/>
          <a:lstStyle/>
          <a:p>
            <a:pPr>
              <a:spcBef>
                <a:spcPts val="1200"/>
              </a:spcBef>
            </a:pPr>
            <a:r>
              <a:rPr lang="en-GB" noProof="0" dirty="0"/>
              <a:t>Schizophrenia arises from </a:t>
            </a:r>
            <a:r>
              <a:rPr lang="en-GB" b="1" noProof="0" dirty="0"/>
              <a:t>early neurodevelopmental alterations</a:t>
            </a:r>
            <a:r>
              <a:rPr lang="en-GB" noProof="0" dirty="0"/>
              <a:t>, which contribute to early </a:t>
            </a:r>
            <a:r>
              <a:rPr lang="en-GB" b="1" noProof="0" dirty="0"/>
              <a:t>cognitive, social, and motor abnormalities</a:t>
            </a:r>
            <a:r>
              <a:rPr lang="en-GB" noProof="0" dirty="0"/>
              <a:t> and affect brain circuits before clinical onset</a:t>
            </a:r>
            <a:r>
              <a:rPr lang="en-GB" baseline="30000" noProof="0" dirty="0"/>
              <a:t>1,2</a:t>
            </a:r>
          </a:p>
          <a:p>
            <a:pPr>
              <a:spcBef>
                <a:spcPts val="1200"/>
              </a:spcBef>
            </a:pPr>
            <a:r>
              <a:rPr lang="en-GB" b="1" noProof="0" dirty="0"/>
              <a:t>Genetic risk </a:t>
            </a:r>
            <a:r>
              <a:rPr lang="en-GB" noProof="0" dirty="0"/>
              <a:t>interacts with prenatal and perinatal complications, altering developmental trajectories and </a:t>
            </a:r>
            <a:r>
              <a:rPr lang="en-GB" b="1" noProof="0" dirty="0"/>
              <a:t>increasing vulnerability</a:t>
            </a:r>
            <a:r>
              <a:rPr lang="en-GB" baseline="30000" noProof="0" dirty="0"/>
              <a:t>1</a:t>
            </a:r>
          </a:p>
          <a:p>
            <a:pPr>
              <a:spcBef>
                <a:spcPts val="1200"/>
              </a:spcBef>
            </a:pPr>
            <a:r>
              <a:rPr lang="en-GB" noProof="0" dirty="0"/>
              <a:t>The classical neurodevelopmental hypothesis has evolved into </a:t>
            </a:r>
            <a:r>
              <a:rPr lang="en-GB" b="1" noProof="0" dirty="0"/>
              <a:t>a broader developmental risk factor model </a:t>
            </a:r>
            <a:r>
              <a:rPr lang="en-GB" noProof="0" dirty="0"/>
              <a:t>integrating cumulative exposure across childhood </a:t>
            </a:r>
            <a:br>
              <a:rPr lang="en-GB" noProof="0" dirty="0"/>
            </a:br>
            <a:r>
              <a:rPr lang="en-GB" noProof="0" dirty="0"/>
              <a:t>and adolescence</a:t>
            </a:r>
            <a:r>
              <a:rPr lang="en-GB" baseline="30000" noProof="0" dirty="0"/>
              <a:t>2</a:t>
            </a:r>
          </a:p>
        </p:txBody>
      </p:sp>
      <p:sp>
        <p:nvSpPr>
          <p:cNvPr id="6" name="Text Placeholder 5">
            <a:extLst>
              <a:ext uri="{FF2B5EF4-FFF2-40B4-BE49-F238E27FC236}">
                <a16:creationId xmlns:a16="http://schemas.microsoft.com/office/drawing/2014/main" id="{92D4C07B-D7AE-77A8-DA9C-FD85EA60EE60}"/>
              </a:ext>
            </a:extLst>
          </p:cNvPr>
          <p:cNvSpPr>
            <a:spLocks noGrp="1"/>
          </p:cNvSpPr>
          <p:nvPr>
            <p:ph type="body" sz="quarter" idx="18"/>
          </p:nvPr>
        </p:nvSpPr>
        <p:spPr/>
        <p:txBody>
          <a:bodyPr/>
          <a:lstStyle/>
          <a:p>
            <a:r>
              <a:rPr lang="en-GB"/>
              <a:t>APS=attenuated psychotic symptoms; BLIPS=</a:t>
            </a:r>
            <a:r>
              <a:rPr lang="en-US"/>
              <a:t>brief limited intermittent psychotic symptoms; FEP=first-episode psychosis</a:t>
            </a:r>
            <a:endParaRPr lang="en-GB" noProof="0"/>
          </a:p>
          <a:p>
            <a:r>
              <a:rPr lang="en-GB" noProof="0"/>
              <a:t>1. Birnbaum &amp; Weinberger. Am J Psychiatry 2024;181:482–492; 2. Murray et al. </a:t>
            </a:r>
            <a:r>
              <a:rPr lang="en-GB" noProof="0" err="1"/>
              <a:t>Schizophr</a:t>
            </a:r>
            <a:r>
              <a:rPr lang="en-GB" noProof="0"/>
              <a:t> Bull 2017;43:1190–1196; 3. McCutcheon et al. JAMA Psychiatry 2020;77:201–210; </a:t>
            </a:r>
            <a:br>
              <a:rPr lang="en-GB" noProof="0"/>
            </a:br>
            <a:r>
              <a:rPr lang="en-GB" noProof="0"/>
              <a:t>4. Leucht et al. Nat Rev Dis Primers 2025;11:83</a:t>
            </a:r>
          </a:p>
        </p:txBody>
      </p:sp>
      <p:sp>
        <p:nvSpPr>
          <p:cNvPr id="7" name="Slide Number Placeholder 6">
            <a:extLst>
              <a:ext uri="{FF2B5EF4-FFF2-40B4-BE49-F238E27FC236}">
                <a16:creationId xmlns:a16="http://schemas.microsoft.com/office/drawing/2014/main" id="{3EBDEEC3-EE2F-1B8A-7BAD-A8160647ADBF}"/>
              </a:ext>
            </a:extLst>
          </p:cNvPr>
          <p:cNvSpPr>
            <a:spLocks noGrp="1"/>
          </p:cNvSpPr>
          <p:nvPr>
            <p:ph type="sldNum" sz="quarter" idx="4"/>
          </p:nvPr>
        </p:nvSpPr>
        <p:spPr/>
        <p:txBody>
          <a:bodyPr/>
          <a:lstStyle/>
          <a:p>
            <a:fld id="{6DBC486D-4FAB-B746-8B02-8D7C842291C6}" type="slidenum">
              <a:rPr lang="en-GB" noProof="0" smtClean="0"/>
              <a:pPr/>
              <a:t>7</a:t>
            </a:fld>
            <a:endParaRPr lang="en-GB" noProof="0"/>
          </a:p>
        </p:txBody>
      </p:sp>
      <p:sp>
        <p:nvSpPr>
          <p:cNvPr id="4" name="Content Placeholder 3">
            <a:extLst>
              <a:ext uri="{FF2B5EF4-FFF2-40B4-BE49-F238E27FC236}">
                <a16:creationId xmlns:a16="http://schemas.microsoft.com/office/drawing/2014/main" id="{F61E6924-A547-5EC6-89F7-7839E57A586C}"/>
              </a:ext>
            </a:extLst>
          </p:cNvPr>
          <p:cNvSpPr txBox="1">
            <a:spLocks/>
          </p:cNvSpPr>
          <p:nvPr/>
        </p:nvSpPr>
        <p:spPr>
          <a:xfrm>
            <a:off x="5867357" y="1323653"/>
            <a:ext cx="5842043" cy="288205"/>
          </a:xfrm>
          <a:prstGeom prst="rect">
            <a:avLst/>
          </a:prstGeom>
        </p:spPr>
        <p:txBody>
          <a:bodyPr anchor="ct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a:solidFill>
                  <a:schemeClr val="accent2">
                    <a:lumMod val="50000"/>
                  </a:schemeClr>
                </a:solidFill>
              </a:rPr>
              <a:t>Risk factors, neurobiology, and course of schizophrenia</a:t>
            </a:r>
            <a:r>
              <a:rPr lang="en-GB" b="1" baseline="30000">
                <a:solidFill>
                  <a:schemeClr val="accent2">
                    <a:lumMod val="50000"/>
                  </a:schemeClr>
                </a:solidFill>
              </a:rPr>
              <a:t>3,4</a:t>
            </a:r>
          </a:p>
        </p:txBody>
      </p:sp>
      <p:grpSp>
        <p:nvGrpSpPr>
          <p:cNvPr id="264" name="Group 263">
            <a:extLst>
              <a:ext uri="{FF2B5EF4-FFF2-40B4-BE49-F238E27FC236}">
                <a16:creationId xmlns:a16="http://schemas.microsoft.com/office/drawing/2014/main" id="{F710135C-6A9D-B7AF-B66B-E0C55CD4518D}"/>
              </a:ext>
            </a:extLst>
          </p:cNvPr>
          <p:cNvGrpSpPr/>
          <p:nvPr/>
        </p:nvGrpSpPr>
        <p:grpSpPr>
          <a:xfrm>
            <a:off x="5142414" y="1647254"/>
            <a:ext cx="6755595" cy="4617834"/>
            <a:chOff x="484189" y="1647254"/>
            <a:chExt cx="6755595" cy="4617834"/>
          </a:xfrm>
        </p:grpSpPr>
        <p:grpSp>
          <p:nvGrpSpPr>
            <p:cNvPr id="265" name="Group 264">
              <a:extLst>
                <a:ext uri="{FF2B5EF4-FFF2-40B4-BE49-F238E27FC236}">
                  <a16:creationId xmlns:a16="http://schemas.microsoft.com/office/drawing/2014/main" id="{47F9E8B7-7EB0-7410-AA5A-5B6306EBD30F}"/>
                </a:ext>
              </a:extLst>
            </p:cNvPr>
            <p:cNvGrpSpPr/>
            <p:nvPr/>
          </p:nvGrpSpPr>
          <p:grpSpPr>
            <a:xfrm>
              <a:off x="562421" y="5521845"/>
              <a:ext cx="6677363" cy="453249"/>
              <a:chOff x="597424" y="5504065"/>
              <a:chExt cx="6342030" cy="453249"/>
            </a:xfrm>
          </p:grpSpPr>
          <p:sp>
            <p:nvSpPr>
              <p:cNvPr id="328" name="TextBox 327">
                <a:extLst>
                  <a:ext uri="{FF2B5EF4-FFF2-40B4-BE49-F238E27FC236}">
                    <a16:creationId xmlns:a16="http://schemas.microsoft.com/office/drawing/2014/main" id="{17A233A5-B9A0-1215-D941-1EB7A2211585}"/>
                  </a:ext>
                </a:extLst>
              </p:cNvPr>
              <p:cNvSpPr txBox="1"/>
              <p:nvPr/>
            </p:nvSpPr>
            <p:spPr>
              <a:xfrm>
                <a:off x="3305176" y="5504065"/>
                <a:ext cx="1895136" cy="400110"/>
              </a:xfrm>
              <a:prstGeom prst="rect">
                <a:avLst/>
              </a:prstGeom>
              <a:noFill/>
            </p:spPr>
            <p:txBody>
              <a:bodyPr wrap="square" rtlCol="0">
                <a:spAutoFit/>
              </a:bodyPr>
              <a:lstStyle/>
              <a:p>
                <a:pPr algn="ctr"/>
                <a:r>
                  <a:rPr lang="en-GB" sz="1000" b="1" noProof="0"/>
                  <a:t>Adolescence and</a:t>
                </a:r>
                <a:r>
                  <a:rPr lang="en-GB" sz="1000" b="1"/>
                  <a:t> </a:t>
                </a:r>
                <a:r>
                  <a:rPr lang="en-GB" sz="1000" b="1" noProof="0"/>
                  <a:t>early adulthood</a:t>
                </a:r>
              </a:p>
            </p:txBody>
          </p:sp>
          <p:sp>
            <p:nvSpPr>
              <p:cNvPr id="329" name="TextBox 328">
                <a:extLst>
                  <a:ext uri="{FF2B5EF4-FFF2-40B4-BE49-F238E27FC236}">
                    <a16:creationId xmlns:a16="http://schemas.microsoft.com/office/drawing/2014/main" id="{17808B41-E1A7-30FA-9A63-8F7AF60D5FE3}"/>
                  </a:ext>
                </a:extLst>
              </p:cNvPr>
              <p:cNvSpPr txBox="1"/>
              <p:nvPr/>
            </p:nvSpPr>
            <p:spPr>
              <a:xfrm>
                <a:off x="597424" y="5548004"/>
                <a:ext cx="884535" cy="246221"/>
              </a:xfrm>
              <a:prstGeom prst="rect">
                <a:avLst/>
              </a:prstGeom>
              <a:noFill/>
            </p:spPr>
            <p:txBody>
              <a:bodyPr wrap="square" rtlCol="0">
                <a:spAutoFit/>
              </a:bodyPr>
              <a:lstStyle/>
              <a:p>
                <a:pPr algn="ctr"/>
                <a:r>
                  <a:rPr lang="en-GB" sz="1000" b="1" noProof="0"/>
                  <a:t>Time</a:t>
                </a:r>
              </a:p>
            </p:txBody>
          </p:sp>
          <p:sp>
            <p:nvSpPr>
              <p:cNvPr id="330" name="TextBox 329">
                <a:extLst>
                  <a:ext uri="{FF2B5EF4-FFF2-40B4-BE49-F238E27FC236}">
                    <a16:creationId xmlns:a16="http://schemas.microsoft.com/office/drawing/2014/main" id="{3003A425-5A71-8E29-18D1-70066BBADC42}"/>
                  </a:ext>
                </a:extLst>
              </p:cNvPr>
              <p:cNvSpPr txBox="1"/>
              <p:nvPr/>
            </p:nvSpPr>
            <p:spPr>
              <a:xfrm>
                <a:off x="1259418" y="5557204"/>
                <a:ext cx="1293282" cy="400110"/>
              </a:xfrm>
              <a:prstGeom prst="rect">
                <a:avLst/>
              </a:prstGeom>
              <a:noFill/>
            </p:spPr>
            <p:txBody>
              <a:bodyPr wrap="square" rtlCol="0">
                <a:spAutoFit/>
              </a:bodyPr>
              <a:lstStyle/>
              <a:p>
                <a:pPr algn="ctr"/>
                <a:r>
                  <a:rPr lang="en-GB" sz="1000" b="1" noProof="0"/>
                  <a:t>Pre-/perinatal period</a:t>
                </a:r>
              </a:p>
            </p:txBody>
          </p:sp>
          <p:sp>
            <p:nvSpPr>
              <p:cNvPr id="331" name="TextBox 330">
                <a:extLst>
                  <a:ext uri="{FF2B5EF4-FFF2-40B4-BE49-F238E27FC236}">
                    <a16:creationId xmlns:a16="http://schemas.microsoft.com/office/drawing/2014/main" id="{D8EE1671-D1A8-939E-26B6-A35D1ABA29CD}"/>
                  </a:ext>
                </a:extLst>
              </p:cNvPr>
              <p:cNvSpPr txBox="1"/>
              <p:nvPr/>
            </p:nvSpPr>
            <p:spPr>
              <a:xfrm>
                <a:off x="2485960" y="5557204"/>
                <a:ext cx="886252" cy="246221"/>
              </a:xfrm>
              <a:prstGeom prst="rect">
                <a:avLst/>
              </a:prstGeom>
              <a:noFill/>
            </p:spPr>
            <p:txBody>
              <a:bodyPr wrap="square" rtlCol="0">
                <a:spAutoFit/>
              </a:bodyPr>
              <a:lstStyle/>
              <a:p>
                <a:pPr algn="ctr"/>
                <a:r>
                  <a:rPr lang="en-GB" sz="1000" b="1" noProof="0"/>
                  <a:t>Childhood</a:t>
                </a:r>
              </a:p>
            </p:txBody>
          </p:sp>
          <p:sp>
            <p:nvSpPr>
              <p:cNvPr id="332" name="TextBox 331">
                <a:extLst>
                  <a:ext uri="{FF2B5EF4-FFF2-40B4-BE49-F238E27FC236}">
                    <a16:creationId xmlns:a16="http://schemas.microsoft.com/office/drawing/2014/main" id="{B85CE629-B0E8-F0FD-BEC6-2A7A8C11BD91}"/>
                  </a:ext>
                </a:extLst>
              </p:cNvPr>
              <p:cNvSpPr txBox="1"/>
              <p:nvPr/>
            </p:nvSpPr>
            <p:spPr>
              <a:xfrm>
                <a:off x="5121538" y="5557204"/>
                <a:ext cx="1817916" cy="246221"/>
              </a:xfrm>
              <a:prstGeom prst="rect">
                <a:avLst/>
              </a:prstGeom>
              <a:noFill/>
            </p:spPr>
            <p:txBody>
              <a:bodyPr wrap="square" rtlCol="0">
                <a:spAutoFit/>
              </a:bodyPr>
              <a:lstStyle/>
              <a:p>
                <a:pPr algn="ctr"/>
                <a:r>
                  <a:rPr lang="en-GB" sz="1000" noProof="0">
                    <a:solidFill>
                      <a:schemeClr val="bg1">
                        <a:lumMod val="50000"/>
                      </a:schemeClr>
                    </a:solidFill>
                  </a:rPr>
                  <a:t>Adulthood</a:t>
                </a:r>
              </a:p>
            </p:txBody>
          </p:sp>
        </p:grpSp>
        <p:grpSp>
          <p:nvGrpSpPr>
            <p:cNvPr id="266" name="Group 265">
              <a:extLst>
                <a:ext uri="{FF2B5EF4-FFF2-40B4-BE49-F238E27FC236}">
                  <a16:creationId xmlns:a16="http://schemas.microsoft.com/office/drawing/2014/main" id="{0460210F-FA72-DF74-76A2-D6FBD66486B1}"/>
                </a:ext>
              </a:extLst>
            </p:cNvPr>
            <p:cNvGrpSpPr/>
            <p:nvPr/>
          </p:nvGrpSpPr>
          <p:grpSpPr>
            <a:xfrm>
              <a:off x="484189" y="1647254"/>
              <a:ext cx="6493458" cy="4617834"/>
              <a:chOff x="484189" y="1647254"/>
              <a:chExt cx="6493458" cy="4617834"/>
            </a:xfrm>
          </p:grpSpPr>
          <p:grpSp>
            <p:nvGrpSpPr>
              <p:cNvPr id="267" name="Group 266">
                <a:extLst>
                  <a:ext uri="{FF2B5EF4-FFF2-40B4-BE49-F238E27FC236}">
                    <a16:creationId xmlns:a16="http://schemas.microsoft.com/office/drawing/2014/main" id="{F683C546-7FAF-A240-A9E8-895FF9359AD3}"/>
                  </a:ext>
                </a:extLst>
              </p:cNvPr>
              <p:cNvGrpSpPr/>
              <p:nvPr/>
            </p:nvGrpSpPr>
            <p:grpSpPr>
              <a:xfrm>
                <a:off x="1307993" y="1677405"/>
                <a:ext cx="5631461" cy="3847633"/>
                <a:chOff x="1307993" y="2043464"/>
                <a:chExt cx="5631461" cy="3745927"/>
              </a:xfrm>
            </p:grpSpPr>
            <p:sp>
              <p:nvSpPr>
                <p:cNvPr id="316" name="Rectangle 315">
                  <a:extLst>
                    <a:ext uri="{FF2B5EF4-FFF2-40B4-BE49-F238E27FC236}">
                      <a16:creationId xmlns:a16="http://schemas.microsoft.com/office/drawing/2014/main" id="{0184C068-3C79-D636-DF91-101ABE4F8DA9}"/>
                    </a:ext>
                  </a:extLst>
                </p:cNvPr>
                <p:cNvSpPr/>
                <p:nvPr/>
              </p:nvSpPr>
              <p:spPr>
                <a:xfrm>
                  <a:off x="1307993" y="2043464"/>
                  <a:ext cx="1191367" cy="20241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17" name="Rectangle 316">
                  <a:extLst>
                    <a:ext uri="{FF2B5EF4-FFF2-40B4-BE49-F238E27FC236}">
                      <a16:creationId xmlns:a16="http://schemas.microsoft.com/office/drawing/2014/main" id="{C943BA46-BA11-8766-CDFE-D84AC972D5AE}"/>
                    </a:ext>
                  </a:extLst>
                </p:cNvPr>
                <p:cNvSpPr/>
                <p:nvPr/>
              </p:nvSpPr>
              <p:spPr>
                <a:xfrm>
                  <a:off x="2499360" y="2043464"/>
                  <a:ext cx="872852" cy="203045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18" name="Rectangle 317">
                  <a:extLst>
                    <a:ext uri="{FF2B5EF4-FFF2-40B4-BE49-F238E27FC236}">
                      <a16:creationId xmlns:a16="http://schemas.microsoft.com/office/drawing/2014/main" id="{CBED4C67-3B42-9099-EDA9-B586EE7B3989}"/>
                    </a:ext>
                  </a:extLst>
                </p:cNvPr>
                <p:cNvSpPr/>
                <p:nvPr/>
              </p:nvSpPr>
              <p:spPr>
                <a:xfrm>
                  <a:off x="3372212" y="2043464"/>
                  <a:ext cx="876474" cy="202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19" name="Rectangle 318">
                  <a:extLst>
                    <a:ext uri="{FF2B5EF4-FFF2-40B4-BE49-F238E27FC236}">
                      <a16:creationId xmlns:a16="http://schemas.microsoft.com/office/drawing/2014/main" id="{8C596CA3-1C1C-7D6D-2F66-078CB9432969}"/>
                    </a:ext>
                  </a:extLst>
                </p:cNvPr>
                <p:cNvSpPr/>
                <p:nvPr/>
              </p:nvSpPr>
              <p:spPr>
                <a:xfrm>
                  <a:off x="4248686" y="2043464"/>
                  <a:ext cx="732288" cy="2030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20" name="Rectangle 319">
                  <a:extLst>
                    <a:ext uri="{FF2B5EF4-FFF2-40B4-BE49-F238E27FC236}">
                      <a16:creationId xmlns:a16="http://schemas.microsoft.com/office/drawing/2014/main" id="{482933BF-C44A-930C-CB9F-7915612392DE}"/>
                    </a:ext>
                  </a:extLst>
                </p:cNvPr>
                <p:cNvSpPr/>
                <p:nvPr/>
              </p:nvSpPr>
              <p:spPr>
                <a:xfrm>
                  <a:off x="4980974" y="2043464"/>
                  <a:ext cx="998232" cy="20241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21" name="Rectangle 320">
                  <a:extLst>
                    <a:ext uri="{FF2B5EF4-FFF2-40B4-BE49-F238E27FC236}">
                      <a16:creationId xmlns:a16="http://schemas.microsoft.com/office/drawing/2014/main" id="{DBC957B4-E48A-C75E-0A40-0C583D896B07}"/>
                    </a:ext>
                  </a:extLst>
                </p:cNvPr>
                <p:cNvSpPr/>
                <p:nvPr/>
              </p:nvSpPr>
              <p:spPr>
                <a:xfrm>
                  <a:off x="5979206" y="2043464"/>
                  <a:ext cx="960248" cy="2030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22" name="Rectangle 321">
                  <a:extLst>
                    <a:ext uri="{FF2B5EF4-FFF2-40B4-BE49-F238E27FC236}">
                      <a16:creationId xmlns:a16="http://schemas.microsoft.com/office/drawing/2014/main" id="{7580915E-BF58-91A8-976E-5371C0E15E60}"/>
                    </a:ext>
                  </a:extLst>
                </p:cNvPr>
                <p:cNvSpPr/>
                <p:nvPr/>
              </p:nvSpPr>
              <p:spPr>
                <a:xfrm>
                  <a:off x="1307993" y="5230223"/>
                  <a:ext cx="1191367" cy="55916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23" name="Rectangle 322">
                  <a:extLst>
                    <a:ext uri="{FF2B5EF4-FFF2-40B4-BE49-F238E27FC236}">
                      <a16:creationId xmlns:a16="http://schemas.microsoft.com/office/drawing/2014/main" id="{2C845FA9-FCAB-AB5A-A748-F8AA37984007}"/>
                    </a:ext>
                  </a:extLst>
                </p:cNvPr>
                <p:cNvSpPr/>
                <p:nvPr/>
              </p:nvSpPr>
              <p:spPr>
                <a:xfrm>
                  <a:off x="3372212" y="5230223"/>
                  <a:ext cx="876474" cy="5591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24" name="Rectangle 323">
                  <a:extLst>
                    <a:ext uri="{FF2B5EF4-FFF2-40B4-BE49-F238E27FC236}">
                      <a16:creationId xmlns:a16="http://schemas.microsoft.com/office/drawing/2014/main" id="{A95296DB-B7DA-C5C8-FC98-BD559CC89F84}"/>
                    </a:ext>
                  </a:extLst>
                </p:cNvPr>
                <p:cNvSpPr/>
                <p:nvPr/>
              </p:nvSpPr>
              <p:spPr>
                <a:xfrm>
                  <a:off x="4980974" y="5230223"/>
                  <a:ext cx="998232" cy="5591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25" name="Rectangle 324">
                  <a:extLst>
                    <a:ext uri="{FF2B5EF4-FFF2-40B4-BE49-F238E27FC236}">
                      <a16:creationId xmlns:a16="http://schemas.microsoft.com/office/drawing/2014/main" id="{B73A4561-84D8-EADE-6095-1DCD5C48CCB9}"/>
                    </a:ext>
                  </a:extLst>
                </p:cNvPr>
                <p:cNvSpPr/>
                <p:nvPr/>
              </p:nvSpPr>
              <p:spPr>
                <a:xfrm>
                  <a:off x="2499360" y="5233931"/>
                  <a:ext cx="872852" cy="54007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26" name="Rectangle 325">
                  <a:extLst>
                    <a:ext uri="{FF2B5EF4-FFF2-40B4-BE49-F238E27FC236}">
                      <a16:creationId xmlns:a16="http://schemas.microsoft.com/office/drawing/2014/main" id="{A1A3BEEC-A578-3127-4630-945A832A443A}"/>
                    </a:ext>
                  </a:extLst>
                </p:cNvPr>
                <p:cNvSpPr/>
                <p:nvPr/>
              </p:nvSpPr>
              <p:spPr>
                <a:xfrm>
                  <a:off x="4248686" y="5233931"/>
                  <a:ext cx="732288" cy="5400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327" name="Rectangle 326">
                  <a:extLst>
                    <a:ext uri="{FF2B5EF4-FFF2-40B4-BE49-F238E27FC236}">
                      <a16:creationId xmlns:a16="http://schemas.microsoft.com/office/drawing/2014/main" id="{00A91581-B96E-9205-7111-A2BADA4C9368}"/>
                    </a:ext>
                  </a:extLst>
                </p:cNvPr>
                <p:cNvSpPr/>
                <p:nvPr/>
              </p:nvSpPr>
              <p:spPr>
                <a:xfrm>
                  <a:off x="5979206" y="5233931"/>
                  <a:ext cx="960248" cy="54007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grpSp>
          <p:sp>
            <p:nvSpPr>
              <p:cNvPr id="268" name="Freeform: Shape 267">
                <a:extLst>
                  <a:ext uri="{FF2B5EF4-FFF2-40B4-BE49-F238E27FC236}">
                    <a16:creationId xmlns:a16="http://schemas.microsoft.com/office/drawing/2014/main" id="{96DC96D3-501D-ED54-F2B2-0CF69868D254}"/>
                  </a:ext>
                </a:extLst>
              </p:cNvPr>
              <p:cNvSpPr/>
              <p:nvPr/>
            </p:nvSpPr>
            <p:spPr>
              <a:xfrm>
                <a:off x="1307994" y="1677407"/>
                <a:ext cx="5631460" cy="3844554"/>
              </a:xfrm>
              <a:custGeom>
                <a:avLst/>
                <a:gdLst>
                  <a:gd name="csX0" fmla="*/ 0 w 7569843"/>
                  <a:gd name="csY0" fmla="*/ 0 h 4271058"/>
                  <a:gd name="csX1" fmla="*/ 0 w 7569843"/>
                  <a:gd name="csY1" fmla="*/ 4271058 h 4271058"/>
                  <a:gd name="csX2" fmla="*/ 7569843 w 7569843"/>
                  <a:gd name="csY2" fmla="*/ 4271058 h 4271058"/>
                </a:gdLst>
                <a:ahLst/>
                <a:cxnLst>
                  <a:cxn ang="0">
                    <a:pos x="csX0" y="csY0"/>
                  </a:cxn>
                  <a:cxn ang="0">
                    <a:pos x="csX1" y="csY1"/>
                  </a:cxn>
                  <a:cxn ang="0">
                    <a:pos x="csX2" y="csY2"/>
                  </a:cxn>
                </a:cxnLst>
                <a:rect l="l" t="t" r="r" b="b"/>
                <a:pathLst>
                  <a:path w="7569843" h="4271058">
                    <a:moveTo>
                      <a:pt x="0" y="0"/>
                    </a:moveTo>
                    <a:lnTo>
                      <a:pt x="0" y="4271058"/>
                    </a:lnTo>
                    <a:lnTo>
                      <a:pt x="7569843" y="4271058"/>
                    </a:lnTo>
                  </a:path>
                </a:pathLst>
              </a:custGeom>
              <a:noFill/>
              <a:ln w="19050">
                <a:solidFill>
                  <a:schemeClr val="tx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noProof="0"/>
              </a:p>
            </p:txBody>
          </p:sp>
          <p:sp>
            <p:nvSpPr>
              <p:cNvPr id="269" name="TextBox 268">
                <a:extLst>
                  <a:ext uri="{FF2B5EF4-FFF2-40B4-BE49-F238E27FC236}">
                    <a16:creationId xmlns:a16="http://schemas.microsoft.com/office/drawing/2014/main" id="{AE697713-F0FE-E8FA-DEA2-BFE6D46D669B}"/>
                  </a:ext>
                </a:extLst>
              </p:cNvPr>
              <p:cNvSpPr txBox="1"/>
              <p:nvPr/>
            </p:nvSpPr>
            <p:spPr>
              <a:xfrm rot="16200000">
                <a:off x="815054" y="5115605"/>
                <a:ext cx="616171" cy="246221"/>
              </a:xfrm>
              <a:prstGeom prst="rect">
                <a:avLst/>
              </a:prstGeom>
              <a:noFill/>
            </p:spPr>
            <p:txBody>
              <a:bodyPr wrap="square" rtlCol="0">
                <a:spAutoFit/>
              </a:bodyPr>
              <a:lstStyle/>
              <a:p>
                <a:pPr algn="ctr"/>
                <a:r>
                  <a:rPr lang="en-GB" sz="1000" b="1" noProof="0"/>
                  <a:t>Phase</a:t>
                </a:r>
              </a:p>
            </p:txBody>
          </p:sp>
          <p:sp>
            <p:nvSpPr>
              <p:cNvPr id="270" name="TextBox 269">
                <a:extLst>
                  <a:ext uri="{FF2B5EF4-FFF2-40B4-BE49-F238E27FC236}">
                    <a16:creationId xmlns:a16="http://schemas.microsoft.com/office/drawing/2014/main" id="{4A493B54-663E-1729-D8E2-DD3E9220E3EF}"/>
                  </a:ext>
                </a:extLst>
              </p:cNvPr>
              <p:cNvSpPr txBox="1"/>
              <p:nvPr/>
            </p:nvSpPr>
            <p:spPr>
              <a:xfrm rot="16200000">
                <a:off x="528878" y="4239470"/>
                <a:ext cx="1188526" cy="246221"/>
              </a:xfrm>
              <a:prstGeom prst="rect">
                <a:avLst/>
              </a:prstGeom>
              <a:noFill/>
            </p:spPr>
            <p:txBody>
              <a:bodyPr wrap="square" rtlCol="0">
                <a:spAutoFit/>
              </a:bodyPr>
              <a:lstStyle/>
              <a:p>
                <a:pPr algn="ctr"/>
                <a:r>
                  <a:rPr lang="en-GB" sz="1000" b="1" noProof="0"/>
                  <a:t>Course</a:t>
                </a:r>
              </a:p>
            </p:txBody>
          </p:sp>
          <p:sp>
            <p:nvSpPr>
              <p:cNvPr id="271" name="TextBox 270">
                <a:extLst>
                  <a:ext uri="{FF2B5EF4-FFF2-40B4-BE49-F238E27FC236}">
                    <a16:creationId xmlns:a16="http://schemas.microsoft.com/office/drawing/2014/main" id="{E0377590-EAE8-CE11-0712-B4FAE0E8FBB9}"/>
                  </a:ext>
                </a:extLst>
              </p:cNvPr>
              <p:cNvSpPr txBox="1"/>
              <p:nvPr/>
            </p:nvSpPr>
            <p:spPr>
              <a:xfrm rot="16200000">
                <a:off x="655699" y="1991585"/>
                <a:ext cx="934884" cy="246221"/>
              </a:xfrm>
              <a:prstGeom prst="rect">
                <a:avLst/>
              </a:prstGeom>
              <a:noFill/>
            </p:spPr>
            <p:txBody>
              <a:bodyPr wrap="square" rtlCol="0">
                <a:spAutoFit/>
              </a:bodyPr>
              <a:lstStyle/>
              <a:p>
                <a:pPr algn="ctr"/>
                <a:r>
                  <a:rPr lang="en-GB" sz="1000" b="1" noProof="0"/>
                  <a:t>Risk factors</a:t>
                </a:r>
              </a:p>
            </p:txBody>
          </p:sp>
          <p:sp>
            <p:nvSpPr>
              <p:cNvPr id="272" name="TextBox 271">
                <a:extLst>
                  <a:ext uri="{FF2B5EF4-FFF2-40B4-BE49-F238E27FC236}">
                    <a16:creationId xmlns:a16="http://schemas.microsoft.com/office/drawing/2014/main" id="{84472E03-A6C1-6350-4F45-7154B870264A}"/>
                  </a:ext>
                </a:extLst>
              </p:cNvPr>
              <p:cNvSpPr txBox="1"/>
              <p:nvPr/>
            </p:nvSpPr>
            <p:spPr>
              <a:xfrm rot="16200000">
                <a:off x="481579" y="3100588"/>
                <a:ext cx="1283124" cy="246221"/>
              </a:xfrm>
              <a:prstGeom prst="rect">
                <a:avLst/>
              </a:prstGeom>
              <a:noFill/>
            </p:spPr>
            <p:txBody>
              <a:bodyPr wrap="square" rtlCol="0">
                <a:spAutoFit/>
              </a:bodyPr>
              <a:lstStyle/>
              <a:p>
                <a:pPr algn="ctr"/>
                <a:r>
                  <a:rPr lang="en-GB" sz="1000" b="1" noProof="0"/>
                  <a:t>Neurobiology</a:t>
                </a:r>
              </a:p>
            </p:txBody>
          </p:sp>
          <p:sp>
            <p:nvSpPr>
              <p:cNvPr id="273" name="TextBox 272">
                <a:extLst>
                  <a:ext uri="{FF2B5EF4-FFF2-40B4-BE49-F238E27FC236}">
                    <a16:creationId xmlns:a16="http://schemas.microsoft.com/office/drawing/2014/main" id="{FC6E41AE-67FA-4632-AB14-54AAB956E3B4}"/>
                  </a:ext>
                </a:extLst>
              </p:cNvPr>
              <p:cNvSpPr txBox="1"/>
              <p:nvPr/>
            </p:nvSpPr>
            <p:spPr>
              <a:xfrm>
                <a:off x="2485960" y="5123299"/>
                <a:ext cx="889698" cy="230832"/>
              </a:xfrm>
              <a:prstGeom prst="rect">
                <a:avLst/>
              </a:prstGeom>
              <a:noFill/>
            </p:spPr>
            <p:txBody>
              <a:bodyPr wrap="square" rtlCol="0">
                <a:spAutoFit/>
              </a:bodyPr>
              <a:lstStyle/>
              <a:p>
                <a:pPr algn="ctr"/>
                <a:r>
                  <a:rPr lang="en-GB" sz="900" b="1" noProof="0"/>
                  <a:t>Premorbid</a:t>
                </a:r>
              </a:p>
            </p:txBody>
          </p:sp>
          <p:sp>
            <p:nvSpPr>
              <p:cNvPr id="274" name="TextBox 273">
                <a:extLst>
                  <a:ext uri="{FF2B5EF4-FFF2-40B4-BE49-F238E27FC236}">
                    <a16:creationId xmlns:a16="http://schemas.microsoft.com/office/drawing/2014/main" id="{E9116681-07A4-CF58-AA50-3F1F6CA33228}"/>
                  </a:ext>
                </a:extLst>
              </p:cNvPr>
              <p:cNvSpPr txBox="1"/>
              <p:nvPr/>
            </p:nvSpPr>
            <p:spPr>
              <a:xfrm>
                <a:off x="3384550" y="5123299"/>
                <a:ext cx="883570" cy="230832"/>
              </a:xfrm>
              <a:prstGeom prst="rect">
                <a:avLst/>
              </a:prstGeom>
              <a:noFill/>
            </p:spPr>
            <p:txBody>
              <a:bodyPr wrap="square" rtlCol="0">
                <a:spAutoFit/>
              </a:bodyPr>
              <a:lstStyle/>
              <a:p>
                <a:pPr algn="ctr"/>
                <a:r>
                  <a:rPr lang="en-GB" sz="900" b="1" noProof="0"/>
                  <a:t>Prodromal</a:t>
                </a:r>
              </a:p>
            </p:txBody>
          </p:sp>
          <p:sp>
            <p:nvSpPr>
              <p:cNvPr id="275" name="TextBox 274">
                <a:extLst>
                  <a:ext uri="{FF2B5EF4-FFF2-40B4-BE49-F238E27FC236}">
                    <a16:creationId xmlns:a16="http://schemas.microsoft.com/office/drawing/2014/main" id="{0AFBCD33-1E73-A2ED-E9AB-75B8B6CBF8E5}"/>
                  </a:ext>
                </a:extLst>
              </p:cNvPr>
              <p:cNvSpPr txBox="1"/>
              <p:nvPr/>
            </p:nvSpPr>
            <p:spPr>
              <a:xfrm>
                <a:off x="4268120" y="5123299"/>
                <a:ext cx="740116" cy="230832"/>
              </a:xfrm>
              <a:prstGeom prst="rect">
                <a:avLst/>
              </a:prstGeom>
              <a:noFill/>
            </p:spPr>
            <p:txBody>
              <a:bodyPr wrap="square" rtlCol="0">
                <a:spAutoFit/>
              </a:bodyPr>
              <a:lstStyle/>
              <a:p>
                <a:pPr algn="ctr"/>
                <a:r>
                  <a:rPr lang="en-GB" sz="900" noProof="0">
                    <a:solidFill>
                      <a:schemeClr val="bg1">
                        <a:lumMod val="50000"/>
                      </a:schemeClr>
                    </a:solidFill>
                  </a:rPr>
                  <a:t>FEP</a:t>
                </a:r>
              </a:p>
            </p:txBody>
          </p:sp>
          <p:sp>
            <p:nvSpPr>
              <p:cNvPr id="276" name="TextBox 275">
                <a:extLst>
                  <a:ext uri="{FF2B5EF4-FFF2-40B4-BE49-F238E27FC236}">
                    <a16:creationId xmlns:a16="http://schemas.microsoft.com/office/drawing/2014/main" id="{079AB2E9-0EBA-62CF-E2A3-07DCE3964CC2}"/>
                  </a:ext>
                </a:extLst>
              </p:cNvPr>
              <p:cNvSpPr txBox="1"/>
              <p:nvPr/>
            </p:nvSpPr>
            <p:spPr>
              <a:xfrm>
                <a:off x="4980974" y="5054049"/>
                <a:ext cx="985850" cy="369332"/>
              </a:xfrm>
              <a:prstGeom prst="rect">
                <a:avLst/>
              </a:prstGeom>
              <a:noFill/>
            </p:spPr>
            <p:txBody>
              <a:bodyPr wrap="square" rtlCol="0">
                <a:spAutoFit/>
              </a:bodyPr>
              <a:lstStyle/>
              <a:p>
                <a:pPr algn="ctr"/>
                <a:r>
                  <a:rPr lang="en-GB" sz="900" noProof="0">
                    <a:solidFill>
                      <a:schemeClr val="bg1">
                        <a:lumMod val="50000"/>
                      </a:schemeClr>
                    </a:solidFill>
                  </a:rPr>
                  <a:t>Remission/</a:t>
                </a:r>
                <a:br>
                  <a:rPr lang="en-GB" sz="900" noProof="0">
                    <a:solidFill>
                      <a:schemeClr val="bg1">
                        <a:lumMod val="50000"/>
                      </a:schemeClr>
                    </a:solidFill>
                  </a:rPr>
                </a:br>
                <a:r>
                  <a:rPr lang="en-GB" sz="900" noProof="0">
                    <a:solidFill>
                      <a:schemeClr val="bg1">
                        <a:lumMod val="50000"/>
                      </a:schemeClr>
                    </a:solidFill>
                  </a:rPr>
                  <a:t>relapse</a:t>
                </a:r>
              </a:p>
            </p:txBody>
          </p:sp>
          <p:sp>
            <p:nvSpPr>
              <p:cNvPr id="277" name="TextBox 276">
                <a:extLst>
                  <a:ext uri="{FF2B5EF4-FFF2-40B4-BE49-F238E27FC236}">
                    <a16:creationId xmlns:a16="http://schemas.microsoft.com/office/drawing/2014/main" id="{C56296DA-7831-C9AD-02C9-E16F82C37D39}"/>
                  </a:ext>
                </a:extLst>
              </p:cNvPr>
              <p:cNvSpPr txBox="1"/>
              <p:nvPr/>
            </p:nvSpPr>
            <p:spPr>
              <a:xfrm>
                <a:off x="5957952" y="5046240"/>
                <a:ext cx="993883" cy="369332"/>
              </a:xfrm>
              <a:prstGeom prst="rect">
                <a:avLst/>
              </a:prstGeom>
              <a:solidFill>
                <a:schemeClr val="bg1">
                  <a:lumMod val="95000"/>
                </a:schemeClr>
              </a:solidFill>
            </p:spPr>
            <p:txBody>
              <a:bodyPr wrap="square" rtlCol="0">
                <a:spAutoFit/>
              </a:bodyPr>
              <a:lstStyle/>
              <a:p>
                <a:pPr algn="ctr"/>
                <a:r>
                  <a:rPr lang="en-GB" sz="900" noProof="0">
                    <a:solidFill>
                      <a:schemeClr val="bg1">
                        <a:lumMod val="50000"/>
                      </a:schemeClr>
                    </a:solidFill>
                  </a:rPr>
                  <a:t>Chronic/</a:t>
                </a:r>
                <a:br>
                  <a:rPr lang="en-GB" sz="900" noProof="0">
                    <a:solidFill>
                      <a:schemeClr val="bg1">
                        <a:lumMod val="50000"/>
                      </a:schemeClr>
                    </a:solidFill>
                  </a:rPr>
                </a:br>
                <a:r>
                  <a:rPr lang="en-GB" sz="900" noProof="0">
                    <a:solidFill>
                      <a:schemeClr val="bg1">
                        <a:lumMod val="50000"/>
                      </a:schemeClr>
                    </a:solidFill>
                  </a:rPr>
                  <a:t>persistent</a:t>
                </a:r>
              </a:p>
            </p:txBody>
          </p:sp>
          <p:sp>
            <p:nvSpPr>
              <p:cNvPr id="278" name="TextBox 277">
                <a:extLst>
                  <a:ext uri="{FF2B5EF4-FFF2-40B4-BE49-F238E27FC236}">
                    <a16:creationId xmlns:a16="http://schemas.microsoft.com/office/drawing/2014/main" id="{8B2DA07F-92D6-C19D-26CA-E36269BE8BF3}"/>
                  </a:ext>
                </a:extLst>
              </p:cNvPr>
              <p:cNvSpPr txBox="1"/>
              <p:nvPr/>
            </p:nvSpPr>
            <p:spPr>
              <a:xfrm>
                <a:off x="1300970" y="1697625"/>
                <a:ext cx="1045143" cy="646331"/>
              </a:xfrm>
              <a:prstGeom prst="rect">
                <a:avLst/>
              </a:prstGeom>
              <a:noFill/>
            </p:spPr>
            <p:txBody>
              <a:bodyPr wrap="square" rtlCol="0">
                <a:spAutoFit/>
              </a:bodyPr>
              <a:lstStyle/>
              <a:p>
                <a:pPr marL="72000" indent="-72000">
                  <a:buFont typeface="Arial" panose="020B0604020202020204" pitchFamily="34" charset="0"/>
                  <a:buChar char="•"/>
                </a:pPr>
                <a:r>
                  <a:rPr lang="en-GB" sz="900" b="1" noProof="0"/>
                  <a:t>Genetic factors</a:t>
                </a:r>
              </a:p>
              <a:p>
                <a:pPr marL="72000" indent="-72000">
                  <a:buFont typeface="Arial" panose="020B0604020202020204" pitchFamily="34" charset="0"/>
                  <a:buChar char="•"/>
                </a:pPr>
                <a:r>
                  <a:rPr lang="en-GB" sz="900" b="1" noProof="0"/>
                  <a:t>Perinatal complications</a:t>
                </a:r>
              </a:p>
            </p:txBody>
          </p:sp>
          <p:sp>
            <p:nvSpPr>
              <p:cNvPr id="279" name="TextBox 278">
                <a:extLst>
                  <a:ext uri="{FF2B5EF4-FFF2-40B4-BE49-F238E27FC236}">
                    <a16:creationId xmlns:a16="http://schemas.microsoft.com/office/drawing/2014/main" id="{16E0F3BF-3A99-9966-3621-B83DBB0D4941}"/>
                  </a:ext>
                </a:extLst>
              </p:cNvPr>
              <p:cNvSpPr txBox="1"/>
              <p:nvPr/>
            </p:nvSpPr>
            <p:spPr>
              <a:xfrm>
                <a:off x="2439891" y="1697625"/>
                <a:ext cx="1011250" cy="923330"/>
              </a:xfrm>
              <a:prstGeom prst="rect">
                <a:avLst/>
              </a:prstGeom>
              <a:noFill/>
            </p:spPr>
            <p:txBody>
              <a:bodyPr wrap="square" rtlCol="0">
                <a:spAutoFit/>
              </a:bodyPr>
              <a:lstStyle/>
              <a:p>
                <a:pPr marL="72000" indent="-72000">
                  <a:buFont typeface="Arial" panose="020B0604020202020204" pitchFamily="34" charset="0"/>
                  <a:buChar char="•"/>
                </a:pPr>
                <a:r>
                  <a:rPr lang="en-GB" sz="900" b="1" noProof="0"/>
                  <a:t>Childhood adversity</a:t>
                </a:r>
              </a:p>
              <a:p>
                <a:pPr marL="72000" indent="-72000">
                  <a:buFont typeface="Arial" panose="020B0604020202020204" pitchFamily="34" charset="0"/>
                  <a:buChar char="•"/>
                </a:pPr>
                <a:r>
                  <a:rPr lang="en-GB" sz="900" b="1" noProof="0"/>
                  <a:t>Urban living</a:t>
                </a:r>
              </a:p>
              <a:p>
                <a:pPr marL="72000" indent="-72000">
                  <a:buFont typeface="Arial" panose="020B0604020202020204" pitchFamily="34" charset="0"/>
                  <a:buChar char="•"/>
                </a:pPr>
                <a:r>
                  <a:rPr lang="en-GB" sz="900" b="1" noProof="0"/>
                  <a:t>Ethnic minority status</a:t>
                </a:r>
              </a:p>
            </p:txBody>
          </p:sp>
          <p:sp>
            <p:nvSpPr>
              <p:cNvPr id="280" name="TextBox 279">
                <a:extLst>
                  <a:ext uri="{FF2B5EF4-FFF2-40B4-BE49-F238E27FC236}">
                    <a16:creationId xmlns:a16="http://schemas.microsoft.com/office/drawing/2014/main" id="{726F14BE-26F5-19D9-4546-1F941A620487}"/>
                  </a:ext>
                </a:extLst>
              </p:cNvPr>
              <p:cNvSpPr txBox="1"/>
              <p:nvPr/>
            </p:nvSpPr>
            <p:spPr>
              <a:xfrm>
                <a:off x="3365243" y="1697625"/>
                <a:ext cx="1072177" cy="507831"/>
              </a:xfrm>
              <a:prstGeom prst="rect">
                <a:avLst/>
              </a:prstGeom>
              <a:noFill/>
            </p:spPr>
            <p:txBody>
              <a:bodyPr wrap="square" rtlCol="0">
                <a:spAutoFit/>
              </a:bodyPr>
              <a:lstStyle/>
              <a:p>
                <a:pPr marL="72000" indent="-72000">
                  <a:buFont typeface="Arial" panose="020B0604020202020204" pitchFamily="34" charset="0"/>
                  <a:buChar char="•"/>
                </a:pPr>
                <a:r>
                  <a:rPr lang="en-GB" sz="900" b="1" noProof="0"/>
                  <a:t>Acute stress</a:t>
                </a:r>
              </a:p>
              <a:p>
                <a:pPr marL="72000" indent="-72000">
                  <a:buFont typeface="Arial" panose="020B0604020202020204" pitchFamily="34" charset="0"/>
                  <a:buChar char="•"/>
                </a:pPr>
                <a:r>
                  <a:rPr lang="en-GB" sz="900" b="1" noProof="0"/>
                  <a:t>Substance abuse</a:t>
                </a:r>
              </a:p>
            </p:txBody>
          </p:sp>
          <p:sp>
            <p:nvSpPr>
              <p:cNvPr id="281" name="TextBox 280">
                <a:extLst>
                  <a:ext uri="{FF2B5EF4-FFF2-40B4-BE49-F238E27FC236}">
                    <a16:creationId xmlns:a16="http://schemas.microsoft.com/office/drawing/2014/main" id="{916840CA-99E0-D93D-7934-003C77AA7963}"/>
                  </a:ext>
                </a:extLst>
              </p:cNvPr>
              <p:cNvSpPr txBox="1"/>
              <p:nvPr/>
            </p:nvSpPr>
            <p:spPr>
              <a:xfrm>
                <a:off x="4950011" y="1697625"/>
                <a:ext cx="1025564" cy="784830"/>
              </a:xfrm>
              <a:prstGeom prst="rect">
                <a:avLst/>
              </a:prstGeom>
              <a:solidFill>
                <a:schemeClr val="bg1">
                  <a:lumMod val="95000"/>
                </a:schemeClr>
              </a:solidFill>
            </p:spPr>
            <p:txBody>
              <a:bodyPr wrap="square" rtlCol="0">
                <a:spAutoFit/>
              </a:bodyPr>
              <a:lstStyle/>
              <a:p>
                <a:pPr marL="72000" indent="-72000">
                  <a:buFont typeface="Arial" panose="020B0604020202020204" pitchFamily="34" charset="0"/>
                  <a:buChar char="•"/>
                </a:pPr>
                <a:r>
                  <a:rPr lang="en-GB" sz="900" noProof="0">
                    <a:solidFill>
                      <a:schemeClr val="bg1">
                        <a:lumMod val="50000"/>
                      </a:schemeClr>
                    </a:solidFill>
                  </a:rPr>
                  <a:t>Treatment discontinuation</a:t>
                </a:r>
              </a:p>
              <a:p>
                <a:pPr marL="72000" indent="-72000">
                  <a:buFont typeface="Arial" panose="020B0604020202020204" pitchFamily="34" charset="0"/>
                  <a:buChar char="•"/>
                </a:pPr>
                <a:r>
                  <a:rPr lang="en-GB" sz="900" noProof="0">
                    <a:solidFill>
                      <a:schemeClr val="bg1">
                        <a:lumMod val="50000"/>
                      </a:schemeClr>
                    </a:solidFill>
                  </a:rPr>
                  <a:t>Substance abuse</a:t>
                </a:r>
              </a:p>
              <a:p>
                <a:pPr marL="72000" indent="-72000">
                  <a:buFont typeface="Arial" panose="020B0604020202020204" pitchFamily="34" charset="0"/>
                  <a:buChar char="•"/>
                </a:pPr>
                <a:r>
                  <a:rPr lang="en-GB" sz="900" noProof="0">
                    <a:solidFill>
                      <a:schemeClr val="bg1">
                        <a:lumMod val="50000"/>
                      </a:schemeClr>
                    </a:solidFill>
                  </a:rPr>
                  <a:t>Stress</a:t>
                </a:r>
              </a:p>
            </p:txBody>
          </p:sp>
          <p:sp>
            <p:nvSpPr>
              <p:cNvPr id="282" name="TextBox 281">
                <a:extLst>
                  <a:ext uri="{FF2B5EF4-FFF2-40B4-BE49-F238E27FC236}">
                    <a16:creationId xmlns:a16="http://schemas.microsoft.com/office/drawing/2014/main" id="{A1EBF63C-0098-B44E-AC1F-FA56410191D8}"/>
                  </a:ext>
                </a:extLst>
              </p:cNvPr>
              <p:cNvSpPr txBox="1"/>
              <p:nvPr/>
            </p:nvSpPr>
            <p:spPr>
              <a:xfrm>
                <a:off x="1300970" y="2625836"/>
                <a:ext cx="1008354" cy="369332"/>
              </a:xfrm>
              <a:prstGeom prst="rect">
                <a:avLst/>
              </a:prstGeom>
              <a:noFill/>
            </p:spPr>
            <p:txBody>
              <a:bodyPr wrap="square" rtlCol="0">
                <a:spAutoFit/>
              </a:bodyPr>
              <a:lstStyle/>
              <a:p>
                <a:pPr marL="72000" indent="-72000">
                  <a:buFont typeface="Arial" panose="020B0604020202020204" pitchFamily="34" charset="0"/>
                  <a:buChar char="•"/>
                </a:pPr>
                <a:r>
                  <a:rPr lang="en-GB" sz="900" b="1" noProof="0"/>
                  <a:t>Aberrant neurobiology</a:t>
                </a:r>
              </a:p>
            </p:txBody>
          </p:sp>
          <p:sp>
            <p:nvSpPr>
              <p:cNvPr id="283" name="TextBox 282">
                <a:extLst>
                  <a:ext uri="{FF2B5EF4-FFF2-40B4-BE49-F238E27FC236}">
                    <a16:creationId xmlns:a16="http://schemas.microsoft.com/office/drawing/2014/main" id="{DC5D49FD-2417-2BE6-F3DF-3D4809C6B98E}"/>
                  </a:ext>
                </a:extLst>
              </p:cNvPr>
              <p:cNvSpPr txBox="1"/>
              <p:nvPr/>
            </p:nvSpPr>
            <p:spPr>
              <a:xfrm>
                <a:off x="3365243" y="2625836"/>
                <a:ext cx="1073479" cy="1061829"/>
              </a:xfrm>
              <a:prstGeom prst="rect">
                <a:avLst/>
              </a:prstGeom>
              <a:noFill/>
            </p:spPr>
            <p:txBody>
              <a:bodyPr wrap="square" rtlCol="0">
                <a:spAutoFit/>
              </a:bodyPr>
              <a:lstStyle/>
              <a:p>
                <a:pPr marL="72000" indent="-72000">
                  <a:buFont typeface="Arial" panose="020B0604020202020204" pitchFamily="34" charset="0"/>
                  <a:buChar char="•"/>
                </a:pPr>
                <a:r>
                  <a:rPr lang="en-GB" sz="900" b="1" noProof="0"/>
                  <a:t>Grey matter loss</a:t>
                </a:r>
              </a:p>
              <a:p>
                <a:pPr marL="72000" indent="-72000">
                  <a:buFont typeface="Arial" panose="020B0604020202020204" pitchFamily="34" charset="0"/>
                  <a:buChar char="•"/>
                </a:pPr>
                <a:r>
                  <a:rPr lang="en-GB" sz="900" b="1" noProof="0"/>
                  <a:t>Dopamine dysfunction</a:t>
                </a:r>
              </a:p>
              <a:p>
                <a:pPr marL="72000" indent="-72000">
                  <a:buFont typeface="Arial" panose="020B0604020202020204" pitchFamily="34" charset="0"/>
                  <a:buChar char="•"/>
                </a:pPr>
                <a:r>
                  <a:rPr lang="en-GB" sz="900" b="1" noProof="0"/>
                  <a:t>Excitatory/</a:t>
                </a:r>
                <a:br>
                  <a:rPr lang="en-GB" sz="900" b="1" noProof="0"/>
                </a:br>
                <a:r>
                  <a:rPr lang="en-GB" sz="900" b="1" noProof="0"/>
                  <a:t>inhibitory imbalance</a:t>
                </a:r>
              </a:p>
            </p:txBody>
          </p:sp>
          <p:sp>
            <p:nvSpPr>
              <p:cNvPr id="284" name="TextBox 283">
                <a:extLst>
                  <a:ext uri="{FF2B5EF4-FFF2-40B4-BE49-F238E27FC236}">
                    <a16:creationId xmlns:a16="http://schemas.microsoft.com/office/drawing/2014/main" id="{5C401C69-B843-3870-0EB0-D279DED60176}"/>
                  </a:ext>
                </a:extLst>
              </p:cNvPr>
              <p:cNvSpPr txBox="1"/>
              <p:nvPr/>
            </p:nvSpPr>
            <p:spPr>
              <a:xfrm>
                <a:off x="2439890" y="2625836"/>
                <a:ext cx="1026100" cy="507831"/>
              </a:xfrm>
              <a:prstGeom prst="rect">
                <a:avLst/>
              </a:prstGeom>
              <a:noFill/>
            </p:spPr>
            <p:txBody>
              <a:bodyPr wrap="square" rtlCol="0">
                <a:spAutoFit/>
              </a:bodyPr>
              <a:lstStyle/>
              <a:p>
                <a:pPr marL="72000" indent="-72000">
                  <a:buFont typeface="Arial" panose="020B0604020202020204" pitchFamily="34" charset="0"/>
                  <a:buChar char="•"/>
                </a:pPr>
                <a:r>
                  <a:rPr lang="en-GB" sz="900" b="1" noProof="0"/>
                  <a:t>Altered synaptic pruning</a:t>
                </a:r>
              </a:p>
            </p:txBody>
          </p:sp>
          <p:cxnSp>
            <p:nvCxnSpPr>
              <p:cNvPr id="285" name="Straight Connector 284">
                <a:extLst>
                  <a:ext uri="{FF2B5EF4-FFF2-40B4-BE49-F238E27FC236}">
                    <a16:creationId xmlns:a16="http://schemas.microsoft.com/office/drawing/2014/main" id="{B1F03E1E-D484-C9F0-0A5A-751E87C028BD}"/>
                  </a:ext>
                </a:extLst>
              </p:cNvPr>
              <p:cNvCxnSpPr>
                <a:cxnSpLocks/>
              </p:cNvCxnSpPr>
              <p:nvPr/>
            </p:nvCxnSpPr>
            <p:spPr>
              <a:xfrm>
                <a:off x="1321223" y="2582138"/>
                <a:ext cx="5645997"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14167CA4-FD97-2425-3846-B2EF989C14A3}"/>
                  </a:ext>
                </a:extLst>
              </p:cNvPr>
              <p:cNvCxnSpPr>
                <a:cxnSpLocks/>
              </p:cNvCxnSpPr>
              <p:nvPr/>
            </p:nvCxnSpPr>
            <p:spPr>
              <a:xfrm>
                <a:off x="1321223" y="3768318"/>
                <a:ext cx="5645997"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AFB3A34D-ED8E-E531-29D3-161D6E70AAF1}"/>
                  </a:ext>
                </a:extLst>
              </p:cNvPr>
              <p:cNvCxnSpPr>
                <a:cxnSpLocks/>
              </p:cNvCxnSpPr>
              <p:nvPr/>
            </p:nvCxnSpPr>
            <p:spPr>
              <a:xfrm>
                <a:off x="1321223" y="4944338"/>
                <a:ext cx="5645997"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grpSp>
            <p:nvGrpSpPr>
              <p:cNvPr id="288" name="Group 287">
                <a:extLst>
                  <a:ext uri="{FF2B5EF4-FFF2-40B4-BE49-F238E27FC236}">
                    <a16:creationId xmlns:a16="http://schemas.microsoft.com/office/drawing/2014/main" id="{69A7F339-C39C-64B6-0A04-A98DB85714B8}"/>
                  </a:ext>
                </a:extLst>
              </p:cNvPr>
              <p:cNvGrpSpPr/>
              <p:nvPr/>
            </p:nvGrpSpPr>
            <p:grpSpPr>
              <a:xfrm>
                <a:off x="2495127" y="5527295"/>
                <a:ext cx="2781273" cy="72000"/>
                <a:chOff x="2495127" y="5646675"/>
                <a:chExt cx="2641599" cy="126974"/>
              </a:xfrm>
            </p:grpSpPr>
            <p:cxnSp>
              <p:nvCxnSpPr>
                <p:cNvPr id="313" name="Straight Connector 312">
                  <a:extLst>
                    <a:ext uri="{FF2B5EF4-FFF2-40B4-BE49-F238E27FC236}">
                      <a16:creationId xmlns:a16="http://schemas.microsoft.com/office/drawing/2014/main" id="{EBB88D69-821A-8891-B304-D265DCB2B1EF}"/>
                    </a:ext>
                  </a:extLst>
                </p:cNvPr>
                <p:cNvCxnSpPr/>
                <p:nvPr/>
              </p:nvCxnSpPr>
              <p:spPr>
                <a:xfrm>
                  <a:off x="2495127" y="5646675"/>
                  <a:ext cx="0" cy="12697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ACFC29E9-DB56-6F64-9DA1-4C9E13874E3E}"/>
                    </a:ext>
                  </a:extLst>
                </p:cNvPr>
                <p:cNvCxnSpPr/>
                <p:nvPr/>
              </p:nvCxnSpPr>
              <p:spPr>
                <a:xfrm>
                  <a:off x="3375660" y="5646675"/>
                  <a:ext cx="0" cy="12697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7299CE44-55FA-AD4A-5EA7-F6F183CD4B7F}"/>
                    </a:ext>
                  </a:extLst>
                </p:cNvPr>
                <p:cNvCxnSpPr>
                  <a:cxnSpLocks/>
                </p:cNvCxnSpPr>
                <p:nvPr/>
              </p:nvCxnSpPr>
              <p:spPr>
                <a:xfrm>
                  <a:off x="5136726" y="5646675"/>
                  <a:ext cx="0" cy="12697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89" name="Freeform: Shape 288">
                <a:extLst>
                  <a:ext uri="{FF2B5EF4-FFF2-40B4-BE49-F238E27FC236}">
                    <a16:creationId xmlns:a16="http://schemas.microsoft.com/office/drawing/2014/main" id="{18059859-8037-A65D-224B-3A517CFCC008}"/>
                  </a:ext>
                </a:extLst>
              </p:cNvPr>
              <p:cNvSpPr/>
              <p:nvPr/>
            </p:nvSpPr>
            <p:spPr>
              <a:xfrm>
                <a:off x="4746626" y="3854044"/>
                <a:ext cx="2191807" cy="968374"/>
              </a:xfrm>
              <a:custGeom>
                <a:avLst/>
                <a:gdLst>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433"/>
                  <a:gd name="csX1" fmla="*/ 628650 w 2183341"/>
                  <a:gd name="csY1" fmla="*/ 381000 h 969433"/>
                  <a:gd name="csX2" fmla="*/ 900641 w 2183341"/>
                  <a:gd name="csY2" fmla="*/ 105833 h 969433"/>
                  <a:gd name="csX3" fmla="*/ 1069975 w 2183341"/>
                  <a:gd name="csY3" fmla="*/ 662516 h 969433"/>
                  <a:gd name="csX4" fmla="*/ 1169458 w 2183341"/>
                  <a:gd name="csY4" fmla="*/ 66675 h 969433"/>
                  <a:gd name="csX5" fmla="*/ 1308100 w 2183341"/>
                  <a:gd name="csY5" fmla="*/ 635000 h 969433"/>
                  <a:gd name="csX6" fmla="*/ 1398058 w 2183341"/>
                  <a:gd name="csY6" fmla="*/ 75141 h 969433"/>
                  <a:gd name="csX7" fmla="*/ 1563158 w 2183341"/>
                  <a:gd name="csY7" fmla="*/ 493183 h 969433"/>
                  <a:gd name="csX8" fmla="*/ 2183341 w 2183341"/>
                  <a:gd name="csY8" fmla="*/ 137583 h 969433"/>
                  <a:gd name="csX9" fmla="*/ 2183341 w 2183341"/>
                  <a:gd name="csY9" fmla="*/ 872066 h 969433"/>
                  <a:gd name="csX10" fmla="*/ 1720850 w 2183341"/>
                  <a:gd name="csY10" fmla="*/ 600075 h 969433"/>
                  <a:gd name="csX11" fmla="*/ 1403350 w 2183341"/>
                  <a:gd name="csY11" fmla="*/ 969433 h 969433"/>
                  <a:gd name="csX12" fmla="*/ 1204383 w 2183341"/>
                  <a:gd name="csY12" fmla="*/ 675216 h 969433"/>
                  <a:gd name="csX13" fmla="*/ 1107016 w 2183341"/>
                  <a:gd name="csY13" fmla="*/ 883708 h 969433"/>
                  <a:gd name="csX14" fmla="*/ 1023408 w 2183341"/>
                  <a:gd name="csY14" fmla="*/ 754591 h 969433"/>
                  <a:gd name="csX15" fmla="*/ 926041 w 2183341"/>
                  <a:gd name="csY15" fmla="*/ 946150 h 969433"/>
                  <a:gd name="csX16" fmla="*/ 844550 w 2183341"/>
                  <a:gd name="csY16" fmla="*/ 501650 h 969433"/>
                  <a:gd name="csX17" fmla="*/ 742950 w 2183341"/>
                  <a:gd name="csY17" fmla="*/ 927100 h 969433"/>
                  <a:gd name="csX18" fmla="*/ 629708 w 2183341"/>
                  <a:gd name="csY18" fmla="*/ 514350 h 969433"/>
                  <a:gd name="csX19" fmla="*/ 501650 w 2183341"/>
                  <a:gd name="csY19" fmla="*/ 736600 h 969433"/>
                  <a:gd name="csX20" fmla="*/ 359833 w 2183341"/>
                  <a:gd name="csY20" fmla="*/ 295275 h 969433"/>
                  <a:gd name="csX21" fmla="*/ 0 w 2183341"/>
                  <a:gd name="csY21" fmla="*/ 0 h 96943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83341"/>
                  <a:gd name="csY0" fmla="*/ 0 h 969823"/>
                  <a:gd name="csX1" fmla="*/ 628650 w 2183341"/>
                  <a:gd name="csY1" fmla="*/ 381000 h 969823"/>
                  <a:gd name="csX2" fmla="*/ 900641 w 2183341"/>
                  <a:gd name="csY2" fmla="*/ 105833 h 969823"/>
                  <a:gd name="csX3" fmla="*/ 1069975 w 2183341"/>
                  <a:gd name="csY3" fmla="*/ 662516 h 969823"/>
                  <a:gd name="csX4" fmla="*/ 1169458 w 2183341"/>
                  <a:gd name="csY4" fmla="*/ 66675 h 969823"/>
                  <a:gd name="csX5" fmla="*/ 1308100 w 2183341"/>
                  <a:gd name="csY5" fmla="*/ 635000 h 969823"/>
                  <a:gd name="csX6" fmla="*/ 1398058 w 2183341"/>
                  <a:gd name="csY6" fmla="*/ 75141 h 969823"/>
                  <a:gd name="csX7" fmla="*/ 1563158 w 2183341"/>
                  <a:gd name="csY7" fmla="*/ 493183 h 969823"/>
                  <a:gd name="csX8" fmla="*/ 2183341 w 2183341"/>
                  <a:gd name="csY8" fmla="*/ 137583 h 969823"/>
                  <a:gd name="csX9" fmla="*/ 2183341 w 2183341"/>
                  <a:gd name="csY9" fmla="*/ 872066 h 969823"/>
                  <a:gd name="csX10" fmla="*/ 1720850 w 2183341"/>
                  <a:gd name="csY10" fmla="*/ 600075 h 969823"/>
                  <a:gd name="csX11" fmla="*/ 1403350 w 2183341"/>
                  <a:gd name="csY11" fmla="*/ 969433 h 969823"/>
                  <a:gd name="csX12" fmla="*/ 1204383 w 2183341"/>
                  <a:gd name="csY12" fmla="*/ 675216 h 969823"/>
                  <a:gd name="csX13" fmla="*/ 1107016 w 2183341"/>
                  <a:gd name="csY13" fmla="*/ 883708 h 969823"/>
                  <a:gd name="csX14" fmla="*/ 1023408 w 2183341"/>
                  <a:gd name="csY14" fmla="*/ 754591 h 969823"/>
                  <a:gd name="csX15" fmla="*/ 926041 w 2183341"/>
                  <a:gd name="csY15" fmla="*/ 946150 h 969823"/>
                  <a:gd name="csX16" fmla="*/ 844550 w 2183341"/>
                  <a:gd name="csY16" fmla="*/ 501650 h 969823"/>
                  <a:gd name="csX17" fmla="*/ 742950 w 2183341"/>
                  <a:gd name="csY17" fmla="*/ 927100 h 969823"/>
                  <a:gd name="csX18" fmla="*/ 629708 w 2183341"/>
                  <a:gd name="csY18" fmla="*/ 514350 h 969823"/>
                  <a:gd name="csX19" fmla="*/ 501650 w 2183341"/>
                  <a:gd name="csY19" fmla="*/ 736600 h 969823"/>
                  <a:gd name="csX20" fmla="*/ 359833 w 2183341"/>
                  <a:gd name="csY20" fmla="*/ 295275 h 969823"/>
                  <a:gd name="csX21" fmla="*/ 0 w 2183341"/>
                  <a:gd name="csY21" fmla="*/ 0 h 969823"/>
                  <a:gd name="csX0" fmla="*/ 0 w 2179107"/>
                  <a:gd name="csY0" fmla="*/ 0 h 953948"/>
                  <a:gd name="csX1" fmla="*/ 624416 w 2179107"/>
                  <a:gd name="csY1" fmla="*/ 365125 h 953948"/>
                  <a:gd name="csX2" fmla="*/ 896407 w 2179107"/>
                  <a:gd name="csY2" fmla="*/ 89958 h 953948"/>
                  <a:gd name="csX3" fmla="*/ 1065741 w 2179107"/>
                  <a:gd name="csY3" fmla="*/ 646641 h 953948"/>
                  <a:gd name="csX4" fmla="*/ 1165224 w 2179107"/>
                  <a:gd name="csY4" fmla="*/ 50800 h 953948"/>
                  <a:gd name="csX5" fmla="*/ 1303866 w 2179107"/>
                  <a:gd name="csY5" fmla="*/ 619125 h 953948"/>
                  <a:gd name="csX6" fmla="*/ 1393824 w 2179107"/>
                  <a:gd name="csY6" fmla="*/ 59266 h 953948"/>
                  <a:gd name="csX7" fmla="*/ 1558924 w 2179107"/>
                  <a:gd name="csY7" fmla="*/ 477308 h 953948"/>
                  <a:gd name="csX8" fmla="*/ 2179107 w 2179107"/>
                  <a:gd name="csY8" fmla="*/ 121708 h 953948"/>
                  <a:gd name="csX9" fmla="*/ 2179107 w 2179107"/>
                  <a:gd name="csY9" fmla="*/ 856191 h 953948"/>
                  <a:gd name="csX10" fmla="*/ 1716616 w 2179107"/>
                  <a:gd name="csY10" fmla="*/ 584200 h 953948"/>
                  <a:gd name="csX11" fmla="*/ 1399116 w 2179107"/>
                  <a:gd name="csY11" fmla="*/ 953558 h 953948"/>
                  <a:gd name="csX12" fmla="*/ 1200149 w 2179107"/>
                  <a:gd name="csY12" fmla="*/ 659341 h 953948"/>
                  <a:gd name="csX13" fmla="*/ 1102782 w 2179107"/>
                  <a:gd name="csY13" fmla="*/ 867833 h 953948"/>
                  <a:gd name="csX14" fmla="*/ 1019174 w 2179107"/>
                  <a:gd name="csY14" fmla="*/ 738716 h 953948"/>
                  <a:gd name="csX15" fmla="*/ 921807 w 2179107"/>
                  <a:gd name="csY15" fmla="*/ 930275 h 953948"/>
                  <a:gd name="csX16" fmla="*/ 840316 w 2179107"/>
                  <a:gd name="csY16" fmla="*/ 485775 h 953948"/>
                  <a:gd name="csX17" fmla="*/ 738716 w 2179107"/>
                  <a:gd name="csY17" fmla="*/ 911225 h 953948"/>
                  <a:gd name="csX18" fmla="*/ 625474 w 2179107"/>
                  <a:gd name="csY18" fmla="*/ 498475 h 953948"/>
                  <a:gd name="csX19" fmla="*/ 497416 w 2179107"/>
                  <a:gd name="csY19" fmla="*/ 720725 h 953948"/>
                  <a:gd name="csX20" fmla="*/ 355599 w 2179107"/>
                  <a:gd name="csY20" fmla="*/ 279400 h 953948"/>
                  <a:gd name="csX21" fmla="*/ 0 w 2179107"/>
                  <a:gd name="csY21" fmla="*/ 0 h 953948"/>
                  <a:gd name="csX0" fmla="*/ 0 w 2196041"/>
                  <a:gd name="csY0" fmla="*/ 0 h 957123"/>
                  <a:gd name="csX1" fmla="*/ 641350 w 2196041"/>
                  <a:gd name="csY1" fmla="*/ 368300 h 957123"/>
                  <a:gd name="csX2" fmla="*/ 913341 w 2196041"/>
                  <a:gd name="csY2" fmla="*/ 93133 h 957123"/>
                  <a:gd name="csX3" fmla="*/ 1082675 w 2196041"/>
                  <a:gd name="csY3" fmla="*/ 649816 h 957123"/>
                  <a:gd name="csX4" fmla="*/ 1182158 w 2196041"/>
                  <a:gd name="csY4" fmla="*/ 53975 h 957123"/>
                  <a:gd name="csX5" fmla="*/ 1320800 w 2196041"/>
                  <a:gd name="csY5" fmla="*/ 622300 h 957123"/>
                  <a:gd name="csX6" fmla="*/ 1410758 w 2196041"/>
                  <a:gd name="csY6" fmla="*/ 62441 h 957123"/>
                  <a:gd name="csX7" fmla="*/ 1575858 w 2196041"/>
                  <a:gd name="csY7" fmla="*/ 480483 h 957123"/>
                  <a:gd name="csX8" fmla="*/ 2196041 w 2196041"/>
                  <a:gd name="csY8" fmla="*/ 124883 h 957123"/>
                  <a:gd name="csX9" fmla="*/ 2196041 w 2196041"/>
                  <a:gd name="csY9" fmla="*/ 859366 h 957123"/>
                  <a:gd name="csX10" fmla="*/ 1733550 w 2196041"/>
                  <a:gd name="csY10" fmla="*/ 587375 h 957123"/>
                  <a:gd name="csX11" fmla="*/ 1416050 w 2196041"/>
                  <a:gd name="csY11" fmla="*/ 956733 h 957123"/>
                  <a:gd name="csX12" fmla="*/ 1217083 w 2196041"/>
                  <a:gd name="csY12" fmla="*/ 662516 h 957123"/>
                  <a:gd name="csX13" fmla="*/ 1119716 w 2196041"/>
                  <a:gd name="csY13" fmla="*/ 871008 h 957123"/>
                  <a:gd name="csX14" fmla="*/ 1036108 w 2196041"/>
                  <a:gd name="csY14" fmla="*/ 741891 h 957123"/>
                  <a:gd name="csX15" fmla="*/ 938741 w 2196041"/>
                  <a:gd name="csY15" fmla="*/ 933450 h 957123"/>
                  <a:gd name="csX16" fmla="*/ 857250 w 2196041"/>
                  <a:gd name="csY16" fmla="*/ 488950 h 957123"/>
                  <a:gd name="csX17" fmla="*/ 755650 w 2196041"/>
                  <a:gd name="csY17" fmla="*/ 914400 h 957123"/>
                  <a:gd name="csX18" fmla="*/ 642408 w 2196041"/>
                  <a:gd name="csY18" fmla="*/ 501650 h 957123"/>
                  <a:gd name="csX19" fmla="*/ 514350 w 2196041"/>
                  <a:gd name="csY19" fmla="*/ 723900 h 957123"/>
                  <a:gd name="csX20" fmla="*/ 372533 w 2196041"/>
                  <a:gd name="csY20" fmla="*/ 282575 h 957123"/>
                  <a:gd name="csX21" fmla="*/ 0 w 2196041"/>
                  <a:gd name="csY21" fmla="*/ 0 h 957123"/>
                  <a:gd name="csX0" fmla="*/ 0 w 2197099"/>
                  <a:gd name="csY0" fmla="*/ 0 h 947598"/>
                  <a:gd name="csX1" fmla="*/ 642408 w 2197099"/>
                  <a:gd name="csY1" fmla="*/ 358775 h 947598"/>
                  <a:gd name="csX2" fmla="*/ 914399 w 2197099"/>
                  <a:gd name="csY2" fmla="*/ 83608 h 947598"/>
                  <a:gd name="csX3" fmla="*/ 1083733 w 2197099"/>
                  <a:gd name="csY3" fmla="*/ 640291 h 947598"/>
                  <a:gd name="csX4" fmla="*/ 1183216 w 2197099"/>
                  <a:gd name="csY4" fmla="*/ 44450 h 947598"/>
                  <a:gd name="csX5" fmla="*/ 1321858 w 2197099"/>
                  <a:gd name="csY5" fmla="*/ 612775 h 947598"/>
                  <a:gd name="csX6" fmla="*/ 1411816 w 2197099"/>
                  <a:gd name="csY6" fmla="*/ 52916 h 947598"/>
                  <a:gd name="csX7" fmla="*/ 1576916 w 2197099"/>
                  <a:gd name="csY7" fmla="*/ 470958 h 947598"/>
                  <a:gd name="csX8" fmla="*/ 2197099 w 2197099"/>
                  <a:gd name="csY8" fmla="*/ 115358 h 947598"/>
                  <a:gd name="csX9" fmla="*/ 2197099 w 2197099"/>
                  <a:gd name="csY9" fmla="*/ 849841 h 947598"/>
                  <a:gd name="csX10" fmla="*/ 1734608 w 2197099"/>
                  <a:gd name="csY10" fmla="*/ 577850 h 947598"/>
                  <a:gd name="csX11" fmla="*/ 1417108 w 2197099"/>
                  <a:gd name="csY11" fmla="*/ 947208 h 947598"/>
                  <a:gd name="csX12" fmla="*/ 1218141 w 2197099"/>
                  <a:gd name="csY12" fmla="*/ 652991 h 947598"/>
                  <a:gd name="csX13" fmla="*/ 1120774 w 2197099"/>
                  <a:gd name="csY13" fmla="*/ 861483 h 947598"/>
                  <a:gd name="csX14" fmla="*/ 1037166 w 2197099"/>
                  <a:gd name="csY14" fmla="*/ 732366 h 947598"/>
                  <a:gd name="csX15" fmla="*/ 939799 w 2197099"/>
                  <a:gd name="csY15" fmla="*/ 923925 h 947598"/>
                  <a:gd name="csX16" fmla="*/ 858308 w 2197099"/>
                  <a:gd name="csY16" fmla="*/ 479425 h 947598"/>
                  <a:gd name="csX17" fmla="*/ 756708 w 2197099"/>
                  <a:gd name="csY17" fmla="*/ 904875 h 947598"/>
                  <a:gd name="csX18" fmla="*/ 643466 w 2197099"/>
                  <a:gd name="csY18" fmla="*/ 492125 h 947598"/>
                  <a:gd name="csX19" fmla="*/ 515408 w 2197099"/>
                  <a:gd name="csY19" fmla="*/ 714375 h 947598"/>
                  <a:gd name="csX20" fmla="*/ 373591 w 2197099"/>
                  <a:gd name="csY20" fmla="*/ 273050 h 947598"/>
                  <a:gd name="csX21" fmla="*/ 0 w 2197099"/>
                  <a:gd name="csY21" fmla="*/ 0 h 947598"/>
                  <a:gd name="csX0" fmla="*/ 0 w 2191807"/>
                  <a:gd name="csY0" fmla="*/ 0 h 964531"/>
                  <a:gd name="csX1" fmla="*/ 637116 w 2191807"/>
                  <a:gd name="csY1" fmla="*/ 375708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8299 w 2191807"/>
                  <a:gd name="csY20" fmla="*/ 289983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9357 w 2191807"/>
                  <a:gd name="csY20" fmla="*/ 303741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4507 w 2191807"/>
                  <a:gd name="csY15" fmla="*/ 940858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09107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6515 w 2191807"/>
                  <a:gd name="csY2" fmla="*/ 100541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71624 w 2191807"/>
                  <a:gd name="csY7" fmla="*/ 487891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6524 w 2191807"/>
                  <a:gd name="csY6" fmla="*/ 69849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11816 w 2191807"/>
                  <a:gd name="csY6" fmla="*/ 8572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0090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7498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531"/>
                  <a:gd name="csX1" fmla="*/ 632883 w 2191807"/>
                  <a:gd name="csY1" fmla="*/ 368299 h 964531"/>
                  <a:gd name="csX2" fmla="*/ 911223 w 2191807"/>
                  <a:gd name="csY2" fmla="*/ 101599 h 964531"/>
                  <a:gd name="csX3" fmla="*/ 1078441 w 2191807"/>
                  <a:gd name="csY3" fmla="*/ 657224 h 964531"/>
                  <a:gd name="csX4" fmla="*/ 1177924 w 2191807"/>
                  <a:gd name="csY4" fmla="*/ 61383 h 964531"/>
                  <a:gd name="csX5" fmla="*/ 1316566 w 2191807"/>
                  <a:gd name="csY5" fmla="*/ 629708 h 964531"/>
                  <a:gd name="csX6" fmla="*/ 1403350 w 2191807"/>
                  <a:gd name="csY6" fmla="*/ 79374 h 964531"/>
                  <a:gd name="csX7" fmla="*/ 1587498 w 2191807"/>
                  <a:gd name="csY7" fmla="*/ 484716 h 964531"/>
                  <a:gd name="csX8" fmla="*/ 2191807 w 2191807"/>
                  <a:gd name="csY8" fmla="*/ 132291 h 964531"/>
                  <a:gd name="csX9" fmla="*/ 2191807 w 2191807"/>
                  <a:gd name="csY9" fmla="*/ 866774 h 964531"/>
                  <a:gd name="csX10" fmla="*/ 1729316 w 2191807"/>
                  <a:gd name="csY10" fmla="*/ 594783 h 964531"/>
                  <a:gd name="csX11" fmla="*/ 1411816 w 2191807"/>
                  <a:gd name="csY11" fmla="*/ 964141 h 964531"/>
                  <a:gd name="csX12" fmla="*/ 1212849 w 2191807"/>
                  <a:gd name="csY12" fmla="*/ 669924 h 964531"/>
                  <a:gd name="csX13" fmla="*/ 1115482 w 2191807"/>
                  <a:gd name="csY13" fmla="*/ 878416 h 964531"/>
                  <a:gd name="csX14" fmla="*/ 1031874 w 2191807"/>
                  <a:gd name="csY14" fmla="*/ 749299 h 964531"/>
                  <a:gd name="csX15" fmla="*/ 935565 w 2191807"/>
                  <a:gd name="csY15" fmla="*/ 933450 h 964531"/>
                  <a:gd name="csX16" fmla="*/ 853016 w 2191807"/>
                  <a:gd name="csY16" fmla="*/ 496358 h 964531"/>
                  <a:gd name="csX17" fmla="*/ 751416 w 2191807"/>
                  <a:gd name="csY17" fmla="*/ 921808 h 964531"/>
                  <a:gd name="csX18" fmla="*/ 638174 w 2191807"/>
                  <a:gd name="csY18" fmla="*/ 509058 h 964531"/>
                  <a:gd name="csX19" fmla="*/ 510116 w 2191807"/>
                  <a:gd name="csY19" fmla="*/ 731308 h 964531"/>
                  <a:gd name="csX20" fmla="*/ 363007 w 2191807"/>
                  <a:gd name="csY20" fmla="*/ 306916 h 964531"/>
                  <a:gd name="csX21" fmla="*/ 0 w 2191807"/>
                  <a:gd name="csY21" fmla="*/ 0 h 964531"/>
                  <a:gd name="csX0" fmla="*/ 0 w 2191807"/>
                  <a:gd name="csY0" fmla="*/ 0 h 964441"/>
                  <a:gd name="csX1" fmla="*/ 632883 w 2191807"/>
                  <a:gd name="csY1" fmla="*/ 368299 h 964441"/>
                  <a:gd name="csX2" fmla="*/ 911223 w 2191807"/>
                  <a:gd name="csY2" fmla="*/ 101599 h 964441"/>
                  <a:gd name="csX3" fmla="*/ 1078441 w 2191807"/>
                  <a:gd name="csY3" fmla="*/ 657224 h 964441"/>
                  <a:gd name="csX4" fmla="*/ 1177924 w 2191807"/>
                  <a:gd name="csY4" fmla="*/ 61383 h 964441"/>
                  <a:gd name="csX5" fmla="*/ 1316566 w 2191807"/>
                  <a:gd name="csY5" fmla="*/ 629708 h 964441"/>
                  <a:gd name="csX6" fmla="*/ 1403350 w 2191807"/>
                  <a:gd name="csY6" fmla="*/ 79374 h 964441"/>
                  <a:gd name="csX7" fmla="*/ 1587498 w 2191807"/>
                  <a:gd name="csY7" fmla="*/ 484716 h 964441"/>
                  <a:gd name="csX8" fmla="*/ 2191807 w 2191807"/>
                  <a:gd name="csY8" fmla="*/ 132291 h 964441"/>
                  <a:gd name="csX9" fmla="*/ 2191807 w 2191807"/>
                  <a:gd name="csY9" fmla="*/ 866774 h 964441"/>
                  <a:gd name="csX10" fmla="*/ 1732491 w 2191807"/>
                  <a:gd name="csY10" fmla="*/ 604308 h 964441"/>
                  <a:gd name="csX11" fmla="*/ 1411816 w 2191807"/>
                  <a:gd name="csY11" fmla="*/ 964141 h 964441"/>
                  <a:gd name="csX12" fmla="*/ 1212849 w 2191807"/>
                  <a:gd name="csY12" fmla="*/ 669924 h 964441"/>
                  <a:gd name="csX13" fmla="*/ 1115482 w 2191807"/>
                  <a:gd name="csY13" fmla="*/ 878416 h 964441"/>
                  <a:gd name="csX14" fmla="*/ 1031874 w 2191807"/>
                  <a:gd name="csY14" fmla="*/ 749299 h 964441"/>
                  <a:gd name="csX15" fmla="*/ 935565 w 2191807"/>
                  <a:gd name="csY15" fmla="*/ 933450 h 964441"/>
                  <a:gd name="csX16" fmla="*/ 853016 w 2191807"/>
                  <a:gd name="csY16" fmla="*/ 496358 h 964441"/>
                  <a:gd name="csX17" fmla="*/ 751416 w 2191807"/>
                  <a:gd name="csY17" fmla="*/ 921808 h 964441"/>
                  <a:gd name="csX18" fmla="*/ 638174 w 2191807"/>
                  <a:gd name="csY18" fmla="*/ 509058 h 964441"/>
                  <a:gd name="csX19" fmla="*/ 510116 w 2191807"/>
                  <a:gd name="csY19" fmla="*/ 731308 h 964441"/>
                  <a:gd name="csX20" fmla="*/ 363007 w 2191807"/>
                  <a:gd name="csY20" fmla="*/ 306916 h 964441"/>
                  <a:gd name="csX21" fmla="*/ 0 w 2191807"/>
                  <a:gd name="csY21" fmla="*/ 0 h 964441"/>
                  <a:gd name="csX0" fmla="*/ 0 w 2191807"/>
                  <a:gd name="csY0" fmla="*/ 0 h 964441"/>
                  <a:gd name="csX1" fmla="*/ 632883 w 2191807"/>
                  <a:gd name="csY1" fmla="*/ 368299 h 964441"/>
                  <a:gd name="csX2" fmla="*/ 911223 w 2191807"/>
                  <a:gd name="csY2" fmla="*/ 101599 h 964441"/>
                  <a:gd name="csX3" fmla="*/ 1078441 w 2191807"/>
                  <a:gd name="csY3" fmla="*/ 657224 h 964441"/>
                  <a:gd name="csX4" fmla="*/ 1177924 w 2191807"/>
                  <a:gd name="csY4" fmla="*/ 61383 h 964441"/>
                  <a:gd name="csX5" fmla="*/ 1316566 w 2191807"/>
                  <a:gd name="csY5" fmla="*/ 629708 h 964441"/>
                  <a:gd name="csX6" fmla="*/ 1403350 w 2191807"/>
                  <a:gd name="csY6" fmla="*/ 79374 h 964441"/>
                  <a:gd name="csX7" fmla="*/ 1587498 w 2191807"/>
                  <a:gd name="csY7" fmla="*/ 484716 h 964441"/>
                  <a:gd name="csX8" fmla="*/ 2191807 w 2191807"/>
                  <a:gd name="csY8" fmla="*/ 132291 h 964441"/>
                  <a:gd name="csX9" fmla="*/ 2191807 w 2191807"/>
                  <a:gd name="csY9" fmla="*/ 866774 h 964441"/>
                  <a:gd name="csX10" fmla="*/ 1732491 w 2191807"/>
                  <a:gd name="csY10" fmla="*/ 604308 h 964441"/>
                  <a:gd name="csX11" fmla="*/ 1411816 w 2191807"/>
                  <a:gd name="csY11" fmla="*/ 964141 h 964441"/>
                  <a:gd name="csX12" fmla="*/ 1212849 w 2191807"/>
                  <a:gd name="csY12" fmla="*/ 669924 h 964441"/>
                  <a:gd name="csX13" fmla="*/ 1115482 w 2191807"/>
                  <a:gd name="csY13" fmla="*/ 878416 h 964441"/>
                  <a:gd name="csX14" fmla="*/ 1031874 w 2191807"/>
                  <a:gd name="csY14" fmla="*/ 749299 h 964441"/>
                  <a:gd name="csX15" fmla="*/ 935565 w 2191807"/>
                  <a:gd name="csY15" fmla="*/ 933450 h 964441"/>
                  <a:gd name="csX16" fmla="*/ 853016 w 2191807"/>
                  <a:gd name="csY16" fmla="*/ 496358 h 964441"/>
                  <a:gd name="csX17" fmla="*/ 751416 w 2191807"/>
                  <a:gd name="csY17" fmla="*/ 921808 h 964441"/>
                  <a:gd name="csX18" fmla="*/ 638174 w 2191807"/>
                  <a:gd name="csY18" fmla="*/ 509058 h 964441"/>
                  <a:gd name="csX19" fmla="*/ 510116 w 2191807"/>
                  <a:gd name="csY19" fmla="*/ 731308 h 964441"/>
                  <a:gd name="csX20" fmla="*/ 363007 w 2191807"/>
                  <a:gd name="csY20" fmla="*/ 306916 h 964441"/>
                  <a:gd name="csX21" fmla="*/ 0 w 2191807"/>
                  <a:gd name="csY21" fmla="*/ 0 h 964441"/>
                  <a:gd name="csX0" fmla="*/ 0 w 2191807"/>
                  <a:gd name="csY0" fmla="*/ 0 h 964362"/>
                  <a:gd name="csX1" fmla="*/ 632883 w 2191807"/>
                  <a:gd name="csY1" fmla="*/ 368299 h 964362"/>
                  <a:gd name="csX2" fmla="*/ 911223 w 2191807"/>
                  <a:gd name="csY2" fmla="*/ 101599 h 964362"/>
                  <a:gd name="csX3" fmla="*/ 1078441 w 2191807"/>
                  <a:gd name="csY3" fmla="*/ 657224 h 964362"/>
                  <a:gd name="csX4" fmla="*/ 1177924 w 2191807"/>
                  <a:gd name="csY4" fmla="*/ 61383 h 964362"/>
                  <a:gd name="csX5" fmla="*/ 1316566 w 2191807"/>
                  <a:gd name="csY5" fmla="*/ 629708 h 964362"/>
                  <a:gd name="csX6" fmla="*/ 1403350 w 2191807"/>
                  <a:gd name="csY6" fmla="*/ 79374 h 964362"/>
                  <a:gd name="csX7" fmla="*/ 1587498 w 2191807"/>
                  <a:gd name="csY7" fmla="*/ 484716 h 964362"/>
                  <a:gd name="csX8" fmla="*/ 2191807 w 2191807"/>
                  <a:gd name="csY8" fmla="*/ 132291 h 964362"/>
                  <a:gd name="csX9" fmla="*/ 2191807 w 2191807"/>
                  <a:gd name="csY9" fmla="*/ 866774 h 964362"/>
                  <a:gd name="csX10" fmla="*/ 1736725 w 2191807"/>
                  <a:gd name="csY10" fmla="*/ 613833 h 964362"/>
                  <a:gd name="csX11" fmla="*/ 1411816 w 2191807"/>
                  <a:gd name="csY11" fmla="*/ 964141 h 964362"/>
                  <a:gd name="csX12" fmla="*/ 1212849 w 2191807"/>
                  <a:gd name="csY12" fmla="*/ 669924 h 964362"/>
                  <a:gd name="csX13" fmla="*/ 1115482 w 2191807"/>
                  <a:gd name="csY13" fmla="*/ 878416 h 964362"/>
                  <a:gd name="csX14" fmla="*/ 1031874 w 2191807"/>
                  <a:gd name="csY14" fmla="*/ 749299 h 964362"/>
                  <a:gd name="csX15" fmla="*/ 935565 w 2191807"/>
                  <a:gd name="csY15" fmla="*/ 933450 h 964362"/>
                  <a:gd name="csX16" fmla="*/ 853016 w 2191807"/>
                  <a:gd name="csY16" fmla="*/ 496358 h 964362"/>
                  <a:gd name="csX17" fmla="*/ 751416 w 2191807"/>
                  <a:gd name="csY17" fmla="*/ 921808 h 964362"/>
                  <a:gd name="csX18" fmla="*/ 638174 w 2191807"/>
                  <a:gd name="csY18" fmla="*/ 509058 h 964362"/>
                  <a:gd name="csX19" fmla="*/ 510116 w 2191807"/>
                  <a:gd name="csY19" fmla="*/ 731308 h 964362"/>
                  <a:gd name="csX20" fmla="*/ 363007 w 2191807"/>
                  <a:gd name="csY20" fmla="*/ 306916 h 964362"/>
                  <a:gd name="csX21" fmla="*/ 0 w 2191807"/>
                  <a:gd name="csY21" fmla="*/ 0 h 964362"/>
                  <a:gd name="csX0" fmla="*/ 0 w 2191807"/>
                  <a:gd name="csY0" fmla="*/ 0 h 964165"/>
                  <a:gd name="csX1" fmla="*/ 632883 w 2191807"/>
                  <a:gd name="csY1" fmla="*/ 368299 h 964165"/>
                  <a:gd name="csX2" fmla="*/ 911223 w 2191807"/>
                  <a:gd name="csY2" fmla="*/ 101599 h 964165"/>
                  <a:gd name="csX3" fmla="*/ 1078441 w 2191807"/>
                  <a:gd name="csY3" fmla="*/ 657224 h 964165"/>
                  <a:gd name="csX4" fmla="*/ 1177924 w 2191807"/>
                  <a:gd name="csY4" fmla="*/ 61383 h 964165"/>
                  <a:gd name="csX5" fmla="*/ 1316566 w 2191807"/>
                  <a:gd name="csY5" fmla="*/ 629708 h 964165"/>
                  <a:gd name="csX6" fmla="*/ 1403350 w 2191807"/>
                  <a:gd name="csY6" fmla="*/ 79374 h 964165"/>
                  <a:gd name="csX7" fmla="*/ 1587498 w 2191807"/>
                  <a:gd name="csY7" fmla="*/ 484716 h 964165"/>
                  <a:gd name="csX8" fmla="*/ 2191807 w 2191807"/>
                  <a:gd name="csY8" fmla="*/ 132291 h 964165"/>
                  <a:gd name="csX9" fmla="*/ 2191807 w 2191807"/>
                  <a:gd name="csY9" fmla="*/ 866774 h 964165"/>
                  <a:gd name="csX10" fmla="*/ 1736725 w 2191807"/>
                  <a:gd name="csY10" fmla="*/ 613833 h 964165"/>
                  <a:gd name="csX11" fmla="*/ 1411816 w 2191807"/>
                  <a:gd name="csY11" fmla="*/ 964141 h 964165"/>
                  <a:gd name="csX12" fmla="*/ 1212849 w 2191807"/>
                  <a:gd name="csY12" fmla="*/ 669924 h 964165"/>
                  <a:gd name="csX13" fmla="*/ 1115482 w 2191807"/>
                  <a:gd name="csY13" fmla="*/ 878416 h 964165"/>
                  <a:gd name="csX14" fmla="*/ 1031874 w 2191807"/>
                  <a:gd name="csY14" fmla="*/ 749299 h 964165"/>
                  <a:gd name="csX15" fmla="*/ 935565 w 2191807"/>
                  <a:gd name="csY15" fmla="*/ 933450 h 964165"/>
                  <a:gd name="csX16" fmla="*/ 853016 w 2191807"/>
                  <a:gd name="csY16" fmla="*/ 496358 h 964165"/>
                  <a:gd name="csX17" fmla="*/ 751416 w 2191807"/>
                  <a:gd name="csY17" fmla="*/ 921808 h 964165"/>
                  <a:gd name="csX18" fmla="*/ 638174 w 2191807"/>
                  <a:gd name="csY18" fmla="*/ 509058 h 964165"/>
                  <a:gd name="csX19" fmla="*/ 510116 w 2191807"/>
                  <a:gd name="csY19" fmla="*/ 731308 h 964165"/>
                  <a:gd name="csX20" fmla="*/ 363007 w 2191807"/>
                  <a:gd name="csY20" fmla="*/ 306916 h 964165"/>
                  <a:gd name="csX21" fmla="*/ 0 w 2191807"/>
                  <a:gd name="csY21" fmla="*/ 0 h 964165"/>
                  <a:gd name="csX0" fmla="*/ 0 w 2191807"/>
                  <a:gd name="csY0" fmla="*/ 0 h 964204"/>
                  <a:gd name="csX1" fmla="*/ 632883 w 2191807"/>
                  <a:gd name="csY1" fmla="*/ 368299 h 964204"/>
                  <a:gd name="csX2" fmla="*/ 911223 w 2191807"/>
                  <a:gd name="csY2" fmla="*/ 101599 h 964204"/>
                  <a:gd name="csX3" fmla="*/ 1078441 w 2191807"/>
                  <a:gd name="csY3" fmla="*/ 657224 h 964204"/>
                  <a:gd name="csX4" fmla="*/ 1177924 w 2191807"/>
                  <a:gd name="csY4" fmla="*/ 61383 h 964204"/>
                  <a:gd name="csX5" fmla="*/ 1316566 w 2191807"/>
                  <a:gd name="csY5" fmla="*/ 629708 h 964204"/>
                  <a:gd name="csX6" fmla="*/ 1403350 w 2191807"/>
                  <a:gd name="csY6" fmla="*/ 79374 h 964204"/>
                  <a:gd name="csX7" fmla="*/ 1587498 w 2191807"/>
                  <a:gd name="csY7" fmla="*/ 484716 h 964204"/>
                  <a:gd name="csX8" fmla="*/ 2191807 w 2191807"/>
                  <a:gd name="csY8" fmla="*/ 132291 h 964204"/>
                  <a:gd name="csX9" fmla="*/ 2191807 w 2191807"/>
                  <a:gd name="csY9" fmla="*/ 866774 h 964204"/>
                  <a:gd name="csX10" fmla="*/ 1736725 w 2191807"/>
                  <a:gd name="csY10" fmla="*/ 613833 h 964204"/>
                  <a:gd name="csX11" fmla="*/ 1411816 w 2191807"/>
                  <a:gd name="csY11" fmla="*/ 964141 h 964204"/>
                  <a:gd name="csX12" fmla="*/ 1212849 w 2191807"/>
                  <a:gd name="csY12" fmla="*/ 669924 h 964204"/>
                  <a:gd name="csX13" fmla="*/ 1115482 w 2191807"/>
                  <a:gd name="csY13" fmla="*/ 878416 h 964204"/>
                  <a:gd name="csX14" fmla="*/ 1031874 w 2191807"/>
                  <a:gd name="csY14" fmla="*/ 749299 h 964204"/>
                  <a:gd name="csX15" fmla="*/ 935565 w 2191807"/>
                  <a:gd name="csY15" fmla="*/ 933450 h 964204"/>
                  <a:gd name="csX16" fmla="*/ 853016 w 2191807"/>
                  <a:gd name="csY16" fmla="*/ 496358 h 964204"/>
                  <a:gd name="csX17" fmla="*/ 751416 w 2191807"/>
                  <a:gd name="csY17" fmla="*/ 921808 h 964204"/>
                  <a:gd name="csX18" fmla="*/ 638174 w 2191807"/>
                  <a:gd name="csY18" fmla="*/ 509058 h 964204"/>
                  <a:gd name="csX19" fmla="*/ 510116 w 2191807"/>
                  <a:gd name="csY19" fmla="*/ 731308 h 964204"/>
                  <a:gd name="csX20" fmla="*/ 363007 w 2191807"/>
                  <a:gd name="csY20" fmla="*/ 306916 h 964204"/>
                  <a:gd name="csX21" fmla="*/ 0 w 2191807"/>
                  <a:gd name="csY21" fmla="*/ 0 h 964204"/>
                  <a:gd name="csX0" fmla="*/ 0 w 2191807"/>
                  <a:gd name="csY0" fmla="*/ 0 h 964204"/>
                  <a:gd name="csX1" fmla="*/ 632883 w 2191807"/>
                  <a:gd name="csY1" fmla="*/ 368299 h 964204"/>
                  <a:gd name="csX2" fmla="*/ 911223 w 2191807"/>
                  <a:gd name="csY2" fmla="*/ 101599 h 964204"/>
                  <a:gd name="csX3" fmla="*/ 1078441 w 2191807"/>
                  <a:gd name="csY3" fmla="*/ 657224 h 964204"/>
                  <a:gd name="csX4" fmla="*/ 1177924 w 2191807"/>
                  <a:gd name="csY4" fmla="*/ 61383 h 964204"/>
                  <a:gd name="csX5" fmla="*/ 1316566 w 2191807"/>
                  <a:gd name="csY5" fmla="*/ 629708 h 964204"/>
                  <a:gd name="csX6" fmla="*/ 1403350 w 2191807"/>
                  <a:gd name="csY6" fmla="*/ 79374 h 964204"/>
                  <a:gd name="csX7" fmla="*/ 1587498 w 2191807"/>
                  <a:gd name="csY7" fmla="*/ 484716 h 964204"/>
                  <a:gd name="csX8" fmla="*/ 2191807 w 2191807"/>
                  <a:gd name="csY8" fmla="*/ 132291 h 964204"/>
                  <a:gd name="csX9" fmla="*/ 2191807 w 2191807"/>
                  <a:gd name="csY9" fmla="*/ 866774 h 964204"/>
                  <a:gd name="csX10" fmla="*/ 1736725 w 2191807"/>
                  <a:gd name="csY10" fmla="*/ 613833 h 964204"/>
                  <a:gd name="csX11" fmla="*/ 1411816 w 2191807"/>
                  <a:gd name="csY11" fmla="*/ 964141 h 964204"/>
                  <a:gd name="csX12" fmla="*/ 1212849 w 2191807"/>
                  <a:gd name="csY12" fmla="*/ 669924 h 964204"/>
                  <a:gd name="csX13" fmla="*/ 1115482 w 2191807"/>
                  <a:gd name="csY13" fmla="*/ 878416 h 964204"/>
                  <a:gd name="csX14" fmla="*/ 1031874 w 2191807"/>
                  <a:gd name="csY14" fmla="*/ 749299 h 964204"/>
                  <a:gd name="csX15" fmla="*/ 935565 w 2191807"/>
                  <a:gd name="csY15" fmla="*/ 933450 h 964204"/>
                  <a:gd name="csX16" fmla="*/ 853016 w 2191807"/>
                  <a:gd name="csY16" fmla="*/ 496358 h 964204"/>
                  <a:gd name="csX17" fmla="*/ 751416 w 2191807"/>
                  <a:gd name="csY17" fmla="*/ 921808 h 964204"/>
                  <a:gd name="csX18" fmla="*/ 638174 w 2191807"/>
                  <a:gd name="csY18" fmla="*/ 509058 h 964204"/>
                  <a:gd name="csX19" fmla="*/ 510116 w 2191807"/>
                  <a:gd name="csY19" fmla="*/ 731308 h 964204"/>
                  <a:gd name="csX20" fmla="*/ 363007 w 2191807"/>
                  <a:gd name="csY20" fmla="*/ 306916 h 964204"/>
                  <a:gd name="csX21" fmla="*/ 0 w 2191807"/>
                  <a:gd name="csY21" fmla="*/ 0 h 964204"/>
                  <a:gd name="csX0" fmla="*/ 0 w 2191807"/>
                  <a:gd name="csY0" fmla="*/ 0 h 964206"/>
                  <a:gd name="csX1" fmla="*/ 632883 w 2191807"/>
                  <a:gd name="csY1" fmla="*/ 368299 h 964206"/>
                  <a:gd name="csX2" fmla="*/ 911223 w 2191807"/>
                  <a:gd name="csY2" fmla="*/ 101599 h 964206"/>
                  <a:gd name="csX3" fmla="*/ 1078441 w 2191807"/>
                  <a:gd name="csY3" fmla="*/ 657224 h 964206"/>
                  <a:gd name="csX4" fmla="*/ 1177924 w 2191807"/>
                  <a:gd name="csY4" fmla="*/ 61383 h 964206"/>
                  <a:gd name="csX5" fmla="*/ 1316566 w 2191807"/>
                  <a:gd name="csY5" fmla="*/ 629708 h 964206"/>
                  <a:gd name="csX6" fmla="*/ 1403350 w 2191807"/>
                  <a:gd name="csY6" fmla="*/ 79374 h 964206"/>
                  <a:gd name="csX7" fmla="*/ 1587498 w 2191807"/>
                  <a:gd name="csY7" fmla="*/ 484716 h 964206"/>
                  <a:gd name="csX8" fmla="*/ 2191807 w 2191807"/>
                  <a:gd name="csY8" fmla="*/ 132291 h 964206"/>
                  <a:gd name="csX9" fmla="*/ 2191807 w 2191807"/>
                  <a:gd name="csY9" fmla="*/ 866774 h 964206"/>
                  <a:gd name="csX10" fmla="*/ 1736725 w 2191807"/>
                  <a:gd name="csY10" fmla="*/ 613833 h 964206"/>
                  <a:gd name="csX11" fmla="*/ 1422399 w 2191807"/>
                  <a:gd name="csY11" fmla="*/ 964141 h 964206"/>
                  <a:gd name="csX12" fmla="*/ 1212849 w 2191807"/>
                  <a:gd name="csY12" fmla="*/ 669924 h 964206"/>
                  <a:gd name="csX13" fmla="*/ 1115482 w 2191807"/>
                  <a:gd name="csY13" fmla="*/ 878416 h 964206"/>
                  <a:gd name="csX14" fmla="*/ 1031874 w 2191807"/>
                  <a:gd name="csY14" fmla="*/ 749299 h 964206"/>
                  <a:gd name="csX15" fmla="*/ 935565 w 2191807"/>
                  <a:gd name="csY15" fmla="*/ 933450 h 964206"/>
                  <a:gd name="csX16" fmla="*/ 853016 w 2191807"/>
                  <a:gd name="csY16" fmla="*/ 496358 h 964206"/>
                  <a:gd name="csX17" fmla="*/ 751416 w 2191807"/>
                  <a:gd name="csY17" fmla="*/ 921808 h 964206"/>
                  <a:gd name="csX18" fmla="*/ 638174 w 2191807"/>
                  <a:gd name="csY18" fmla="*/ 509058 h 964206"/>
                  <a:gd name="csX19" fmla="*/ 510116 w 2191807"/>
                  <a:gd name="csY19" fmla="*/ 731308 h 964206"/>
                  <a:gd name="csX20" fmla="*/ 363007 w 2191807"/>
                  <a:gd name="csY20" fmla="*/ 306916 h 964206"/>
                  <a:gd name="csX21" fmla="*/ 0 w 2191807"/>
                  <a:gd name="csY21" fmla="*/ 0 h 964206"/>
                  <a:gd name="csX0" fmla="*/ 0 w 2191807"/>
                  <a:gd name="csY0" fmla="*/ 0 h 968438"/>
                  <a:gd name="csX1" fmla="*/ 632883 w 2191807"/>
                  <a:gd name="csY1" fmla="*/ 368299 h 968438"/>
                  <a:gd name="csX2" fmla="*/ 911223 w 2191807"/>
                  <a:gd name="csY2" fmla="*/ 101599 h 968438"/>
                  <a:gd name="csX3" fmla="*/ 1078441 w 2191807"/>
                  <a:gd name="csY3" fmla="*/ 657224 h 968438"/>
                  <a:gd name="csX4" fmla="*/ 1177924 w 2191807"/>
                  <a:gd name="csY4" fmla="*/ 61383 h 968438"/>
                  <a:gd name="csX5" fmla="*/ 1316566 w 2191807"/>
                  <a:gd name="csY5" fmla="*/ 629708 h 968438"/>
                  <a:gd name="csX6" fmla="*/ 1403350 w 2191807"/>
                  <a:gd name="csY6" fmla="*/ 79374 h 968438"/>
                  <a:gd name="csX7" fmla="*/ 1587498 w 2191807"/>
                  <a:gd name="csY7" fmla="*/ 484716 h 968438"/>
                  <a:gd name="csX8" fmla="*/ 2191807 w 2191807"/>
                  <a:gd name="csY8" fmla="*/ 132291 h 968438"/>
                  <a:gd name="csX9" fmla="*/ 2191807 w 2191807"/>
                  <a:gd name="csY9" fmla="*/ 866774 h 968438"/>
                  <a:gd name="csX10" fmla="*/ 1736725 w 2191807"/>
                  <a:gd name="csY10" fmla="*/ 613833 h 968438"/>
                  <a:gd name="csX11" fmla="*/ 1421341 w 2191807"/>
                  <a:gd name="csY11" fmla="*/ 968374 h 968438"/>
                  <a:gd name="csX12" fmla="*/ 1212849 w 2191807"/>
                  <a:gd name="csY12" fmla="*/ 669924 h 968438"/>
                  <a:gd name="csX13" fmla="*/ 1115482 w 2191807"/>
                  <a:gd name="csY13" fmla="*/ 878416 h 968438"/>
                  <a:gd name="csX14" fmla="*/ 1031874 w 2191807"/>
                  <a:gd name="csY14" fmla="*/ 749299 h 968438"/>
                  <a:gd name="csX15" fmla="*/ 935565 w 2191807"/>
                  <a:gd name="csY15" fmla="*/ 933450 h 968438"/>
                  <a:gd name="csX16" fmla="*/ 853016 w 2191807"/>
                  <a:gd name="csY16" fmla="*/ 496358 h 968438"/>
                  <a:gd name="csX17" fmla="*/ 751416 w 2191807"/>
                  <a:gd name="csY17" fmla="*/ 921808 h 968438"/>
                  <a:gd name="csX18" fmla="*/ 638174 w 2191807"/>
                  <a:gd name="csY18" fmla="*/ 509058 h 968438"/>
                  <a:gd name="csX19" fmla="*/ 510116 w 2191807"/>
                  <a:gd name="csY19" fmla="*/ 731308 h 968438"/>
                  <a:gd name="csX20" fmla="*/ 363007 w 2191807"/>
                  <a:gd name="csY20" fmla="*/ 306916 h 968438"/>
                  <a:gd name="csX21" fmla="*/ 0 w 2191807"/>
                  <a:gd name="csY21" fmla="*/ 0 h 968438"/>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376"/>
                  <a:gd name="csX1" fmla="*/ 632883 w 2191807"/>
                  <a:gd name="csY1" fmla="*/ 368299 h 968376"/>
                  <a:gd name="csX2" fmla="*/ 911223 w 2191807"/>
                  <a:gd name="csY2" fmla="*/ 101599 h 968376"/>
                  <a:gd name="csX3" fmla="*/ 1078441 w 2191807"/>
                  <a:gd name="csY3" fmla="*/ 657224 h 968376"/>
                  <a:gd name="csX4" fmla="*/ 1177924 w 2191807"/>
                  <a:gd name="csY4" fmla="*/ 61383 h 968376"/>
                  <a:gd name="csX5" fmla="*/ 1316566 w 2191807"/>
                  <a:gd name="csY5" fmla="*/ 629708 h 968376"/>
                  <a:gd name="csX6" fmla="*/ 1403350 w 2191807"/>
                  <a:gd name="csY6" fmla="*/ 79374 h 968376"/>
                  <a:gd name="csX7" fmla="*/ 1587498 w 2191807"/>
                  <a:gd name="csY7" fmla="*/ 484716 h 968376"/>
                  <a:gd name="csX8" fmla="*/ 2191807 w 2191807"/>
                  <a:gd name="csY8" fmla="*/ 132291 h 968376"/>
                  <a:gd name="csX9" fmla="*/ 2191807 w 2191807"/>
                  <a:gd name="csY9" fmla="*/ 866774 h 968376"/>
                  <a:gd name="csX10" fmla="*/ 1736725 w 2191807"/>
                  <a:gd name="csY10" fmla="*/ 613833 h 968376"/>
                  <a:gd name="csX11" fmla="*/ 1421341 w 2191807"/>
                  <a:gd name="csY11" fmla="*/ 968374 h 968376"/>
                  <a:gd name="csX12" fmla="*/ 1212849 w 2191807"/>
                  <a:gd name="csY12" fmla="*/ 669924 h 968376"/>
                  <a:gd name="csX13" fmla="*/ 1115482 w 2191807"/>
                  <a:gd name="csY13" fmla="*/ 878416 h 968376"/>
                  <a:gd name="csX14" fmla="*/ 1031874 w 2191807"/>
                  <a:gd name="csY14" fmla="*/ 749299 h 968376"/>
                  <a:gd name="csX15" fmla="*/ 935565 w 2191807"/>
                  <a:gd name="csY15" fmla="*/ 933450 h 968376"/>
                  <a:gd name="csX16" fmla="*/ 853016 w 2191807"/>
                  <a:gd name="csY16" fmla="*/ 496358 h 968376"/>
                  <a:gd name="csX17" fmla="*/ 751416 w 2191807"/>
                  <a:gd name="csY17" fmla="*/ 921808 h 968376"/>
                  <a:gd name="csX18" fmla="*/ 638174 w 2191807"/>
                  <a:gd name="csY18" fmla="*/ 509058 h 968376"/>
                  <a:gd name="csX19" fmla="*/ 510116 w 2191807"/>
                  <a:gd name="csY19" fmla="*/ 731308 h 968376"/>
                  <a:gd name="csX20" fmla="*/ 363007 w 2191807"/>
                  <a:gd name="csY20" fmla="*/ 306916 h 968376"/>
                  <a:gd name="csX21" fmla="*/ 0 w 2191807"/>
                  <a:gd name="csY21" fmla="*/ 0 h 968376"/>
                  <a:gd name="csX0" fmla="*/ 0 w 2191807"/>
                  <a:gd name="csY0" fmla="*/ 0 h 968593"/>
                  <a:gd name="csX1" fmla="*/ 632883 w 2191807"/>
                  <a:gd name="csY1" fmla="*/ 368299 h 968593"/>
                  <a:gd name="csX2" fmla="*/ 911223 w 2191807"/>
                  <a:gd name="csY2" fmla="*/ 101599 h 968593"/>
                  <a:gd name="csX3" fmla="*/ 1078441 w 2191807"/>
                  <a:gd name="csY3" fmla="*/ 657224 h 968593"/>
                  <a:gd name="csX4" fmla="*/ 1177924 w 2191807"/>
                  <a:gd name="csY4" fmla="*/ 61383 h 968593"/>
                  <a:gd name="csX5" fmla="*/ 1316566 w 2191807"/>
                  <a:gd name="csY5" fmla="*/ 629708 h 968593"/>
                  <a:gd name="csX6" fmla="*/ 1403350 w 2191807"/>
                  <a:gd name="csY6" fmla="*/ 79374 h 968593"/>
                  <a:gd name="csX7" fmla="*/ 1587498 w 2191807"/>
                  <a:gd name="csY7" fmla="*/ 484716 h 968593"/>
                  <a:gd name="csX8" fmla="*/ 2191807 w 2191807"/>
                  <a:gd name="csY8" fmla="*/ 132291 h 968593"/>
                  <a:gd name="csX9" fmla="*/ 2191807 w 2191807"/>
                  <a:gd name="csY9" fmla="*/ 866774 h 968593"/>
                  <a:gd name="csX10" fmla="*/ 1731433 w 2191807"/>
                  <a:gd name="csY10" fmla="*/ 613833 h 968593"/>
                  <a:gd name="csX11" fmla="*/ 1421341 w 2191807"/>
                  <a:gd name="csY11" fmla="*/ 968374 h 968593"/>
                  <a:gd name="csX12" fmla="*/ 1212849 w 2191807"/>
                  <a:gd name="csY12" fmla="*/ 669924 h 968593"/>
                  <a:gd name="csX13" fmla="*/ 1115482 w 2191807"/>
                  <a:gd name="csY13" fmla="*/ 878416 h 968593"/>
                  <a:gd name="csX14" fmla="*/ 1031874 w 2191807"/>
                  <a:gd name="csY14" fmla="*/ 749299 h 968593"/>
                  <a:gd name="csX15" fmla="*/ 935565 w 2191807"/>
                  <a:gd name="csY15" fmla="*/ 933450 h 968593"/>
                  <a:gd name="csX16" fmla="*/ 853016 w 2191807"/>
                  <a:gd name="csY16" fmla="*/ 496358 h 968593"/>
                  <a:gd name="csX17" fmla="*/ 751416 w 2191807"/>
                  <a:gd name="csY17" fmla="*/ 921808 h 968593"/>
                  <a:gd name="csX18" fmla="*/ 638174 w 2191807"/>
                  <a:gd name="csY18" fmla="*/ 509058 h 968593"/>
                  <a:gd name="csX19" fmla="*/ 510116 w 2191807"/>
                  <a:gd name="csY19" fmla="*/ 731308 h 968593"/>
                  <a:gd name="csX20" fmla="*/ 363007 w 2191807"/>
                  <a:gd name="csY20" fmla="*/ 306916 h 968593"/>
                  <a:gd name="csX21" fmla="*/ 0 w 2191807"/>
                  <a:gd name="csY21" fmla="*/ 0 h 968593"/>
                  <a:gd name="csX0" fmla="*/ 0 w 2191807"/>
                  <a:gd name="csY0" fmla="*/ 0 h 968377"/>
                  <a:gd name="csX1" fmla="*/ 632883 w 2191807"/>
                  <a:gd name="csY1" fmla="*/ 368299 h 968377"/>
                  <a:gd name="csX2" fmla="*/ 911223 w 2191807"/>
                  <a:gd name="csY2" fmla="*/ 101599 h 968377"/>
                  <a:gd name="csX3" fmla="*/ 1078441 w 2191807"/>
                  <a:gd name="csY3" fmla="*/ 657224 h 968377"/>
                  <a:gd name="csX4" fmla="*/ 1177924 w 2191807"/>
                  <a:gd name="csY4" fmla="*/ 61383 h 968377"/>
                  <a:gd name="csX5" fmla="*/ 1316566 w 2191807"/>
                  <a:gd name="csY5" fmla="*/ 629708 h 968377"/>
                  <a:gd name="csX6" fmla="*/ 1403350 w 2191807"/>
                  <a:gd name="csY6" fmla="*/ 79374 h 968377"/>
                  <a:gd name="csX7" fmla="*/ 1587498 w 2191807"/>
                  <a:gd name="csY7" fmla="*/ 484716 h 968377"/>
                  <a:gd name="csX8" fmla="*/ 2191807 w 2191807"/>
                  <a:gd name="csY8" fmla="*/ 132291 h 968377"/>
                  <a:gd name="csX9" fmla="*/ 2191807 w 2191807"/>
                  <a:gd name="csY9" fmla="*/ 866774 h 968377"/>
                  <a:gd name="csX10" fmla="*/ 1731433 w 2191807"/>
                  <a:gd name="csY10" fmla="*/ 613833 h 968377"/>
                  <a:gd name="csX11" fmla="*/ 1421341 w 2191807"/>
                  <a:gd name="csY11" fmla="*/ 968374 h 968377"/>
                  <a:gd name="csX12" fmla="*/ 1212849 w 2191807"/>
                  <a:gd name="csY12" fmla="*/ 669924 h 968377"/>
                  <a:gd name="csX13" fmla="*/ 1115482 w 2191807"/>
                  <a:gd name="csY13" fmla="*/ 878416 h 968377"/>
                  <a:gd name="csX14" fmla="*/ 1031874 w 2191807"/>
                  <a:gd name="csY14" fmla="*/ 749299 h 968377"/>
                  <a:gd name="csX15" fmla="*/ 935565 w 2191807"/>
                  <a:gd name="csY15" fmla="*/ 933450 h 968377"/>
                  <a:gd name="csX16" fmla="*/ 853016 w 2191807"/>
                  <a:gd name="csY16" fmla="*/ 496358 h 968377"/>
                  <a:gd name="csX17" fmla="*/ 751416 w 2191807"/>
                  <a:gd name="csY17" fmla="*/ 921808 h 968377"/>
                  <a:gd name="csX18" fmla="*/ 638174 w 2191807"/>
                  <a:gd name="csY18" fmla="*/ 509058 h 968377"/>
                  <a:gd name="csX19" fmla="*/ 510116 w 2191807"/>
                  <a:gd name="csY19" fmla="*/ 731308 h 968377"/>
                  <a:gd name="csX20" fmla="*/ 363007 w 2191807"/>
                  <a:gd name="csY20" fmla="*/ 306916 h 968377"/>
                  <a:gd name="csX21" fmla="*/ 0 w 2191807"/>
                  <a:gd name="csY21" fmla="*/ 0 h 968377"/>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7498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7498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7498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84323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76915 w 2191807"/>
                  <a:gd name="csY7" fmla="*/ 4847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7390 w 2191807"/>
                  <a:gd name="csY7" fmla="*/ 485775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51515 w 2191807"/>
                  <a:gd name="csY7" fmla="*/ 481541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8448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8448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57864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3156 w 2191807"/>
                  <a:gd name="csY7" fmla="*/ 50376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937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21341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85"/>
                  <a:gd name="csX1" fmla="*/ 632883 w 2191807"/>
                  <a:gd name="csY1" fmla="*/ 368299 h 968385"/>
                  <a:gd name="csX2" fmla="*/ 911223 w 2191807"/>
                  <a:gd name="csY2" fmla="*/ 101599 h 968385"/>
                  <a:gd name="csX3" fmla="*/ 1078441 w 2191807"/>
                  <a:gd name="csY3" fmla="*/ 657224 h 968385"/>
                  <a:gd name="csX4" fmla="*/ 1177924 w 2191807"/>
                  <a:gd name="csY4" fmla="*/ 61383 h 968385"/>
                  <a:gd name="csX5" fmla="*/ 1316566 w 2191807"/>
                  <a:gd name="csY5" fmla="*/ 629708 h 968385"/>
                  <a:gd name="csX6" fmla="*/ 1403350 w 2191807"/>
                  <a:gd name="csY6" fmla="*/ 73024 h 968385"/>
                  <a:gd name="csX7" fmla="*/ 1565273 w 2191807"/>
                  <a:gd name="csY7" fmla="*/ 472016 h 968385"/>
                  <a:gd name="csX8" fmla="*/ 2191807 w 2191807"/>
                  <a:gd name="csY8" fmla="*/ 132291 h 968385"/>
                  <a:gd name="csX9" fmla="*/ 2191807 w 2191807"/>
                  <a:gd name="csY9" fmla="*/ 866774 h 968385"/>
                  <a:gd name="csX10" fmla="*/ 1731433 w 2191807"/>
                  <a:gd name="csY10" fmla="*/ 613833 h 968385"/>
                  <a:gd name="csX11" fmla="*/ 1413932 w 2191807"/>
                  <a:gd name="csY11" fmla="*/ 968374 h 968385"/>
                  <a:gd name="csX12" fmla="*/ 1212849 w 2191807"/>
                  <a:gd name="csY12" fmla="*/ 669924 h 968385"/>
                  <a:gd name="csX13" fmla="*/ 1115482 w 2191807"/>
                  <a:gd name="csY13" fmla="*/ 878416 h 968385"/>
                  <a:gd name="csX14" fmla="*/ 1031874 w 2191807"/>
                  <a:gd name="csY14" fmla="*/ 749299 h 968385"/>
                  <a:gd name="csX15" fmla="*/ 935565 w 2191807"/>
                  <a:gd name="csY15" fmla="*/ 933450 h 968385"/>
                  <a:gd name="csX16" fmla="*/ 853016 w 2191807"/>
                  <a:gd name="csY16" fmla="*/ 496358 h 968385"/>
                  <a:gd name="csX17" fmla="*/ 751416 w 2191807"/>
                  <a:gd name="csY17" fmla="*/ 921808 h 968385"/>
                  <a:gd name="csX18" fmla="*/ 638174 w 2191807"/>
                  <a:gd name="csY18" fmla="*/ 509058 h 968385"/>
                  <a:gd name="csX19" fmla="*/ 510116 w 2191807"/>
                  <a:gd name="csY19" fmla="*/ 731308 h 968385"/>
                  <a:gd name="csX20" fmla="*/ 363007 w 2191807"/>
                  <a:gd name="csY20" fmla="*/ 306916 h 968385"/>
                  <a:gd name="csX21" fmla="*/ 0 w 2191807"/>
                  <a:gd name="csY21" fmla="*/ 0 h 968385"/>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5565 w 2191807"/>
                  <a:gd name="csY15" fmla="*/ 933450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3007 w 2191807"/>
                  <a:gd name="csY20" fmla="*/ 306916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3591 w 2191807"/>
                  <a:gd name="csY20" fmla="*/ 312207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3591 w 2191807"/>
                  <a:gd name="csY20" fmla="*/ 312207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9358 w 2191807"/>
                  <a:gd name="csY20" fmla="*/ 313265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69358 w 2191807"/>
                  <a:gd name="csY20" fmla="*/ 313265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130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765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765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7658 h 968374"/>
                  <a:gd name="csX20" fmla="*/ 370417 w 2191807"/>
                  <a:gd name="csY20" fmla="*/ 316440 h 968374"/>
                  <a:gd name="csX21" fmla="*/ 0 w 2191807"/>
                  <a:gd name="csY21" fmla="*/ 0 h 968374"/>
                  <a:gd name="csX0" fmla="*/ 0 w 2191807"/>
                  <a:gd name="csY0" fmla="*/ 0 h 968374"/>
                  <a:gd name="csX1" fmla="*/ 632883 w 2191807"/>
                  <a:gd name="csY1" fmla="*/ 368299 h 968374"/>
                  <a:gd name="csX2" fmla="*/ 911223 w 2191807"/>
                  <a:gd name="csY2" fmla="*/ 101599 h 968374"/>
                  <a:gd name="csX3" fmla="*/ 1078441 w 2191807"/>
                  <a:gd name="csY3" fmla="*/ 657224 h 968374"/>
                  <a:gd name="csX4" fmla="*/ 1177924 w 2191807"/>
                  <a:gd name="csY4" fmla="*/ 61383 h 968374"/>
                  <a:gd name="csX5" fmla="*/ 1316566 w 2191807"/>
                  <a:gd name="csY5" fmla="*/ 629708 h 968374"/>
                  <a:gd name="csX6" fmla="*/ 1403350 w 2191807"/>
                  <a:gd name="csY6" fmla="*/ 73024 h 968374"/>
                  <a:gd name="csX7" fmla="*/ 1565273 w 2191807"/>
                  <a:gd name="csY7" fmla="*/ 472016 h 968374"/>
                  <a:gd name="csX8" fmla="*/ 2191807 w 2191807"/>
                  <a:gd name="csY8" fmla="*/ 132291 h 968374"/>
                  <a:gd name="csX9" fmla="*/ 2191807 w 2191807"/>
                  <a:gd name="csY9" fmla="*/ 866774 h 968374"/>
                  <a:gd name="csX10" fmla="*/ 1731433 w 2191807"/>
                  <a:gd name="csY10" fmla="*/ 613833 h 968374"/>
                  <a:gd name="csX11" fmla="*/ 1413932 w 2191807"/>
                  <a:gd name="csY11" fmla="*/ 968374 h 968374"/>
                  <a:gd name="csX12" fmla="*/ 1212849 w 2191807"/>
                  <a:gd name="csY12" fmla="*/ 669924 h 968374"/>
                  <a:gd name="csX13" fmla="*/ 1115482 w 2191807"/>
                  <a:gd name="csY13" fmla="*/ 878416 h 968374"/>
                  <a:gd name="csX14" fmla="*/ 1031874 w 2191807"/>
                  <a:gd name="csY14" fmla="*/ 749299 h 968374"/>
                  <a:gd name="csX15" fmla="*/ 934507 w 2191807"/>
                  <a:gd name="csY15" fmla="*/ 937684 h 968374"/>
                  <a:gd name="csX16" fmla="*/ 853016 w 2191807"/>
                  <a:gd name="csY16" fmla="*/ 496358 h 968374"/>
                  <a:gd name="csX17" fmla="*/ 751416 w 2191807"/>
                  <a:gd name="csY17" fmla="*/ 921808 h 968374"/>
                  <a:gd name="csX18" fmla="*/ 638174 w 2191807"/>
                  <a:gd name="csY18" fmla="*/ 509058 h 968374"/>
                  <a:gd name="csX19" fmla="*/ 510116 w 2191807"/>
                  <a:gd name="csY19" fmla="*/ 737658 h 968374"/>
                  <a:gd name="csX20" fmla="*/ 370417 w 2191807"/>
                  <a:gd name="csY20" fmla="*/ 316440 h 968374"/>
                  <a:gd name="csX21" fmla="*/ 0 w 2191807"/>
                  <a:gd name="csY21" fmla="*/ 0 h 968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191807" h="968374">
                    <a:moveTo>
                      <a:pt x="0" y="0"/>
                    </a:moveTo>
                    <a:cubicBezTo>
                      <a:pt x="469196" y="152929"/>
                      <a:pt x="520171" y="369358"/>
                      <a:pt x="632883" y="368299"/>
                    </a:cubicBezTo>
                    <a:cubicBezTo>
                      <a:pt x="745595" y="367240"/>
                      <a:pt x="828497" y="102128"/>
                      <a:pt x="911223" y="101599"/>
                    </a:cubicBezTo>
                    <a:cubicBezTo>
                      <a:pt x="993949" y="101070"/>
                      <a:pt x="1033991" y="663927"/>
                      <a:pt x="1078441" y="657224"/>
                    </a:cubicBezTo>
                    <a:cubicBezTo>
                      <a:pt x="1122891" y="650521"/>
                      <a:pt x="1115129" y="62089"/>
                      <a:pt x="1177924" y="61383"/>
                    </a:cubicBezTo>
                    <a:cubicBezTo>
                      <a:pt x="1240719" y="60677"/>
                      <a:pt x="1266295" y="629885"/>
                      <a:pt x="1316566" y="629708"/>
                    </a:cubicBezTo>
                    <a:cubicBezTo>
                      <a:pt x="1366837" y="629531"/>
                      <a:pt x="1357666" y="71790"/>
                      <a:pt x="1403350" y="73024"/>
                    </a:cubicBezTo>
                    <a:cubicBezTo>
                      <a:pt x="1449034" y="74258"/>
                      <a:pt x="1433864" y="462138"/>
                      <a:pt x="1565273" y="472016"/>
                    </a:cubicBezTo>
                    <a:cubicBezTo>
                      <a:pt x="1696682" y="481894"/>
                      <a:pt x="1871484" y="278694"/>
                      <a:pt x="2191807" y="132291"/>
                    </a:cubicBezTo>
                    <a:lnTo>
                      <a:pt x="2191807" y="866774"/>
                    </a:lnTo>
                    <a:cubicBezTo>
                      <a:pt x="2064983" y="788281"/>
                      <a:pt x="1827212" y="623358"/>
                      <a:pt x="1731433" y="613833"/>
                    </a:cubicBezTo>
                    <a:cubicBezTo>
                      <a:pt x="1635654" y="604308"/>
                      <a:pt x="1522588" y="968550"/>
                      <a:pt x="1413932" y="968374"/>
                    </a:cubicBezTo>
                    <a:cubicBezTo>
                      <a:pt x="1305276" y="968198"/>
                      <a:pt x="1262591" y="684917"/>
                      <a:pt x="1212849" y="669924"/>
                    </a:cubicBezTo>
                    <a:cubicBezTo>
                      <a:pt x="1163107" y="654931"/>
                      <a:pt x="1160461" y="880004"/>
                      <a:pt x="1115482" y="878416"/>
                    </a:cubicBezTo>
                    <a:cubicBezTo>
                      <a:pt x="1070503" y="876828"/>
                      <a:pt x="1065211" y="748946"/>
                      <a:pt x="1031874" y="749299"/>
                    </a:cubicBezTo>
                    <a:cubicBezTo>
                      <a:pt x="998537" y="749652"/>
                      <a:pt x="972782" y="940683"/>
                      <a:pt x="934507" y="937684"/>
                    </a:cubicBezTo>
                    <a:cubicBezTo>
                      <a:pt x="896232" y="934685"/>
                      <a:pt x="883531" y="499004"/>
                      <a:pt x="853016" y="496358"/>
                    </a:cubicBezTo>
                    <a:cubicBezTo>
                      <a:pt x="822501" y="493712"/>
                      <a:pt x="787223" y="919691"/>
                      <a:pt x="751416" y="921808"/>
                    </a:cubicBezTo>
                    <a:cubicBezTo>
                      <a:pt x="715609" y="923925"/>
                      <a:pt x="678391" y="539750"/>
                      <a:pt x="638174" y="509058"/>
                    </a:cubicBezTo>
                    <a:cubicBezTo>
                      <a:pt x="597957" y="478366"/>
                      <a:pt x="567441" y="735894"/>
                      <a:pt x="510116" y="737658"/>
                    </a:cubicBezTo>
                    <a:cubicBezTo>
                      <a:pt x="452791" y="739422"/>
                      <a:pt x="455436" y="439383"/>
                      <a:pt x="370417" y="316440"/>
                    </a:cubicBezTo>
                    <a:cubicBezTo>
                      <a:pt x="285398" y="193497"/>
                      <a:pt x="329495" y="132291"/>
                      <a:pt x="0"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Freeform: Shape 289">
                <a:extLst>
                  <a:ext uri="{FF2B5EF4-FFF2-40B4-BE49-F238E27FC236}">
                    <a16:creationId xmlns:a16="http://schemas.microsoft.com/office/drawing/2014/main" id="{BCCAB999-1827-BFD7-FBA5-D3D8F1B66F28}"/>
                  </a:ext>
                </a:extLst>
              </p:cNvPr>
              <p:cNvSpPr/>
              <p:nvPr/>
            </p:nvSpPr>
            <p:spPr>
              <a:xfrm>
                <a:off x="1463675" y="3852886"/>
                <a:ext cx="5464175" cy="1028799"/>
              </a:xfrm>
              <a:custGeom>
                <a:avLst/>
                <a:gdLst>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7877 h 1027877"/>
                  <a:gd name="csX1" fmla="*/ 2051050 w 5470525"/>
                  <a:gd name="csY1" fmla="*/ 1027877 h 1027877"/>
                  <a:gd name="csX2" fmla="*/ 3286125 w 5470525"/>
                  <a:gd name="csY2" fmla="*/ 2352 h 1027877"/>
                  <a:gd name="csX3" fmla="*/ 5470525 w 5470525"/>
                  <a:gd name="csY3" fmla="*/ 2352 h 1027877"/>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5 h 1025525"/>
                  <a:gd name="csX1" fmla="*/ 2051050 w 5470525"/>
                  <a:gd name="csY1" fmla="*/ 1025525 h 1025525"/>
                  <a:gd name="csX2" fmla="*/ 325755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4075642 w 5470525"/>
                  <a:gd name="csY3" fmla="*/ 7409 h 1025525"/>
                  <a:gd name="csX4" fmla="*/ 5470525 w 5470525"/>
                  <a:gd name="csY4" fmla="*/ 0 h 1025525"/>
                  <a:gd name="csX0" fmla="*/ 0 w 5464175"/>
                  <a:gd name="csY0" fmla="*/ 1022350 h 1022350"/>
                  <a:gd name="csX1" fmla="*/ 2051050 w 5464175"/>
                  <a:gd name="csY1" fmla="*/ 1022350 h 1022350"/>
                  <a:gd name="csX2" fmla="*/ 3238500 w 5464175"/>
                  <a:gd name="csY2" fmla="*/ 0 h 1022350"/>
                  <a:gd name="csX3" fmla="*/ 4075642 w 5464175"/>
                  <a:gd name="csY3" fmla="*/ 4234 h 1022350"/>
                  <a:gd name="csX4" fmla="*/ 5464175 w 5464175"/>
                  <a:gd name="csY4" fmla="*/ 1017058 h 1022350"/>
                  <a:gd name="csX0" fmla="*/ 0 w 5464175"/>
                  <a:gd name="csY0" fmla="*/ 1022350 h 1028701"/>
                  <a:gd name="csX1" fmla="*/ 2051050 w 5464175"/>
                  <a:gd name="csY1" fmla="*/ 1022350 h 1028701"/>
                  <a:gd name="csX2" fmla="*/ 3238500 w 5464175"/>
                  <a:gd name="csY2" fmla="*/ 0 h 1028701"/>
                  <a:gd name="csX3" fmla="*/ 4092575 w 5464175"/>
                  <a:gd name="csY3" fmla="*/ 1028701 h 1028701"/>
                  <a:gd name="csX4" fmla="*/ 5464175 w 5464175"/>
                  <a:gd name="csY4" fmla="*/ 1017058 h 1028701"/>
                  <a:gd name="csX0" fmla="*/ 0 w 5464175"/>
                  <a:gd name="csY0" fmla="*/ 1022350 h 1028701"/>
                  <a:gd name="csX1" fmla="*/ 2051050 w 5464175"/>
                  <a:gd name="csY1" fmla="*/ 1022350 h 1028701"/>
                  <a:gd name="csX2" fmla="*/ 3238500 w 5464175"/>
                  <a:gd name="csY2" fmla="*/ 0 h 1028701"/>
                  <a:gd name="csX3" fmla="*/ 4092575 w 5464175"/>
                  <a:gd name="csY3" fmla="*/ 1028701 h 1028701"/>
                  <a:gd name="csX4" fmla="*/ 5464175 w 5464175"/>
                  <a:gd name="csY4" fmla="*/ 1017058 h 1028701"/>
                  <a:gd name="csX0" fmla="*/ 0 w 5464175"/>
                  <a:gd name="csY0" fmla="*/ 1022350 h 1028701"/>
                  <a:gd name="csX1" fmla="*/ 2051050 w 5464175"/>
                  <a:gd name="csY1" fmla="*/ 1022350 h 1028701"/>
                  <a:gd name="csX2" fmla="*/ 3238500 w 5464175"/>
                  <a:gd name="csY2" fmla="*/ 0 h 1028701"/>
                  <a:gd name="csX3" fmla="*/ 4092575 w 5464175"/>
                  <a:gd name="csY3" fmla="*/ 1028701 h 1028701"/>
                  <a:gd name="csX4" fmla="*/ 5464175 w 5464175"/>
                  <a:gd name="csY4" fmla="*/ 1017058 h 1028701"/>
                  <a:gd name="csX0" fmla="*/ 0 w 5464175"/>
                  <a:gd name="csY0" fmla="*/ 1022357 h 1028708"/>
                  <a:gd name="csX1" fmla="*/ 2051050 w 5464175"/>
                  <a:gd name="csY1" fmla="*/ 1022357 h 1028708"/>
                  <a:gd name="csX2" fmla="*/ 3238500 w 5464175"/>
                  <a:gd name="csY2" fmla="*/ 7 h 1028708"/>
                  <a:gd name="csX3" fmla="*/ 4092575 w 5464175"/>
                  <a:gd name="csY3" fmla="*/ 1028708 h 1028708"/>
                  <a:gd name="csX4" fmla="*/ 5464175 w 5464175"/>
                  <a:gd name="csY4" fmla="*/ 1017065 h 1028708"/>
                  <a:gd name="csX0" fmla="*/ 0 w 5464175"/>
                  <a:gd name="csY0" fmla="*/ 1022357 h 1028708"/>
                  <a:gd name="csX1" fmla="*/ 2051050 w 5464175"/>
                  <a:gd name="csY1" fmla="*/ 1022357 h 1028708"/>
                  <a:gd name="csX2" fmla="*/ 3238500 w 5464175"/>
                  <a:gd name="csY2" fmla="*/ 7 h 1028708"/>
                  <a:gd name="csX3" fmla="*/ 4092575 w 5464175"/>
                  <a:gd name="csY3" fmla="*/ 1028708 h 1028708"/>
                  <a:gd name="csX4" fmla="*/ 5464175 w 5464175"/>
                  <a:gd name="csY4" fmla="*/ 1017065 h 1028708"/>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89 h 1028740"/>
                  <a:gd name="csX1" fmla="*/ 2051050 w 5464175"/>
                  <a:gd name="csY1" fmla="*/ 1022389 h 1028740"/>
                  <a:gd name="csX2" fmla="*/ 3238500 w 5464175"/>
                  <a:gd name="csY2" fmla="*/ 39 h 1028740"/>
                  <a:gd name="csX3" fmla="*/ 4092575 w 5464175"/>
                  <a:gd name="csY3" fmla="*/ 1028740 h 1028740"/>
                  <a:gd name="csX4" fmla="*/ 5464175 w 5464175"/>
                  <a:gd name="csY4" fmla="*/ 1017097 h 1028740"/>
                  <a:gd name="csX0" fmla="*/ 0 w 5464175"/>
                  <a:gd name="csY0" fmla="*/ 1022371 h 1028722"/>
                  <a:gd name="csX1" fmla="*/ 2051050 w 5464175"/>
                  <a:gd name="csY1" fmla="*/ 1022371 h 1028722"/>
                  <a:gd name="csX2" fmla="*/ 3238500 w 5464175"/>
                  <a:gd name="csY2" fmla="*/ 21 h 1028722"/>
                  <a:gd name="csX3" fmla="*/ 4092575 w 5464175"/>
                  <a:gd name="csY3" fmla="*/ 1028722 h 1028722"/>
                  <a:gd name="csX4" fmla="*/ 5464175 w 5464175"/>
                  <a:gd name="csY4" fmla="*/ 1017079 h 1028722"/>
                  <a:gd name="csX0" fmla="*/ 0 w 5464175"/>
                  <a:gd name="csY0" fmla="*/ 1022448 h 1028799"/>
                  <a:gd name="csX1" fmla="*/ 2051050 w 5464175"/>
                  <a:gd name="csY1" fmla="*/ 1022448 h 1028799"/>
                  <a:gd name="csX2" fmla="*/ 3238500 w 5464175"/>
                  <a:gd name="csY2" fmla="*/ 98 h 1028799"/>
                  <a:gd name="csX3" fmla="*/ 4092575 w 5464175"/>
                  <a:gd name="csY3" fmla="*/ 1028799 h 1028799"/>
                  <a:gd name="csX4" fmla="*/ 5464175 w 5464175"/>
                  <a:gd name="csY4" fmla="*/ 1017156 h 1028799"/>
                </a:gdLst>
                <a:ahLst/>
                <a:cxnLst>
                  <a:cxn ang="0">
                    <a:pos x="csX0" y="csY0"/>
                  </a:cxn>
                  <a:cxn ang="0">
                    <a:pos x="csX1" y="csY1"/>
                  </a:cxn>
                  <a:cxn ang="0">
                    <a:pos x="csX2" y="csY2"/>
                  </a:cxn>
                  <a:cxn ang="0">
                    <a:pos x="csX3" y="csY3"/>
                  </a:cxn>
                  <a:cxn ang="0">
                    <a:pos x="csX4" y="csY4"/>
                  </a:cxn>
                </a:cxnLst>
                <a:rect l="l" t="t" r="r" b="b"/>
                <a:pathLst>
                  <a:path w="5464175" h="1028799">
                    <a:moveTo>
                      <a:pt x="0" y="1022448"/>
                    </a:moveTo>
                    <a:lnTo>
                      <a:pt x="2051050" y="1022448"/>
                    </a:lnTo>
                    <a:cubicBezTo>
                      <a:pt x="2430992" y="1017156"/>
                      <a:pt x="2752725" y="-11543"/>
                      <a:pt x="3238500" y="98"/>
                    </a:cubicBezTo>
                    <a:cubicBezTo>
                      <a:pt x="3640137" y="-3077"/>
                      <a:pt x="3490383" y="971649"/>
                      <a:pt x="4092575" y="1028799"/>
                    </a:cubicBezTo>
                    <a:lnTo>
                      <a:pt x="5464175" y="1017156"/>
                    </a:lnTo>
                  </a:path>
                </a:pathLst>
              </a:cu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Freeform: Shape 290">
                <a:extLst>
                  <a:ext uri="{FF2B5EF4-FFF2-40B4-BE49-F238E27FC236}">
                    <a16:creationId xmlns:a16="http://schemas.microsoft.com/office/drawing/2014/main" id="{81C9CECE-43B4-8FC7-DBAC-7694C04D0440}"/>
                  </a:ext>
                </a:extLst>
              </p:cNvPr>
              <p:cNvSpPr/>
              <p:nvPr/>
            </p:nvSpPr>
            <p:spPr>
              <a:xfrm>
                <a:off x="1463675" y="3849809"/>
                <a:ext cx="5470525" cy="1025525"/>
              </a:xfrm>
              <a:custGeom>
                <a:avLst/>
                <a:gdLst>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7877 h 1027877"/>
                  <a:gd name="csX1" fmla="*/ 2051050 w 5470525"/>
                  <a:gd name="csY1" fmla="*/ 1027877 h 1027877"/>
                  <a:gd name="csX2" fmla="*/ 3286125 w 5470525"/>
                  <a:gd name="csY2" fmla="*/ 2352 h 1027877"/>
                  <a:gd name="csX3" fmla="*/ 5470525 w 5470525"/>
                  <a:gd name="csY3" fmla="*/ 2352 h 1027877"/>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5 h 1025525"/>
                  <a:gd name="csX1" fmla="*/ 2051050 w 5470525"/>
                  <a:gd name="csY1" fmla="*/ 1025525 h 1025525"/>
                  <a:gd name="csX2" fmla="*/ 325755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5470525 w 5470525"/>
                  <a:gd name="csY3" fmla="*/ 0 h 1025525"/>
                </a:gdLst>
                <a:ahLst/>
                <a:cxnLst>
                  <a:cxn ang="0">
                    <a:pos x="csX0" y="csY0"/>
                  </a:cxn>
                  <a:cxn ang="0">
                    <a:pos x="csX1" y="csY1"/>
                  </a:cxn>
                  <a:cxn ang="0">
                    <a:pos x="csX2" y="csY2"/>
                  </a:cxn>
                  <a:cxn ang="0">
                    <a:pos x="csX3" y="csY3"/>
                  </a:cxn>
                </a:cxnLst>
                <a:rect l="l" t="t" r="r" b="b"/>
                <a:pathLst>
                  <a:path w="5470525" h="1025525">
                    <a:moveTo>
                      <a:pt x="0" y="1025525"/>
                    </a:moveTo>
                    <a:lnTo>
                      <a:pt x="2051050" y="1025525"/>
                    </a:lnTo>
                    <a:cubicBezTo>
                      <a:pt x="2430992" y="1020233"/>
                      <a:pt x="2737908" y="5292"/>
                      <a:pt x="3238500" y="3175"/>
                    </a:cubicBezTo>
                    <a:lnTo>
                      <a:pt x="5470525" y="0"/>
                    </a:lnTo>
                  </a:path>
                </a:pathLst>
              </a:cu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Freeform: Shape 291">
                <a:extLst>
                  <a:ext uri="{FF2B5EF4-FFF2-40B4-BE49-F238E27FC236}">
                    <a16:creationId xmlns:a16="http://schemas.microsoft.com/office/drawing/2014/main" id="{DB2E4875-8C2C-3147-7E93-78A07B1F2525}"/>
                  </a:ext>
                </a:extLst>
              </p:cNvPr>
              <p:cNvSpPr/>
              <p:nvPr/>
            </p:nvSpPr>
            <p:spPr>
              <a:xfrm>
                <a:off x="1463675" y="4292870"/>
                <a:ext cx="3265224" cy="582466"/>
              </a:xfrm>
              <a:custGeom>
                <a:avLst/>
                <a:gdLst>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7877 h 1027877"/>
                  <a:gd name="csX1" fmla="*/ 2051050 w 5470525"/>
                  <a:gd name="csY1" fmla="*/ 1027877 h 1027877"/>
                  <a:gd name="csX2" fmla="*/ 3286125 w 5470525"/>
                  <a:gd name="csY2" fmla="*/ 2352 h 1027877"/>
                  <a:gd name="csX3" fmla="*/ 5470525 w 5470525"/>
                  <a:gd name="csY3" fmla="*/ 2352 h 1027877"/>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5 h 1025525"/>
                  <a:gd name="csX1" fmla="*/ 2051050 w 5470525"/>
                  <a:gd name="csY1" fmla="*/ 1025525 h 1025525"/>
                  <a:gd name="csX2" fmla="*/ 325755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4585758 w 5470525"/>
                  <a:gd name="csY3" fmla="*/ 1059 h 1025525"/>
                  <a:gd name="csX4" fmla="*/ 5470525 w 5470525"/>
                  <a:gd name="csY4" fmla="*/ 0 h 1025525"/>
                  <a:gd name="csX0" fmla="*/ 0 w 5470525"/>
                  <a:gd name="csY0" fmla="*/ 1025525 h 1025525"/>
                  <a:gd name="csX1" fmla="*/ 2051050 w 5470525"/>
                  <a:gd name="csY1" fmla="*/ 1025525 h 1025525"/>
                  <a:gd name="csX2" fmla="*/ 2904066 w 5470525"/>
                  <a:gd name="csY2" fmla="*/ 454025 h 1025525"/>
                  <a:gd name="csX3" fmla="*/ 4585758 w 5470525"/>
                  <a:gd name="csY3" fmla="*/ 1059 h 1025525"/>
                  <a:gd name="csX4" fmla="*/ 5470525 w 5470525"/>
                  <a:gd name="csY4" fmla="*/ 0 h 1025525"/>
                  <a:gd name="csX0" fmla="*/ 0 w 5470525"/>
                  <a:gd name="csY0" fmla="*/ 1025525 h 1025525"/>
                  <a:gd name="csX1" fmla="*/ 2051050 w 5470525"/>
                  <a:gd name="csY1" fmla="*/ 1025525 h 1025525"/>
                  <a:gd name="csX2" fmla="*/ 2904066 w 5470525"/>
                  <a:gd name="csY2" fmla="*/ 454025 h 1025525"/>
                  <a:gd name="csX3" fmla="*/ 3015192 w 5470525"/>
                  <a:gd name="csY3" fmla="*/ 521759 h 1025525"/>
                  <a:gd name="csX4" fmla="*/ 5470525 w 5470525"/>
                  <a:gd name="csY4" fmla="*/ 0 h 1025525"/>
                  <a:gd name="csX0" fmla="*/ 0 w 3250142"/>
                  <a:gd name="csY0" fmla="*/ 599551 h 599551"/>
                  <a:gd name="csX1" fmla="*/ 2051050 w 3250142"/>
                  <a:gd name="csY1" fmla="*/ 599551 h 599551"/>
                  <a:gd name="csX2" fmla="*/ 2904066 w 3250142"/>
                  <a:gd name="csY2" fmla="*/ 28051 h 599551"/>
                  <a:gd name="csX3" fmla="*/ 3015192 w 3250142"/>
                  <a:gd name="csY3" fmla="*/ 95785 h 599551"/>
                  <a:gd name="csX4" fmla="*/ 3250142 w 3250142"/>
                  <a:gd name="csY4" fmla="*/ 215376 h 599551"/>
                  <a:gd name="csX0" fmla="*/ 0 w 3250142"/>
                  <a:gd name="csY0" fmla="*/ 602952 h 602952"/>
                  <a:gd name="csX1" fmla="*/ 2051050 w 3250142"/>
                  <a:gd name="csY1" fmla="*/ 602952 h 602952"/>
                  <a:gd name="csX2" fmla="*/ 2860410 w 3250142"/>
                  <a:gd name="csY2" fmla="*/ 27484 h 602952"/>
                  <a:gd name="csX3" fmla="*/ 3015192 w 3250142"/>
                  <a:gd name="csY3" fmla="*/ 99186 h 602952"/>
                  <a:gd name="csX4" fmla="*/ 3250142 w 3250142"/>
                  <a:gd name="csY4" fmla="*/ 218777 h 602952"/>
                  <a:gd name="csX0" fmla="*/ 0 w 3250142"/>
                  <a:gd name="csY0" fmla="*/ 602952 h 602952"/>
                  <a:gd name="csX1" fmla="*/ 2051050 w 3250142"/>
                  <a:gd name="csY1" fmla="*/ 602952 h 602952"/>
                  <a:gd name="csX2" fmla="*/ 2860410 w 3250142"/>
                  <a:gd name="csY2" fmla="*/ 27484 h 602952"/>
                  <a:gd name="csX3" fmla="*/ 3015192 w 3250142"/>
                  <a:gd name="csY3" fmla="*/ 99186 h 602952"/>
                  <a:gd name="csX4" fmla="*/ 3250142 w 3250142"/>
                  <a:gd name="csY4" fmla="*/ 218777 h 602952"/>
                  <a:gd name="csX0" fmla="*/ 0 w 3265224"/>
                  <a:gd name="csY0" fmla="*/ 602952 h 602952"/>
                  <a:gd name="csX1" fmla="*/ 2051050 w 3265224"/>
                  <a:gd name="csY1" fmla="*/ 602952 h 602952"/>
                  <a:gd name="csX2" fmla="*/ 2860410 w 3265224"/>
                  <a:gd name="csY2" fmla="*/ 27484 h 602952"/>
                  <a:gd name="csX3" fmla="*/ 3015192 w 3265224"/>
                  <a:gd name="csY3" fmla="*/ 99186 h 602952"/>
                  <a:gd name="csX4" fmla="*/ 3265224 w 3265224"/>
                  <a:gd name="csY4" fmla="*/ 261639 h 602952"/>
                  <a:gd name="csX0" fmla="*/ 0 w 3265224"/>
                  <a:gd name="csY0" fmla="*/ 602952 h 602952"/>
                  <a:gd name="csX1" fmla="*/ 2051050 w 3265224"/>
                  <a:gd name="csY1" fmla="*/ 602952 h 602952"/>
                  <a:gd name="csX2" fmla="*/ 2860410 w 3265224"/>
                  <a:gd name="csY2" fmla="*/ 27484 h 602952"/>
                  <a:gd name="csX3" fmla="*/ 3015192 w 3265224"/>
                  <a:gd name="csY3" fmla="*/ 99186 h 602952"/>
                  <a:gd name="csX4" fmla="*/ 3265224 w 3265224"/>
                  <a:gd name="csY4" fmla="*/ 261639 h 602952"/>
                  <a:gd name="csX0" fmla="*/ 0 w 3265224"/>
                  <a:gd name="csY0" fmla="*/ 598174 h 598174"/>
                  <a:gd name="csX1" fmla="*/ 2051050 w 3265224"/>
                  <a:gd name="csY1" fmla="*/ 598174 h 598174"/>
                  <a:gd name="csX2" fmla="*/ 2860410 w 3265224"/>
                  <a:gd name="csY2" fmla="*/ 22706 h 598174"/>
                  <a:gd name="csX3" fmla="*/ 3015192 w 3265224"/>
                  <a:gd name="csY3" fmla="*/ 94408 h 598174"/>
                  <a:gd name="csX4" fmla="*/ 3265224 w 3265224"/>
                  <a:gd name="csY4" fmla="*/ 256861 h 598174"/>
                  <a:gd name="csX0" fmla="*/ 0 w 3265224"/>
                  <a:gd name="csY0" fmla="*/ 607500 h 607500"/>
                  <a:gd name="csX1" fmla="*/ 2051050 w 3265224"/>
                  <a:gd name="csY1" fmla="*/ 607500 h 607500"/>
                  <a:gd name="csX2" fmla="*/ 2860410 w 3265224"/>
                  <a:gd name="csY2" fmla="*/ 32032 h 607500"/>
                  <a:gd name="csX3" fmla="*/ 3015192 w 3265224"/>
                  <a:gd name="csY3" fmla="*/ 103734 h 607500"/>
                  <a:gd name="csX4" fmla="*/ 3265224 w 3265224"/>
                  <a:gd name="csY4" fmla="*/ 266187 h 607500"/>
                  <a:gd name="csX0" fmla="*/ 0 w 3265224"/>
                  <a:gd name="csY0" fmla="*/ 600009 h 600009"/>
                  <a:gd name="csX1" fmla="*/ 2051050 w 3265224"/>
                  <a:gd name="csY1" fmla="*/ 600009 h 600009"/>
                  <a:gd name="csX2" fmla="*/ 2860410 w 3265224"/>
                  <a:gd name="csY2" fmla="*/ 24541 h 600009"/>
                  <a:gd name="csX3" fmla="*/ 3015192 w 3265224"/>
                  <a:gd name="csY3" fmla="*/ 96243 h 600009"/>
                  <a:gd name="csX4" fmla="*/ 3265224 w 3265224"/>
                  <a:gd name="csY4" fmla="*/ 258696 h 600009"/>
                  <a:gd name="csX0" fmla="*/ 0 w 3265224"/>
                  <a:gd name="csY0" fmla="*/ 600009 h 600009"/>
                  <a:gd name="csX1" fmla="*/ 2051050 w 3265224"/>
                  <a:gd name="csY1" fmla="*/ 600009 h 600009"/>
                  <a:gd name="csX2" fmla="*/ 2860410 w 3265224"/>
                  <a:gd name="csY2" fmla="*/ 24541 h 600009"/>
                  <a:gd name="csX3" fmla="*/ 3015192 w 3265224"/>
                  <a:gd name="csY3" fmla="*/ 96243 h 600009"/>
                  <a:gd name="csX4" fmla="*/ 3265224 w 3265224"/>
                  <a:gd name="csY4" fmla="*/ 258696 h 600009"/>
                  <a:gd name="csX0" fmla="*/ 0 w 3265224"/>
                  <a:gd name="csY0" fmla="*/ 599742 h 599742"/>
                  <a:gd name="csX1" fmla="*/ 2051050 w 3265224"/>
                  <a:gd name="csY1" fmla="*/ 599742 h 599742"/>
                  <a:gd name="csX2" fmla="*/ 2860410 w 3265224"/>
                  <a:gd name="csY2" fmla="*/ 24274 h 599742"/>
                  <a:gd name="csX3" fmla="*/ 3027098 w 3265224"/>
                  <a:gd name="csY3" fmla="*/ 98357 h 599742"/>
                  <a:gd name="csX4" fmla="*/ 3265224 w 3265224"/>
                  <a:gd name="csY4" fmla="*/ 258429 h 599742"/>
                  <a:gd name="csX0" fmla="*/ 0 w 3265224"/>
                  <a:gd name="csY0" fmla="*/ 599581 h 599581"/>
                  <a:gd name="csX1" fmla="*/ 2051050 w 3265224"/>
                  <a:gd name="csY1" fmla="*/ 599581 h 599581"/>
                  <a:gd name="csX2" fmla="*/ 2860410 w 3265224"/>
                  <a:gd name="csY2" fmla="*/ 24113 h 599581"/>
                  <a:gd name="csX3" fmla="*/ 3027098 w 3265224"/>
                  <a:gd name="csY3" fmla="*/ 98196 h 599581"/>
                  <a:gd name="csX4" fmla="*/ 3265224 w 3265224"/>
                  <a:gd name="csY4" fmla="*/ 258268 h 599581"/>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600236 h 600236"/>
                  <a:gd name="csX1" fmla="*/ 2051050 w 3265224"/>
                  <a:gd name="csY1" fmla="*/ 600236 h 600236"/>
                  <a:gd name="csX2" fmla="*/ 2860410 w 3265224"/>
                  <a:gd name="csY2" fmla="*/ 24768 h 600236"/>
                  <a:gd name="csX3" fmla="*/ 3027098 w 3265224"/>
                  <a:gd name="csY3" fmla="*/ 98851 h 600236"/>
                  <a:gd name="csX4" fmla="*/ 3265224 w 3265224"/>
                  <a:gd name="csY4" fmla="*/ 258923 h 600236"/>
                  <a:gd name="csX0" fmla="*/ 0 w 3265224"/>
                  <a:gd name="csY0" fmla="*/ 582158 h 582158"/>
                  <a:gd name="csX1" fmla="*/ 2051050 w 3265224"/>
                  <a:gd name="csY1" fmla="*/ 582158 h 582158"/>
                  <a:gd name="csX2" fmla="*/ 2860410 w 3265224"/>
                  <a:gd name="csY2" fmla="*/ 6690 h 582158"/>
                  <a:gd name="csX3" fmla="*/ 3027098 w 3265224"/>
                  <a:gd name="csY3" fmla="*/ 80773 h 582158"/>
                  <a:gd name="csX4" fmla="*/ 3265224 w 3265224"/>
                  <a:gd name="csY4" fmla="*/ 240845 h 582158"/>
                  <a:gd name="csX0" fmla="*/ 0 w 3265224"/>
                  <a:gd name="csY0" fmla="*/ 580512 h 580512"/>
                  <a:gd name="csX1" fmla="*/ 2051050 w 3265224"/>
                  <a:gd name="csY1" fmla="*/ 580512 h 580512"/>
                  <a:gd name="csX2" fmla="*/ 2860410 w 3265224"/>
                  <a:gd name="csY2" fmla="*/ 5044 h 580512"/>
                  <a:gd name="csX3" fmla="*/ 3027098 w 3265224"/>
                  <a:gd name="csY3" fmla="*/ 79127 h 580512"/>
                  <a:gd name="csX4" fmla="*/ 3265224 w 3265224"/>
                  <a:gd name="csY4" fmla="*/ 239199 h 580512"/>
                  <a:gd name="csX0" fmla="*/ 0 w 3265224"/>
                  <a:gd name="csY0" fmla="*/ 580512 h 580512"/>
                  <a:gd name="csX1" fmla="*/ 2051050 w 3265224"/>
                  <a:gd name="csY1" fmla="*/ 580512 h 580512"/>
                  <a:gd name="csX2" fmla="*/ 2860410 w 3265224"/>
                  <a:gd name="csY2" fmla="*/ 5044 h 580512"/>
                  <a:gd name="csX3" fmla="*/ 3027098 w 3265224"/>
                  <a:gd name="csY3" fmla="*/ 79127 h 580512"/>
                  <a:gd name="csX4" fmla="*/ 3265224 w 3265224"/>
                  <a:gd name="csY4" fmla="*/ 239199 h 580512"/>
                  <a:gd name="csX0" fmla="*/ 0 w 3265224"/>
                  <a:gd name="csY0" fmla="*/ 583301 h 583301"/>
                  <a:gd name="csX1" fmla="*/ 2051050 w 3265224"/>
                  <a:gd name="csY1" fmla="*/ 583301 h 583301"/>
                  <a:gd name="csX2" fmla="*/ 2865172 w 3265224"/>
                  <a:gd name="csY2" fmla="*/ 7040 h 583301"/>
                  <a:gd name="csX3" fmla="*/ 3027098 w 3265224"/>
                  <a:gd name="csY3" fmla="*/ 81916 h 583301"/>
                  <a:gd name="csX4" fmla="*/ 3265224 w 3265224"/>
                  <a:gd name="csY4" fmla="*/ 241988 h 583301"/>
                  <a:gd name="csX0" fmla="*/ 0 w 3265224"/>
                  <a:gd name="csY0" fmla="*/ 583301 h 583301"/>
                  <a:gd name="csX1" fmla="*/ 2051050 w 3265224"/>
                  <a:gd name="csY1" fmla="*/ 583301 h 583301"/>
                  <a:gd name="csX2" fmla="*/ 2865172 w 3265224"/>
                  <a:gd name="csY2" fmla="*/ 7040 h 583301"/>
                  <a:gd name="csX3" fmla="*/ 3027098 w 3265224"/>
                  <a:gd name="csY3" fmla="*/ 81916 h 583301"/>
                  <a:gd name="csX4" fmla="*/ 3265224 w 3265224"/>
                  <a:gd name="csY4" fmla="*/ 241988 h 583301"/>
                  <a:gd name="csX0" fmla="*/ 0 w 3265224"/>
                  <a:gd name="csY0" fmla="*/ 582465 h 582465"/>
                  <a:gd name="csX1" fmla="*/ 2051050 w 3265224"/>
                  <a:gd name="csY1" fmla="*/ 582465 h 582465"/>
                  <a:gd name="csX2" fmla="*/ 2865172 w 3265224"/>
                  <a:gd name="csY2" fmla="*/ 6204 h 582465"/>
                  <a:gd name="csX3" fmla="*/ 3027098 w 3265224"/>
                  <a:gd name="csY3" fmla="*/ 81080 h 582465"/>
                  <a:gd name="csX4" fmla="*/ 3265224 w 3265224"/>
                  <a:gd name="csY4" fmla="*/ 241152 h 582465"/>
                  <a:gd name="csX0" fmla="*/ 0 w 3265224"/>
                  <a:gd name="csY0" fmla="*/ 582465 h 582465"/>
                  <a:gd name="csX1" fmla="*/ 2051050 w 3265224"/>
                  <a:gd name="csY1" fmla="*/ 582465 h 582465"/>
                  <a:gd name="csX2" fmla="*/ 2865172 w 3265224"/>
                  <a:gd name="csY2" fmla="*/ 6204 h 582465"/>
                  <a:gd name="csX3" fmla="*/ 3027098 w 3265224"/>
                  <a:gd name="csY3" fmla="*/ 81080 h 582465"/>
                  <a:gd name="csX4" fmla="*/ 3265224 w 3265224"/>
                  <a:gd name="csY4" fmla="*/ 241152 h 582465"/>
                  <a:gd name="csX0" fmla="*/ 0 w 3265224"/>
                  <a:gd name="csY0" fmla="*/ 582465 h 582465"/>
                  <a:gd name="csX1" fmla="*/ 2051050 w 3265224"/>
                  <a:gd name="csY1" fmla="*/ 582465 h 582465"/>
                  <a:gd name="csX2" fmla="*/ 2865172 w 3265224"/>
                  <a:gd name="csY2" fmla="*/ 6204 h 582465"/>
                  <a:gd name="csX3" fmla="*/ 3027098 w 3265224"/>
                  <a:gd name="csY3" fmla="*/ 81080 h 582465"/>
                  <a:gd name="csX4" fmla="*/ 3265224 w 3265224"/>
                  <a:gd name="csY4" fmla="*/ 241152 h 582465"/>
                  <a:gd name="csX0" fmla="*/ 0 w 3265224"/>
                  <a:gd name="csY0" fmla="*/ 582465 h 582466"/>
                  <a:gd name="csX1" fmla="*/ 2051050 w 3265224"/>
                  <a:gd name="csY1" fmla="*/ 582465 h 582466"/>
                  <a:gd name="csX2" fmla="*/ 2865172 w 3265224"/>
                  <a:gd name="csY2" fmla="*/ 6204 h 582466"/>
                  <a:gd name="csX3" fmla="*/ 3027098 w 3265224"/>
                  <a:gd name="csY3" fmla="*/ 81080 h 582466"/>
                  <a:gd name="csX4" fmla="*/ 3265224 w 3265224"/>
                  <a:gd name="csY4" fmla="*/ 241152 h 582466"/>
                  <a:gd name="csX0" fmla="*/ 0 w 3265224"/>
                  <a:gd name="csY0" fmla="*/ 582465 h 582466"/>
                  <a:gd name="csX1" fmla="*/ 2051050 w 3265224"/>
                  <a:gd name="csY1" fmla="*/ 582465 h 582466"/>
                  <a:gd name="csX2" fmla="*/ 2865172 w 3265224"/>
                  <a:gd name="csY2" fmla="*/ 6204 h 582466"/>
                  <a:gd name="csX3" fmla="*/ 3027098 w 3265224"/>
                  <a:gd name="csY3" fmla="*/ 81080 h 582466"/>
                  <a:gd name="csX4" fmla="*/ 3265224 w 3265224"/>
                  <a:gd name="csY4" fmla="*/ 241152 h 582466"/>
                </a:gdLst>
                <a:ahLst/>
                <a:cxnLst>
                  <a:cxn ang="0">
                    <a:pos x="csX0" y="csY0"/>
                  </a:cxn>
                  <a:cxn ang="0">
                    <a:pos x="csX1" y="csY1"/>
                  </a:cxn>
                  <a:cxn ang="0">
                    <a:pos x="csX2" y="csY2"/>
                  </a:cxn>
                  <a:cxn ang="0">
                    <a:pos x="csX3" y="csY3"/>
                  </a:cxn>
                  <a:cxn ang="0">
                    <a:pos x="csX4" y="csY4"/>
                  </a:cxn>
                </a:cxnLst>
                <a:rect l="l" t="t" r="r" b="b"/>
                <a:pathLst>
                  <a:path w="3265224" h="582466">
                    <a:moveTo>
                      <a:pt x="0" y="582465"/>
                    </a:moveTo>
                    <a:lnTo>
                      <a:pt x="2051050" y="582465"/>
                    </a:lnTo>
                    <a:cubicBezTo>
                      <a:pt x="2357173" y="583523"/>
                      <a:pt x="2462080" y="151063"/>
                      <a:pt x="2865172" y="6204"/>
                    </a:cubicBezTo>
                    <a:cubicBezTo>
                      <a:pt x="2987762" y="-22195"/>
                      <a:pt x="2958042" y="54622"/>
                      <a:pt x="3027098" y="81080"/>
                    </a:cubicBezTo>
                    <a:cubicBezTo>
                      <a:pt x="3096154" y="107538"/>
                      <a:pt x="3068373" y="-76523"/>
                      <a:pt x="3265224" y="241152"/>
                    </a:cubicBezTo>
                  </a:path>
                </a:pathLst>
              </a:cu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Freeform: Shape 292">
                <a:extLst>
                  <a:ext uri="{FF2B5EF4-FFF2-40B4-BE49-F238E27FC236}">
                    <a16:creationId xmlns:a16="http://schemas.microsoft.com/office/drawing/2014/main" id="{C272A75C-260D-FF40-E057-308E5CA7B040}"/>
                  </a:ext>
                </a:extLst>
              </p:cNvPr>
              <p:cNvSpPr/>
              <p:nvPr/>
            </p:nvSpPr>
            <p:spPr>
              <a:xfrm>
                <a:off x="1463675" y="3809534"/>
                <a:ext cx="2848507" cy="1076913"/>
              </a:xfrm>
              <a:custGeom>
                <a:avLst/>
                <a:gdLst>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5526 h 1025526"/>
                  <a:gd name="csX1" fmla="*/ 2051050 w 5470525"/>
                  <a:gd name="csY1" fmla="*/ 1025526 h 1025526"/>
                  <a:gd name="csX2" fmla="*/ 3286125 w 5470525"/>
                  <a:gd name="csY2" fmla="*/ 1 h 1025526"/>
                  <a:gd name="csX3" fmla="*/ 5470525 w 5470525"/>
                  <a:gd name="csY3" fmla="*/ 1 h 1025526"/>
                  <a:gd name="csX0" fmla="*/ 0 w 5470525"/>
                  <a:gd name="csY0" fmla="*/ 1027877 h 1027877"/>
                  <a:gd name="csX1" fmla="*/ 2051050 w 5470525"/>
                  <a:gd name="csY1" fmla="*/ 1027877 h 1027877"/>
                  <a:gd name="csX2" fmla="*/ 3286125 w 5470525"/>
                  <a:gd name="csY2" fmla="*/ 2352 h 1027877"/>
                  <a:gd name="csX3" fmla="*/ 5470525 w 5470525"/>
                  <a:gd name="csY3" fmla="*/ 2352 h 1027877"/>
                  <a:gd name="csX0" fmla="*/ 0 w 5470525"/>
                  <a:gd name="csY0" fmla="*/ 1025525 h 1025525"/>
                  <a:gd name="csX1" fmla="*/ 2051050 w 5470525"/>
                  <a:gd name="csY1" fmla="*/ 1025525 h 1025525"/>
                  <a:gd name="csX2" fmla="*/ 3286125 w 5470525"/>
                  <a:gd name="csY2" fmla="*/ 0 h 1025525"/>
                  <a:gd name="csX3" fmla="*/ 5470525 w 5470525"/>
                  <a:gd name="csY3" fmla="*/ 0 h 1025525"/>
                  <a:gd name="csX0" fmla="*/ 0 w 5470525"/>
                  <a:gd name="csY0" fmla="*/ 1025525 h 1025525"/>
                  <a:gd name="csX1" fmla="*/ 2051050 w 5470525"/>
                  <a:gd name="csY1" fmla="*/ 1025525 h 1025525"/>
                  <a:gd name="csX2" fmla="*/ 325755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5470525 w 5470525"/>
                  <a:gd name="csY3" fmla="*/ 0 h 1025525"/>
                  <a:gd name="csX0" fmla="*/ 0 w 5470525"/>
                  <a:gd name="csY0" fmla="*/ 1025525 h 1025525"/>
                  <a:gd name="csX1" fmla="*/ 2051050 w 5470525"/>
                  <a:gd name="csY1" fmla="*/ 1025525 h 1025525"/>
                  <a:gd name="csX2" fmla="*/ 3238500 w 5470525"/>
                  <a:gd name="csY2" fmla="*/ 3175 h 1025525"/>
                  <a:gd name="csX3" fmla="*/ 4331758 w 5470525"/>
                  <a:gd name="csY3" fmla="*/ 9526 h 1025525"/>
                  <a:gd name="csX4" fmla="*/ 5470525 w 5470525"/>
                  <a:gd name="csY4" fmla="*/ 0 h 1025525"/>
                  <a:gd name="csX0" fmla="*/ 0 w 5470525"/>
                  <a:gd name="csY0" fmla="*/ 1062567 h 1062567"/>
                  <a:gd name="csX1" fmla="*/ 2051050 w 5470525"/>
                  <a:gd name="csY1" fmla="*/ 1062567 h 1062567"/>
                  <a:gd name="csX2" fmla="*/ 2525183 w 5470525"/>
                  <a:gd name="csY2" fmla="*/ 0 h 1062567"/>
                  <a:gd name="csX3" fmla="*/ 4331758 w 5470525"/>
                  <a:gd name="csY3" fmla="*/ 46568 h 1062567"/>
                  <a:gd name="csX4" fmla="*/ 5470525 w 5470525"/>
                  <a:gd name="csY4" fmla="*/ 37042 h 1062567"/>
                  <a:gd name="csX0" fmla="*/ 0 w 5470525"/>
                  <a:gd name="csY0" fmla="*/ 1062615 h 1062615"/>
                  <a:gd name="csX1" fmla="*/ 2051050 w 5470525"/>
                  <a:gd name="csY1" fmla="*/ 1062615 h 1062615"/>
                  <a:gd name="csX2" fmla="*/ 2525183 w 5470525"/>
                  <a:gd name="csY2" fmla="*/ 48 h 1062615"/>
                  <a:gd name="csX3" fmla="*/ 2642658 w 5470525"/>
                  <a:gd name="csY3" fmla="*/ 1022399 h 1062615"/>
                  <a:gd name="csX4" fmla="*/ 5470525 w 5470525"/>
                  <a:gd name="csY4" fmla="*/ 37090 h 1062615"/>
                  <a:gd name="csX0" fmla="*/ 0 w 2850092"/>
                  <a:gd name="csY0" fmla="*/ 1062615 h 1089073"/>
                  <a:gd name="csX1" fmla="*/ 2051050 w 2850092"/>
                  <a:gd name="csY1" fmla="*/ 1062615 h 1089073"/>
                  <a:gd name="csX2" fmla="*/ 2525183 w 2850092"/>
                  <a:gd name="csY2" fmla="*/ 48 h 1089073"/>
                  <a:gd name="csX3" fmla="*/ 2642658 w 2850092"/>
                  <a:gd name="csY3" fmla="*/ 1022399 h 1089073"/>
                  <a:gd name="csX4" fmla="*/ 2850092 w 2850092"/>
                  <a:gd name="csY4" fmla="*/ 1089073 h 1089073"/>
                  <a:gd name="csX0" fmla="*/ 0 w 2850092"/>
                  <a:gd name="csY0" fmla="*/ 1062615 h 1089073"/>
                  <a:gd name="csX1" fmla="*/ 2051050 w 2850092"/>
                  <a:gd name="csY1" fmla="*/ 1062615 h 1089073"/>
                  <a:gd name="csX2" fmla="*/ 2525183 w 2850092"/>
                  <a:gd name="csY2" fmla="*/ 48 h 1089073"/>
                  <a:gd name="csX3" fmla="*/ 2642658 w 2850092"/>
                  <a:gd name="csY3" fmla="*/ 1022399 h 1089073"/>
                  <a:gd name="csX4" fmla="*/ 2850092 w 2850092"/>
                  <a:gd name="csY4" fmla="*/ 1089073 h 1089073"/>
                  <a:gd name="csX0" fmla="*/ 0 w 2850092"/>
                  <a:gd name="csY0" fmla="*/ 1062643 h 1089101"/>
                  <a:gd name="csX1" fmla="*/ 2361406 w 2850092"/>
                  <a:gd name="csY1" fmla="*/ 1072961 h 1089101"/>
                  <a:gd name="csX2" fmla="*/ 2525183 w 2850092"/>
                  <a:gd name="csY2" fmla="*/ 76 h 1089101"/>
                  <a:gd name="csX3" fmla="*/ 2642658 w 2850092"/>
                  <a:gd name="csY3" fmla="*/ 1022427 h 1089101"/>
                  <a:gd name="csX4" fmla="*/ 2850092 w 2850092"/>
                  <a:gd name="csY4" fmla="*/ 1089101 h 1089101"/>
                  <a:gd name="csX0" fmla="*/ 0 w 2850092"/>
                  <a:gd name="csY0" fmla="*/ 1062643 h 1089101"/>
                  <a:gd name="csX1" fmla="*/ 2361406 w 2850092"/>
                  <a:gd name="csY1" fmla="*/ 1072961 h 1089101"/>
                  <a:gd name="csX2" fmla="*/ 2525183 w 2850092"/>
                  <a:gd name="csY2" fmla="*/ 76 h 1089101"/>
                  <a:gd name="csX3" fmla="*/ 2642658 w 2850092"/>
                  <a:gd name="csY3" fmla="*/ 1022427 h 1089101"/>
                  <a:gd name="csX4" fmla="*/ 2850092 w 2850092"/>
                  <a:gd name="csY4" fmla="*/ 1089101 h 1089101"/>
                  <a:gd name="csX0" fmla="*/ 0 w 2850092"/>
                  <a:gd name="csY0" fmla="*/ 1065818 h 1092276"/>
                  <a:gd name="csX1" fmla="*/ 2361406 w 2850092"/>
                  <a:gd name="csY1" fmla="*/ 1076136 h 1092276"/>
                  <a:gd name="csX2" fmla="*/ 2504546 w 2850092"/>
                  <a:gd name="csY2" fmla="*/ 76 h 1092276"/>
                  <a:gd name="csX3" fmla="*/ 2642658 w 2850092"/>
                  <a:gd name="csY3" fmla="*/ 1025602 h 1092276"/>
                  <a:gd name="csX4" fmla="*/ 2850092 w 2850092"/>
                  <a:gd name="csY4" fmla="*/ 1092276 h 1092276"/>
                  <a:gd name="csX0" fmla="*/ 0 w 2850092"/>
                  <a:gd name="csY0" fmla="*/ 1065773 h 1092231"/>
                  <a:gd name="csX1" fmla="*/ 2361406 w 2850092"/>
                  <a:gd name="csY1" fmla="*/ 1076091 h 1092231"/>
                  <a:gd name="csX2" fmla="*/ 2504546 w 2850092"/>
                  <a:gd name="csY2" fmla="*/ 31 h 1092231"/>
                  <a:gd name="csX3" fmla="*/ 2642658 w 2850092"/>
                  <a:gd name="csY3" fmla="*/ 1025557 h 1092231"/>
                  <a:gd name="csX4" fmla="*/ 2850092 w 2850092"/>
                  <a:gd name="csY4" fmla="*/ 1092231 h 1092231"/>
                  <a:gd name="csX0" fmla="*/ 0 w 2850092"/>
                  <a:gd name="csY0" fmla="*/ 1065743 h 1092201"/>
                  <a:gd name="csX1" fmla="*/ 2361406 w 2850092"/>
                  <a:gd name="csY1" fmla="*/ 1076061 h 1092201"/>
                  <a:gd name="csX2" fmla="*/ 2504546 w 2850092"/>
                  <a:gd name="csY2" fmla="*/ 1 h 1092201"/>
                  <a:gd name="csX3" fmla="*/ 2642658 w 2850092"/>
                  <a:gd name="csY3" fmla="*/ 1025527 h 1092201"/>
                  <a:gd name="csX4" fmla="*/ 2850092 w 2850092"/>
                  <a:gd name="csY4" fmla="*/ 1092201 h 1092201"/>
                  <a:gd name="csX0" fmla="*/ 0 w 2848505"/>
                  <a:gd name="csY0" fmla="*/ 1065743 h 1076061"/>
                  <a:gd name="csX1" fmla="*/ 2361406 w 2848505"/>
                  <a:gd name="csY1" fmla="*/ 1076061 h 1076061"/>
                  <a:gd name="csX2" fmla="*/ 2504546 w 2848505"/>
                  <a:gd name="csY2" fmla="*/ 1 h 1076061"/>
                  <a:gd name="csX3" fmla="*/ 2642658 w 2848505"/>
                  <a:gd name="csY3" fmla="*/ 1025527 h 1076061"/>
                  <a:gd name="csX4" fmla="*/ 2848505 w 2848505"/>
                  <a:gd name="csY4" fmla="*/ 1073945 h 1076061"/>
                  <a:gd name="csX0" fmla="*/ 0 w 2848505"/>
                  <a:gd name="csY0" fmla="*/ 1065743 h 1078564"/>
                  <a:gd name="csX1" fmla="*/ 2361406 w 2848505"/>
                  <a:gd name="csY1" fmla="*/ 1076061 h 1078564"/>
                  <a:gd name="csX2" fmla="*/ 2504546 w 2848505"/>
                  <a:gd name="csY2" fmla="*/ 1 h 1078564"/>
                  <a:gd name="csX3" fmla="*/ 2642658 w 2848505"/>
                  <a:gd name="csY3" fmla="*/ 1025527 h 1078564"/>
                  <a:gd name="csX4" fmla="*/ 2848505 w 2848505"/>
                  <a:gd name="csY4" fmla="*/ 1073945 h 1078564"/>
                  <a:gd name="csX0" fmla="*/ 0 w 2848505"/>
                  <a:gd name="csY0" fmla="*/ 1065743 h 1079883"/>
                  <a:gd name="csX1" fmla="*/ 2361406 w 2848505"/>
                  <a:gd name="csY1" fmla="*/ 1076061 h 1079883"/>
                  <a:gd name="csX2" fmla="*/ 2504546 w 2848505"/>
                  <a:gd name="csY2" fmla="*/ 1 h 1079883"/>
                  <a:gd name="csX3" fmla="*/ 2642658 w 2848505"/>
                  <a:gd name="csY3" fmla="*/ 1025527 h 1079883"/>
                  <a:gd name="csX4" fmla="*/ 2848505 w 2848505"/>
                  <a:gd name="csY4" fmla="*/ 1073945 h 1079883"/>
                  <a:gd name="csX0" fmla="*/ 0 w 2848505"/>
                  <a:gd name="csY0" fmla="*/ 1065743 h 1079883"/>
                  <a:gd name="csX1" fmla="*/ 2361406 w 2848505"/>
                  <a:gd name="csY1" fmla="*/ 1076061 h 1079883"/>
                  <a:gd name="csX2" fmla="*/ 2504546 w 2848505"/>
                  <a:gd name="csY2" fmla="*/ 1 h 1079883"/>
                  <a:gd name="csX3" fmla="*/ 2642658 w 2848505"/>
                  <a:gd name="csY3" fmla="*/ 1025527 h 1079883"/>
                  <a:gd name="csX4" fmla="*/ 2848505 w 2848505"/>
                  <a:gd name="csY4" fmla="*/ 1073945 h 1079883"/>
                  <a:gd name="csX0" fmla="*/ 0 w 2848505"/>
                  <a:gd name="csY0" fmla="*/ 1065743 h 1081158"/>
                  <a:gd name="csX1" fmla="*/ 2361406 w 2848505"/>
                  <a:gd name="csY1" fmla="*/ 1076061 h 1081158"/>
                  <a:gd name="csX2" fmla="*/ 2504546 w 2848505"/>
                  <a:gd name="csY2" fmla="*/ 1 h 1081158"/>
                  <a:gd name="csX3" fmla="*/ 2642658 w 2848505"/>
                  <a:gd name="csY3" fmla="*/ 1025527 h 1081158"/>
                  <a:gd name="csX4" fmla="*/ 2848505 w 2848505"/>
                  <a:gd name="csY4" fmla="*/ 1073945 h 1081158"/>
                  <a:gd name="csX0" fmla="*/ 0 w 2848505"/>
                  <a:gd name="csY0" fmla="*/ 1065743 h 1076061"/>
                  <a:gd name="csX1" fmla="*/ 2361406 w 2848505"/>
                  <a:gd name="csY1" fmla="*/ 1076061 h 1076061"/>
                  <a:gd name="csX2" fmla="*/ 2504546 w 2848505"/>
                  <a:gd name="csY2" fmla="*/ 1 h 1076061"/>
                  <a:gd name="csX3" fmla="*/ 2642658 w 2848505"/>
                  <a:gd name="csY3" fmla="*/ 1025527 h 1076061"/>
                  <a:gd name="csX4" fmla="*/ 2848505 w 2848505"/>
                  <a:gd name="csY4" fmla="*/ 1073945 h 1076061"/>
                  <a:gd name="csX0" fmla="*/ 0 w 2848505"/>
                  <a:gd name="csY0" fmla="*/ 1065743 h 1076061"/>
                  <a:gd name="csX1" fmla="*/ 2361406 w 2848505"/>
                  <a:gd name="csY1" fmla="*/ 1076061 h 1076061"/>
                  <a:gd name="csX2" fmla="*/ 2504546 w 2848505"/>
                  <a:gd name="csY2" fmla="*/ 1 h 1076061"/>
                  <a:gd name="csX3" fmla="*/ 2642658 w 2848505"/>
                  <a:gd name="csY3" fmla="*/ 1025527 h 1076061"/>
                  <a:gd name="csX4" fmla="*/ 2848505 w 2848505"/>
                  <a:gd name="csY4" fmla="*/ 1073945 h 1076061"/>
                  <a:gd name="csX0" fmla="*/ 0 w 2831837"/>
                  <a:gd name="csY0" fmla="*/ 1065743 h 1076061"/>
                  <a:gd name="csX1" fmla="*/ 2361406 w 2831837"/>
                  <a:gd name="csY1" fmla="*/ 1076061 h 1076061"/>
                  <a:gd name="csX2" fmla="*/ 2504546 w 2831837"/>
                  <a:gd name="csY2" fmla="*/ 1 h 1076061"/>
                  <a:gd name="csX3" fmla="*/ 2642658 w 2831837"/>
                  <a:gd name="csY3" fmla="*/ 1025527 h 1076061"/>
                  <a:gd name="csX4" fmla="*/ 2831837 w 2831837"/>
                  <a:gd name="csY4" fmla="*/ 1069183 h 1076061"/>
                  <a:gd name="csX0" fmla="*/ 0 w 2843744"/>
                  <a:gd name="csY0" fmla="*/ 1065743 h 1076061"/>
                  <a:gd name="csX1" fmla="*/ 2361406 w 2843744"/>
                  <a:gd name="csY1" fmla="*/ 1076061 h 1076061"/>
                  <a:gd name="csX2" fmla="*/ 2504546 w 2843744"/>
                  <a:gd name="csY2" fmla="*/ 1 h 1076061"/>
                  <a:gd name="csX3" fmla="*/ 2642658 w 2843744"/>
                  <a:gd name="csY3" fmla="*/ 1025527 h 1076061"/>
                  <a:gd name="csX4" fmla="*/ 2843744 w 2843744"/>
                  <a:gd name="csY4" fmla="*/ 1069183 h 1076061"/>
                  <a:gd name="csX0" fmla="*/ 0 w 2843744"/>
                  <a:gd name="csY0" fmla="*/ 1065743 h 1076061"/>
                  <a:gd name="csX1" fmla="*/ 2361406 w 2843744"/>
                  <a:gd name="csY1" fmla="*/ 1076061 h 1076061"/>
                  <a:gd name="csX2" fmla="*/ 2504546 w 2843744"/>
                  <a:gd name="csY2" fmla="*/ 1 h 1076061"/>
                  <a:gd name="csX3" fmla="*/ 2642658 w 2843744"/>
                  <a:gd name="csY3" fmla="*/ 1025527 h 1076061"/>
                  <a:gd name="csX4" fmla="*/ 2843744 w 2843744"/>
                  <a:gd name="csY4" fmla="*/ 1069183 h 1076061"/>
                  <a:gd name="csX0" fmla="*/ 0 w 2843744"/>
                  <a:gd name="csY0" fmla="*/ 1065743 h 1076061"/>
                  <a:gd name="csX1" fmla="*/ 2361406 w 2843744"/>
                  <a:gd name="csY1" fmla="*/ 1076061 h 1076061"/>
                  <a:gd name="csX2" fmla="*/ 2504546 w 2843744"/>
                  <a:gd name="csY2" fmla="*/ 1 h 1076061"/>
                  <a:gd name="csX3" fmla="*/ 2642658 w 2843744"/>
                  <a:gd name="csY3" fmla="*/ 1025527 h 1076061"/>
                  <a:gd name="csX4" fmla="*/ 2843744 w 2843744"/>
                  <a:gd name="csY4" fmla="*/ 1069183 h 1076061"/>
                  <a:gd name="csX0" fmla="*/ 0 w 2843744"/>
                  <a:gd name="csY0" fmla="*/ 1065743 h 1076065"/>
                  <a:gd name="csX1" fmla="*/ 2361406 w 2843744"/>
                  <a:gd name="csY1" fmla="*/ 1076061 h 1076065"/>
                  <a:gd name="csX2" fmla="*/ 2504546 w 2843744"/>
                  <a:gd name="csY2" fmla="*/ 1 h 1076065"/>
                  <a:gd name="csX3" fmla="*/ 2642658 w 2843744"/>
                  <a:gd name="csY3" fmla="*/ 1025527 h 1076065"/>
                  <a:gd name="csX4" fmla="*/ 2843744 w 2843744"/>
                  <a:gd name="csY4" fmla="*/ 1069183 h 1076065"/>
                  <a:gd name="csX0" fmla="*/ 0 w 2843744"/>
                  <a:gd name="csY0" fmla="*/ 1065743 h 1076061"/>
                  <a:gd name="csX1" fmla="*/ 2361406 w 2843744"/>
                  <a:gd name="csY1" fmla="*/ 1076061 h 1076061"/>
                  <a:gd name="csX2" fmla="*/ 2504546 w 2843744"/>
                  <a:gd name="csY2" fmla="*/ 1 h 1076061"/>
                  <a:gd name="csX3" fmla="*/ 2642658 w 2843744"/>
                  <a:gd name="csY3" fmla="*/ 1025527 h 1076061"/>
                  <a:gd name="csX4" fmla="*/ 2843744 w 2843744"/>
                  <a:gd name="csY4" fmla="*/ 1069183 h 1076061"/>
                  <a:gd name="csX0" fmla="*/ 0 w 2843744"/>
                  <a:gd name="csY0" fmla="*/ 1065743 h 1076078"/>
                  <a:gd name="csX1" fmla="*/ 2361406 w 2843744"/>
                  <a:gd name="csY1" fmla="*/ 1076061 h 1076078"/>
                  <a:gd name="csX2" fmla="*/ 2504546 w 2843744"/>
                  <a:gd name="csY2" fmla="*/ 1 h 1076078"/>
                  <a:gd name="csX3" fmla="*/ 2642658 w 2843744"/>
                  <a:gd name="csY3" fmla="*/ 1025527 h 1076078"/>
                  <a:gd name="csX4" fmla="*/ 2843744 w 2843744"/>
                  <a:gd name="csY4" fmla="*/ 1069183 h 1076078"/>
                  <a:gd name="csX0" fmla="*/ 0 w 2843744"/>
                  <a:gd name="csY0" fmla="*/ 1065743 h 1076078"/>
                  <a:gd name="csX1" fmla="*/ 2361406 w 2843744"/>
                  <a:gd name="csY1" fmla="*/ 1076061 h 1076078"/>
                  <a:gd name="csX2" fmla="*/ 2504546 w 2843744"/>
                  <a:gd name="csY2" fmla="*/ 1 h 1076078"/>
                  <a:gd name="csX3" fmla="*/ 2642658 w 2843744"/>
                  <a:gd name="csY3" fmla="*/ 1025527 h 1076078"/>
                  <a:gd name="csX4" fmla="*/ 2843744 w 2843744"/>
                  <a:gd name="csY4" fmla="*/ 1069183 h 1076078"/>
                  <a:gd name="csX0" fmla="*/ 0 w 2843744"/>
                  <a:gd name="csY0" fmla="*/ 1065743 h 1076078"/>
                  <a:gd name="csX1" fmla="*/ 2361406 w 2843744"/>
                  <a:gd name="csY1" fmla="*/ 1076061 h 1076078"/>
                  <a:gd name="csX2" fmla="*/ 2504546 w 2843744"/>
                  <a:gd name="csY2" fmla="*/ 1 h 1076078"/>
                  <a:gd name="csX3" fmla="*/ 2642658 w 2843744"/>
                  <a:gd name="csY3" fmla="*/ 1025527 h 1076078"/>
                  <a:gd name="csX4" fmla="*/ 2843744 w 2843744"/>
                  <a:gd name="csY4" fmla="*/ 1069183 h 1076078"/>
                  <a:gd name="csX0" fmla="*/ 0 w 2843744"/>
                  <a:gd name="csY0" fmla="*/ 1065743 h 1076078"/>
                  <a:gd name="csX1" fmla="*/ 2361406 w 2843744"/>
                  <a:gd name="csY1" fmla="*/ 1076061 h 1076078"/>
                  <a:gd name="csX2" fmla="*/ 2504546 w 2843744"/>
                  <a:gd name="csY2" fmla="*/ 1 h 1076078"/>
                  <a:gd name="csX3" fmla="*/ 2642658 w 2843744"/>
                  <a:gd name="csY3" fmla="*/ 1025527 h 1076078"/>
                  <a:gd name="csX4" fmla="*/ 2843744 w 2843744"/>
                  <a:gd name="csY4" fmla="*/ 1069183 h 1076078"/>
                  <a:gd name="csX0" fmla="*/ 0 w 2843744"/>
                  <a:gd name="csY0" fmla="*/ 1065805 h 1076140"/>
                  <a:gd name="csX1" fmla="*/ 2361406 w 2843744"/>
                  <a:gd name="csY1" fmla="*/ 1076123 h 1076140"/>
                  <a:gd name="csX2" fmla="*/ 2504546 w 2843744"/>
                  <a:gd name="csY2" fmla="*/ 63 h 1076140"/>
                  <a:gd name="csX3" fmla="*/ 2633927 w 2843744"/>
                  <a:gd name="csY3" fmla="*/ 1023208 h 1076140"/>
                  <a:gd name="csX4" fmla="*/ 2843744 w 2843744"/>
                  <a:gd name="csY4" fmla="*/ 1069245 h 1076140"/>
                  <a:gd name="csX0" fmla="*/ 0 w 2843744"/>
                  <a:gd name="csY0" fmla="*/ 1065800 h 1076135"/>
                  <a:gd name="csX1" fmla="*/ 2361406 w 2843744"/>
                  <a:gd name="csY1" fmla="*/ 1076118 h 1076135"/>
                  <a:gd name="csX2" fmla="*/ 2504546 w 2843744"/>
                  <a:gd name="csY2" fmla="*/ 58 h 1076135"/>
                  <a:gd name="csX3" fmla="*/ 2628371 w 2843744"/>
                  <a:gd name="csY3" fmla="*/ 1025584 h 1076135"/>
                  <a:gd name="csX4" fmla="*/ 2843744 w 2843744"/>
                  <a:gd name="csY4" fmla="*/ 1069240 h 1076135"/>
                  <a:gd name="csX0" fmla="*/ 0 w 2843744"/>
                  <a:gd name="csY0" fmla="*/ 1065800 h 1076135"/>
                  <a:gd name="csX1" fmla="*/ 2361406 w 2843744"/>
                  <a:gd name="csY1" fmla="*/ 1076118 h 1076135"/>
                  <a:gd name="csX2" fmla="*/ 2504546 w 2843744"/>
                  <a:gd name="csY2" fmla="*/ 58 h 1076135"/>
                  <a:gd name="csX3" fmla="*/ 2628371 w 2843744"/>
                  <a:gd name="csY3" fmla="*/ 1025584 h 1076135"/>
                  <a:gd name="csX4" fmla="*/ 2843744 w 2843744"/>
                  <a:gd name="csY4" fmla="*/ 1069240 h 1076135"/>
                  <a:gd name="csX0" fmla="*/ 0 w 2843744"/>
                  <a:gd name="csY0" fmla="*/ 1065800 h 1076135"/>
                  <a:gd name="csX1" fmla="*/ 2361406 w 2843744"/>
                  <a:gd name="csY1" fmla="*/ 1076118 h 1076135"/>
                  <a:gd name="csX2" fmla="*/ 2504546 w 2843744"/>
                  <a:gd name="csY2" fmla="*/ 58 h 1076135"/>
                  <a:gd name="csX3" fmla="*/ 2628371 w 2843744"/>
                  <a:gd name="csY3" fmla="*/ 1025584 h 1076135"/>
                  <a:gd name="csX4" fmla="*/ 2843744 w 2843744"/>
                  <a:gd name="csY4" fmla="*/ 1069240 h 1076135"/>
                  <a:gd name="csX0" fmla="*/ 0 w 2843744"/>
                  <a:gd name="csY0" fmla="*/ 1065800 h 1076148"/>
                  <a:gd name="csX1" fmla="*/ 2361406 w 2843744"/>
                  <a:gd name="csY1" fmla="*/ 1076118 h 1076148"/>
                  <a:gd name="csX2" fmla="*/ 2504546 w 2843744"/>
                  <a:gd name="csY2" fmla="*/ 58 h 1076148"/>
                  <a:gd name="csX3" fmla="*/ 2628371 w 2843744"/>
                  <a:gd name="csY3" fmla="*/ 1025584 h 1076148"/>
                  <a:gd name="csX4" fmla="*/ 2843744 w 2843744"/>
                  <a:gd name="csY4" fmla="*/ 1069240 h 1076148"/>
                  <a:gd name="csX0" fmla="*/ 0 w 2843744"/>
                  <a:gd name="csY0" fmla="*/ 1065800 h 1076174"/>
                  <a:gd name="csX1" fmla="*/ 2361406 w 2843744"/>
                  <a:gd name="csY1" fmla="*/ 1076118 h 1076174"/>
                  <a:gd name="csX2" fmla="*/ 2504546 w 2843744"/>
                  <a:gd name="csY2" fmla="*/ 58 h 1076174"/>
                  <a:gd name="csX3" fmla="*/ 2628371 w 2843744"/>
                  <a:gd name="csY3" fmla="*/ 1025584 h 1076174"/>
                  <a:gd name="csX4" fmla="*/ 2843744 w 2843744"/>
                  <a:gd name="csY4" fmla="*/ 1069240 h 1076174"/>
                  <a:gd name="csX0" fmla="*/ 0 w 2843744"/>
                  <a:gd name="csY0" fmla="*/ 1065800 h 1076141"/>
                  <a:gd name="csX1" fmla="*/ 2361406 w 2843744"/>
                  <a:gd name="csY1" fmla="*/ 1076118 h 1076141"/>
                  <a:gd name="csX2" fmla="*/ 2504546 w 2843744"/>
                  <a:gd name="csY2" fmla="*/ 58 h 1076141"/>
                  <a:gd name="csX3" fmla="*/ 2628371 w 2843744"/>
                  <a:gd name="csY3" fmla="*/ 1025584 h 1076141"/>
                  <a:gd name="csX4" fmla="*/ 2843744 w 2843744"/>
                  <a:gd name="csY4" fmla="*/ 1069240 h 1076141"/>
                  <a:gd name="csX0" fmla="*/ 0 w 2843744"/>
                  <a:gd name="csY0" fmla="*/ 1065800 h 1076130"/>
                  <a:gd name="csX1" fmla="*/ 2361406 w 2843744"/>
                  <a:gd name="csY1" fmla="*/ 1076118 h 1076130"/>
                  <a:gd name="csX2" fmla="*/ 2504546 w 2843744"/>
                  <a:gd name="csY2" fmla="*/ 58 h 1076130"/>
                  <a:gd name="csX3" fmla="*/ 2628371 w 2843744"/>
                  <a:gd name="csY3" fmla="*/ 1025584 h 1076130"/>
                  <a:gd name="csX4" fmla="*/ 2843744 w 2843744"/>
                  <a:gd name="csY4" fmla="*/ 1069240 h 1076130"/>
                  <a:gd name="csX0" fmla="*/ 0 w 2843744"/>
                  <a:gd name="csY0" fmla="*/ 1065800 h 1076126"/>
                  <a:gd name="csX1" fmla="*/ 2361406 w 2843744"/>
                  <a:gd name="csY1" fmla="*/ 1076118 h 1076126"/>
                  <a:gd name="csX2" fmla="*/ 2504546 w 2843744"/>
                  <a:gd name="csY2" fmla="*/ 58 h 1076126"/>
                  <a:gd name="csX3" fmla="*/ 2628371 w 2843744"/>
                  <a:gd name="csY3" fmla="*/ 1025584 h 1076126"/>
                  <a:gd name="csX4" fmla="*/ 2843744 w 2843744"/>
                  <a:gd name="csY4" fmla="*/ 1069240 h 1076126"/>
                  <a:gd name="csX0" fmla="*/ 0 w 2843744"/>
                  <a:gd name="csY0" fmla="*/ 1065765 h 1076091"/>
                  <a:gd name="csX1" fmla="*/ 2361406 w 2843744"/>
                  <a:gd name="csY1" fmla="*/ 1076083 h 1076091"/>
                  <a:gd name="csX2" fmla="*/ 2504546 w 2843744"/>
                  <a:gd name="csY2" fmla="*/ 23 h 1076091"/>
                  <a:gd name="csX3" fmla="*/ 2628371 w 2843744"/>
                  <a:gd name="csY3" fmla="*/ 1025549 h 1076091"/>
                  <a:gd name="csX4" fmla="*/ 2843744 w 2843744"/>
                  <a:gd name="csY4" fmla="*/ 1069205 h 1076091"/>
                  <a:gd name="csX0" fmla="*/ 0 w 2843744"/>
                  <a:gd name="csY0" fmla="*/ 1065743 h 1076069"/>
                  <a:gd name="csX1" fmla="*/ 2361406 w 2843744"/>
                  <a:gd name="csY1" fmla="*/ 1076061 h 1076069"/>
                  <a:gd name="csX2" fmla="*/ 2504546 w 2843744"/>
                  <a:gd name="csY2" fmla="*/ 1 h 1076069"/>
                  <a:gd name="csX3" fmla="*/ 2628371 w 2843744"/>
                  <a:gd name="csY3" fmla="*/ 1025527 h 1076069"/>
                  <a:gd name="csX4" fmla="*/ 2843744 w 2843744"/>
                  <a:gd name="csY4" fmla="*/ 1069183 h 1076069"/>
                  <a:gd name="csX0" fmla="*/ 0 w 2843744"/>
                  <a:gd name="csY0" fmla="*/ 1065744 h 1076070"/>
                  <a:gd name="csX1" fmla="*/ 2361406 w 2843744"/>
                  <a:gd name="csY1" fmla="*/ 1076062 h 1076070"/>
                  <a:gd name="csX2" fmla="*/ 2504546 w 2843744"/>
                  <a:gd name="csY2" fmla="*/ 2 h 1076070"/>
                  <a:gd name="csX3" fmla="*/ 2628371 w 2843744"/>
                  <a:gd name="csY3" fmla="*/ 1025528 h 1076070"/>
                  <a:gd name="csX4" fmla="*/ 2843744 w 2843744"/>
                  <a:gd name="csY4" fmla="*/ 1069184 h 1076070"/>
                  <a:gd name="csX0" fmla="*/ 0 w 2843744"/>
                  <a:gd name="csY0" fmla="*/ 1065744 h 1076070"/>
                  <a:gd name="csX1" fmla="*/ 2361406 w 2843744"/>
                  <a:gd name="csY1" fmla="*/ 1076062 h 1076070"/>
                  <a:gd name="csX2" fmla="*/ 2504546 w 2843744"/>
                  <a:gd name="csY2" fmla="*/ 2 h 1076070"/>
                  <a:gd name="csX3" fmla="*/ 2628371 w 2843744"/>
                  <a:gd name="csY3" fmla="*/ 1025528 h 1076070"/>
                  <a:gd name="csX4" fmla="*/ 2843744 w 2843744"/>
                  <a:gd name="csY4" fmla="*/ 1069184 h 1076070"/>
                  <a:gd name="csX0" fmla="*/ 0 w 2843744"/>
                  <a:gd name="csY0" fmla="*/ 1065801 h 1076921"/>
                  <a:gd name="csX1" fmla="*/ 2347119 w 2843744"/>
                  <a:gd name="csY1" fmla="*/ 1076913 h 1076921"/>
                  <a:gd name="csX2" fmla="*/ 2504546 w 2843744"/>
                  <a:gd name="csY2" fmla="*/ 59 h 1076921"/>
                  <a:gd name="csX3" fmla="*/ 2628371 w 2843744"/>
                  <a:gd name="csY3" fmla="*/ 1025585 h 1076921"/>
                  <a:gd name="csX4" fmla="*/ 2843744 w 2843744"/>
                  <a:gd name="csY4" fmla="*/ 1069241 h 1076921"/>
                  <a:gd name="csX0" fmla="*/ 0 w 2843744"/>
                  <a:gd name="csY0" fmla="*/ 1065801 h 1076925"/>
                  <a:gd name="csX1" fmla="*/ 2347119 w 2843744"/>
                  <a:gd name="csY1" fmla="*/ 1076913 h 1076925"/>
                  <a:gd name="csX2" fmla="*/ 2504546 w 2843744"/>
                  <a:gd name="csY2" fmla="*/ 59 h 1076925"/>
                  <a:gd name="csX3" fmla="*/ 2628371 w 2843744"/>
                  <a:gd name="csY3" fmla="*/ 1025585 h 1076925"/>
                  <a:gd name="csX4" fmla="*/ 2843744 w 2843744"/>
                  <a:gd name="csY4" fmla="*/ 1069241 h 1076925"/>
                  <a:gd name="csX0" fmla="*/ 0 w 2843744"/>
                  <a:gd name="csY0" fmla="*/ 1065801 h 1076925"/>
                  <a:gd name="csX1" fmla="*/ 2347119 w 2843744"/>
                  <a:gd name="csY1" fmla="*/ 1076913 h 1076925"/>
                  <a:gd name="csX2" fmla="*/ 2504546 w 2843744"/>
                  <a:gd name="csY2" fmla="*/ 59 h 1076925"/>
                  <a:gd name="csX3" fmla="*/ 2628371 w 2843744"/>
                  <a:gd name="csY3" fmla="*/ 1025585 h 1076925"/>
                  <a:gd name="csX4" fmla="*/ 2843744 w 2843744"/>
                  <a:gd name="csY4" fmla="*/ 1069241 h 1076925"/>
                  <a:gd name="csX0" fmla="*/ 0 w 2843744"/>
                  <a:gd name="csY0" fmla="*/ 1065801 h 1076913"/>
                  <a:gd name="csX1" fmla="*/ 2347119 w 2843744"/>
                  <a:gd name="csY1" fmla="*/ 1076913 h 1076913"/>
                  <a:gd name="csX2" fmla="*/ 2504546 w 2843744"/>
                  <a:gd name="csY2" fmla="*/ 59 h 1076913"/>
                  <a:gd name="csX3" fmla="*/ 2628371 w 2843744"/>
                  <a:gd name="csY3" fmla="*/ 1025585 h 1076913"/>
                  <a:gd name="csX4" fmla="*/ 2843744 w 2843744"/>
                  <a:gd name="csY4" fmla="*/ 1069241 h 1076913"/>
                  <a:gd name="csX0" fmla="*/ 0 w 2843744"/>
                  <a:gd name="csY0" fmla="*/ 1065801 h 1076915"/>
                  <a:gd name="csX1" fmla="*/ 2347119 w 2843744"/>
                  <a:gd name="csY1" fmla="*/ 1076913 h 1076915"/>
                  <a:gd name="csX2" fmla="*/ 2504546 w 2843744"/>
                  <a:gd name="csY2" fmla="*/ 59 h 1076915"/>
                  <a:gd name="csX3" fmla="*/ 2628371 w 2843744"/>
                  <a:gd name="csY3" fmla="*/ 1025585 h 1076915"/>
                  <a:gd name="csX4" fmla="*/ 2843744 w 2843744"/>
                  <a:gd name="csY4" fmla="*/ 1069241 h 1076915"/>
                  <a:gd name="csX0" fmla="*/ 0 w 2843744"/>
                  <a:gd name="csY0" fmla="*/ 1065801 h 1076913"/>
                  <a:gd name="csX1" fmla="*/ 2347119 w 2843744"/>
                  <a:gd name="csY1" fmla="*/ 1076913 h 1076913"/>
                  <a:gd name="csX2" fmla="*/ 2504546 w 2843744"/>
                  <a:gd name="csY2" fmla="*/ 59 h 1076913"/>
                  <a:gd name="csX3" fmla="*/ 2628371 w 2843744"/>
                  <a:gd name="csY3" fmla="*/ 1025585 h 1076913"/>
                  <a:gd name="csX4" fmla="*/ 2843744 w 2843744"/>
                  <a:gd name="csY4" fmla="*/ 1069241 h 1076913"/>
                  <a:gd name="csX0" fmla="*/ 0 w 2843744"/>
                  <a:gd name="csY0" fmla="*/ 1065801 h 1076913"/>
                  <a:gd name="csX1" fmla="*/ 2347119 w 2843744"/>
                  <a:gd name="csY1" fmla="*/ 1076913 h 1076913"/>
                  <a:gd name="csX2" fmla="*/ 2504546 w 2843744"/>
                  <a:gd name="csY2" fmla="*/ 59 h 1076913"/>
                  <a:gd name="csX3" fmla="*/ 2628371 w 2843744"/>
                  <a:gd name="csY3" fmla="*/ 1025585 h 1076913"/>
                  <a:gd name="csX4" fmla="*/ 2843744 w 2843744"/>
                  <a:gd name="csY4" fmla="*/ 1069241 h 1076913"/>
                  <a:gd name="csX0" fmla="*/ 0 w 2848507"/>
                  <a:gd name="csY0" fmla="*/ 1065801 h 1076913"/>
                  <a:gd name="csX1" fmla="*/ 2347119 w 2848507"/>
                  <a:gd name="csY1" fmla="*/ 1076913 h 1076913"/>
                  <a:gd name="csX2" fmla="*/ 2504546 w 2848507"/>
                  <a:gd name="csY2" fmla="*/ 59 h 1076913"/>
                  <a:gd name="csX3" fmla="*/ 2628371 w 2848507"/>
                  <a:gd name="csY3" fmla="*/ 1025585 h 1076913"/>
                  <a:gd name="csX4" fmla="*/ 2848507 w 2848507"/>
                  <a:gd name="csY4" fmla="*/ 1070035 h 1076913"/>
                </a:gdLst>
                <a:ahLst/>
                <a:cxnLst>
                  <a:cxn ang="0">
                    <a:pos x="csX0" y="csY0"/>
                  </a:cxn>
                  <a:cxn ang="0">
                    <a:pos x="csX1" y="csY1"/>
                  </a:cxn>
                  <a:cxn ang="0">
                    <a:pos x="csX2" y="csY2"/>
                  </a:cxn>
                  <a:cxn ang="0">
                    <a:pos x="csX3" y="csY3"/>
                  </a:cxn>
                  <a:cxn ang="0">
                    <a:pos x="csX4" y="csY4"/>
                  </a:cxn>
                </a:cxnLst>
                <a:rect l="l" t="t" r="r" b="b"/>
                <a:pathLst>
                  <a:path w="2848507" h="1076913">
                    <a:moveTo>
                      <a:pt x="0" y="1065801"/>
                    </a:moveTo>
                    <a:lnTo>
                      <a:pt x="2347119" y="1076913"/>
                    </a:lnTo>
                    <a:cubicBezTo>
                      <a:pt x="2532592" y="1076384"/>
                      <a:pt x="2457671" y="8614"/>
                      <a:pt x="2504546" y="59"/>
                    </a:cubicBezTo>
                    <a:cubicBezTo>
                      <a:pt x="2551421" y="-8496"/>
                      <a:pt x="2488407" y="911814"/>
                      <a:pt x="2628371" y="1025585"/>
                    </a:cubicBezTo>
                    <a:cubicBezTo>
                      <a:pt x="2667618" y="1069506"/>
                      <a:pt x="2756872" y="1067390"/>
                      <a:pt x="2848507" y="1070035"/>
                    </a:cubicBezTo>
                  </a:path>
                </a:pathLst>
              </a:cu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4" name="Graphic 293" descr="Brain in head outline">
                <a:extLst>
                  <a:ext uri="{FF2B5EF4-FFF2-40B4-BE49-F238E27FC236}">
                    <a16:creationId xmlns:a16="http://schemas.microsoft.com/office/drawing/2014/main" id="{386FA5BC-B2DD-11FA-1733-1DE9236319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0542" y="2985098"/>
                <a:ext cx="477200" cy="477200"/>
              </a:xfrm>
              <a:prstGeom prst="rect">
                <a:avLst/>
              </a:prstGeom>
            </p:spPr>
          </p:pic>
          <p:pic>
            <p:nvPicPr>
              <p:cNvPr id="295" name="Graphic 294" descr="Periodic Graph outline">
                <a:extLst>
                  <a:ext uri="{FF2B5EF4-FFF2-40B4-BE49-F238E27FC236}">
                    <a16:creationId xmlns:a16="http://schemas.microsoft.com/office/drawing/2014/main" id="{C591768C-8840-1913-D237-96DA5D0FD3B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7003" y="4130442"/>
                <a:ext cx="464277" cy="464277"/>
              </a:xfrm>
              <a:prstGeom prst="rect">
                <a:avLst/>
              </a:prstGeom>
            </p:spPr>
          </p:pic>
          <p:pic>
            <p:nvPicPr>
              <p:cNvPr id="296" name="Graphic 295" descr="Gantt Chart outline">
                <a:extLst>
                  <a:ext uri="{FF2B5EF4-FFF2-40B4-BE49-F238E27FC236}">
                    <a16:creationId xmlns:a16="http://schemas.microsoft.com/office/drawing/2014/main" id="{F331E747-113A-79E5-B3DA-91B0849FACF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4189" y="5007459"/>
                <a:ext cx="509906" cy="462512"/>
              </a:xfrm>
              <a:prstGeom prst="rect">
                <a:avLst/>
              </a:prstGeom>
            </p:spPr>
          </p:pic>
          <p:pic>
            <p:nvPicPr>
              <p:cNvPr id="297" name="Graphic 296" descr="Warning outline">
                <a:extLst>
                  <a:ext uri="{FF2B5EF4-FFF2-40B4-BE49-F238E27FC236}">
                    <a16:creationId xmlns:a16="http://schemas.microsoft.com/office/drawing/2014/main" id="{AB2CA10E-4C98-E004-23E6-CF9A384FEEE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25992" y="1903412"/>
                <a:ext cx="396874" cy="396874"/>
              </a:xfrm>
              <a:prstGeom prst="rect">
                <a:avLst/>
              </a:prstGeom>
            </p:spPr>
          </p:pic>
          <p:grpSp>
            <p:nvGrpSpPr>
              <p:cNvPr id="298" name="Group 297">
                <a:extLst>
                  <a:ext uri="{FF2B5EF4-FFF2-40B4-BE49-F238E27FC236}">
                    <a16:creationId xmlns:a16="http://schemas.microsoft.com/office/drawing/2014/main" id="{9A7C995D-EB98-DFD5-F3DA-40856275272F}"/>
                  </a:ext>
                </a:extLst>
              </p:cNvPr>
              <p:cNvGrpSpPr/>
              <p:nvPr/>
            </p:nvGrpSpPr>
            <p:grpSpPr>
              <a:xfrm>
                <a:off x="1302128" y="5957311"/>
                <a:ext cx="1387732" cy="307777"/>
                <a:chOff x="1302128" y="6031603"/>
                <a:chExt cx="1318041" cy="307777"/>
              </a:xfrm>
            </p:grpSpPr>
            <p:sp>
              <p:nvSpPr>
                <p:cNvPr id="311" name="TextBox 310">
                  <a:extLst>
                    <a:ext uri="{FF2B5EF4-FFF2-40B4-BE49-F238E27FC236}">
                      <a16:creationId xmlns:a16="http://schemas.microsoft.com/office/drawing/2014/main" id="{9FDE0853-14F6-0957-C501-2BAF849CF220}"/>
                    </a:ext>
                  </a:extLst>
                </p:cNvPr>
                <p:cNvSpPr txBox="1"/>
                <p:nvPr/>
              </p:nvSpPr>
              <p:spPr>
                <a:xfrm>
                  <a:off x="1648512" y="6031603"/>
                  <a:ext cx="971657" cy="307777"/>
                </a:xfrm>
                <a:prstGeom prst="rect">
                  <a:avLst/>
                </a:prstGeom>
                <a:noFill/>
              </p:spPr>
              <p:txBody>
                <a:bodyPr wrap="square" lIns="0" tIns="0" rIns="0" bIns="0" rtlCol="0">
                  <a:spAutoFit/>
                </a:bodyPr>
                <a:lstStyle/>
                <a:p>
                  <a:r>
                    <a:rPr lang="en-GB" sz="1000" noProof="0"/>
                    <a:t>Persistent from the start </a:t>
                  </a:r>
                </a:p>
              </p:txBody>
            </p:sp>
            <p:cxnSp>
              <p:nvCxnSpPr>
                <p:cNvPr id="312" name="Straight Connector 311">
                  <a:extLst>
                    <a:ext uri="{FF2B5EF4-FFF2-40B4-BE49-F238E27FC236}">
                      <a16:creationId xmlns:a16="http://schemas.microsoft.com/office/drawing/2014/main" id="{A6E16AFD-12E7-26E2-77C2-69055B977017}"/>
                    </a:ext>
                  </a:extLst>
                </p:cNvPr>
                <p:cNvCxnSpPr/>
                <p:nvPr/>
              </p:nvCxnSpPr>
              <p:spPr>
                <a:xfrm>
                  <a:off x="1302128" y="6085464"/>
                  <a:ext cx="28151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99" name="Group 298">
                <a:extLst>
                  <a:ext uri="{FF2B5EF4-FFF2-40B4-BE49-F238E27FC236}">
                    <a16:creationId xmlns:a16="http://schemas.microsoft.com/office/drawing/2014/main" id="{5AA8EF3D-50C8-F8A5-8549-8C6AA98CA988}"/>
                  </a:ext>
                </a:extLst>
              </p:cNvPr>
              <p:cNvGrpSpPr/>
              <p:nvPr/>
            </p:nvGrpSpPr>
            <p:grpSpPr>
              <a:xfrm>
                <a:off x="2903424" y="5957311"/>
                <a:ext cx="997171" cy="307777"/>
                <a:chOff x="2702303" y="6031603"/>
                <a:chExt cx="947094" cy="307777"/>
              </a:xfrm>
            </p:grpSpPr>
            <p:sp>
              <p:nvSpPr>
                <p:cNvPr id="309" name="TextBox 308">
                  <a:extLst>
                    <a:ext uri="{FF2B5EF4-FFF2-40B4-BE49-F238E27FC236}">
                      <a16:creationId xmlns:a16="http://schemas.microsoft.com/office/drawing/2014/main" id="{7AEE5745-C8F7-C7E5-A692-4E451D3E08F4}"/>
                    </a:ext>
                  </a:extLst>
                </p:cNvPr>
                <p:cNvSpPr txBox="1"/>
                <p:nvPr/>
              </p:nvSpPr>
              <p:spPr>
                <a:xfrm>
                  <a:off x="3042601" y="6031603"/>
                  <a:ext cx="606796" cy="307777"/>
                </a:xfrm>
                <a:prstGeom prst="rect">
                  <a:avLst/>
                </a:prstGeom>
                <a:noFill/>
              </p:spPr>
              <p:txBody>
                <a:bodyPr wrap="square" lIns="0" tIns="0" rIns="0" bIns="0" rtlCol="0">
                  <a:spAutoFit/>
                </a:bodyPr>
                <a:lstStyle/>
                <a:p>
                  <a:r>
                    <a:rPr lang="en-GB" sz="1000" noProof="0"/>
                    <a:t>Single episode </a:t>
                  </a:r>
                </a:p>
              </p:txBody>
            </p:sp>
            <p:cxnSp>
              <p:nvCxnSpPr>
                <p:cNvPr id="310" name="Straight Connector 309">
                  <a:extLst>
                    <a:ext uri="{FF2B5EF4-FFF2-40B4-BE49-F238E27FC236}">
                      <a16:creationId xmlns:a16="http://schemas.microsoft.com/office/drawing/2014/main" id="{6CF910AB-DD58-4435-3361-C165D11AF96F}"/>
                    </a:ext>
                  </a:extLst>
                </p:cNvPr>
                <p:cNvCxnSpPr/>
                <p:nvPr/>
              </p:nvCxnSpPr>
              <p:spPr>
                <a:xfrm>
                  <a:off x="2702303" y="6085464"/>
                  <a:ext cx="28151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300" name="Group 299">
                <a:extLst>
                  <a:ext uri="{FF2B5EF4-FFF2-40B4-BE49-F238E27FC236}">
                    <a16:creationId xmlns:a16="http://schemas.microsoft.com/office/drawing/2014/main" id="{A14C9548-3DF3-EDC3-3F30-933B9C8898FA}"/>
                  </a:ext>
                </a:extLst>
              </p:cNvPr>
              <p:cNvGrpSpPr/>
              <p:nvPr/>
            </p:nvGrpSpPr>
            <p:grpSpPr>
              <a:xfrm>
                <a:off x="4133772" y="5957311"/>
                <a:ext cx="622813" cy="153888"/>
                <a:chOff x="3779687" y="6031603"/>
                <a:chExt cx="591536" cy="153888"/>
              </a:xfrm>
            </p:grpSpPr>
            <p:sp>
              <p:nvSpPr>
                <p:cNvPr id="307" name="TextBox 306">
                  <a:extLst>
                    <a:ext uri="{FF2B5EF4-FFF2-40B4-BE49-F238E27FC236}">
                      <a16:creationId xmlns:a16="http://schemas.microsoft.com/office/drawing/2014/main" id="{DFB0184D-C33A-44FA-BD6E-DBAD9E87219C}"/>
                    </a:ext>
                  </a:extLst>
                </p:cNvPr>
                <p:cNvSpPr txBox="1"/>
                <p:nvPr/>
              </p:nvSpPr>
              <p:spPr>
                <a:xfrm>
                  <a:off x="4115752" y="6031603"/>
                  <a:ext cx="255471" cy="153888"/>
                </a:xfrm>
                <a:prstGeom prst="rect">
                  <a:avLst/>
                </a:prstGeom>
                <a:noFill/>
              </p:spPr>
              <p:txBody>
                <a:bodyPr wrap="square" lIns="0" tIns="0" rIns="0" bIns="0" rtlCol="0">
                  <a:spAutoFit/>
                </a:bodyPr>
                <a:lstStyle/>
                <a:p>
                  <a:r>
                    <a:rPr lang="en-GB" sz="1000" noProof="0"/>
                    <a:t>APS</a:t>
                  </a:r>
                </a:p>
              </p:txBody>
            </p:sp>
            <p:cxnSp>
              <p:nvCxnSpPr>
                <p:cNvPr id="308" name="Straight Connector 307">
                  <a:extLst>
                    <a:ext uri="{FF2B5EF4-FFF2-40B4-BE49-F238E27FC236}">
                      <a16:creationId xmlns:a16="http://schemas.microsoft.com/office/drawing/2014/main" id="{4424F15A-3D3B-158B-23C1-ACFAF327F973}"/>
                    </a:ext>
                  </a:extLst>
                </p:cNvPr>
                <p:cNvCxnSpPr/>
                <p:nvPr/>
              </p:nvCxnSpPr>
              <p:spPr>
                <a:xfrm>
                  <a:off x="3779687" y="6085464"/>
                  <a:ext cx="28151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301" name="Group 300">
                <a:extLst>
                  <a:ext uri="{FF2B5EF4-FFF2-40B4-BE49-F238E27FC236}">
                    <a16:creationId xmlns:a16="http://schemas.microsoft.com/office/drawing/2014/main" id="{EFE52C7E-CD05-CB53-FE4A-FAB410E5517B}"/>
                  </a:ext>
                </a:extLst>
              </p:cNvPr>
              <p:cNvGrpSpPr/>
              <p:nvPr/>
            </p:nvGrpSpPr>
            <p:grpSpPr>
              <a:xfrm>
                <a:off x="4961167" y="5957311"/>
                <a:ext cx="758764" cy="153888"/>
                <a:chOff x="4509937" y="6031603"/>
                <a:chExt cx="720659" cy="153888"/>
              </a:xfrm>
            </p:grpSpPr>
            <p:sp>
              <p:nvSpPr>
                <p:cNvPr id="305" name="TextBox 304">
                  <a:extLst>
                    <a:ext uri="{FF2B5EF4-FFF2-40B4-BE49-F238E27FC236}">
                      <a16:creationId xmlns:a16="http://schemas.microsoft.com/office/drawing/2014/main" id="{FAF50450-ADA3-11C1-DD93-B48B3AB080BF}"/>
                    </a:ext>
                  </a:extLst>
                </p:cNvPr>
                <p:cNvSpPr txBox="1"/>
                <p:nvPr/>
              </p:nvSpPr>
              <p:spPr>
                <a:xfrm>
                  <a:off x="4851294" y="6031603"/>
                  <a:ext cx="379302" cy="153888"/>
                </a:xfrm>
                <a:prstGeom prst="rect">
                  <a:avLst/>
                </a:prstGeom>
                <a:noFill/>
              </p:spPr>
              <p:txBody>
                <a:bodyPr wrap="square" lIns="0" tIns="0" rIns="0" bIns="0" rtlCol="0">
                  <a:spAutoFit/>
                </a:bodyPr>
                <a:lstStyle/>
                <a:p>
                  <a:r>
                    <a:rPr lang="en-GB" sz="1000" noProof="0"/>
                    <a:t>BLIPS</a:t>
                  </a:r>
                </a:p>
              </p:txBody>
            </p:sp>
            <p:cxnSp>
              <p:nvCxnSpPr>
                <p:cNvPr id="306" name="Straight Connector 305">
                  <a:extLst>
                    <a:ext uri="{FF2B5EF4-FFF2-40B4-BE49-F238E27FC236}">
                      <a16:creationId xmlns:a16="http://schemas.microsoft.com/office/drawing/2014/main" id="{DCAF8C19-977D-DD88-B0D4-F6E45BE191D6}"/>
                    </a:ext>
                  </a:extLst>
                </p:cNvPr>
                <p:cNvCxnSpPr/>
                <p:nvPr/>
              </p:nvCxnSpPr>
              <p:spPr>
                <a:xfrm>
                  <a:off x="4509937" y="6085464"/>
                  <a:ext cx="281516"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302" name="Group 301">
                <a:extLst>
                  <a:ext uri="{FF2B5EF4-FFF2-40B4-BE49-F238E27FC236}">
                    <a16:creationId xmlns:a16="http://schemas.microsoft.com/office/drawing/2014/main" id="{9E117F70-18A6-2D1A-CF41-141CED70C2A2}"/>
                  </a:ext>
                </a:extLst>
              </p:cNvPr>
              <p:cNvGrpSpPr/>
              <p:nvPr/>
            </p:nvGrpSpPr>
            <p:grpSpPr>
              <a:xfrm>
                <a:off x="5916083" y="5957311"/>
                <a:ext cx="1061564" cy="307777"/>
                <a:chOff x="5766858" y="6031603"/>
                <a:chExt cx="1008253" cy="307777"/>
              </a:xfrm>
            </p:grpSpPr>
            <p:sp>
              <p:nvSpPr>
                <p:cNvPr id="303" name="TextBox 302">
                  <a:extLst>
                    <a:ext uri="{FF2B5EF4-FFF2-40B4-BE49-F238E27FC236}">
                      <a16:creationId xmlns:a16="http://schemas.microsoft.com/office/drawing/2014/main" id="{E96E37B8-F3B3-2A6C-7722-91B4619A8E72}"/>
                    </a:ext>
                  </a:extLst>
                </p:cNvPr>
                <p:cNvSpPr txBox="1"/>
                <p:nvPr/>
              </p:nvSpPr>
              <p:spPr>
                <a:xfrm>
                  <a:off x="5890576" y="6031603"/>
                  <a:ext cx="884535" cy="307777"/>
                </a:xfrm>
                <a:prstGeom prst="rect">
                  <a:avLst/>
                </a:prstGeom>
                <a:noFill/>
              </p:spPr>
              <p:txBody>
                <a:bodyPr wrap="square" lIns="0" tIns="0" rIns="0" bIns="0" rtlCol="0">
                  <a:spAutoFit/>
                </a:bodyPr>
                <a:lstStyle/>
                <a:p>
                  <a:r>
                    <a:rPr lang="en-GB" sz="1000" noProof="0"/>
                    <a:t>Highly variable course</a:t>
                  </a:r>
                </a:p>
              </p:txBody>
            </p:sp>
            <p:sp>
              <p:nvSpPr>
                <p:cNvPr id="304" name="Rectangle 303">
                  <a:extLst>
                    <a:ext uri="{FF2B5EF4-FFF2-40B4-BE49-F238E27FC236}">
                      <a16:creationId xmlns:a16="http://schemas.microsoft.com/office/drawing/2014/main" id="{89024165-DF32-237F-6493-D2D7CD189C92}"/>
                    </a:ext>
                  </a:extLst>
                </p:cNvPr>
                <p:cNvSpPr/>
                <p:nvPr/>
              </p:nvSpPr>
              <p:spPr>
                <a:xfrm>
                  <a:off x="5766858" y="6046330"/>
                  <a:ext cx="76064" cy="78269"/>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grpSp>
      </p:grpSp>
    </p:spTree>
    <p:extLst>
      <p:ext uri="{BB962C8B-B14F-4D97-AF65-F5344CB8AC3E}">
        <p14:creationId xmlns:p14="http://schemas.microsoft.com/office/powerpoint/2010/main" val="167585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44E18-6DD6-427C-232A-3ED080B22DE5}"/>
              </a:ext>
            </a:extLst>
          </p:cNvPr>
          <p:cNvSpPr>
            <a:spLocks noGrp="1"/>
          </p:cNvSpPr>
          <p:nvPr>
            <p:ph type="title"/>
          </p:nvPr>
        </p:nvSpPr>
        <p:spPr/>
        <p:txBody>
          <a:bodyPr/>
          <a:lstStyle/>
          <a:p>
            <a:r>
              <a:rPr lang="en-GB" noProof="0"/>
              <a:t>Early course of schizophrenia</a:t>
            </a:r>
          </a:p>
        </p:txBody>
      </p:sp>
      <p:sp>
        <p:nvSpPr>
          <p:cNvPr id="4" name="Text Placeholder 3">
            <a:extLst>
              <a:ext uri="{FF2B5EF4-FFF2-40B4-BE49-F238E27FC236}">
                <a16:creationId xmlns:a16="http://schemas.microsoft.com/office/drawing/2014/main" id="{DD750046-0D73-B7EA-748C-B00DADBAF20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316328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3A0EB570-BFCD-C619-40DA-3F301BBD1F53}"/>
              </a:ext>
            </a:extLst>
          </p:cNvPr>
          <p:cNvGrpSpPr/>
          <p:nvPr/>
        </p:nvGrpSpPr>
        <p:grpSpPr>
          <a:xfrm>
            <a:off x="3443817" y="1701352"/>
            <a:ext cx="8266113" cy="4297314"/>
            <a:chOff x="3443817" y="1701352"/>
            <a:chExt cx="8266113" cy="4297314"/>
          </a:xfrm>
        </p:grpSpPr>
        <p:pic>
          <p:nvPicPr>
            <p:cNvPr id="8" name="Imagen 1" descr="Mapa&#10;&#10;El contenido generado por IA puede ser incorrecto.">
              <a:extLst>
                <a:ext uri="{FF2B5EF4-FFF2-40B4-BE49-F238E27FC236}">
                  <a16:creationId xmlns:a16="http://schemas.microsoft.com/office/drawing/2014/main" id="{D90C7266-66EC-046B-4D94-D6E9CAF76748}"/>
                </a:ext>
              </a:extLst>
            </p:cNvPr>
            <p:cNvPicPr>
              <a:picLocks noChangeAspect="1"/>
            </p:cNvPicPr>
            <p:nvPr/>
          </p:nvPicPr>
          <p:blipFill>
            <a:blip r:embed="rId3"/>
            <a:srcRect l="2613" t="5283" b="14442"/>
            <a:stretch>
              <a:fillRect/>
            </a:stretch>
          </p:blipFill>
          <p:spPr>
            <a:xfrm>
              <a:off x="3443817" y="1701352"/>
              <a:ext cx="8266113" cy="4297314"/>
            </a:xfrm>
            <a:prstGeom prst="rect">
              <a:avLst/>
            </a:prstGeom>
          </p:spPr>
        </p:pic>
        <p:sp>
          <p:nvSpPr>
            <p:cNvPr id="40" name="Rectangle 39">
              <a:extLst>
                <a:ext uri="{FF2B5EF4-FFF2-40B4-BE49-F238E27FC236}">
                  <a16:creationId xmlns:a16="http://schemas.microsoft.com/office/drawing/2014/main" id="{D649FA9A-F938-2276-9CB8-BAA39A67F200}"/>
                </a:ext>
              </a:extLst>
            </p:cNvPr>
            <p:cNvSpPr/>
            <p:nvPr/>
          </p:nvSpPr>
          <p:spPr>
            <a:xfrm>
              <a:off x="4211545" y="4463212"/>
              <a:ext cx="1008155" cy="672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5" name="Text Placeholder 4">
            <a:extLst>
              <a:ext uri="{FF2B5EF4-FFF2-40B4-BE49-F238E27FC236}">
                <a16:creationId xmlns:a16="http://schemas.microsoft.com/office/drawing/2014/main" id="{598FE423-CBA0-4F84-8972-9E65B06CEF2C}"/>
              </a:ext>
            </a:extLst>
          </p:cNvPr>
          <p:cNvSpPr>
            <a:spLocks noGrp="1"/>
          </p:cNvSpPr>
          <p:nvPr>
            <p:ph type="body" sz="quarter" idx="17"/>
          </p:nvPr>
        </p:nvSpPr>
        <p:spPr/>
        <p:txBody>
          <a:bodyPr/>
          <a:lstStyle/>
          <a:p>
            <a:r>
              <a:rPr lang="en-GB" noProof="0"/>
              <a:t>Schizophrenia – Course, natural history, and prognosis </a:t>
            </a:r>
          </a:p>
        </p:txBody>
      </p:sp>
      <p:sp>
        <p:nvSpPr>
          <p:cNvPr id="4" name="Title 3">
            <a:extLst>
              <a:ext uri="{FF2B5EF4-FFF2-40B4-BE49-F238E27FC236}">
                <a16:creationId xmlns:a16="http://schemas.microsoft.com/office/drawing/2014/main" id="{2EEC1C7D-A592-DA29-E75D-F09761AC7D4F}"/>
              </a:ext>
            </a:extLst>
          </p:cNvPr>
          <p:cNvSpPr>
            <a:spLocks noGrp="1"/>
          </p:cNvSpPr>
          <p:nvPr>
            <p:ph type="title"/>
          </p:nvPr>
        </p:nvSpPr>
        <p:spPr/>
        <p:txBody>
          <a:bodyPr/>
          <a:lstStyle/>
          <a:p>
            <a:r>
              <a:rPr lang="en-GB" noProof="0"/>
              <a:t>Global mean duration of untreated psychosis</a:t>
            </a:r>
            <a:endParaRPr lang="en-GB" baseline="30000" noProof="0"/>
          </a:p>
        </p:txBody>
      </p:sp>
      <p:sp>
        <p:nvSpPr>
          <p:cNvPr id="6" name="Content Placeholder 5">
            <a:extLst>
              <a:ext uri="{FF2B5EF4-FFF2-40B4-BE49-F238E27FC236}">
                <a16:creationId xmlns:a16="http://schemas.microsoft.com/office/drawing/2014/main" id="{40288E1F-A111-9590-7884-BCCFFC5FC0C0}"/>
              </a:ext>
            </a:extLst>
          </p:cNvPr>
          <p:cNvSpPr>
            <a:spLocks noGrp="1"/>
          </p:cNvSpPr>
          <p:nvPr>
            <p:ph idx="19"/>
          </p:nvPr>
        </p:nvSpPr>
        <p:spPr/>
        <p:txBody>
          <a:bodyPr/>
          <a:lstStyle/>
          <a:p>
            <a:pPr marL="0" indent="0" algn="ctr">
              <a:buNone/>
            </a:pPr>
            <a:r>
              <a:rPr lang="en-GB" b="1" noProof="0">
                <a:solidFill>
                  <a:schemeClr val="accent2">
                    <a:lumMod val="50000"/>
                  </a:schemeClr>
                </a:solidFill>
              </a:rPr>
              <a:t>Countries and regions reporting mean duration of untreated </a:t>
            </a:r>
            <a:r>
              <a:rPr lang="en-GB" b="1" noProof="0" err="1">
                <a:solidFill>
                  <a:schemeClr val="accent2">
                    <a:lumMod val="50000"/>
                  </a:schemeClr>
                </a:solidFill>
              </a:rPr>
              <a:t>psychosis</a:t>
            </a:r>
            <a:r>
              <a:rPr lang="en-GB" b="1" baseline="30000" noProof="0" err="1">
                <a:solidFill>
                  <a:schemeClr val="accent2">
                    <a:lumMod val="50000"/>
                  </a:schemeClr>
                </a:solidFill>
              </a:rPr>
              <a:t>a</a:t>
            </a:r>
            <a:endParaRPr lang="en-GB" b="1" baseline="30000" noProof="0">
              <a:solidFill>
                <a:schemeClr val="accent2">
                  <a:lumMod val="50000"/>
                </a:schemeClr>
              </a:solidFill>
            </a:endParaRPr>
          </a:p>
        </p:txBody>
      </p:sp>
      <p:sp>
        <p:nvSpPr>
          <p:cNvPr id="9" name="Content Placeholder 8">
            <a:extLst>
              <a:ext uri="{FF2B5EF4-FFF2-40B4-BE49-F238E27FC236}">
                <a16:creationId xmlns:a16="http://schemas.microsoft.com/office/drawing/2014/main" id="{BC84E011-C0C4-A5D9-A91A-B1DF156A6272}"/>
              </a:ext>
            </a:extLst>
          </p:cNvPr>
          <p:cNvSpPr>
            <a:spLocks noGrp="1"/>
          </p:cNvSpPr>
          <p:nvPr>
            <p:ph sz="half" idx="21"/>
          </p:nvPr>
        </p:nvSpPr>
        <p:spPr/>
        <p:txBody>
          <a:bodyPr anchor="t"/>
          <a:lstStyle/>
          <a:p>
            <a:r>
              <a:rPr lang="en-GB" noProof="0"/>
              <a:t>The </a:t>
            </a:r>
            <a:r>
              <a:rPr lang="en-GB" b="1" noProof="0"/>
              <a:t>duration of untreated psychosis </a:t>
            </a:r>
            <a:r>
              <a:rPr lang="en-GB" noProof="0"/>
              <a:t>varies worldwide, with a mean duration of </a:t>
            </a:r>
            <a:br>
              <a:rPr lang="en-GB" noProof="0"/>
            </a:br>
            <a:r>
              <a:rPr lang="en-GB" b="1" noProof="0"/>
              <a:t>42.6 weeks </a:t>
            </a:r>
            <a:r>
              <a:rPr lang="en-GB" noProof="0"/>
              <a:t>across countries</a:t>
            </a:r>
          </a:p>
          <a:p>
            <a:r>
              <a:rPr lang="en-GB" noProof="0"/>
              <a:t>Data suggest gaps in care exist </a:t>
            </a:r>
            <a:r>
              <a:rPr lang="en-GB" b="1" noProof="0"/>
              <a:t>between and within geographical regions</a:t>
            </a:r>
            <a:r>
              <a:rPr lang="en-GB" noProof="0"/>
              <a:t>, highlighting the need to address factors such as </a:t>
            </a:r>
            <a:r>
              <a:rPr lang="en-GB" b="1" noProof="0"/>
              <a:t>health literacy, stigma, </a:t>
            </a:r>
            <a:r>
              <a:rPr lang="en-GB" noProof="0"/>
              <a:t>and</a:t>
            </a:r>
            <a:r>
              <a:rPr lang="en-GB" b="1" noProof="0"/>
              <a:t> inequality</a:t>
            </a:r>
            <a:endParaRPr lang="en-GB" noProof="0"/>
          </a:p>
        </p:txBody>
      </p:sp>
      <p:sp>
        <p:nvSpPr>
          <p:cNvPr id="2" name="Text Placeholder 1">
            <a:extLst>
              <a:ext uri="{FF2B5EF4-FFF2-40B4-BE49-F238E27FC236}">
                <a16:creationId xmlns:a16="http://schemas.microsoft.com/office/drawing/2014/main" id="{4BD7F326-C562-95A9-F502-0277053B86A7}"/>
              </a:ext>
            </a:extLst>
          </p:cNvPr>
          <p:cNvSpPr>
            <a:spLocks noGrp="1"/>
          </p:cNvSpPr>
          <p:nvPr>
            <p:ph type="body" sz="quarter" idx="18"/>
          </p:nvPr>
        </p:nvSpPr>
        <p:spPr>
          <a:xfrm>
            <a:off x="539749" y="6102000"/>
            <a:ext cx="6000617" cy="619200"/>
          </a:xfrm>
        </p:spPr>
        <p:txBody>
          <a:bodyPr/>
          <a:lstStyle/>
          <a:p>
            <a:r>
              <a:rPr lang="en-GB" baseline="30000" noProof="0" dirty="0" err="1"/>
              <a:t>a</a:t>
            </a:r>
            <a:r>
              <a:rPr lang="en-GB" noProof="0" dirty="0" err="1"/>
              <a:t>The</a:t>
            </a:r>
            <a:r>
              <a:rPr lang="en-GB" noProof="0" dirty="0"/>
              <a:t> duration of untreated psychosis for countries with at least 10 independent samples was individually calculated and the rest are represented according to the meta-analytical results in their continent</a:t>
            </a:r>
          </a:p>
          <a:p>
            <a:r>
              <a:rPr lang="en-GB" noProof="0" dirty="0"/>
              <a:t>Salazar de Pablo et al. </a:t>
            </a:r>
            <a:r>
              <a:rPr lang="en-GB" noProof="0" dirty="0" err="1"/>
              <a:t>Psychol</a:t>
            </a:r>
            <a:r>
              <a:rPr lang="en-GB" noProof="0" dirty="0"/>
              <a:t> Med 2024;54:652–662 </a:t>
            </a:r>
          </a:p>
        </p:txBody>
      </p:sp>
      <p:sp>
        <p:nvSpPr>
          <p:cNvPr id="7" name="Slide Number Placeholder 6">
            <a:extLst>
              <a:ext uri="{FF2B5EF4-FFF2-40B4-BE49-F238E27FC236}">
                <a16:creationId xmlns:a16="http://schemas.microsoft.com/office/drawing/2014/main" id="{820169D2-071B-66F6-DF54-86F808E5BA27}"/>
              </a:ext>
            </a:extLst>
          </p:cNvPr>
          <p:cNvSpPr>
            <a:spLocks noGrp="1"/>
          </p:cNvSpPr>
          <p:nvPr>
            <p:ph type="sldNum" sz="quarter" idx="4"/>
          </p:nvPr>
        </p:nvSpPr>
        <p:spPr/>
        <p:txBody>
          <a:bodyPr/>
          <a:lstStyle/>
          <a:p>
            <a:fld id="{6DBC486D-4FAB-B746-8B02-8D7C842291C6}" type="slidenum">
              <a:rPr lang="en-GB" noProof="0" smtClean="0"/>
              <a:pPr/>
              <a:t>9</a:t>
            </a:fld>
            <a:endParaRPr lang="en-GB" noProof="0"/>
          </a:p>
        </p:txBody>
      </p:sp>
      <p:sp>
        <p:nvSpPr>
          <p:cNvPr id="3" name="TextBox 2">
            <a:extLst>
              <a:ext uri="{FF2B5EF4-FFF2-40B4-BE49-F238E27FC236}">
                <a16:creationId xmlns:a16="http://schemas.microsoft.com/office/drawing/2014/main" id="{86D4B098-C83D-7C61-F740-23B091228512}"/>
              </a:ext>
            </a:extLst>
          </p:cNvPr>
          <p:cNvSpPr txBox="1"/>
          <p:nvPr/>
        </p:nvSpPr>
        <p:spPr>
          <a:xfrm>
            <a:off x="7576873" y="4736008"/>
            <a:ext cx="1242483" cy="523220"/>
          </a:xfrm>
          <a:prstGeom prst="rect">
            <a:avLst/>
          </a:prstGeom>
          <a:noFill/>
        </p:spPr>
        <p:txBody>
          <a:bodyPr wrap="square" rtlCol="0">
            <a:spAutoFit/>
          </a:bodyPr>
          <a:lstStyle/>
          <a:p>
            <a:pPr algn="ctr"/>
            <a:r>
              <a:rPr lang="en-GB" sz="1400" b="1" noProof="0"/>
              <a:t>70.0 weeks in Africa</a:t>
            </a:r>
          </a:p>
        </p:txBody>
      </p:sp>
      <p:sp>
        <p:nvSpPr>
          <p:cNvPr id="10" name="TextBox 9">
            <a:extLst>
              <a:ext uri="{FF2B5EF4-FFF2-40B4-BE49-F238E27FC236}">
                <a16:creationId xmlns:a16="http://schemas.microsoft.com/office/drawing/2014/main" id="{5AF2BA83-5328-9DBB-DB5E-327A950DEC2A}"/>
              </a:ext>
            </a:extLst>
          </p:cNvPr>
          <p:cNvSpPr txBox="1"/>
          <p:nvPr/>
        </p:nvSpPr>
        <p:spPr>
          <a:xfrm>
            <a:off x="10771718" y="2814076"/>
            <a:ext cx="1159933" cy="523220"/>
          </a:xfrm>
          <a:prstGeom prst="rect">
            <a:avLst/>
          </a:prstGeom>
          <a:noFill/>
        </p:spPr>
        <p:txBody>
          <a:bodyPr wrap="square" rtlCol="0">
            <a:spAutoFit/>
          </a:bodyPr>
          <a:lstStyle/>
          <a:p>
            <a:pPr algn="ctr"/>
            <a:r>
              <a:rPr lang="en-GB" sz="1400" b="1" noProof="0"/>
              <a:t>48.8 weeks in Asia </a:t>
            </a:r>
          </a:p>
        </p:txBody>
      </p:sp>
      <p:sp>
        <p:nvSpPr>
          <p:cNvPr id="11" name="TextBox 10">
            <a:extLst>
              <a:ext uri="{FF2B5EF4-FFF2-40B4-BE49-F238E27FC236}">
                <a16:creationId xmlns:a16="http://schemas.microsoft.com/office/drawing/2014/main" id="{E04814E7-9E2E-AC67-4673-E5467E409741}"/>
              </a:ext>
            </a:extLst>
          </p:cNvPr>
          <p:cNvSpPr txBox="1"/>
          <p:nvPr/>
        </p:nvSpPr>
        <p:spPr>
          <a:xfrm>
            <a:off x="3384550" y="2821705"/>
            <a:ext cx="1643327" cy="523220"/>
          </a:xfrm>
          <a:prstGeom prst="rect">
            <a:avLst/>
          </a:prstGeom>
          <a:noFill/>
        </p:spPr>
        <p:txBody>
          <a:bodyPr wrap="square" rtlCol="0">
            <a:spAutoFit/>
          </a:bodyPr>
          <a:lstStyle/>
          <a:p>
            <a:pPr algn="ctr"/>
            <a:r>
              <a:rPr lang="en-GB" sz="1400" b="1" noProof="0"/>
              <a:t>48.7 weeks in North America</a:t>
            </a:r>
          </a:p>
        </p:txBody>
      </p:sp>
      <p:sp>
        <p:nvSpPr>
          <p:cNvPr id="12" name="TextBox 11">
            <a:extLst>
              <a:ext uri="{FF2B5EF4-FFF2-40B4-BE49-F238E27FC236}">
                <a16:creationId xmlns:a16="http://schemas.microsoft.com/office/drawing/2014/main" id="{2C892EC5-C3E8-FA2F-AC3D-D0EBCF3B4C29}"/>
              </a:ext>
            </a:extLst>
          </p:cNvPr>
          <p:cNvSpPr txBox="1"/>
          <p:nvPr/>
        </p:nvSpPr>
        <p:spPr>
          <a:xfrm>
            <a:off x="6347911" y="2705610"/>
            <a:ext cx="1177264" cy="523220"/>
          </a:xfrm>
          <a:prstGeom prst="rect">
            <a:avLst/>
          </a:prstGeom>
          <a:noFill/>
        </p:spPr>
        <p:txBody>
          <a:bodyPr wrap="square" rtlCol="0">
            <a:spAutoFit/>
          </a:bodyPr>
          <a:lstStyle/>
          <a:p>
            <a:pPr algn="ctr"/>
            <a:r>
              <a:rPr lang="en-GB" sz="1400" b="1" noProof="0"/>
              <a:t>38.6 weeks in Europe</a:t>
            </a:r>
          </a:p>
        </p:txBody>
      </p:sp>
      <p:sp>
        <p:nvSpPr>
          <p:cNvPr id="13" name="TextBox 12">
            <a:extLst>
              <a:ext uri="{FF2B5EF4-FFF2-40B4-BE49-F238E27FC236}">
                <a16:creationId xmlns:a16="http://schemas.microsoft.com/office/drawing/2014/main" id="{B30F51C1-BEEE-D3F9-DBFF-986F13DE698E}"/>
              </a:ext>
            </a:extLst>
          </p:cNvPr>
          <p:cNvSpPr txBox="1"/>
          <p:nvPr/>
        </p:nvSpPr>
        <p:spPr>
          <a:xfrm>
            <a:off x="9258300" y="4736008"/>
            <a:ext cx="1418167" cy="523220"/>
          </a:xfrm>
          <a:prstGeom prst="rect">
            <a:avLst/>
          </a:prstGeom>
          <a:noFill/>
        </p:spPr>
        <p:txBody>
          <a:bodyPr wrap="square" rtlCol="0">
            <a:spAutoFit/>
          </a:bodyPr>
          <a:lstStyle/>
          <a:p>
            <a:pPr algn="ctr"/>
            <a:r>
              <a:rPr lang="en-GB" sz="1400" b="1" noProof="0"/>
              <a:t>28.0 weeks </a:t>
            </a:r>
            <a:br>
              <a:rPr lang="en-GB" sz="1400" b="1" noProof="0"/>
            </a:br>
            <a:r>
              <a:rPr lang="en-GB" sz="1400" b="1" noProof="0"/>
              <a:t>in Australasia </a:t>
            </a:r>
          </a:p>
        </p:txBody>
      </p:sp>
      <p:sp>
        <p:nvSpPr>
          <p:cNvPr id="14" name="TextBox 13">
            <a:extLst>
              <a:ext uri="{FF2B5EF4-FFF2-40B4-BE49-F238E27FC236}">
                <a16:creationId xmlns:a16="http://schemas.microsoft.com/office/drawing/2014/main" id="{BBF449F8-CA69-7196-8491-18E1B8A5718C}"/>
              </a:ext>
            </a:extLst>
          </p:cNvPr>
          <p:cNvSpPr txBox="1"/>
          <p:nvPr/>
        </p:nvSpPr>
        <p:spPr>
          <a:xfrm>
            <a:off x="4461935" y="3942058"/>
            <a:ext cx="1456266" cy="523220"/>
          </a:xfrm>
          <a:prstGeom prst="rect">
            <a:avLst/>
          </a:prstGeom>
          <a:noFill/>
        </p:spPr>
        <p:txBody>
          <a:bodyPr wrap="square" rtlCol="0">
            <a:spAutoFit/>
          </a:bodyPr>
          <a:lstStyle/>
          <a:p>
            <a:pPr algn="ctr"/>
            <a:r>
              <a:rPr lang="en-GB" sz="1400" b="1" noProof="0"/>
              <a:t>34.9 weeks in South America</a:t>
            </a:r>
          </a:p>
        </p:txBody>
      </p:sp>
      <p:grpSp>
        <p:nvGrpSpPr>
          <p:cNvPr id="15" name="Group 14">
            <a:extLst>
              <a:ext uri="{FF2B5EF4-FFF2-40B4-BE49-F238E27FC236}">
                <a16:creationId xmlns:a16="http://schemas.microsoft.com/office/drawing/2014/main" id="{F0699E34-2E15-3087-9899-248C72743133}"/>
              </a:ext>
            </a:extLst>
          </p:cNvPr>
          <p:cNvGrpSpPr/>
          <p:nvPr/>
        </p:nvGrpSpPr>
        <p:grpSpPr>
          <a:xfrm>
            <a:off x="4119486" y="4626430"/>
            <a:ext cx="1192272" cy="814785"/>
            <a:chOff x="6277511" y="3408563"/>
            <a:chExt cx="1192272" cy="814785"/>
          </a:xfrm>
        </p:grpSpPr>
        <p:grpSp>
          <p:nvGrpSpPr>
            <p:cNvPr id="16" name="Group 15">
              <a:extLst>
                <a:ext uri="{FF2B5EF4-FFF2-40B4-BE49-F238E27FC236}">
                  <a16:creationId xmlns:a16="http://schemas.microsoft.com/office/drawing/2014/main" id="{DF581A89-BF77-7858-CCF3-034282A54E1E}"/>
                </a:ext>
              </a:extLst>
            </p:cNvPr>
            <p:cNvGrpSpPr/>
            <p:nvPr/>
          </p:nvGrpSpPr>
          <p:grpSpPr>
            <a:xfrm>
              <a:off x="6277511" y="3621333"/>
              <a:ext cx="1192269" cy="155536"/>
              <a:chOff x="8321629" y="4278075"/>
              <a:chExt cx="1472611" cy="192108"/>
            </a:xfrm>
          </p:grpSpPr>
          <p:sp>
            <p:nvSpPr>
              <p:cNvPr id="36" name="Rectangle 35">
                <a:extLst>
                  <a:ext uri="{FF2B5EF4-FFF2-40B4-BE49-F238E27FC236}">
                    <a16:creationId xmlns:a16="http://schemas.microsoft.com/office/drawing/2014/main" id="{B986C7B5-4861-0063-3FE5-F8C2FFFFD63F}"/>
                  </a:ext>
                </a:extLst>
              </p:cNvPr>
              <p:cNvSpPr/>
              <p:nvPr/>
            </p:nvSpPr>
            <p:spPr>
              <a:xfrm>
                <a:off x="8321629" y="4287719"/>
                <a:ext cx="176785" cy="182464"/>
              </a:xfrm>
              <a:prstGeom prst="rect">
                <a:avLst/>
              </a:prstGeom>
              <a:solidFill>
                <a:srgbClr val="DD8384"/>
              </a:solidFill>
              <a:ln w="6350">
                <a:solidFill>
                  <a:schemeClr val="tx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37" name="Rectangle 36">
                <a:extLst>
                  <a:ext uri="{FF2B5EF4-FFF2-40B4-BE49-F238E27FC236}">
                    <a16:creationId xmlns:a16="http://schemas.microsoft.com/office/drawing/2014/main" id="{8510976B-B7AA-4EAF-E933-955B00E24805}"/>
                  </a:ext>
                </a:extLst>
              </p:cNvPr>
              <p:cNvSpPr/>
              <p:nvPr/>
            </p:nvSpPr>
            <p:spPr>
              <a:xfrm>
                <a:off x="8549035" y="4278075"/>
                <a:ext cx="1245205" cy="182464"/>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40–50 weeks</a:t>
                </a:r>
              </a:p>
            </p:txBody>
          </p:sp>
        </p:grpSp>
        <p:grpSp>
          <p:nvGrpSpPr>
            <p:cNvPr id="17" name="Group 16">
              <a:extLst>
                <a:ext uri="{FF2B5EF4-FFF2-40B4-BE49-F238E27FC236}">
                  <a16:creationId xmlns:a16="http://schemas.microsoft.com/office/drawing/2014/main" id="{37CE0CAA-A37E-A804-771B-E6AEC6B69980}"/>
                </a:ext>
              </a:extLst>
            </p:cNvPr>
            <p:cNvGrpSpPr/>
            <p:nvPr/>
          </p:nvGrpSpPr>
          <p:grpSpPr>
            <a:xfrm>
              <a:off x="6277515" y="3834101"/>
              <a:ext cx="1192268" cy="389247"/>
              <a:chOff x="8321630" y="4511414"/>
              <a:chExt cx="1472610" cy="480773"/>
            </a:xfrm>
          </p:grpSpPr>
          <p:sp>
            <p:nvSpPr>
              <p:cNvPr id="34" name="Rectangle 33">
                <a:extLst>
                  <a:ext uri="{FF2B5EF4-FFF2-40B4-BE49-F238E27FC236}">
                    <a16:creationId xmlns:a16="http://schemas.microsoft.com/office/drawing/2014/main" id="{26E88853-8532-29A3-B741-ECFB6C43F5D6}"/>
                  </a:ext>
                </a:extLst>
              </p:cNvPr>
              <p:cNvSpPr/>
              <p:nvPr/>
            </p:nvSpPr>
            <p:spPr>
              <a:xfrm>
                <a:off x="8321632" y="4521059"/>
                <a:ext cx="176784" cy="182464"/>
              </a:xfrm>
              <a:prstGeom prst="rect">
                <a:avLst/>
              </a:prstGeom>
              <a:solidFill>
                <a:srgbClr val="E1B6B6"/>
              </a:solidFill>
              <a:ln w="6350">
                <a:solidFill>
                  <a:schemeClr val="tx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35" name="Rectangle 34">
                <a:extLst>
                  <a:ext uri="{FF2B5EF4-FFF2-40B4-BE49-F238E27FC236}">
                    <a16:creationId xmlns:a16="http://schemas.microsoft.com/office/drawing/2014/main" id="{EF106F4A-ED70-7D69-EC16-8C0D728BACE8}"/>
                  </a:ext>
                </a:extLst>
              </p:cNvPr>
              <p:cNvSpPr/>
              <p:nvPr/>
            </p:nvSpPr>
            <p:spPr>
              <a:xfrm>
                <a:off x="8549034" y="4511414"/>
                <a:ext cx="1245206"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30–40 weeks</a:t>
                </a:r>
              </a:p>
            </p:txBody>
          </p:sp>
          <p:sp>
            <p:nvSpPr>
              <p:cNvPr id="38" name="Rectangle 37">
                <a:extLst>
                  <a:ext uri="{FF2B5EF4-FFF2-40B4-BE49-F238E27FC236}">
                    <a16:creationId xmlns:a16="http://schemas.microsoft.com/office/drawing/2014/main" id="{A74B1C57-BD95-C17D-AF2E-522CBF090066}"/>
                  </a:ext>
                </a:extLst>
              </p:cNvPr>
              <p:cNvSpPr/>
              <p:nvPr/>
            </p:nvSpPr>
            <p:spPr>
              <a:xfrm>
                <a:off x="8321630" y="4807176"/>
                <a:ext cx="176783" cy="182464"/>
              </a:xfrm>
              <a:prstGeom prst="rect">
                <a:avLst/>
              </a:prstGeom>
              <a:solidFill>
                <a:srgbClr val="F2E4E5"/>
              </a:solidFill>
              <a:ln w="6350">
                <a:solidFill>
                  <a:schemeClr val="tx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39" name="Rectangle 38">
                <a:extLst>
                  <a:ext uri="{FF2B5EF4-FFF2-40B4-BE49-F238E27FC236}">
                    <a16:creationId xmlns:a16="http://schemas.microsoft.com/office/drawing/2014/main" id="{F3729E3D-3361-0C7B-9390-D2B49250141B}"/>
                  </a:ext>
                </a:extLst>
              </p:cNvPr>
              <p:cNvSpPr/>
              <p:nvPr/>
            </p:nvSpPr>
            <p:spPr>
              <a:xfrm>
                <a:off x="8549033" y="4797531"/>
                <a:ext cx="1245207" cy="194656"/>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&lt;30 weeks</a:t>
                </a:r>
              </a:p>
            </p:txBody>
          </p:sp>
        </p:grpSp>
        <p:grpSp>
          <p:nvGrpSpPr>
            <p:cNvPr id="20" name="Group 19">
              <a:extLst>
                <a:ext uri="{FF2B5EF4-FFF2-40B4-BE49-F238E27FC236}">
                  <a16:creationId xmlns:a16="http://schemas.microsoft.com/office/drawing/2014/main" id="{E2D831D8-2BF2-053E-C0F0-25A46B9DA47C}"/>
                </a:ext>
              </a:extLst>
            </p:cNvPr>
            <p:cNvGrpSpPr/>
            <p:nvPr/>
          </p:nvGrpSpPr>
          <p:grpSpPr>
            <a:xfrm>
              <a:off x="6277512" y="3408563"/>
              <a:ext cx="1192267" cy="157599"/>
              <a:chOff x="6277512" y="3357773"/>
              <a:chExt cx="1192267" cy="157599"/>
            </a:xfrm>
          </p:grpSpPr>
          <p:sp>
            <p:nvSpPr>
              <p:cNvPr id="28" name="Rectangle 27">
                <a:extLst>
                  <a:ext uri="{FF2B5EF4-FFF2-40B4-BE49-F238E27FC236}">
                    <a16:creationId xmlns:a16="http://schemas.microsoft.com/office/drawing/2014/main" id="{D6168CDF-4701-B46A-8632-A59B39AE3088}"/>
                  </a:ext>
                </a:extLst>
              </p:cNvPr>
              <p:cNvSpPr/>
              <p:nvPr/>
            </p:nvSpPr>
            <p:spPr>
              <a:xfrm>
                <a:off x="6277512" y="3365583"/>
                <a:ext cx="143129" cy="147728"/>
              </a:xfrm>
              <a:prstGeom prst="rect">
                <a:avLst/>
              </a:prstGeom>
              <a:solidFill>
                <a:srgbClr val="CD3133"/>
              </a:solidFill>
              <a:ln w="6350">
                <a:solidFill>
                  <a:schemeClr val="tx2"/>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noProof="0"/>
              </a:p>
            </p:txBody>
          </p:sp>
          <p:sp>
            <p:nvSpPr>
              <p:cNvPr id="29" name="Rectangle 28">
                <a:extLst>
                  <a:ext uri="{FF2B5EF4-FFF2-40B4-BE49-F238E27FC236}">
                    <a16:creationId xmlns:a16="http://schemas.microsoft.com/office/drawing/2014/main" id="{1045EECA-B23D-3359-4F7E-05D8F9C9FEB5}"/>
                  </a:ext>
                </a:extLst>
              </p:cNvPr>
              <p:cNvSpPr/>
              <p:nvPr/>
            </p:nvSpPr>
            <p:spPr>
              <a:xfrm>
                <a:off x="6451219" y="3357773"/>
                <a:ext cx="1018560" cy="157599"/>
              </a:xfrm>
              <a:prstGeom prst="rect">
                <a:avLst/>
              </a:prstGeom>
              <a:noFill/>
              <a:ln w="19050">
                <a:no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noProof="0">
                    <a:solidFill>
                      <a:sysClr val="windowText" lastClr="000000"/>
                    </a:solidFill>
                  </a:rPr>
                  <a:t>&gt;50 weeks</a:t>
                </a:r>
              </a:p>
            </p:txBody>
          </p:sp>
        </p:grpSp>
      </p:grpSp>
      <p:sp>
        <p:nvSpPr>
          <p:cNvPr id="42" name="TextBox 7">
            <a:extLst>
              <a:ext uri="{FF2B5EF4-FFF2-40B4-BE49-F238E27FC236}">
                <a16:creationId xmlns:a16="http://schemas.microsoft.com/office/drawing/2014/main" id="{49C4779C-FA3A-3411-0D64-4771572B09FA}"/>
              </a:ext>
            </a:extLst>
          </p:cNvPr>
          <p:cNvSpPr txBox="1"/>
          <p:nvPr/>
        </p:nvSpPr>
        <p:spPr>
          <a:xfrm>
            <a:off x="6959600" y="6146465"/>
            <a:ext cx="4680366" cy="692497"/>
          </a:xfrm>
          <a:prstGeom prst="rect">
            <a:avLst/>
          </a:prstGeom>
          <a:noFill/>
        </p:spPr>
        <p:txBody>
          <a:bodyPr wrap="square" lIns="0" tIns="0" rIns="0" bIns="0">
            <a:spAutoFit/>
          </a:bodyPr>
          <a:lstStyle/>
          <a:p>
            <a:pPr lvl="0" algn="r" fontAlgn="base">
              <a:defRPr/>
            </a:pP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This work is adapted from ‘</a:t>
            </a:r>
            <a:r>
              <a:rPr lang="en-GB" sz="900" noProof="0" dirty="0">
                <a:latin typeface="+mj-lt"/>
                <a:ea typeface="Calibri" panose="020F0502020204030204" pitchFamily="34" charset="0"/>
                <a:cs typeface="Calibri" panose="020F0502020204030204" pitchFamily="34" charset="0"/>
              </a:rPr>
              <a:t>What is the duration of untreated psychosis worldwide? - A meta-analysis of pooled mean and median time and regional trends and other correlates across 369 studies</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by Salazar de Pablo</a:t>
            </a:r>
            <a:r>
              <a:rPr kumimoji="0" lang="en-GB" sz="900" b="0" i="0" u="none" strike="noStrike" kern="1200" cap="none" spc="0" normalizeH="0" baseline="0" dirty="0">
                <a:ln>
                  <a:noFill/>
                </a:ln>
                <a:solidFill>
                  <a:srgbClr val="3F1A01"/>
                </a:solidFill>
                <a:effectLst/>
                <a:uLnTx/>
                <a:uFillTx/>
                <a:latin typeface="+mj-lt"/>
                <a:ea typeface="Calibri" panose="020F0502020204030204" pitchFamily="34" charset="0"/>
                <a:cs typeface="Calibri" panose="020F0502020204030204" pitchFamily="34" charset="0"/>
              </a:rPr>
              <a:t> </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et al. </a:t>
            </a:r>
            <a:r>
              <a:rPr lang="en-GB" sz="900" dirty="0" err="1">
                <a:solidFill>
                  <a:srgbClr val="3F1A01"/>
                </a:solidFill>
                <a:ea typeface="Times New Roman" panose="02020603050405020304" pitchFamily="18" charset="0"/>
                <a:cs typeface="Times New Roman" panose="02020603050405020304" pitchFamily="18" charset="0"/>
              </a:rPr>
              <a:t>Psychol</a:t>
            </a:r>
            <a:r>
              <a:rPr lang="en-GB" sz="900" dirty="0">
                <a:solidFill>
                  <a:srgbClr val="3F1A01"/>
                </a:solidFill>
                <a:ea typeface="Times New Roman" panose="02020603050405020304" pitchFamily="18" charset="0"/>
                <a:cs typeface="Times New Roman" panose="02020603050405020304" pitchFamily="18" charset="0"/>
              </a:rPr>
              <a:t> Med 2024</a:t>
            </a: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 used under license CC-BY-4.0, This work is licensed under Creative Commons license CC-BY-SA by </a:t>
            </a:r>
            <a:b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br>
            <a:r>
              <a:rPr kumimoji="0" lang="en-GB" sz="900" b="0" i="0" u="none" strike="noStrike" kern="1200" cap="none" spc="0" normalizeH="0" baseline="0" noProof="0" dirty="0">
                <a:ln>
                  <a:noFill/>
                </a:ln>
                <a:solidFill>
                  <a:srgbClr val="3F1A01"/>
                </a:solidFill>
                <a:effectLst/>
                <a:uLnTx/>
                <a:uFillTx/>
                <a:latin typeface="+mj-lt"/>
                <a:ea typeface="Times New Roman" panose="02020603050405020304" pitchFamily="18" charset="0"/>
                <a:cs typeface="Times New Roman" panose="02020603050405020304" pitchFamily="18" charset="0"/>
              </a:rPr>
              <a:t>The Lundbeck Foundation.</a:t>
            </a:r>
          </a:p>
        </p:txBody>
      </p:sp>
    </p:spTree>
    <p:extLst>
      <p:ext uri="{BB962C8B-B14F-4D97-AF65-F5344CB8AC3E}">
        <p14:creationId xmlns:p14="http://schemas.microsoft.com/office/powerpoint/2010/main" val="4060879856"/>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9fc3bf6-b849-4d69-9168-f1484ee4dfd9" xsi:nil="true"/>
    <lcf76f155ced4ddcb4097134ff3c332f xmlns="070a1678-d5f9-449f-87bd-9bff089b519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8ADE6B19A3CF47AA97E8D3AF31B8F7" ma:contentTypeVersion="12" ma:contentTypeDescription="Create a new document." ma:contentTypeScope="" ma:versionID="8f4e6b3fa11fe68844f3866adbf435d3">
  <xsd:schema xmlns:xsd="http://www.w3.org/2001/XMLSchema" xmlns:xs="http://www.w3.org/2001/XMLSchema" xmlns:p="http://schemas.microsoft.com/office/2006/metadata/properties" xmlns:ns2="070a1678-d5f9-449f-87bd-9bff089b519d" xmlns:ns3="79fc3bf6-b849-4d69-9168-f1484ee4dfd9" targetNamespace="http://schemas.microsoft.com/office/2006/metadata/properties" ma:root="true" ma:fieldsID="5ede800a66750b3563cc194a7a994f82" ns2:_="" ns3:_="">
    <xsd:import namespace="070a1678-d5f9-449f-87bd-9bff089b519d"/>
    <xsd:import namespace="79fc3bf6-b849-4d69-9168-f1484ee4df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0a1678-d5f9-449f-87bd-9bff089b51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64e2304-3825-4e09-b7f4-b13e125511c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9fc3bf6-b849-4d69-9168-f1484ee4dfd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c8eacb-edc5-4a72-bbf2-fd29c21942ba}" ma:internalName="TaxCatchAll" ma:showField="CatchAllData" ma:web="79fc3bf6-b849-4d69-9168-f1484ee4d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E9F05-DA2D-4B16-9965-37043D7D9979}">
  <ds:schemaRefs>
    <ds:schemaRef ds:uri="http://purl.org/dc/terms/"/>
    <ds:schemaRef ds:uri="08562aa6-c0ad-4fb9-8a82-15409d3a28b4"/>
    <ds:schemaRef ds:uri="http://schemas.microsoft.com/office/2006/documentManagement/types"/>
    <ds:schemaRef ds:uri="28627d7c-4416-4bc1-86cf-ca6c3a42a8f2"/>
    <ds:schemaRef ds:uri="http://purl.org/dc/dcmitype/"/>
    <ds:schemaRef ds:uri="http://schemas.openxmlformats.org/package/2006/metadata/core-properties"/>
    <ds:schemaRef ds:uri="http://www.w3.org/XML/1998/namespace"/>
    <ds:schemaRef ds:uri="http://schemas.microsoft.com/office/infopath/2007/PartnerControl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AD8F04AC-D37D-4379-AAB8-D109ADC4AD3D}"/>
</file>

<file path=customXml/itemProps3.xml><?xml version="1.0" encoding="utf-8"?>
<ds:datastoreItem xmlns:ds="http://schemas.openxmlformats.org/officeDocument/2006/customXml" ds:itemID="{1179A87D-6E65-4547-B410-F385D8934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175</TotalTime>
  <Words>11517</Words>
  <Application>Microsoft Office PowerPoint</Application>
  <PresentationFormat>Widescreen</PresentationFormat>
  <Paragraphs>1045</Paragraphs>
  <Slides>43</Slides>
  <Notes>43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Aptos</vt:lpstr>
      <vt:lpstr>Aptos Narrow</vt:lpstr>
      <vt:lpstr>Arial</vt:lpstr>
      <vt:lpstr>Calibri</vt:lpstr>
      <vt:lpstr>Times New Roman</vt:lpstr>
      <vt:lpstr>Neurotorium - PowerPoint-Skabelon - 2022-01-28</vt:lpstr>
      <vt:lpstr>PowerPoint Presentation</vt:lpstr>
      <vt:lpstr>Overview of the course and prognosis of schizophrenia</vt:lpstr>
      <vt:lpstr>The course and prognosis of schizophrenia</vt:lpstr>
      <vt:lpstr>Symptom domains and early development in schizophrenia </vt:lpstr>
      <vt:lpstr>Symptom domains in schizophrenia </vt:lpstr>
      <vt:lpstr>Premorbid functioning and prognosis </vt:lpstr>
      <vt:lpstr>Neurodevelopmental origins of schizophrenia </vt:lpstr>
      <vt:lpstr>Early course of schizophrenia</vt:lpstr>
      <vt:lpstr>Global mean duration of untreated psychosis</vt:lpstr>
      <vt:lpstr>Early-course critical period of psychosis</vt:lpstr>
      <vt:lpstr>Transdiagnostic clinical staging </vt:lpstr>
      <vt:lpstr>Clinical high-risk for psychosis</vt:lpstr>
      <vt:lpstr>Transition risk for individuals at clinical high-risk for psychosis</vt:lpstr>
      <vt:lpstr>Initial presentation in first-episode psychosis</vt:lpstr>
      <vt:lpstr>Duration of untreated psychosis and early treatment response</vt:lpstr>
      <vt:lpstr>Long-term course and progression in schizophrenia</vt:lpstr>
      <vt:lpstr>Long-term illness trajectories </vt:lpstr>
      <vt:lpstr>The multi-episode course of schizophrenia</vt:lpstr>
      <vt:lpstr>Chronic and persistent illness patterns </vt:lpstr>
      <vt:lpstr>Symptom domains across the course of schizophrenia</vt:lpstr>
      <vt:lpstr>Heterogeneous long-term outcomes in schizophrenia</vt:lpstr>
      <vt:lpstr>Relapse and positive symptom persistence</vt:lpstr>
      <vt:lpstr>Negative symptoms over time</vt:lpstr>
      <vt:lpstr>Cognitive outcomes over time </vt:lpstr>
      <vt:lpstr>Functional outcomes  in schizophrenia </vt:lpstr>
      <vt:lpstr>Functional outcomes in first-episode psychosis</vt:lpstr>
      <vt:lpstr>Functional outcomes over the course of schizophrenia</vt:lpstr>
      <vt:lpstr>Prognostic factors in schizophrenia </vt:lpstr>
      <vt:lpstr>Prognostic factors in mental disorders</vt:lpstr>
      <vt:lpstr>Early response predicts treatment outcomes in schizophrenia</vt:lpstr>
      <vt:lpstr>Treatment adherence and relapse risk</vt:lpstr>
      <vt:lpstr>Trauma, social cognition, and functioning</vt:lpstr>
      <vt:lpstr>The prognostic role of negative symptoms</vt:lpstr>
      <vt:lpstr>Predictors of long-term outcomes</vt:lpstr>
      <vt:lpstr>Insight and illness awareness as a predictor of relapse </vt:lpstr>
      <vt:lpstr>Service-related factors as a predictor of outcomes in psychosis</vt:lpstr>
      <vt:lpstr>Mortality and physical outcomes in schizophrenia</vt:lpstr>
      <vt:lpstr>Suicide risk in schizophrenia  </vt:lpstr>
      <vt:lpstr>Increased mortality risk in schizophrenia</vt:lpstr>
      <vt:lpstr>Physical health outcomes in schizophrenia</vt:lpstr>
      <vt:lpstr>Modifiers and special topics in schizophrenia</vt:lpstr>
      <vt:lpstr>Sex differences in course and prognosis </vt:lpstr>
      <vt:lpstr>Summary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Ceren Akdeniz Vogt</cp:lastModifiedBy>
  <cp:revision>5</cp:revision>
  <dcterms:created xsi:type="dcterms:W3CDTF">2026-02-02T13:01:55Z</dcterms:created>
  <dcterms:modified xsi:type="dcterms:W3CDTF">2026-06-03T11:52:33Z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0x010100378ADE6B19A3CF47AA97E8D3AF31B8F7</vt:lpwstr>
  </property>
  <property fmtid="{D5CDD505-2E9C-101B-9397-08002B2CF9AE}" pid="3" name="MediaServiceImageTags">
    <vt:lpwstr/>
  </property>
  <property fmtid="{D5CDD505-2E9C-101B-9397-08002B2CF9AE}" pid="4" name="Order">
    <vt:r8>2178400</vt:r8>
  </property>
</Properties>
</file>