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4.xml" ContentType="application/vnd.openxmlformats-officedocument.presentationml.tags+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31.xml" ContentType="application/vnd.openxmlformats-officedocument.presentationml.tags+xml"/>
  <Override PartName="/ppt/notesSlides/notesSlide3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364" r:id="rId5"/>
    <p:sldId id="1021" r:id="rId6"/>
    <p:sldId id="1058" r:id="rId7"/>
    <p:sldId id="1057" r:id="rId8"/>
    <p:sldId id="1061" r:id="rId9"/>
    <p:sldId id="1070" r:id="rId10"/>
    <p:sldId id="1069" r:id="rId11"/>
    <p:sldId id="1026" r:id="rId12"/>
    <p:sldId id="1025" r:id="rId13"/>
    <p:sldId id="1068" r:id="rId14"/>
    <p:sldId id="1108" r:id="rId15"/>
    <p:sldId id="1029" r:id="rId16"/>
    <p:sldId id="1077" r:id="rId17"/>
    <p:sldId id="1091" r:id="rId18"/>
    <p:sldId id="1092" r:id="rId19"/>
    <p:sldId id="1093" r:id="rId20"/>
    <p:sldId id="1094" r:id="rId21"/>
    <p:sldId id="1095" r:id="rId22"/>
    <p:sldId id="1096" r:id="rId23"/>
    <p:sldId id="1031" r:id="rId24"/>
    <p:sldId id="1081" r:id="rId25"/>
    <p:sldId id="1082" r:id="rId26"/>
    <p:sldId id="1083" r:id="rId27"/>
    <p:sldId id="1084" r:id="rId28"/>
    <p:sldId id="1085" r:id="rId29"/>
    <p:sldId id="1086" r:id="rId30"/>
    <p:sldId id="1087" r:id="rId31"/>
    <p:sldId id="1088" r:id="rId32"/>
    <p:sldId id="1089" r:id="rId33"/>
    <p:sldId id="1090" r:id="rId34"/>
    <p:sldId id="1097" r:id="rId35"/>
    <p:sldId id="1111" r:id="rId36"/>
    <p:sldId id="1100" r:id="rId37"/>
    <p:sldId id="1101" r:id="rId38"/>
    <p:sldId id="1105" r:id="rId39"/>
    <p:sldId id="1109" r:id="rId40"/>
    <p:sldId id="1103" r:id="rId41"/>
    <p:sldId id="1107" r:id="rId42"/>
  </p:sldIdLst>
  <p:sldSz cx="12192000" cy="6858000"/>
  <p:notesSz cx="6797675" cy="9929813"/>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58" userDrawn="1">
          <p15:clr>
            <a:srgbClr val="A4A3A4"/>
          </p15:clr>
        </p15:guide>
        <p15:guide id="2" pos="3830" userDrawn="1">
          <p15:clr>
            <a:srgbClr val="A4A3A4"/>
          </p15:clr>
        </p15:guide>
        <p15:guide id="3" orient="horz" pos="42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7200DB5C-181B-713E-D95A-FCC30802ADB3}" name="Lucy Helas" initials="" userId="S::lucy.helas@primeglobalpeople.com::ddfafa0a-b6b5-4bdd-b86f-ac994cb89b8b" providerId="AD"/>
  <p188:author id="{C07A505D-5E7E-6BEB-4195-801D42364FA7}" name="Ceren Akdeniz Vogt" initials="CA" userId="S::cak@lundbeckfonden.com::6291f9b8-8487-4396-8769-615d243e0f4b" providerId="AD"/>
  <p188:author id="{ADE37966-333E-8291-1ACB-8B19D2CDD2BF}" name="Jess Fawcett" initials="JF" userId="Jess Fawcett" providerId="None"/>
  <p188:author id="{F5456967-F741-A654-320C-431971991AEE}" name="Emma Bone" initials="EB" userId="Emma Bone" providerId="None"/>
  <p188:author id="{F748F99F-CA20-F231-7E95-A58759BCCA69}" name="Marco Solmi" initials="MS" userId="16471aee42b87e67" providerId="Windows Live"/>
  <p188:author id="{94C370A1-4AED-0C13-4D86-49DFA89BCE0B}" name="Prime" initials="P" userId="Prime" providerId="None"/>
  <p188:author id="{8EBDF5A9-C4BC-A8A8-CDF6-CD616BF5A6CC}" name="Lucy Helas" initials="LH" userId="Lucy Helas" providerId="None"/>
  <p188:author id="{3EAC8EB7-4CC7-A5D1-7863-C77B3332D2E6}" name="Prime – Senior Medical Writer" initials="SMW" userId="Prime – Senior Medical Writer"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08570DE8-E322-79A5-B3DE-BB47867C02E7}" name="Louise Martin" initials="LM" userId="S::louise.martin@primeglobalpeople.com::4fcac71d-3899-4a5b-ba16-0351c4500b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F1A01"/>
    <a:srgbClr val="99B3A8"/>
    <a:srgbClr val="1A1A17"/>
    <a:srgbClr val="4472C4"/>
    <a:srgbClr val="B4C7E7"/>
    <a:srgbClr val="0D76BF"/>
    <a:srgbClr val="B7CCEA"/>
    <a:srgbClr val="7CA3D6"/>
    <a:srgbClr val="C1C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03" autoAdjust="0"/>
  </p:normalViewPr>
  <p:slideViewPr>
    <p:cSldViewPr snapToGrid="0">
      <p:cViewPr varScale="1">
        <p:scale>
          <a:sx n="83" d="100"/>
          <a:sy n="83" d="100"/>
        </p:scale>
        <p:origin x="828" y="78"/>
      </p:cViewPr>
      <p:guideLst>
        <p:guide orient="horz" pos="3158"/>
        <p:guide pos="3830"/>
        <p:guide orient="horz" pos="4224"/>
      </p:guideLst>
    </p:cSldViewPr>
  </p:slideViewPr>
  <p:notesTextViewPr>
    <p:cViewPr>
      <p:scale>
        <a:sx n="1" d="1"/>
        <a:sy n="1" d="1"/>
      </p:scale>
      <p:origin x="0" y="0"/>
    </p:cViewPr>
  </p:notesTextViewPr>
  <p:notesViewPr>
    <p:cSldViewPr snapToGrid="0" showGuides="1">
      <p:cViewPr varScale="1">
        <p:scale>
          <a:sx n="75" d="100"/>
          <a:sy n="75" d="100"/>
        </p:scale>
        <p:origin x="4026"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Polyzogopoulou" userId="bf4242d8-33b8-44c3-ab73-3487ff2396fe" providerId="ADAL" clId="{761ACE0C-989C-4B70-8642-393A064836FE}"/>
    <pc:docChg chg="modSld">
      <pc:chgData name="Christina Polyzogopoulou" userId="bf4242d8-33b8-44c3-ab73-3487ff2396fe" providerId="ADAL" clId="{761ACE0C-989C-4B70-8642-393A064836FE}" dt="2026-07-30T09:27:12.782" v="10" actId="6549"/>
      <pc:docMkLst>
        <pc:docMk/>
      </pc:docMkLst>
      <pc:sldChg chg="modSp mod">
        <pc:chgData name="Christina Polyzogopoulou" userId="bf4242d8-33b8-44c3-ab73-3487ff2396fe" providerId="ADAL" clId="{761ACE0C-989C-4B70-8642-393A064836FE}" dt="2026-07-30T09:27:12.782" v="10" actId="6549"/>
        <pc:sldMkLst>
          <pc:docMk/>
          <pc:sldMk cId="2766987149" sldId="1109"/>
        </pc:sldMkLst>
        <pc:spChg chg="mod">
          <ac:chgData name="Christina Polyzogopoulou" userId="bf4242d8-33b8-44c3-ab73-3487ff2396fe" providerId="ADAL" clId="{761ACE0C-989C-4B70-8642-393A064836FE}" dt="2026-07-30T09:27:12.782" v="10" actId="6549"/>
          <ac:spMkLst>
            <pc:docMk/>
            <pc:sldMk cId="2766987149" sldId="1109"/>
            <ac:spMk id="8" creationId="{226BC710-D61C-90AC-23AF-26576D0F4B0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42375632199476"/>
          <c:y val="8.7559930824332527E-2"/>
          <c:w val="0.40408618539763363"/>
          <c:h val="0.80379522570757822"/>
        </c:manualLayout>
      </c:layout>
      <c:pieChart>
        <c:varyColors val="1"/>
        <c:ser>
          <c:idx val="0"/>
          <c:order val="0"/>
          <c:tx>
            <c:strRef>
              <c:f>Sheet1!$B$1</c:f>
              <c:strCache>
                <c:ptCount val="1"/>
                <c:pt idx="0">
                  <c:v>Sales</c:v>
                </c:pt>
              </c:strCache>
            </c:strRef>
          </c:tx>
          <c:spPr>
            <a:ln w="3175">
              <a:solidFill>
                <a:schemeClr val="bg1"/>
              </a:solidFill>
            </a:ln>
          </c:spPr>
          <c:dPt>
            <c:idx val="0"/>
            <c:bubble3D val="0"/>
            <c:spPr>
              <a:solidFill>
                <a:schemeClr val="accent3"/>
              </a:solidFill>
              <a:ln w="3175">
                <a:solidFill>
                  <a:schemeClr val="bg1"/>
                </a:solidFill>
              </a:ln>
              <a:effectLst/>
            </c:spPr>
            <c:extLst>
              <c:ext xmlns:c16="http://schemas.microsoft.com/office/drawing/2014/chart" uri="{C3380CC4-5D6E-409C-BE32-E72D297353CC}">
                <c16:uniqueId val="{00000002-4A4B-4508-A5DD-91271F9986A4}"/>
              </c:ext>
            </c:extLst>
          </c:dPt>
          <c:dPt>
            <c:idx val="1"/>
            <c:bubble3D val="0"/>
            <c:spPr>
              <a:solidFill>
                <a:schemeClr val="accent3">
                  <a:lumMod val="40000"/>
                  <a:lumOff val="60000"/>
                </a:schemeClr>
              </a:solidFill>
              <a:ln w="3175">
                <a:solidFill>
                  <a:schemeClr val="bg1"/>
                </a:solidFill>
              </a:ln>
              <a:effectLst/>
            </c:spPr>
            <c:extLst>
              <c:ext xmlns:c16="http://schemas.microsoft.com/office/drawing/2014/chart" uri="{C3380CC4-5D6E-409C-BE32-E72D297353CC}">
                <c16:uniqueId val="{00000003-4A4B-4508-A5DD-91271F9986A4}"/>
              </c:ext>
            </c:extLst>
          </c:dPt>
          <c:dPt>
            <c:idx val="2"/>
            <c:bubble3D val="0"/>
            <c:spPr>
              <a:solidFill>
                <a:schemeClr val="accent3">
                  <a:lumMod val="60000"/>
                  <a:lumOff val="40000"/>
                </a:schemeClr>
              </a:solidFill>
              <a:ln w="3175">
                <a:solidFill>
                  <a:schemeClr val="bg1"/>
                </a:solidFill>
              </a:ln>
              <a:effectLst/>
            </c:spPr>
            <c:extLst>
              <c:ext xmlns:c16="http://schemas.microsoft.com/office/drawing/2014/chart" uri="{C3380CC4-5D6E-409C-BE32-E72D297353CC}">
                <c16:uniqueId val="{00000004-4A4B-4508-A5DD-91271F9986A4}"/>
              </c:ext>
            </c:extLst>
          </c:dPt>
          <c:dPt>
            <c:idx val="3"/>
            <c:bubble3D val="0"/>
            <c:spPr>
              <a:solidFill>
                <a:schemeClr val="accent3">
                  <a:lumMod val="75000"/>
                </a:schemeClr>
              </a:solidFill>
              <a:ln w="3175">
                <a:solidFill>
                  <a:schemeClr val="bg1"/>
                </a:solidFill>
              </a:ln>
              <a:effectLst/>
            </c:spPr>
            <c:extLst>
              <c:ext xmlns:c16="http://schemas.microsoft.com/office/drawing/2014/chart" uri="{C3380CC4-5D6E-409C-BE32-E72D297353CC}">
                <c16:uniqueId val="{00000005-4A4B-4508-A5DD-91271F9986A4}"/>
              </c:ext>
            </c:extLst>
          </c:dPt>
          <c:dPt>
            <c:idx val="4"/>
            <c:bubble3D val="0"/>
            <c:explosion val="14"/>
            <c:spPr>
              <a:solidFill>
                <a:schemeClr val="accent3">
                  <a:lumMod val="50000"/>
                </a:schemeClr>
              </a:solidFill>
              <a:ln w="3175">
                <a:solidFill>
                  <a:schemeClr val="bg1"/>
                </a:solidFill>
              </a:ln>
              <a:effectLst/>
            </c:spPr>
            <c:extLst>
              <c:ext xmlns:c16="http://schemas.microsoft.com/office/drawing/2014/chart" uri="{C3380CC4-5D6E-409C-BE32-E72D297353CC}">
                <c16:uniqueId val="{00000006-4A4B-4508-A5DD-91271F9986A4}"/>
              </c:ext>
            </c:extLst>
          </c:dPt>
          <c:dPt>
            <c:idx val="5"/>
            <c:bubble3D val="0"/>
            <c:spPr>
              <a:solidFill>
                <a:schemeClr val="accent3">
                  <a:lumMod val="20000"/>
                  <a:lumOff val="80000"/>
                </a:schemeClr>
              </a:solidFill>
              <a:ln w="3175">
                <a:solidFill>
                  <a:schemeClr val="bg1"/>
                </a:solidFill>
              </a:ln>
              <a:effectLst/>
            </c:spPr>
            <c:extLst>
              <c:ext xmlns:c16="http://schemas.microsoft.com/office/drawing/2014/chart" uri="{C3380CC4-5D6E-409C-BE32-E72D297353CC}">
                <c16:uniqueId val="{00000007-4A4B-4508-A5DD-91271F9986A4}"/>
              </c:ext>
            </c:extLst>
          </c:dPt>
          <c:dPt>
            <c:idx val="6"/>
            <c:bubble3D val="0"/>
            <c:spPr>
              <a:solidFill>
                <a:schemeClr val="accent2"/>
              </a:solidFill>
              <a:ln w="3175">
                <a:solidFill>
                  <a:schemeClr val="bg1"/>
                </a:solidFill>
              </a:ln>
              <a:effectLst/>
            </c:spPr>
            <c:extLst>
              <c:ext xmlns:c16="http://schemas.microsoft.com/office/drawing/2014/chart" uri="{C3380CC4-5D6E-409C-BE32-E72D297353CC}">
                <c16:uniqueId val="{00000008-4A4B-4508-A5DD-91271F9986A4}"/>
              </c:ext>
            </c:extLst>
          </c:dPt>
          <c:dPt>
            <c:idx val="7"/>
            <c:bubble3D val="0"/>
            <c:spPr>
              <a:solidFill>
                <a:schemeClr val="accent2">
                  <a:lumMod val="40000"/>
                  <a:lumOff val="60000"/>
                </a:schemeClr>
              </a:solidFill>
              <a:ln w="3175">
                <a:solidFill>
                  <a:schemeClr val="bg1"/>
                </a:solidFill>
              </a:ln>
              <a:effectLst/>
            </c:spPr>
            <c:extLst>
              <c:ext xmlns:c16="http://schemas.microsoft.com/office/drawing/2014/chart" uri="{C3380CC4-5D6E-409C-BE32-E72D297353CC}">
                <c16:uniqueId val="{00000009-4A4B-4508-A5DD-91271F9986A4}"/>
              </c:ext>
            </c:extLst>
          </c:dPt>
          <c:dPt>
            <c:idx val="8"/>
            <c:bubble3D val="0"/>
            <c:explosion val="19"/>
            <c:spPr>
              <a:solidFill>
                <a:schemeClr val="accent2">
                  <a:lumMod val="75000"/>
                </a:schemeClr>
              </a:solidFill>
              <a:ln w="3175">
                <a:solidFill>
                  <a:schemeClr val="bg1"/>
                </a:solidFill>
              </a:ln>
              <a:effectLst/>
            </c:spPr>
            <c:extLst>
              <c:ext xmlns:c16="http://schemas.microsoft.com/office/drawing/2014/chart" uri="{C3380CC4-5D6E-409C-BE32-E72D297353CC}">
                <c16:uniqueId val="{0000000A-4A4B-4508-A5DD-91271F9986A4}"/>
              </c:ext>
            </c:extLst>
          </c:dPt>
          <c:dPt>
            <c:idx val="9"/>
            <c:bubble3D val="0"/>
            <c:explosion val="16"/>
            <c:spPr>
              <a:solidFill>
                <a:schemeClr val="accent2">
                  <a:lumMod val="50000"/>
                </a:schemeClr>
              </a:solidFill>
              <a:ln w="3175">
                <a:solidFill>
                  <a:schemeClr val="bg1"/>
                </a:solidFill>
              </a:ln>
              <a:effectLst/>
            </c:spPr>
            <c:extLst>
              <c:ext xmlns:c16="http://schemas.microsoft.com/office/drawing/2014/chart" uri="{C3380CC4-5D6E-409C-BE32-E72D297353CC}">
                <c16:uniqueId val="{0000000B-4A4B-4508-A5DD-91271F9986A4}"/>
              </c:ext>
            </c:extLst>
          </c:dPt>
          <c:dPt>
            <c:idx val="10"/>
            <c:bubble3D val="0"/>
            <c:spPr>
              <a:solidFill>
                <a:schemeClr val="accent5"/>
              </a:solidFill>
              <a:ln w="3175">
                <a:solidFill>
                  <a:schemeClr val="bg1"/>
                </a:solidFill>
              </a:ln>
              <a:effectLst/>
            </c:spPr>
            <c:extLst>
              <c:ext xmlns:c16="http://schemas.microsoft.com/office/drawing/2014/chart" uri="{C3380CC4-5D6E-409C-BE32-E72D297353CC}">
                <c16:uniqueId val="{0000000C-4A4B-4508-A5DD-91271F9986A4}"/>
              </c:ext>
            </c:extLst>
          </c:dPt>
          <c:dPt>
            <c:idx val="11"/>
            <c:bubble3D val="0"/>
            <c:spPr>
              <a:solidFill>
                <a:schemeClr val="accent5">
                  <a:lumMod val="40000"/>
                  <a:lumOff val="60000"/>
                </a:schemeClr>
              </a:solidFill>
              <a:ln w="3175">
                <a:solidFill>
                  <a:schemeClr val="bg1"/>
                </a:solidFill>
              </a:ln>
              <a:effectLst/>
            </c:spPr>
            <c:extLst>
              <c:ext xmlns:c16="http://schemas.microsoft.com/office/drawing/2014/chart" uri="{C3380CC4-5D6E-409C-BE32-E72D297353CC}">
                <c16:uniqueId val="{0000000D-4A4B-4508-A5DD-91271F9986A4}"/>
              </c:ext>
            </c:extLst>
          </c:dPt>
          <c:dPt>
            <c:idx val="12"/>
            <c:bubble3D val="0"/>
            <c:spPr>
              <a:solidFill>
                <a:schemeClr val="accent5">
                  <a:lumMod val="60000"/>
                  <a:lumOff val="40000"/>
                </a:schemeClr>
              </a:solidFill>
              <a:ln w="3175">
                <a:solidFill>
                  <a:schemeClr val="bg1"/>
                </a:solidFill>
              </a:ln>
              <a:effectLst/>
            </c:spPr>
            <c:extLst>
              <c:ext xmlns:c16="http://schemas.microsoft.com/office/drawing/2014/chart" uri="{C3380CC4-5D6E-409C-BE32-E72D297353CC}">
                <c16:uniqueId val="{0000000E-4A4B-4508-A5DD-91271F9986A4}"/>
              </c:ext>
            </c:extLst>
          </c:dPt>
          <c:dPt>
            <c:idx val="13"/>
            <c:bubble3D val="0"/>
            <c:spPr>
              <a:solidFill>
                <a:schemeClr val="accent5">
                  <a:lumMod val="75000"/>
                </a:schemeClr>
              </a:solidFill>
              <a:ln w="3175">
                <a:solidFill>
                  <a:schemeClr val="bg1"/>
                </a:solidFill>
              </a:ln>
              <a:effectLst/>
            </c:spPr>
            <c:extLst>
              <c:ext xmlns:c16="http://schemas.microsoft.com/office/drawing/2014/chart" uri="{C3380CC4-5D6E-409C-BE32-E72D297353CC}">
                <c16:uniqueId val="{0000000F-4A4B-4508-A5DD-91271F9986A4}"/>
              </c:ext>
            </c:extLst>
          </c:dPt>
          <c:dLbls>
            <c:dLbl>
              <c:idx val="0"/>
              <c:layout>
                <c:manualLayout>
                  <c:x val="-2.4790980154902005E-2"/>
                  <c:y val="-5.6562022564343638E-2"/>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2ADCF08C-4927-4F2A-9FC7-43E1E3493B72}" type="CATEGORYNAME">
                      <a:rPr lang="en-US"/>
                      <a:pPr algn="l">
                        <a:defRPr/>
                      </a:pPr>
                      <a:t>[CATEGORY NAME]</a:t>
                    </a:fld>
                    <a:r>
                      <a:rPr lang="en-US"/>
                      <a:t>, </a:t>
                    </a:r>
                    <a:fld id="{A40E4450-6279-4CAC-AA4F-1965AB8127DC}" type="VALUE">
                      <a:rPr lang="en-US" smtClean="0"/>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670760488419939"/>
                      <c:h val="5.2798507462686557E-2"/>
                    </c:manualLayout>
                  </c15:layout>
                  <c15:dlblFieldTable/>
                  <c15:showDataLabelsRange val="0"/>
                </c:ext>
                <c:ext xmlns:c16="http://schemas.microsoft.com/office/drawing/2014/chart" uri="{C3380CC4-5D6E-409C-BE32-E72D297353CC}">
                  <c16:uniqueId val="{00000002-4A4B-4508-A5DD-91271F9986A4}"/>
                </c:ext>
              </c:extLst>
            </c:dLbl>
            <c:dLbl>
              <c:idx val="1"/>
              <c:layout>
                <c:manualLayout>
                  <c:x val="-9.6006061016523699E-3"/>
                  <c:y val="-5.7547009049241996E-2"/>
                </c:manualLayout>
              </c:layout>
              <c:tx>
                <c:rich>
                  <a:bodyPr/>
                  <a:lstStyle/>
                  <a:p>
                    <a:fld id="{810B5085-EC67-45EA-B28F-376ECEF2C988}" type="CATEGORYNAME">
                      <a:rPr lang="en-US"/>
                      <a:pPr/>
                      <a:t>[CATEGORY NAME]</a:t>
                    </a:fld>
                    <a:r>
                      <a:rPr lang="en-US"/>
                      <a:t>, </a:t>
                    </a:r>
                    <a:fld id="{2D980C9D-0F7D-4DCA-90E9-3D2410242FA1}" type="VALUE">
                      <a:rPr lang="en-US"/>
                      <a:pPr/>
                      <a:t>[VALUE]</a:t>
                    </a:fld>
                    <a:r>
                      <a:rPr lang="en-US"/>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A4B-4508-A5DD-91271F9986A4}"/>
                </c:ext>
              </c:extLst>
            </c:dLbl>
            <c:dLbl>
              <c:idx val="2"/>
              <c:layout>
                <c:manualLayout>
                  <c:x val="-6.7222389467622027E-3"/>
                  <c:y val="-6.4432071923845355E-2"/>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A9139475-F032-4867-B4A9-71272042ECA9}" type="CATEGORYNAME">
                      <a:rPr lang="en-US"/>
                      <a:pPr algn="l">
                        <a:defRPr/>
                      </a:pPr>
                      <a:t>[CATEGORY NAME]</a:t>
                    </a:fld>
                    <a:r>
                      <a:rPr lang="en-US"/>
                      <a:t>, </a:t>
                    </a:r>
                    <a:fld id="{12FC1271-AAD4-419D-ABA8-F4D148804D8B}" type="VALUE">
                      <a:rPr lang="en-US"/>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A4B-4508-A5DD-91271F9986A4}"/>
                </c:ext>
              </c:extLst>
            </c:dLbl>
            <c:dLbl>
              <c:idx val="3"/>
              <c:layout>
                <c:manualLayout>
                  <c:x val="-9.669952633726199E-3"/>
                  <c:y val="-4.8070278528616756E-2"/>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666F135C-9A4A-4D83-927A-3C5E4A741674}" type="CATEGORYNAME">
                      <a:rPr lang="en-US"/>
                      <a:pPr algn="l">
                        <a:defRPr/>
                      </a:pPr>
                      <a:t>[CATEGORY NAME]</a:t>
                    </a:fld>
                    <a:r>
                      <a:rPr lang="en-US"/>
                      <a:t>, </a:t>
                    </a:r>
                    <a:fld id="{C3BEADC3-579D-4100-994D-325BFE4B1E61}" type="VALUE">
                      <a:rPr lang="en-US"/>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30427394991041662"/>
                      <c:h val="0.10130597014925373"/>
                    </c:manualLayout>
                  </c15:layout>
                  <c15:dlblFieldTable/>
                  <c15:showDataLabelsRange val="0"/>
                </c:ext>
                <c:ext xmlns:c16="http://schemas.microsoft.com/office/drawing/2014/chart" uri="{C3380CC4-5D6E-409C-BE32-E72D297353CC}">
                  <c16:uniqueId val="{00000005-4A4B-4508-A5DD-91271F9986A4}"/>
                </c:ext>
              </c:extLst>
            </c:dLbl>
            <c:dLbl>
              <c:idx val="4"/>
              <c:layout>
                <c:manualLayout>
                  <c:x val="-6.5860572640331081E-3"/>
                  <c:y val="1.6787519097426221E-2"/>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625BFA6A-0FEE-41F1-9706-855C7A9A04D6}" type="CATEGORYNAME">
                      <a:rPr lang="en-US"/>
                      <a:pPr algn="l">
                        <a:defRPr/>
                      </a:pPr>
                      <a:t>[CATEGORY NAME]</a:t>
                    </a:fld>
                    <a:r>
                      <a:rPr lang="en-US"/>
                      <a:t>, </a:t>
                    </a:r>
                    <a:fld id="{55825F7C-9CD9-4CBC-A684-D41E573DC55E}" type="VALUE">
                      <a:rPr lang="en-US"/>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3891079281556962"/>
                      <c:h val="6.7723880597014924E-2"/>
                    </c:manualLayout>
                  </c15:layout>
                  <c15:dlblFieldTable/>
                  <c15:showDataLabelsRange val="0"/>
                </c:ext>
                <c:ext xmlns:c16="http://schemas.microsoft.com/office/drawing/2014/chart" uri="{C3380CC4-5D6E-409C-BE32-E72D297353CC}">
                  <c16:uniqueId val="{00000006-4A4B-4508-A5DD-91271F9986A4}"/>
                </c:ext>
              </c:extLst>
            </c:dLbl>
            <c:dLbl>
              <c:idx val="5"/>
              <c:delete val="1"/>
              <c:extLst>
                <c:ext xmlns:c15="http://schemas.microsoft.com/office/drawing/2012/chart" uri="{CE6537A1-D6FC-4f65-9D91-7224C49458BB}"/>
                <c:ext xmlns:c16="http://schemas.microsoft.com/office/drawing/2014/chart" uri="{C3380CC4-5D6E-409C-BE32-E72D297353CC}">
                  <c16:uniqueId val="{00000007-4A4B-4508-A5DD-91271F9986A4}"/>
                </c:ext>
              </c:extLst>
            </c:dLbl>
            <c:dLbl>
              <c:idx val="6"/>
              <c:layout>
                <c:manualLayout>
                  <c:x val="-3.3343044008151781E-3"/>
                  <c:y val="3.7912798213656129E-3"/>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AC554B15-6557-4E93-863C-868F417076F1}" type="CATEGORYNAME">
                      <a:rPr lang="en-US"/>
                      <a:pPr algn="l">
                        <a:defRPr/>
                      </a:pPr>
                      <a:t>[CATEGORY NAME]</a:t>
                    </a:fld>
                    <a:r>
                      <a:rPr lang="en-US"/>
                      <a:t>, </a:t>
                    </a:r>
                    <a:fld id="{91B82A19-DB9A-41EB-BF54-CCACAC4397CF}" type="VALUE">
                      <a:rPr lang="en-US"/>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6062160416675445"/>
                      <c:h val="5.8705488306499E-2"/>
                    </c:manualLayout>
                  </c15:layout>
                  <c15:dlblFieldTable/>
                  <c15:showDataLabelsRange val="0"/>
                </c:ext>
                <c:ext xmlns:c16="http://schemas.microsoft.com/office/drawing/2014/chart" uri="{C3380CC4-5D6E-409C-BE32-E72D297353CC}">
                  <c16:uniqueId val="{00000008-4A4B-4508-A5DD-91271F9986A4}"/>
                </c:ext>
              </c:extLst>
            </c:dLbl>
            <c:dLbl>
              <c:idx val="7"/>
              <c:layout>
                <c:manualLayout>
                  <c:x val="1.7690251724670935E-2"/>
                  <c:y val="-9.6264249618051474E-3"/>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D959D031-897E-49B0-A023-D611EA333FE4}" type="CATEGORYNAME">
                      <a:rPr lang="en-US"/>
                      <a:pPr algn="l">
                        <a:defRPr/>
                      </a:pPr>
                      <a:t>[CATEGORY NAME]</a:t>
                    </a:fld>
                    <a:r>
                      <a:rPr lang="en-US"/>
                      <a:t>, </a:t>
                    </a:r>
                    <a:fld id="{18863DDA-0050-44E0-9D67-5781A7A8E577}" type="VALUE">
                      <a:rPr lang="en-US"/>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1127263524275008"/>
                      <c:h val="6.6168174873663166E-2"/>
                    </c:manualLayout>
                  </c15:layout>
                  <c15:dlblFieldTable/>
                  <c15:showDataLabelsRange val="0"/>
                </c:ext>
                <c:ext xmlns:c16="http://schemas.microsoft.com/office/drawing/2014/chart" uri="{C3380CC4-5D6E-409C-BE32-E72D297353CC}">
                  <c16:uniqueId val="{00000009-4A4B-4508-A5DD-91271F9986A4}"/>
                </c:ext>
              </c:extLst>
            </c:dLbl>
            <c:dLbl>
              <c:idx val="8"/>
              <c:layout>
                <c:manualLayout>
                  <c:x val="-1.0171499806704794E-2"/>
                  <c:y val="-4.7499706193442235E-3"/>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440F896A-0AF1-4D3D-81C0-FDD1296A400A}" type="CATEGORYNAME">
                      <a:rPr lang="en-US"/>
                      <a:pPr algn="l">
                        <a:defRPr/>
                      </a:pPr>
                      <a:t>[CATEGORY NAME]</a:t>
                    </a:fld>
                    <a:r>
                      <a:rPr lang="en-US"/>
                      <a:t>, </a:t>
                    </a:r>
                    <a:fld id="{255BF5DF-C822-4D30-81D3-8E3E8233F850}" type="VALUE">
                      <a:rPr lang="en-US" smtClean="0"/>
                      <a:pPr algn="l">
                        <a:defRPr/>
                      </a:pPr>
                      <a:t>[VALUE]</a:t>
                    </a:fld>
                    <a:r>
                      <a:rPr lang="en-US"/>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5533020453014316"/>
                      <c:h val="7.6052121283347041E-2"/>
                    </c:manualLayout>
                  </c15:layout>
                  <c15:dlblFieldTable/>
                  <c15:showDataLabelsRange val="0"/>
                </c:ext>
                <c:ext xmlns:c16="http://schemas.microsoft.com/office/drawing/2014/chart" uri="{C3380CC4-5D6E-409C-BE32-E72D297353CC}">
                  <c16:uniqueId val="{0000000A-4A4B-4508-A5DD-91271F9986A4}"/>
                </c:ext>
              </c:extLst>
            </c:dLbl>
            <c:dLbl>
              <c:idx val="9"/>
              <c:layout>
                <c:manualLayout>
                  <c:x val="-1.6067332242151535E-2"/>
                  <c:y val="6.0424697379245433E-2"/>
                </c:manualLayout>
              </c:layout>
              <c:tx>
                <c:rich>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fld id="{F73CA5B0-1154-4311-B7BF-0371BC486A27}" type="CATEGORYNAME">
                      <a:rPr lang="en-US"/>
                      <a:pPr algn="l">
                        <a:defRPr/>
                      </a:pPr>
                      <a:t>[CATEGORY NAME]</a:t>
                    </a:fld>
                    <a:r>
                      <a:rPr lang="en-US" baseline="0"/>
                      <a:t>, </a:t>
                    </a:r>
                    <a:fld id="{51E58253-F060-4A1C-A384-36C6F672CA9B}" type="VALUE">
                      <a:rPr lang="en-US" baseline="0" smtClean="0"/>
                      <a:pPr algn="l">
                        <a:defRPr/>
                      </a:pPr>
                      <a:t>[VALUE]</a:t>
                    </a:fld>
                    <a:r>
                      <a:rPr lang="en-US" baseline="0"/>
                      <a:t>%</a:t>
                    </a:r>
                  </a:p>
                </c:rich>
              </c:tx>
              <c:spPr>
                <a:noFill/>
                <a:ln>
                  <a:noFill/>
                </a:ln>
                <a:effectLst/>
              </c:spPr>
              <c:txPr>
                <a:bodyPr rot="0" spcFirstLastPara="1" vertOverflow="ellipsis" vert="horz" wrap="square" anchor="ctr" anchorCtr="0"/>
                <a:lstStyle/>
                <a:p>
                  <a:pPr algn="l">
                    <a:defRPr sz="105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31728387780622569"/>
                      <c:h val="6.399018686097073E-2"/>
                    </c:manualLayout>
                  </c15:layout>
                  <c15:dlblFieldTable/>
                  <c15:showDataLabelsRange val="0"/>
                </c:ext>
                <c:ext xmlns:c16="http://schemas.microsoft.com/office/drawing/2014/chart" uri="{C3380CC4-5D6E-409C-BE32-E72D297353CC}">
                  <c16:uniqueId val="{0000000B-4A4B-4508-A5DD-91271F9986A4}"/>
                </c:ext>
              </c:extLst>
            </c:dLbl>
            <c:dLbl>
              <c:idx val="10"/>
              <c:layout>
                <c:manualLayout>
                  <c:x val="-0.16781974179110434"/>
                  <c:y val="2.8742939523685462E-2"/>
                </c:manualLayout>
              </c:layout>
              <c:tx>
                <c:rich>
                  <a:bodyPr/>
                  <a:lstStyle/>
                  <a:p>
                    <a:fld id="{576C8BBE-8086-4338-BA1D-29DCFCC86A1D}" type="CATEGORYNAME">
                      <a:rPr lang="en-US"/>
                      <a:pPr/>
                      <a:t>[CATEGORY NAME]</a:t>
                    </a:fld>
                    <a:r>
                      <a:rPr lang="en-US" baseline="0"/>
                      <a:t>, </a:t>
                    </a:r>
                    <a:fld id="{2504B6E0-7525-4870-B298-CAD47A0E20E3}" type="VALUE">
                      <a:rPr lang="en-US" baseline="0" smtClean="0"/>
                      <a:pPr/>
                      <a:t>[VALUE]</a:t>
                    </a:fld>
                    <a:r>
                      <a:rPr lang="en-US" baseline="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4A4B-4508-A5DD-91271F9986A4}"/>
                </c:ext>
              </c:extLst>
            </c:dLbl>
            <c:dLbl>
              <c:idx val="11"/>
              <c:layout>
                <c:manualLayout>
                  <c:x val="-5.7154990471333014E-3"/>
                  <c:y val="-3.7552928931328486E-2"/>
                </c:manualLayout>
              </c:layout>
              <c:tx>
                <c:rich>
                  <a:bodyPr/>
                  <a:lstStyle/>
                  <a:p>
                    <a:fld id="{910CF591-CA98-4366-B801-2A3819DC0995}" type="CATEGORYNAME">
                      <a:rPr lang="en-US"/>
                      <a:pPr/>
                      <a:t>[CATEGORY NAME]</a:t>
                    </a:fld>
                    <a:r>
                      <a:rPr lang="en-US" baseline="0"/>
                      <a:t>, </a:t>
                    </a:r>
                    <a:fld id="{053E8915-1676-4E07-A8DB-EF36EFB99DC6}" type="VALUE">
                      <a:rPr lang="en-US" baseline="0" smtClean="0"/>
                      <a:pPr/>
                      <a:t>[VALUE]</a:t>
                    </a:fld>
                    <a:r>
                      <a:rPr lang="en-US" baseline="0"/>
                      <a:t>%</a:t>
                    </a:r>
                  </a:p>
                </c:rich>
              </c:tx>
              <c:dLblPos val="bestFit"/>
              <c:showLegendKey val="0"/>
              <c:showVal val="1"/>
              <c:showCatName val="1"/>
              <c:showSerName val="0"/>
              <c:showPercent val="0"/>
              <c:showBubbleSize val="0"/>
              <c:extLst>
                <c:ext xmlns:c15="http://schemas.microsoft.com/office/drawing/2012/chart" uri="{CE6537A1-D6FC-4f65-9D91-7224C49458BB}">
                  <c15:layout>
                    <c:manualLayout>
                      <c:w val="0.1157874833398197"/>
                      <c:h val="0.18004543148742452"/>
                    </c:manualLayout>
                  </c15:layout>
                  <c15:dlblFieldTable/>
                  <c15:showDataLabelsRange val="0"/>
                </c:ext>
                <c:ext xmlns:c16="http://schemas.microsoft.com/office/drawing/2014/chart" uri="{C3380CC4-5D6E-409C-BE32-E72D297353CC}">
                  <c16:uniqueId val="{0000000D-4A4B-4508-A5DD-91271F9986A4}"/>
                </c:ext>
              </c:extLst>
            </c:dLbl>
            <c:dLbl>
              <c:idx val="12"/>
              <c:layout>
                <c:manualLayout>
                  <c:x val="-1.420955809084649E-4"/>
                  <c:y val="1.7836408508637897E-2"/>
                </c:manualLayout>
              </c:layout>
              <c:tx>
                <c:rich>
                  <a:bodyPr/>
                  <a:lstStyle/>
                  <a:p>
                    <a:fld id="{A17848F2-C264-468C-9A24-5B20F1BFF384}" type="CATEGORYNAME">
                      <a:rPr lang="en-US"/>
                      <a:pPr/>
                      <a:t>[CATEGORY NAME]</a:t>
                    </a:fld>
                    <a:r>
                      <a:rPr lang="en-US" baseline="0"/>
                      <a:t>, </a:t>
                    </a:r>
                    <a:fld id="{9728BDFC-F2A3-4E78-BB96-28E13040BD81}" type="VALUE">
                      <a:rPr lang="en-US" baseline="0" smtClean="0"/>
                      <a:pPr/>
                      <a:t>[VALUE]</a:t>
                    </a:fld>
                    <a:r>
                      <a:rPr lang="en-US" baseline="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4A4B-4508-A5DD-91271F9986A4}"/>
                </c:ext>
              </c:extLst>
            </c:dLbl>
            <c:dLbl>
              <c:idx val="13"/>
              <c:layout>
                <c:manualLayout>
                  <c:x val="-7.0520076307109214E-2"/>
                  <c:y val="-2.9653895874955931E-3"/>
                </c:manualLayout>
              </c:layout>
              <c:tx>
                <c:rich>
                  <a:bodyPr/>
                  <a:lstStyle/>
                  <a:p>
                    <a:fld id="{D3281DFF-58A9-4F19-9041-7F50CD7C54C2}" type="CATEGORYNAME">
                      <a:rPr lang="en-US"/>
                      <a:pPr/>
                      <a:t>[CATEGORY NAME]</a:t>
                    </a:fld>
                    <a:r>
                      <a:rPr lang="en-US" baseline="0"/>
                      <a:t>, </a:t>
                    </a:r>
                    <a:fld id="{E31C2863-E8F2-4760-AA64-24D05F234D12}" type="VALUE">
                      <a:rPr lang="en-US" baseline="0" smtClean="0"/>
                      <a:pPr/>
                      <a:t>[VALUE]</a:t>
                    </a:fld>
                    <a:r>
                      <a:rPr lang="en-US" baseline="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4A4B-4508-A5DD-91271F9986A4}"/>
                </c:ext>
              </c:extLst>
            </c:dLbl>
            <c:spPr>
              <a:noFill/>
              <a:ln>
                <a:noFill/>
              </a:ln>
              <a:effectLst/>
            </c:spPr>
            <c:txPr>
              <a:bodyPr rot="0" spcFirstLastPara="1" vertOverflow="ellipsis" vert="horz" wrap="square" anchor="ctr" anchorCtr="0"/>
              <a:lstStyle/>
              <a:p>
                <a:pPr algn="r">
                  <a:defRPr sz="1050" b="0"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extLst>
          </c:dLbls>
          <c:cat>
            <c:strRef>
              <c:f>Sheet1!$A$2:$A$15</c:f>
              <c:strCache>
                <c:ptCount val="14"/>
                <c:pt idx="0">
                  <c:v>Inpatient</c:v>
                </c:pt>
                <c:pt idx="1">
                  <c:v>Outpatient</c:v>
                </c:pt>
                <c:pt idx="2">
                  <c:v>Pharmacy</c:v>
                </c:pt>
                <c:pt idx="3">
                  <c:v>Emergency department</c:v>
                </c:pt>
                <c:pt idx="4">
                  <c:v>Long-term care</c:v>
                </c:pt>
                <c:pt idx="5">
                  <c:v>Other medical services</c:v>
                </c:pt>
                <c:pt idx="6">
                  <c:v>Law enforcement</c:v>
                </c:pt>
                <c:pt idx="7">
                  <c:v>SSI and SSDI</c:v>
                </c:pt>
                <c:pt idx="8">
                  <c:v>Homeless shelters</c:v>
                </c:pt>
                <c:pt idx="9">
                  <c:v>Research and training</c:v>
                </c:pt>
                <c:pt idx="10">
                  <c:v>Caregiving</c:v>
                </c:pt>
                <c:pt idx="11">
                  <c:v>Premature mortality</c:v>
                </c:pt>
                <c:pt idx="12">
                  <c:v>Unemployment</c:v>
                </c:pt>
                <c:pt idx="13">
                  <c:v>Productivity loss</c:v>
                </c:pt>
              </c:strCache>
            </c:strRef>
          </c:cat>
          <c:val>
            <c:numRef>
              <c:f>Sheet1!$B$2:$B$15</c:f>
              <c:numCache>
                <c:formatCode>General</c:formatCode>
                <c:ptCount val="14"/>
                <c:pt idx="0">
                  <c:v>8.8000000000000007</c:v>
                </c:pt>
                <c:pt idx="1">
                  <c:v>3.8</c:v>
                </c:pt>
                <c:pt idx="2">
                  <c:v>3.5</c:v>
                </c:pt>
                <c:pt idx="3">
                  <c:v>1.6</c:v>
                </c:pt>
                <c:pt idx="4">
                  <c:v>0.4</c:v>
                </c:pt>
                <c:pt idx="5">
                  <c:v>0</c:v>
                </c:pt>
                <c:pt idx="6">
                  <c:v>7.6</c:v>
                </c:pt>
                <c:pt idx="7">
                  <c:v>1.9</c:v>
                </c:pt>
                <c:pt idx="8">
                  <c:v>0.6</c:v>
                </c:pt>
                <c:pt idx="9">
                  <c:v>0.1</c:v>
                </c:pt>
                <c:pt idx="10">
                  <c:v>32.700000000000003</c:v>
                </c:pt>
                <c:pt idx="11">
                  <c:v>22.7</c:v>
                </c:pt>
                <c:pt idx="12">
                  <c:v>15.8</c:v>
                </c:pt>
                <c:pt idx="13">
                  <c:v>2.2000000000000002</c:v>
                </c:pt>
              </c:numCache>
            </c:numRef>
          </c:val>
          <c:extLst>
            <c:ext xmlns:c16="http://schemas.microsoft.com/office/drawing/2014/chart" uri="{C3380CC4-5D6E-409C-BE32-E72D297353CC}">
              <c16:uniqueId val="{00000000-4A4B-4508-A5DD-91271F9986A4}"/>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1354008770774852E-2"/>
          <c:y val="4.0538082547113857E-2"/>
          <c:w val="0.90175540030398227"/>
          <c:h val="0.80599402075963011"/>
        </c:manualLayout>
      </c:layout>
      <c:barChart>
        <c:barDir val="col"/>
        <c:grouping val="clustered"/>
        <c:varyColors val="0"/>
        <c:ser>
          <c:idx val="0"/>
          <c:order val="0"/>
          <c:tx>
            <c:strRef>
              <c:f>Sheet1!$B$1</c:f>
              <c:strCache>
                <c:ptCount val="1"/>
                <c:pt idx="0">
                  <c:v>Direct costs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China</c:v>
                </c:pt>
                <c:pt idx="1">
                  <c:v>Japan</c:v>
                </c:pt>
                <c:pt idx="2">
                  <c:v>Germany</c:v>
                </c:pt>
                <c:pt idx="3">
                  <c:v>Italy</c:v>
                </c:pt>
                <c:pt idx="4">
                  <c:v>Spain</c:v>
                </c:pt>
                <c:pt idx="5">
                  <c:v>UK</c:v>
                </c:pt>
                <c:pt idx="6">
                  <c:v>Canada</c:v>
                </c:pt>
                <c:pt idx="7">
                  <c:v>USA</c:v>
                </c:pt>
              </c:strCache>
            </c:strRef>
          </c:cat>
          <c:val>
            <c:numRef>
              <c:f>Sheet1!$B$2:$B$9</c:f>
              <c:numCache>
                <c:formatCode>General</c:formatCode>
                <c:ptCount val="8"/>
                <c:pt idx="0">
                  <c:v>8</c:v>
                </c:pt>
                <c:pt idx="1">
                  <c:v>28</c:v>
                </c:pt>
                <c:pt idx="2">
                  <c:v>55</c:v>
                </c:pt>
                <c:pt idx="3">
                  <c:v>30</c:v>
                </c:pt>
                <c:pt idx="4">
                  <c:v>50</c:v>
                </c:pt>
                <c:pt idx="5">
                  <c:v>34</c:v>
                </c:pt>
                <c:pt idx="6">
                  <c:v>30</c:v>
                </c:pt>
                <c:pt idx="7">
                  <c:v>20</c:v>
                </c:pt>
              </c:numCache>
            </c:numRef>
          </c:val>
          <c:extLst>
            <c:ext xmlns:c16="http://schemas.microsoft.com/office/drawing/2014/chart" uri="{C3380CC4-5D6E-409C-BE32-E72D297353CC}">
              <c16:uniqueId val="{00000000-4C02-45A1-BD1A-608C7D5668ED}"/>
            </c:ext>
          </c:extLst>
        </c:ser>
        <c:ser>
          <c:idx val="1"/>
          <c:order val="1"/>
          <c:tx>
            <c:strRef>
              <c:f>Sheet1!$C$1</c:f>
              <c:strCache>
                <c:ptCount val="1"/>
                <c:pt idx="0">
                  <c:v>Indirect costs</c:v>
                </c:pt>
              </c:strCache>
            </c:strRef>
          </c:tx>
          <c:spPr>
            <a:solidFill>
              <a:srgbClr val="7B9CB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China</c:v>
                </c:pt>
                <c:pt idx="1">
                  <c:v>Japan</c:v>
                </c:pt>
                <c:pt idx="2">
                  <c:v>Germany</c:v>
                </c:pt>
                <c:pt idx="3">
                  <c:v>Italy</c:v>
                </c:pt>
                <c:pt idx="4">
                  <c:v>Spain</c:v>
                </c:pt>
                <c:pt idx="5">
                  <c:v>UK</c:v>
                </c:pt>
                <c:pt idx="6">
                  <c:v>Canada</c:v>
                </c:pt>
                <c:pt idx="7">
                  <c:v>USA</c:v>
                </c:pt>
              </c:strCache>
            </c:strRef>
          </c:cat>
          <c:val>
            <c:numRef>
              <c:f>Sheet1!$C$2:$C$9</c:f>
              <c:numCache>
                <c:formatCode>General</c:formatCode>
                <c:ptCount val="8"/>
                <c:pt idx="0">
                  <c:v>92</c:v>
                </c:pt>
                <c:pt idx="1">
                  <c:v>72</c:v>
                </c:pt>
                <c:pt idx="2">
                  <c:v>45</c:v>
                </c:pt>
                <c:pt idx="3">
                  <c:v>70</c:v>
                </c:pt>
                <c:pt idx="4">
                  <c:v>50</c:v>
                </c:pt>
                <c:pt idx="5">
                  <c:v>66</c:v>
                </c:pt>
                <c:pt idx="6">
                  <c:v>70</c:v>
                </c:pt>
                <c:pt idx="7">
                  <c:v>80</c:v>
                </c:pt>
              </c:numCache>
            </c:numRef>
          </c:val>
          <c:extLst>
            <c:ext xmlns:c16="http://schemas.microsoft.com/office/drawing/2014/chart" uri="{C3380CC4-5D6E-409C-BE32-E72D297353CC}">
              <c16:uniqueId val="{00000001-4C02-45A1-BD1A-608C7D5668ED}"/>
            </c:ext>
          </c:extLst>
        </c:ser>
        <c:dLbls>
          <c:dLblPos val="outEnd"/>
          <c:showLegendKey val="0"/>
          <c:showVal val="1"/>
          <c:showCatName val="0"/>
          <c:showSerName val="0"/>
          <c:showPercent val="0"/>
          <c:showBubbleSize val="0"/>
        </c:dLbls>
        <c:gapWidth val="219"/>
        <c:axId val="2018017711"/>
        <c:axId val="2018019151"/>
      </c:barChart>
      <c:catAx>
        <c:axId val="2018017711"/>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2018019151"/>
        <c:crosses val="autoZero"/>
        <c:auto val="1"/>
        <c:lblAlgn val="ctr"/>
        <c:lblOffset val="100"/>
        <c:noMultiLvlLbl val="0"/>
      </c:catAx>
      <c:valAx>
        <c:axId val="2018019151"/>
        <c:scaling>
          <c:orientation val="minMax"/>
          <c:max val="100"/>
        </c:scaling>
        <c:delete val="0"/>
        <c:axPos val="l"/>
        <c:title>
          <c:tx>
            <c:rich>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GB" noProof="0"/>
                  <a:t>Proportion of total</a:t>
                </a:r>
                <a:r>
                  <a:rPr lang="en-GB" baseline="0" noProof="0"/>
                  <a:t> costs (%)</a:t>
                </a:r>
                <a:endParaRPr lang="en-GB" noProof="0"/>
              </a:p>
            </c:rich>
          </c:tx>
          <c:layout>
            <c:manualLayout>
              <c:xMode val="edge"/>
              <c:yMode val="edge"/>
              <c:x val="1.535456212048114E-3"/>
              <c:y val="0.15297606729352378"/>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GB"/>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2018017711"/>
        <c:crosses val="autoZero"/>
        <c:crossBetween val="between"/>
      </c:valAx>
      <c:spPr>
        <a:noFill/>
        <a:ln>
          <a:noFill/>
        </a:ln>
        <a:effectLst/>
      </c:spPr>
    </c:plotArea>
    <c:legend>
      <c:legendPos val="b"/>
      <c:layout>
        <c:manualLayout>
          <c:xMode val="edge"/>
          <c:yMode val="edge"/>
          <c:x val="0.71515812534552414"/>
          <c:y val="6.3056869936219909E-2"/>
          <c:w val="0.28484187465447586"/>
          <c:h val="7.618259249980939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sz="1200">
          <a:solidFill>
            <a:schemeClr val="tx2"/>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17615168553631E-2"/>
          <c:y val="3.6352053971415013E-2"/>
          <c:w val="0.88858410936259635"/>
          <c:h val="0.8829745141830605"/>
        </c:manualLayout>
      </c:layout>
      <c:barChart>
        <c:barDir val="col"/>
        <c:grouping val="percentStacked"/>
        <c:varyColors val="0"/>
        <c:ser>
          <c:idx val="0"/>
          <c:order val="0"/>
          <c:tx>
            <c:strRef>
              <c:f>Sheet1!$B$1</c:f>
              <c:strCache>
                <c:ptCount val="1"/>
                <c:pt idx="0">
                  <c:v>Employed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Sheet1!$B$2:$B$6</c:f>
              <c:numCache>
                <c:formatCode>General</c:formatCode>
                <c:ptCount val="5"/>
                <c:pt idx="0">
                  <c:v>32</c:v>
                </c:pt>
                <c:pt idx="1">
                  <c:v>22.2</c:v>
                </c:pt>
                <c:pt idx="2">
                  <c:v>22.1</c:v>
                </c:pt>
                <c:pt idx="3">
                  <c:v>23.9</c:v>
                </c:pt>
                <c:pt idx="4">
                  <c:v>25.1</c:v>
                </c:pt>
              </c:numCache>
            </c:numRef>
          </c:val>
          <c:extLst>
            <c:ext xmlns:c16="http://schemas.microsoft.com/office/drawing/2014/chart" uri="{C3380CC4-5D6E-409C-BE32-E72D297353CC}">
              <c16:uniqueId val="{00000000-FB84-4ED5-B861-8FFBE203A8D4}"/>
            </c:ext>
          </c:extLst>
        </c:ser>
        <c:ser>
          <c:idx val="1"/>
          <c:order val="1"/>
          <c:tx>
            <c:strRef>
              <c:f>Sheet1!$C$1</c:f>
              <c:strCache>
                <c:ptCount val="1"/>
                <c:pt idx="0">
                  <c:v>Long-term Parental Leave</c:v>
                </c:pt>
              </c:strCache>
            </c:strRef>
          </c:tx>
          <c:spPr>
            <a:solidFill>
              <a:schemeClr val="accent2"/>
            </a:solidFill>
            <a:ln>
              <a:noFill/>
            </a:ln>
            <a:effectLst/>
          </c:spPr>
          <c:invertIfNegative val="0"/>
          <c:dLbls>
            <c:dLbl>
              <c:idx val="1"/>
              <c:layout>
                <c:manualLayout>
                  <c:x val="8.2636443766749001E-2"/>
                  <c:y val="0"/>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4D-4800-B341-D5D96936C525}"/>
                </c:ext>
              </c:extLst>
            </c:dLbl>
            <c:dLbl>
              <c:idx val="2"/>
              <c:layout>
                <c:manualLayout>
                  <c:x val="9.0698535841553865E-2"/>
                  <c:y val="3.971153789027921E-3"/>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4D-4800-B341-D5D96936C525}"/>
                </c:ext>
              </c:extLst>
            </c:dLbl>
            <c:dLbl>
              <c:idx val="3"/>
              <c:layout>
                <c:manualLayout>
                  <c:x val="8.6667489804151468E-2"/>
                  <c:y val="-3.9711537890280667E-3"/>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4D-4800-B341-D5D96936C525}"/>
                </c:ext>
              </c:extLst>
            </c:dLbl>
            <c:dLbl>
              <c:idx val="4"/>
              <c:layout>
                <c:manualLayout>
                  <c:x val="8.4651966785450269E-2"/>
                  <c:y val="0"/>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4D-4800-B341-D5D96936C52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Sheet1!$C$2:$C$6</c:f>
              <c:numCache>
                <c:formatCode>General</c:formatCode>
                <c:ptCount val="5"/>
                <c:pt idx="0">
                  <c:v>1.6</c:v>
                </c:pt>
                <c:pt idx="1">
                  <c:v>1.1000000000000001</c:v>
                </c:pt>
                <c:pt idx="2">
                  <c:v>1.1000000000000001</c:v>
                </c:pt>
                <c:pt idx="3">
                  <c:v>1.2</c:v>
                </c:pt>
                <c:pt idx="4">
                  <c:v>1.2</c:v>
                </c:pt>
              </c:numCache>
            </c:numRef>
          </c:val>
          <c:extLst>
            <c:ext xmlns:c16="http://schemas.microsoft.com/office/drawing/2014/chart" uri="{C3380CC4-5D6E-409C-BE32-E72D297353CC}">
              <c16:uniqueId val="{00000001-FB84-4ED5-B861-8FFBE203A8D4}"/>
            </c:ext>
          </c:extLst>
        </c:ser>
        <c:ser>
          <c:idx val="2"/>
          <c:order val="2"/>
          <c:tx>
            <c:strRef>
              <c:f>Sheet1!$D$1</c:f>
              <c:strCache>
                <c:ptCount val="1"/>
                <c:pt idx="0">
                  <c:v>Student</c:v>
                </c:pt>
              </c:strCache>
            </c:strRef>
          </c:tx>
          <c:spPr>
            <a:solidFill>
              <a:schemeClr val="accent3"/>
            </a:solidFill>
            <a:ln>
              <a:noFill/>
            </a:ln>
            <a:effectLst/>
          </c:spPr>
          <c:invertIfNegative val="0"/>
          <c:dLbls>
            <c:dLbl>
              <c:idx val="0"/>
              <c:layout>
                <c:manualLayout>
                  <c:x val="-1.854512592250413E-17"/>
                  <c:y val="3.40214506585829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84-4ED5-B861-8FFBE203A8D4}"/>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84-4ED5-B861-8FFBE203A8D4}"/>
                </c:ext>
              </c:extLst>
            </c:dLbl>
            <c:dLbl>
              <c:idx val="3"/>
              <c:layout>
                <c:manualLayout>
                  <c:x val="0"/>
                  <c:y val="-1.19134613670836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4D-4800-B341-D5D96936C52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Sheet1!$D$2:$D$6</c:f>
              <c:numCache>
                <c:formatCode>General</c:formatCode>
                <c:ptCount val="5"/>
                <c:pt idx="0">
                  <c:v>14.4</c:v>
                </c:pt>
                <c:pt idx="1">
                  <c:v>10.1</c:v>
                </c:pt>
                <c:pt idx="2">
                  <c:v>6.5</c:v>
                </c:pt>
                <c:pt idx="3">
                  <c:v>4.7</c:v>
                </c:pt>
                <c:pt idx="4">
                  <c:v>4</c:v>
                </c:pt>
              </c:numCache>
            </c:numRef>
          </c:val>
          <c:extLst>
            <c:ext xmlns:c16="http://schemas.microsoft.com/office/drawing/2014/chart" uri="{C3380CC4-5D6E-409C-BE32-E72D297353CC}">
              <c16:uniqueId val="{00000004-FB84-4ED5-B861-8FFBE203A8D4}"/>
            </c:ext>
          </c:extLst>
        </c:ser>
        <c:ser>
          <c:idx val="3"/>
          <c:order val="3"/>
          <c:tx>
            <c:strRef>
              <c:f>Sheet1!$E$1</c:f>
              <c:strCache>
                <c:ptCount val="1"/>
                <c:pt idx="0">
                  <c:v>Not in work</c:v>
                </c:pt>
              </c:strCache>
            </c:strRef>
          </c:tx>
          <c:spPr>
            <a:solidFill>
              <a:schemeClr val="tx1">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Sheet1!$E$2:$E$6</c:f>
              <c:numCache>
                <c:formatCode>General</c:formatCode>
                <c:ptCount val="5"/>
                <c:pt idx="0">
                  <c:v>40.800000000000004</c:v>
                </c:pt>
                <c:pt idx="1">
                  <c:v>49.9</c:v>
                </c:pt>
                <c:pt idx="2">
                  <c:v>40.9</c:v>
                </c:pt>
                <c:pt idx="3">
                  <c:v>35.599999999999994</c:v>
                </c:pt>
                <c:pt idx="4">
                  <c:v>33.799999999999997</c:v>
                </c:pt>
              </c:numCache>
            </c:numRef>
          </c:val>
          <c:extLst>
            <c:ext xmlns:c16="http://schemas.microsoft.com/office/drawing/2014/chart" uri="{C3380CC4-5D6E-409C-BE32-E72D297353CC}">
              <c16:uniqueId val="{00000005-FB84-4ED5-B861-8FFBE203A8D4}"/>
            </c:ext>
          </c:extLst>
        </c:ser>
        <c:ser>
          <c:idx val="4"/>
          <c:order val="4"/>
          <c:tx>
            <c:strRef>
              <c:f>Sheet1!$F$1</c:f>
              <c:strCache>
                <c:ptCount val="1"/>
                <c:pt idx="0">
                  <c:v>Social welfare</c:v>
                </c:pt>
              </c:strCache>
            </c:strRef>
          </c:tx>
          <c:spPr>
            <a:solidFill>
              <a:schemeClr val="accent5"/>
            </a:solidFill>
            <a:ln>
              <a:noFill/>
            </a:ln>
            <a:effectLst/>
          </c:spPr>
          <c:invertIfNegative val="0"/>
          <c:dLbls>
            <c:dLbl>
              <c:idx val="0"/>
              <c:layout>
                <c:manualLayout>
                  <c:x val="-1.854512592250413E-17"/>
                  <c:y val="-6.804290131716590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B84-4ED5-B861-8FFBE203A8D4}"/>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84-4ED5-B861-8FFBE203A8D4}"/>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Sheet1!$F$2:$F$6</c:f>
              <c:numCache>
                <c:formatCode>General</c:formatCode>
                <c:ptCount val="5"/>
                <c:pt idx="0">
                  <c:v>11.2</c:v>
                </c:pt>
                <c:pt idx="1">
                  <c:v>16.7</c:v>
                </c:pt>
                <c:pt idx="2">
                  <c:v>29.4</c:v>
                </c:pt>
                <c:pt idx="3">
                  <c:v>34.599999999999994</c:v>
                </c:pt>
                <c:pt idx="4">
                  <c:v>35.9</c:v>
                </c:pt>
              </c:numCache>
            </c:numRef>
          </c:val>
          <c:extLst>
            <c:ext xmlns:c16="http://schemas.microsoft.com/office/drawing/2014/chart" uri="{C3380CC4-5D6E-409C-BE32-E72D297353CC}">
              <c16:uniqueId val="{00000008-FB84-4ED5-B861-8FFBE203A8D4}"/>
            </c:ext>
          </c:extLst>
        </c:ser>
        <c:dLbls>
          <c:dLblPos val="ctr"/>
          <c:showLegendKey val="0"/>
          <c:showVal val="1"/>
          <c:showCatName val="0"/>
          <c:showSerName val="0"/>
          <c:showPercent val="0"/>
          <c:showBubbleSize val="0"/>
        </c:dLbls>
        <c:gapWidth val="31"/>
        <c:overlap val="100"/>
        <c:axId val="916867200"/>
        <c:axId val="916873440"/>
      </c:barChart>
      <c:catAx>
        <c:axId val="916867200"/>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73440"/>
        <c:crosses val="autoZero"/>
        <c:auto val="1"/>
        <c:lblAlgn val="ctr"/>
        <c:lblOffset val="100"/>
        <c:noMultiLvlLbl val="0"/>
      </c:catAx>
      <c:valAx>
        <c:axId val="916873440"/>
        <c:scaling>
          <c:orientation val="minMax"/>
        </c:scaling>
        <c:delete val="0"/>
        <c:axPos val="l"/>
        <c:numFmt formatCode="0%" sourceLinked="0"/>
        <c:majorTickMark val="out"/>
        <c:minorTickMark val="none"/>
        <c:tickLblPos val="none"/>
        <c:spPr>
          <a:noFill/>
          <a:ln w="19050">
            <a:solidFill>
              <a:schemeClr val="tx2"/>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6720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70010546527809"/>
          <c:y val="4.0538082547113857E-2"/>
          <c:w val="0.80888629184600513"/>
          <c:h val="0.80599402075963011"/>
        </c:manualLayout>
      </c:layout>
      <c:barChart>
        <c:barDir val="col"/>
        <c:grouping val="clustered"/>
        <c:varyColors val="0"/>
        <c:ser>
          <c:idx val="0"/>
          <c:order val="0"/>
          <c:tx>
            <c:strRef>
              <c:f>Sheet1!$B$1</c:f>
              <c:strCache>
                <c:ptCount val="1"/>
                <c:pt idx="0">
                  <c:v>PAF</c:v>
                </c:pt>
              </c:strCache>
            </c:strRef>
          </c:tx>
          <c:spPr>
            <a:solidFill>
              <a:schemeClr val="accent3"/>
            </a:solidFill>
            <a:ln>
              <a:noFill/>
            </a:ln>
            <a:effectLst/>
          </c:spPr>
          <c:invertIfNegative val="0"/>
          <c:cat>
            <c:strRef>
              <c:f>Sheet1!$A$2:$A$3</c:f>
              <c:strCache>
                <c:ptCount val="2"/>
                <c:pt idx="0">
                  <c:v>Childhood adversities</c:v>
                </c:pt>
                <c:pt idx="1">
                  <c:v>Cannabis use </c:v>
                </c:pt>
              </c:strCache>
            </c:strRef>
          </c:cat>
          <c:val>
            <c:numRef>
              <c:f>Sheet1!$B$2:$B$3</c:f>
              <c:numCache>
                <c:formatCode>General</c:formatCode>
                <c:ptCount val="2"/>
                <c:pt idx="0">
                  <c:v>37.799999999999997</c:v>
                </c:pt>
                <c:pt idx="1">
                  <c:v>9.6999999999999993</c:v>
                </c:pt>
              </c:numCache>
            </c:numRef>
          </c:val>
          <c:extLst>
            <c:ext xmlns:c16="http://schemas.microsoft.com/office/drawing/2014/chart" uri="{C3380CC4-5D6E-409C-BE32-E72D297353CC}">
              <c16:uniqueId val="{00000000-9119-4C70-B045-9469938654C1}"/>
            </c:ext>
          </c:extLst>
        </c:ser>
        <c:ser>
          <c:idx val="1"/>
          <c:order val="1"/>
          <c:tx>
            <c:strRef>
              <c:f>Sheet1!$C$1</c:f>
              <c:strCache>
                <c:ptCount val="1"/>
                <c:pt idx="0">
                  <c:v>Prevalence</c:v>
                </c:pt>
              </c:strCache>
            </c:strRef>
          </c:tx>
          <c:spPr>
            <a:solidFill>
              <a:schemeClr val="accent5"/>
            </a:solidFill>
            <a:ln>
              <a:noFill/>
            </a:ln>
            <a:effectLst/>
          </c:spPr>
          <c:invertIfNegative val="0"/>
          <c:cat>
            <c:strRef>
              <c:f>Sheet1!$A$2:$A$3</c:f>
              <c:strCache>
                <c:ptCount val="2"/>
                <c:pt idx="0">
                  <c:v>Childhood adversities</c:v>
                </c:pt>
                <c:pt idx="1">
                  <c:v>Cannabis use </c:v>
                </c:pt>
              </c:strCache>
            </c:strRef>
          </c:cat>
          <c:val>
            <c:numRef>
              <c:f>Sheet1!$C$2:$C$3</c:f>
              <c:numCache>
                <c:formatCode>General</c:formatCode>
                <c:ptCount val="2"/>
                <c:pt idx="0">
                  <c:v>38.799999999999997</c:v>
                </c:pt>
                <c:pt idx="1">
                  <c:v>3.8</c:v>
                </c:pt>
              </c:numCache>
            </c:numRef>
          </c:val>
          <c:extLst>
            <c:ext xmlns:c16="http://schemas.microsoft.com/office/drawing/2014/chart" uri="{C3380CC4-5D6E-409C-BE32-E72D297353CC}">
              <c16:uniqueId val="{00000001-9119-4C70-B045-9469938654C1}"/>
            </c:ext>
          </c:extLst>
        </c:ser>
        <c:dLbls>
          <c:showLegendKey val="0"/>
          <c:showVal val="0"/>
          <c:showCatName val="0"/>
          <c:showSerName val="0"/>
          <c:showPercent val="0"/>
          <c:showBubbleSize val="0"/>
        </c:dLbls>
        <c:gapWidth val="371"/>
        <c:axId val="2018017711"/>
        <c:axId val="2018019151"/>
      </c:barChart>
      <c:catAx>
        <c:axId val="2018017711"/>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2018019151"/>
        <c:crosses val="autoZero"/>
        <c:auto val="1"/>
        <c:lblAlgn val="ctr"/>
        <c:lblOffset val="100"/>
        <c:noMultiLvlLbl val="0"/>
      </c:catAx>
      <c:valAx>
        <c:axId val="2018019151"/>
        <c:scaling>
          <c:orientation val="minMax"/>
          <c:max val="50"/>
          <c:min val="0"/>
        </c:scaling>
        <c:delete val="0"/>
        <c:axPos val="l"/>
        <c:title>
          <c:tx>
            <c:rich>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GB" b="1" noProof="0"/>
                  <a:t>Proportion (%) </a:t>
                </a:r>
              </a:p>
            </c:rich>
          </c:tx>
          <c:layout>
            <c:manualLayout>
              <c:xMode val="edge"/>
              <c:yMode val="edge"/>
              <c:x val="0"/>
              <c:y val="8.3041418529267649E-2"/>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2018017711"/>
        <c:crosses val="autoZero"/>
        <c:crossBetween val="between"/>
      </c:valAx>
      <c:spPr>
        <a:noFill/>
        <a:ln>
          <a:noFill/>
        </a:ln>
        <a:effectLst/>
      </c:spPr>
    </c:plotArea>
    <c:legend>
      <c:legendPos val="b"/>
      <c:layout>
        <c:manualLayout>
          <c:xMode val="edge"/>
          <c:yMode val="edge"/>
          <c:x val="0.6861250936310439"/>
          <c:y val="0"/>
          <c:w val="0.3013194820540594"/>
          <c:h val="0.2648629371717121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52625646242338"/>
          <c:y val="0.34259447441759699"/>
          <c:w val="0.51786563447765155"/>
          <c:h val="0.6175479953260829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3">
                  <a:lumMod val="50000"/>
                </a:schemeClr>
              </a:solidFill>
              <a:ln>
                <a:noFill/>
              </a:ln>
              <a:effectLst/>
            </c:spPr>
            <c:extLst>
              <c:ext xmlns:c16="http://schemas.microsoft.com/office/drawing/2014/chart" uri="{C3380CC4-5D6E-409C-BE32-E72D297353CC}">
                <c16:uniqueId val="{00000003-5544-49B2-AD7E-F2571984EFF4}"/>
              </c:ext>
            </c:extLst>
          </c:dPt>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4-5544-49B2-AD7E-F2571984EFF4}"/>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5544-49B2-AD7E-F2571984EFF4}"/>
              </c:ext>
            </c:extLst>
          </c:dPt>
          <c:dPt>
            <c:idx val="3"/>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6-5544-49B2-AD7E-F2571984EFF4}"/>
              </c:ext>
            </c:extLst>
          </c:dPt>
          <c:dPt>
            <c:idx val="4"/>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7-5544-49B2-AD7E-F2571984EFF4}"/>
              </c:ext>
            </c:extLst>
          </c:dPt>
          <c:dPt>
            <c:idx val="5"/>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8-5544-49B2-AD7E-F2571984EFF4}"/>
              </c:ext>
            </c:extLst>
          </c:dPt>
          <c:dPt>
            <c:idx val="6"/>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9-5544-49B2-AD7E-F2571984EFF4}"/>
              </c:ext>
            </c:extLst>
          </c:dPt>
          <c:cat>
            <c:strRef>
              <c:f>Sheet1!$A$2:$A$8</c:f>
              <c:strCache>
                <c:ptCount val="7"/>
                <c:pt idx="0">
                  <c:v>Any LAI</c:v>
                </c:pt>
                <c:pt idx="1">
                  <c:v>Aripiprazole</c:v>
                </c:pt>
                <c:pt idx="2">
                  <c:v>Olanzapine</c:v>
                </c:pt>
                <c:pt idx="3">
                  <c:v>Risperidone</c:v>
                </c:pt>
                <c:pt idx="4">
                  <c:v>Other oral antipsychotic</c:v>
                </c:pt>
                <c:pt idx="5">
                  <c:v>Quetiapine</c:v>
                </c:pt>
                <c:pt idx="6">
                  <c:v>Antipsychotic polytherapy</c:v>
                </c:pt>
              </c:strCache>
            </c:strRef>
          </c:cat>
          <c:val>
            <c:numRef>
              <c:f>Sheet1!$B$2:$B$8</c:f>
              <c:numCache>
                <c:formatCode>0%</c:formatCode>
                <c:ptCount val="7"/>
                <c:pt idx="0">
                  <c:v>0.54</c:v>
                </c:pt>
                <c:pt idx="1">
                  <c:v>0.31999999999999995</c:v>
                </c:pt>
                <c:pt idx="2">
                  <c:v>0.31999999999999995</c:v>
                </c:pt>
                <c:pt idx="3">
                  <c:v>0.28000000000000003</c:v>
                </c:pt>
                <c:pt idx="4">
                  <c:v>0.22999999999999998</c:v>
                </c:pt>
                <c:pt idx="5">
                  <c:v>0.16000000000000003</c:v>
                </c:pt>
                <c:pt idx="6">
                  <c:v>0.16000000000000003</c:v>
                </c:pt>
              </c:numCache>
            </c:numRef>
          </c:val>
          <c:extLst>
            <c:ext xmlns:c16="http://schemas.microsoft.com/office/drawing/2014/chart" uri="{C3380CC4-5D6E-409C-BE32-E72D297353CC}">
              <c16:uniqueId val="{00000000-5544-49B2-AD7E-F2571984EFF4}"/>
            </c:ext>
          </c:extLst>
        </c:ser>
        <c:dLbls>
          <c:showLegendKey val="0"/>
          <c:showVal val="0"/>
          <c:showCatName val="0"/>
          <c:showSerName val="0"/>
          <c:showPercent val="0"/>
          <c:showBubbleSize val="0"/>
        </c:dLbls>
        <c:gapWidth val="70"/>
        <c:overlap val="-27"/>
        <c:axId val="195462735"/>
        <c:axId val="195460815"/>
      </c:barChart>
      <c:catAx>
        <c:axId val="195462735"/>
        <c:scaling>
          <c:orientation val="minMax"/>
        </c:scaling>
        <c:delete val="0"/>
        <c:axPos val="t"/>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0"/>
          <a:lstStyle/>
          <a:p>
            <a:pPr>
              <a:defRPr sz="1200" b="0" i="0" u="none" strike="noStrike" kern="1200" baseline="0">
                <a:solidFill>
                  <a:schemeClr val="tx2"/>
                </a:solidFill>
                <a:latin typeface="+mn-lt"/>
                <a:ea typeface="+mn-ea"/>
                <a:cs typeface="+mn-cs"/>
              </a:defRPr>
            </a:pPr>
            <a:endParaRPr lang="en-US"/>
          </a:p>
        </c:txPr>
        <c:crossAx val="195460815"/>
        <c:crosses val="autoZero"/>
        <c:auto val="1"/>
        <c:lblAlgn val="ctr"/>
        <c:lblOffset val="100"/>
        <c:noMultiLvlLbl val="0"/>
      </c:catAx>
      <c:valAx>
        <c:axId val="195460815"/>
        <c:scaling>
          <c:orientation val="maxMin"/>
          <c:max val="1"/>
        </c:scaling>
        <c:delete val="0"/>
        <c:axPos val="l"/>
        <c:title>
          <c:tx>
            <c:rich>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GB" b="1" noProof="0"/>
                  <a:t>Risk</a:t>
                </a:r>
                <a:r>
                  <a:rPr lang="en-GB" b="1" baseline="0" noProof="0"/>
                  <a:t> reduction (%)</a:t>
                </a:r>
                <a:endParaRPr lang="en-GB" b="1" noProof="0"/>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GB"/>
            </a:p>
          </c:txPr>
        </c:title>
        <c:numFmt formatCode="0%" sourceLinked="0"/>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195462735"/>
        <c:crosses val="autoZero"/>
        <c:crossBetween val="between"/>
        <c:majorUnit val="0.2"/>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30/07/2026</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8"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21F48-A6A6-4C52-B94D-420AADA25D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a:extLst>
              <a:ext uri="{FF2B5EF4-FFF2-40B4-BE49-F238E27FC236}">
                <a16:creationId xmlns:a16="http://schemas.microsoft.com/office/drawing/2014/main" id="{E968C3AF-DB07-ACDC-740C-9FB013E5D28C}"/>
              </a:ext>
            </a:extLst>
          </p:cNvPr>
          <p:cNvSpPr>
            <a:spLocks noGrp="1" noRot="1" noChangeAspect="1"/>
          </p:cNvSpPr>
          <p:nvPr>
            <p:ph type="sldImg"/>
          </p:nvPr>
        </p:nvSpPr>
        <p:spPr/>
        <p:txBody>
          <a:bodyPr/>
          <a:lstStyle/>
          <a:p>
            <a:endParaRPr lang="en-US"/>
          </a:p>
        </p:txBody>
      </p:sp>
      <p:sp>
        <p:nvSpPr>
          <p:cNvPr id="7" name="Notes Placeholder 6">
            <a:extLst>
              <a:ext uri="{FF2B5EF4-FFF2-40B4-BE49-F238E27FC236}">
                <a16:creationId xmlns:a16="http://schemas.microsoft.com/office/drawing/2014/main" id="{50715FE4-834B-72B1-63F4-C404D8BD971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8371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D87E0-BCEF-C1FE-6B88-4EFE79D23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C8822-87DB-DF51-38DC-486A480E6E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E166C8-CB58-E71D-F6F6-D3891F76AE2F}"/>
              </a:ext>
            </a:extLst>
          </p:cNvPr>
          <p:cNvSpPr>
            <a:spLocks noGrp="1"/>
          </p:cNvSpPr>
          <p:nvPr>
            <p:ph type="body" idx="1"/>
          </p:nvPr>
        </p:nvSpPr>
        <p:spPr/>
        <p:txBody>
          <a:bodyPr/>
          <a:lstStyle/>
          <a:p>
            <a:r>
              <a:rPr lang="en-GB"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AutoNum type="arabicPeriod"/>
            </a:pPr>
            <a:r>
              <a:rPr lang="en-GB" sz="1000">
                <a:latin typeface="Calibri" panose="020F0502020204030204" pitchFamily="34" charset="0"/>
                <a:ea typeface="Calibri" panose="020F0502020204030204" pitchFamily="34" charset="0"/>
                <a:cs typeface="Calibri" panose="020F0502020204030204" pitchFamily="34" charset="0"/>
              </a:rPr>
              <a:t>Solmi M, Seitidis G, Mavridis D, et al. Incidence, prevalence, and global burden of schizophrenia - data, with critical appraisal, from the Global Burden of Disease (GBD) 2019. Mol Psychiatry 2023; 28: 5319–5327.</a:t>
            </a:r>
          </a:p>
          <a:p>
            <a:pPr marL="228600" indent="-228600">
              <a:buFont typeface="+mj-lt"/>
              <a:buAutoNum type="arabicPeriod"/>
              <a:defRPr/>
            </a:pPr>
            <a:r>
              <a:rPr lang="en-US" sz="100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a:latin typeface="Calibri" panose="020F0502020204030204" pitchFamily="34" charset="0"/>
                <a:ea typeface="Calibri" panose="020F0502020204030204" pitchFamily="34" charset="0"/>
                <a:cs typeface="Calibri" panose="020F0502020204030204" pitchFamily="34" charset="0"/>
              </a:rPr>
              <a:t>Li X, Wei N, Song J, et al. The global burden of schizophrenia and the impact of urbanization during 1990-2019: an analysis of the global burden of disease study 2019. Environ Res 2023; 232:116305. </a:t>
            </a:r>
          </a:p>
          <a:p>
            <a:endParaRPr lang="en-GB" sz="1000">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F12BC5C-AD50-1198-89E3-86A990F1FC36}"/>
              </a:ext>
            </a:extLst>
          </p:cNvPr>
          <p:cNvSpPr>
            <a:spLocks noGrp="1"/>
          </p:cNvSpPr>
          <p:nvPr>
            <p:ph type="sldNum" sz="quarter" idx="5"/>
          </p:nvPr>
        </p:nvSpPr>
        <p:spPr/>
        <p:txBody>
          <a:bodyPr/>
          <a:lstStyle/>
          <a:p>
            <a:fld id="{9E4441FC-7B67-43FA-BD36-9EFD361338B9}" type="slidenum">
              <a:rPr lang="en-GB" smtClean="0"/>
              <a:t>10</a:t>
            </a:fld>
            <a:endParaRPr lang="en-GB"/>
          </a:p>
        </p:txBody>
      </p:sp>
    </p:spTree>
    <p:extLst>
      <p:ext uri="{BB962C8B-B14F-4D97-AF65-F5344CB8AC3E}">
        <p14:creationId xmlns:p14="http://schemas.microsoft.com/office/powerpoint/2010/main" val="281550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56059-A715-F9E2-F8ED-9B6FDDFD0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0426C-8A24-9D9A-E2AC-FD5F84172D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9F5C95-9A56-DD31-5F01-A9B6002BF2D9}"/>
              </a:ext>
            </a:extLst>
          </p:cNvPr>
          <p:cNvSpPr>
            <a:spLocks noGrp="1"/>
          </p:cNvSpPr>
          <p:nvPr>
            <p:ph type="body" idx="1"/>
          </p:nvPr>
        </p:nvSpPr>
        <p:spPr/>
        <p:txBody>
          <a:bodyPr/>
          <a:lstStyle/>
          <a:p>
            <a:pPr lvl="0">
              <a:defRPr/>
            </a:pPr>
            <a:r>
              <a:rPr lang="en-US" sz="1000">
                <a:latin typeface="Calibri" panose="020F0502020204030204" pitchFamily="34" charset="0"/>
                <a:ea typeface="Calibri" panose="020F0502020204030204" pitchFamily="34" charset="0"/>
                <a:cs typeface="Calibri" panose="020F0502020204030204" pitchFamily="34" charset="0"/>
              </a:rPr>
              <a:t>Similar to 2019 estimates, the GBD study reported higher ASDRs for males (189.0 per 100,000 [95% UI: 139.9, 243.7]) with schizophrenia than females (166.4 per 100,000 [95% UI: 122.8, 213.9]) in 2021, suggesting consistent temporal trends.</a:t>
            </a:r>
            <a:r>
              <a:rPr lang="en-US" sz="1000" baseline="30000">
                <a:latin typeface="Calibri" panose="020F0502020204030204" pitchFamily="34" charset="0"/>
                <a:ea typeface="Calibri" panose="020F0502020204030204" pitchFamily="34" charset="0"/>
                <a:cs typeface="Calibri" panose="020F0502020204030204" pitchFamily="34" charset="0"/>
              </a:rPr>
              <a:t>5</a:t>
            </a:r>
            <a:endParaRPr lang="en-US" sz="1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latin typeface="Calibri" panose="020F0502020204030204" pitchFamily="34" charset="0"/>
                <a:ea typeface="Calibri" panose="020F0502020204030204" pitchFamily="34" charset="0"/>
                <a:cs typeface="Calibri" panose="020F0502020204030204" pitchFamily="34" charset="0"/>
              </a:rPr>
              <a:t>A GBD analysis of 2021 data for individuals aged 15–39 years showed an ASDR of 255.52 per 100,000 (95% UI: 180.97, 345.67) for males with schizophrenia versus 222.77 per 100,000 (157.48, 301.86) for females.</a:t>
            </a:r>
            <a:r>
              <a:rPr lang="en-US" sz="1000" baseline="30000">
                <a:latin typeface="Calibri" panose="020F0502020204030204" pitchFamily="34" charset="0"/>
                <a:ea typeface="Calibri" panose="020F0502020204030204" pitchFamily="34" charset="0"/>
                <a:cs typeface="Calibri" panose="020F0502020204030204" pitchFamily="34" charset="0"/>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aseline="30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latin typeface="Calibri" panose="020F0502020204030204" pitchFamily="34" charset="0"/>
                <a:ea typeface="Calibri" panose="020F0502020204030204" pitchFamily="34" charset="0"/>
                <a:cs typeface="Calibri" panose="020F0502020204030204" pitchFamily="34" charset="0"/>
              </a:rPr>
              <a:t>Abbreviations: ASDR=age-standardized disability rate; GBD=Global Burden of Diseases; UI=uncertainty interval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latin typeface="Calibri" panose="020F0502020204030204" pitchFamily="34" charset="0"/>
              <a:ea typeface="Calibri" panose="020F0502020204030204" pitchFamily="34" charset="0"/>
              <a:cs typeface="Calibri" panose="020F0502020204030204" pitchFamily="34" charset="0"/>
            </a:endParaRPr>
          </a:p>
          <a:p>
            <a:pPr lvl="0">
              <a:defRPr/>
            </a:pPr>
            <a:r>
              <a:rPr lang="en-GB"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Liao W, Chen Z, Wu W, et al. Trends and future burden of schizophrenia in youth across G20 countries: a systematic analysis of the global burden of disease 2021 study. BMC Psychiatry 2025; 25: 1101.</a:t>
            </a:r>
          </a:p>
          <a:p>
            <a:pPr marL="228600" indent="-228600">
              <a:buFont typeface="+mj-lt"/>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Solmi M, Seitidis G, Mavridis D, et al. Incidence, prevalence, and global burden of schizophrenia - data, with critical appraisal, from the Global Burden of Disease (GBD) 2019. Mol Psychiatry 2023; 28: 5319–5327.</a:t>
            </a:r>
          </a:p>
          <a:p>
            <a:pPr marL="228600" lvl="0" indent="-228600">
              <a:buFont typeface="+mj-lt"/>
              <a:buAutoNum type="arabicPeriod"/>
              <a:defRPr/>
            </a:pPr>
            <a:r>
              <a:rPr lang="en-US" sz="1000">
                <a:latin typeface="Calibri" panose="020F0502020204030204" pitchFamily="34" charset="0"/>
                <a:ea typeface="Calibri" panose="020F0502020204030204" pitchFamily="34" charset="0"/>
                <a:cs typeface="Calibri" panose="020F0502020204030204" pitchFamily="34" charset="0"/>
              </a:rPr>
              <a:t>Peng B, Hu F, He Q, et al. Global, regional, and national burden and trends of schizophrenia among adolescents and young adults aged 15-39 years from 1990 to 2021: an analysis of the global burden of disease study 2021. Front Psychiatry 2025; 16: 1682955.</a:t>
            </a:r>
          </a:p>
          <a:p>
            <a:pPr marL="228600" indent="-228600">
              <a:buFont typeface="+mj-lt"/>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GBD 2019 Mental Disorders Collaborators. Global, regional, and national burden of 12 mental disorders in 204 countries and territories, 1990-2019: a systematic analysis for the Global Burden of Disease Study 2019. Lancet Psychiatry 2022; 9: 137–150. </a:t>
            </a:r>
          </a:p>
          <a:p>
            <a:pPr marL="228600" indent="-228600">
              <a:buFont typeface="+mj-lt"/>
              <a:buAutoNum type="arabicPeriod"/>
              <a:defRPr/>
            </a:pPr>
            <a:r>
              <a:rPr lang="en-US" sz="100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lvl="0">
              <a:defRPr/>
            </a:pPr>
            <a:endParaRPr lang="en-US" sz="1000">
              <a:latin typeface="Calibri" panose="020F0502020204030204" pitchFamily="34" charset="0"/>
              <a:ea typeface="Calibri" panose="020F0502020204030204" pitchFamily="34" charset="0"/>
              <a:cs typeface="Calibri" panose="020F0502020204030204" pitchFamily="34" charset="0"/>
            </a:endParaRPr>
          </a:p>
          <a:p>
            <a:pPr lvl="0">
              <a:defRPr/>
            </a:pPr>
            <a:endParaRPr lang="en-CA" sz="1000">
              <a:latin typeface="Calibri" panose="020F0502020204030204" pitchFamily="34" charset="0"/>
              <a:ea typeface="Calibri" panose="020F0502020204030204" pitchFamily="34" charset="0"/>
              <a:cs typeface="Calibri" panose="020F0502020204030204" pitchFamily="34" charset="0"/>
            </a:endParaRPr>
          </a:p>
          <a:p>
            <a:pPr marL="228600" lvl="0" indent="-228600">
              <a:buFontTx/>
              <a:buAutoNum type="arabicPeriod"/>
              <a:defRPr/>
            </a:pPr>
            <a:endParaRPr lang="en-CA" sz="1000">
              <a:latin typeface="Calibri" panose="020F0502020204030204" pitchFamily="34" charset="0"/>
              <a:ea typeface="Calibri" panose="020F0502020204030204" pitchFamily="34" charset="0"/>
              <a:cs typeface="Calibri" panose="020F0502020204030204" pitchFamily="34" charset="0"/>
            </a:endParaRPr>
          </a:p>
          <a:p>
            <a:pPr lvl="0">
              <a:defRPr/>
            </a:pPr>
            <a:endParaRPr lang="en-GB" sz="1000">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AC2A202-38E2-941D-3664-B87D3EDCC1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0383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sz="1000">
                <a:latin typeface="Calibri" panose="020F0502020204030204" pitchFamily="34" charset="0"/>
                <a:ea typeface="Calibri" panose="020F0502020204030204" pitchFamily="34" charset="0"/>
                <a:cs typeface="Calibri" panose="020F0502020204030204" pitchFamily="34" charset="0"/>
              </a:rPr>
              <a:t>A Danish study of over 6.9 million residents aimed to calculate YLD for 18 mental and substance use disorders.</a:t>
            </a:r>
            <a:r>
              <a:rPr lang="en-GB" sz="1000" baseline="30000">
                <a:latin typeface="Calibri" panose="020F0502020204030204" pitchFamily="34" charset="0"/>
                <a:ea typeface="Calibri" panose="020F0502020204030204" pitchFamily="34" charset="0"/>
                <a:cs typeface="Calibri" panose="020F0502020204030204" pitchFamily="34" charset="0"/>
              </a:rPr>
              <a:t>2</a:t>
            </a:r>
            <a:r>
              <a:rPr lang="en-GB" sz="1000">
                <a:latin typeface="Calibri" panose="020F0502020204030204" pitchFamily="34" charset="0"/>
                <a:ea typeface="Calibri" panose="020F0502020204030204" pitchFamily="34" charset="0"/>
                <a:cs typeface="Calibri" panose="020F0502020204030204" pitchFamily="34" charset="0"/>
              </a:rPr>
              <a:t> </a:t>
            </a:r>
            <a:r>
              <a:rPr lang="en-US" sz="1000">
                <a:latin typeface="Calibri" panose="020F0502020204030204" pitchFamily="34" charset="0"/>
                <a:ea typeface="Calibri" panose="020F0502020204030204" pitchFamily="34" charset="0"/>
                <a:cs typeface="Calibri" panose="020F0502020204030204" pitchFamily="34" charset="0"/>
              </a:rPr>
              <a:t>Schizophrenia was associated with 225.0 (95% CI: 190.0, 258.0) YLD per 100,000 person-years in females and 322.6 (274.1, 370.7) YLD per 100,000 person-years in males.</a:t>
            </a:r>
            <a:r>
              <a:rPr lang="en-US" sz="1000" baseline="30000">
                <a:latin typeface="Calibri" panose="020F0502020204030204" pitchFamily="34" charset="0"/>
                <a:ea typeface="Calibri" panose="020F0502020204030204" pitchFamily="34" charset="0"/>
                <a:cs typeface="Calibri" panose="020F0502020204030204" pitchFamily="34" charset="0"/>
              </a:rPr>
              <a:t>2</a:t>
            </a:r>
            <a:r>
              <a:rPr lang="en-US" sz="1000" baseline="0">
                <a:highlight>
                  <a:srgbClr val="FF00FF"/>
                </a:highlight>
                <a:latin typeface="Calibri" panose="020F0502020204030204" pitchFamily="34" charset="0"/>
                <a:ea typeface="Calibri" panose="020F0502020204030204" pitchFamily="34" charset="0"/>
                <a:cs typeface="Calibri" panose="020F0502020204030204" pitchFamily="34" charset="0"/>
              </a:rPr>
              <a:t> </a:t>
            </a:r>
            <a:r>
              <a:rPr lang="en-US" sz="1000">
                <a:latin typeface="Calibri" panose="020F0502020204030204" pitchFamily="34" charset="0"/>
                <a:ea typeface="Calibri" panose="020F0502020204030204" pitchFamily="34" charset="0"/>
                <a:cs typeface="Calibri" panose="020F0502020204030204" pitchFamily="34" charset="0"/>
              </a:rPr>
              <a:t>When analyzed by subgroup (i.e., individuals with a specific mental or substance use disorder), schizophrenia was associated with the highest estimated YLD, at 65,872 (55,791–75,533) per 100,000 person-years across both sexes.</a:t>
            </a:r>
            <a:r>
              <a:rPr lang="en-US" sz="1000" baseline="30000">
                <a:latin typeface="Calibri" panose="020F0502020204030204" pitchFamily="34" charset="0"/>
                <a:ea typeface="Calibri" panose="020F0502020204030204" pitchFamily="34" charset="0"/>
                <a:cs typeface="Calibri" panose="020F0502020204030204" pitchFamily="34" charset="0"/>
              </a:rPr>
              <a:t>2</a:t>
            </a:r>
            <a:endParaRPr lang="en-US" sz="1000">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a:p>
            <a:r>
              <a:rPr lang="en-GB" sz="1000">
                <a:latin typeface="Calibri" panose="020F0502020204030204" pitchFamily="34" charset="0"/>
                <a:ea typeface="Calibri" panose="020F0502020204030204" pitchFamily="34" charset="0"/>
                <a:cs typeface="Calibri" panose="020F0502020204030204" pitchFamily="34" charset="0"/>
              </a:rPr>
              <a:t>Abbreviations: CI=confidence interval; </a:t>
            </a:r>
            <a:r>
              <a:rPr lang="en-US" sz="1000">
                <a:latin typeface="Calibri" panose="020F0502020204030204" pitchFamily="34" charset="0"/>
                <a:ea typeface="Calibri" panose="020F0502020204030204" pitchFamily="34" charset="0"/>
                <a:cs typeface="Calibri" panose="020F0502020204030204" pitchFamily="34" charset="0"/>
              </a:rPr>
              <a:t>YLD=years lived with disability</a:t>
            </a:r>
          </a:p>
          <a:p>
            <a:endParaRPr lang="en-GB" sz="10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000">
                <a:latin typeface="Calibri" panose="020F0502020204030204" pitchFamily="34" charset="0"/>
                <a:ea typeface="Calibri" panose="020F0502020204030204" pitchFamily="34" charset="0"/>
                <a:cs typeface="Calibri" panose="020F0502020204030204" pitchFamily="34" charset="0"/>
              </a:rPr>
              <a:t>References: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GBD 2019 Mental Disorders Collaborators. Global, regional, and national burden of 12 mental disorders in 204 countries and territories, 1990-2019: a systematic analysis for the Global Burden of Disease Study 2019. Lancet Psychiatry 2022; 9: 137–150. </a:t>
            </a:r>
          </a:p>
          <a:p>
            <a:pPr marL="22860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Weye N, Santomauro DF, Agerbo E, et al. Register-based metrics of years lived with disability associated with mental and substance use disorders: a register-based cohort study in Denmark. Lancet Psychiatry 2021; 8: 310–319.</a:t>
            </a:r>
            <a:endParaRPr lang="en-CA" sz="100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Institute for Health Metrics and Evaluation (IHME). GBD Compare Data Visualization. Seattle, WA: IHME, University of Washington, 2025. Available from https://vizhub.healthdata.org/gbd-compare.</a:t>
            </a:r>
          </a:p>
        </p:txBody>
      </p:sp>
      <p:sp>
        <p:nvSpPr>
          <p:cNvPr id="4" name="Slide Number Placeholder 3"/>
          <p:cNvSpPr>
            <a:spLocks noGrp="1"/>
          </p:cNvSpPr>
          <p:nvPr>
            <p:ph type="sldNum" sz="quarter" idx="5"/>
          </p:nvPr>
        </p:nvSpPr>
        <p:spPr/>
        <p:txBody>
          <a:bodyPr/>
          <a:lstStyle/>
          <a:p>
            <a:fld id="{9E4441FC-7B67-43FA-BD36-9EFD361338B9}" type="slidenum">
              <a:rPr lang="en-GB" smtClean="0"/>
              <a:t>12</a:t>
            </a:fld>
            <a:endParaRPr lang="en-GB"/>
          </a:p>
        </p:txBody>
      </p:sp>
    </p:spTree>
    <p:extLst>
      <p:ext uri="{BB962C8B-B14F-4D97-AF65-F5344CB8AC3E}">
        <p14:creationId xmlns:p14="http://schemas.microsoft.com/office/powerpoint/2010/main" val="144644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ABCEA-A1A0-1455-3BFA-E804B54EE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F39EB-7713-98EE-51C9-07C6E8ED79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905E81-275D-6CDD-D97F-A830B608F8F4}"/>
              </a:ext>
            </a:extLst>
          </p:cNvPr>
          <p:cNvSpPr>
            <a:spLocks noGrp="1"/>
          </p:cNvSpPr>
          <p:nvPr>
            <p:ph type="body" idx="1"/>
          </p:nvPr>
        </p:nvSpPr>
        <p:spPr/>
        <p:txBody>
          <a:bodyPr/>
          <a:lstStyle/>
          <a:p>
            <a:pPr marL="0" indent="0" rtl="0" eaLnBrk="1" latinLnBrk="0" hangingPunct="1">
              <a:buFont typeface="+mj-lt"/>
              <a:buNone/>
            </a:pP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The calculation of GBD data is based on the data available for each country, which means the accuracy of GBD data depends heavily on the quality and quantity of data used in the algorithm.</a:t>
            </a:r>
            <a:r>
              <a:rPr lang="en-US" sz="1000" i="0" kern="1200" baseline="3000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 The lowest epidemiological data coverage was found in data from countries with low levels of development, leading to greater uncertainty in the estimates.</a:t>
            </a:r>
            <a:r>
              <a:rPr lang="en-US" sz="1000" i="0" kern="1200" baseline="3000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p>
          <a:p>
            <a:pPr marL="0" indent="0" rtl="0" eaLnBrk="1" latinLnBrk="0" hangingPunct="1">
              <a:buFont typeface="+mj-lt"/>
              <a:buNone/>
            </a:pPr>
            <a:endParaRPr lang="en-US" sz="1000" i="0" kern="1200" baseline="30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00" b="0" i="0" kern="120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Abbreviations: </a:t>
            </a:r>
            <a:r>
              <a:rPr lang="en-GB"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GBD=G</a:t>
            </a: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lobal Burden of Diseases</a:t>
            </a:r>
            <a:endParaRPr lang="en-GB" sz="1000">
              <a:effectLst/>
              <a:latin typeface="Calibri" panose="020F0502020204030204" pitchFamily="34" charset="0"/>
              <a:ea typeface="Calibri" panose="020F0502020204030204" pitchFamily="34" charset="0"/>
              <a:cs typeface="Calibri" panose="020F0502020204030204" pitchFamily="34" charset="0"/>
            </a:endParaRPr>
          </a:p>
          <a:p>
            <a:pPr marL="0" indent="0" rtl="0" eaLnBrk="1" latinLnBrk="0" hangingPunct="1">
              <a:buFont typeface="+mj-lt"/>
              <a:buNone/>
            </a:pPr>
            <a:endParaRPr lang="en-US" sz="1000" i="0" kern="1200" baseline="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indent="0" rtl="0" eaLnBrk="1" latinLnBrk="0" hangingPunct="1">
              <a:buFont typeface="+mj-lt"/>
              <a:buNone/>
            </a:pP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 </a:t>
            </a:r>
          </a:p>
          <a:p>
            <a:pPr marL="228600" indent="-228600" rtl="0" eaLnBrk="1" latinLnBrk="0" hangingPunct="1">
              <a:buFont typeface="+mj-lt"/>
              <a:buAutoNum type="arabicPeriod"/>
            </a:pPr>
            <a:r>
              <a:rPr lang="en-US" sz="100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a:solidFill>
                  <a:schemeClr val="tx1"/>
                </a:solidFill>
                <a:latin typeface="Calibri" panose="020F0502020204030204" pitchFamily="34" charset="0"/>
                <a:ea typeface="Calibri" panose="020F0502020204030204" pitchFamily="34" charset="0"/>
                <a:cs typeface="Calibri" panose="020F0502020204030204" pitchFamily="34" charset="0"/>
              </a:rPr>
              <a:t>Solmi M, Seitidis G, Mavridis D, et al. Incidence, prevalence, and global burden of schizophrenia - data, with critical appraisal, from the Global Burden of Disease (GBD) 2019. Mol Psychiatry 2023; 28: 5319–5327.</a:t>
            </a:r>
          </a:p>
          <a:p>
            <a:pPr marL="228600" indent="-228600" rtl="0" eaLnBrk="1" latinLnBrk="0" hangingPunct="1">
              <a:buFont typeface="+mj-lt"/>
              <a:buAutoNum type="arabicPeriod"/>
            </a:pPr>
            <a:r>
              <a:rPr lang="en-US" sz="1000">
                <a:latin typeface="Calibri" panose="020F0502020204030204" pitchFamily="34" charset="0"/>
                <a:ea typeface="Calibri" panose="020F0502020204030204" pitchFamily="34" charset="0"/>
                <a:cs typeface="Calibri" panose="020F0502020204030204" pitchFamily="34" charset="0"/>
              </a:rPr>
              <a:t>Li X, Wei N, Song J, et al. The global burden of schizophrenia and the impact of urbanization during 1990-2019: an analysis of the global burden of disease study 2019. Environ Res 2023; 232: 116305. </a:t>
            </a:r>
          </a:p>
          <a:p>
            <a:pPr marL="228600" indent="-228600" rtl="0" eaLnBrk="1" latinLnBrk="0" hangingPunct="1">
              <a:buFont typeface="+mj-lt"/>
              <a:buAutoNum type="arabicPeriod"/>
            </a:pPr>
            <a:endParaRPr lang="en-US" sz="1000">
              <a:latin typeface="Calibri" panose="020F0502020204030204" pitchFamily="34" charset="0"/>
              <a:ea typeface="Calibri" panose="020F0502020204030204" pitchFamily="34" charset="0"/>
              <a:cs typeface="Calibri" panose="020F0502020204030204" pitchFamily="34" charset="0"/>
            </a:endParaRPr>
          </a:p>
          <a:p>
            <a:endParaRPr lang="en-GB" sz="1000"/>
          </a:p>
        </p:txBody>
      </p:sp>
      <p:sp>
        <p:nvSpPr>
          <p:cNvPr id="4" name="Slide Number Placeholder 3">
            <a:extLst>
              <a:ext uri="{FF2B5EF4-FFF2-40B4-BE49-F238E27FC236}">
                <a16:creationId xmlns:a16="http://schemas.microsoft.com/office/drawing/2014/main" id="{F15BD684-CDB4-2C7A-39EB-2E53F7DE289E}"/>
              </a:ext>
            </a:extLst>
          </p:cNvPr>
          <p:cNvSpPr>
            <a:spLocks noGrp="1"/>
          </p:cNvSpPr>
          <p:nvPr>
            <p:ph type="sldNum" sz="quarter" idx="5"/>
          </p:nvPr>
        </p:nvSpPr>
        <p:spPr/>
        <p:txBody>
          <a:bodyPr/>
          <a:lstStyle/>
          <a:p>
            <a:fld id="{9E4441FC-7B67-43FA-BD36-9EFD361338B9}" type="slidenum">
              <a:rPr lang="en-GB" smtClean="0"/>
              <a:t>13</a:t>
            </a:fld>
            <a:endParaRPr lang="en-GB"/>
          </a:p>
        </p:txBody>
      </p:sp>
    </p:spTree>
    <p:extLst>
      <p:ext uri="{BB962C8B-B14F-4D97-AF65-F5344CB8AC3E}">
        <p14:creationId xmlns:p14="http://schemas.microsoft.com/office/powerpoint/2010/main" val="2073578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750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r>
              <a:rPr lang="en-GB" sz="100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Chan JKN, Correll CU, Wong CSM, et al. Life expectancy and years of potential life lost in people with mental disorders: a systematic review and meta-analysis. EClinicalMedicine 2023; 65: 102294.</a:t>
            </a: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8503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B053B-207E-4CE7-9352-B59955FA6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F154D-AC84-8646-FD78-682AE4A718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DCD721-75CB-4DBD-4818-C1CC9C53F864}"/>
              </a:ext>
            </a:extLst>
          </p:cNvPr>
          <p:cNvSpPr>
            <a:spLocks noGrp="1"/>
          </p:cNvSpPr>
          <p:nvPr>
            <p:ph type="body" idx="1"/>
          </p:nvPr>
        </p:nvSpPr>
        <p:spPr/>
        <p:txBody>
          <a:bodyPr/>
          <a:lstStyle/>
          <a:p>
            <a:r>
              <a:rPr lang="en-US" sz="1000">
                <a:latin typeface="Calibri" panose="020F0502020204030204" pitchFamily="34" charset="0"/>
                <a:ea typeface="Calibri" panose="020F0502020204030204" pitchFamily="34" charset="0"/>
                <a:cs typeface="Calibri" panose="020F0502020204030204" pitchFamily="34" charset="0"/>
              </a:rPr>
              <a:t>The study had limitations, including the fact that data from continents other than Europe and North America were represented by fewer studies; therefore, results on regional differences should be interpreted with </a:t>
            </a:r>
            <a:r>
              <a:rPr lang="en-GB" sz="1000">
                <a:latin typeface="Calibri" panose="020F0502020204030204" pitchFamily="34" charset="0"/>
                <a:ea typeface="Calibri" panose="020F0502020204030204" pitchFamily="34" charset="0"/>
                <a:cs typeface="Calibri" panose="020F0502020204030204" pitchFamily="34" charset="0"/>
              </a:rPr>
              <a:t>caution.</a:t>
            </a:r>
            <a:r>
              <a:rPr lang="en-GB" sz="1000" baseline="30000">
                <a:latin typeface="Calibri" panose="020F0502020204030204" pitchFamily="34" charset="0"/>
                <a:ea typeface="Calibri" panose="020F0502020204030204" pitchFamily="34" charset="0"/>
                <a:cs typeface="Calibri" panose="020F0502020204030204" pitchFamily="34" charset="0"/>
              </a:rPr>
              <a:t>1</a:t>
            </a:r>
            <a:endParaRPr lang="en-US" sz="1000">
              <a:latin typeface="Calibri" panose="020F0502020204030204" pitchFamily="34" charset="0"/>
              <a:ea typeface="Calibri" panose="020F0502020204030204" pitchFamily="34" charset="0"/>
              <a:cs typeface="Calibri" panose="020F0502020204030204" pitchFamily="34" charset="0"/>
            </a:endParaRPr>
          </a:p>
          <a:p>
            <a:endParaRPr lang="en-US" sz="1000">
              <a:latin typeface="Calibri" panose="020F0502020204030204" pitchFamily="34" charset="0"/>
              <a:ea typeface="Calibri" panose="020F0502020204030204" pitchFamily="34" charset="0"/>
              <a:cs typeface="Calibri" panose="020F0502020204030204" pitchFamily="34" charset="0"/>
            </a:endParaRPr>
          </a:p>
          <a:p>
            <a:r>
              <a:rPr lang="en-US" sz="100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Chan JKN, Correll CU, Wong CSM, et al. Life expectancy and years of potential life lost in people with mental disorders: a systematic review and meta-analysis. EClinicalMedicine 2023; 65: 102294.</a:t>
            </a: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A93DF78-F974-2D4E-8136-14A193B75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3753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sz="1000">
                <a:latin typeface="Calibri" panose="020F0502020204030204" pitchFamily="34" charset="0"/>
                <a:ea typeface="Calibri" panose="020F0502020204030204" pitchFamily="34" charset="0"/>
                <a:cs typeface="Calibri" panose="020F0502020204030204" pitchFamily="34" charset="0"/>
              </a:rPr>
              <a:t>Based on a systematic review and random-effects meta-analysis of </a:t>
            </a:r>
            <a:r>
              <a:rPr lang="en-GB" sz="1000">
                <a:latin typeface="Calibri" panose="020F0502020204030204" pitchFamily="34" charset="0"/>
                <a:ea typeface="Calibri" panose="020F0502020204030204" pitchFamily="34" charset="0"/>
                <a:cs typeface="Calibri" panose="020F0502020204030204" pitchFamily="34" charset="0"/>
              </a:rPr>
              <a:t>135 studies (1957–2021), including 4.5 million people with schizophrenia and over 1.1 billion general population controls, all-cause mortality was higher in people with schizophrenia than in the general population (incident schizophrenia risk ratio: 3.516 [95% CI: 3.09, 3.998]; prevalent schizophrenia risk ratio: 2.859 [95% CI: 2.622, 3.117]).</a:t>
            </a:r>
            <a:r>
              <a:rPr lang="en-GB" sz="1000" baseline="30000">
                <a:latin typeface="Calibri" panose="020F0502020204030204" pitchFamily="34" charset="0"/>
                <a:ea typeface="Calibri" panose="020F0502020204030204" pitchFamily="34" charset="0"/>
                <a:cs typeface="Calibri" panose="020F0502020204030204" pitchFamily="34" charset="0"/>
              </a:rPr>
              <a:t>1</a:t>
            </a:r>
          </a:p>
          <a:p>
            <a:pPr lvl="0"/>
            <a:endParaRPr lang="en-GB" sz="1000" baseline="30000">
              <a:latin typeface="Calibri" panose="020F0502020204030204" pitchFamily="34" charset="0"/>
              <a:ea typeface="Calibri" panose="020F0502020204030204" pitchFamily="34" charset="0"/>
              <a:cs typeface="Calibri" panose="020F0502020204030204" pitchFamily="34" charset="0"/>
            </a:endParaRPr>
          </a:p>
          <a:p>
            <a:pPr lvl="0"/>
            <a:r>
              <a:rPr lang="en-GB" sz="1000" baseline="0">
                <a:latin typeface="Calibri" panose="020F0502020204030204" pitchFamily="34" charset="0"/>
                <a:ea typeface="Calibri" panose="020F0502020204030204" pitchFamily="34" charset="0"/>
                <a:cs typeface="Calibri" panose="020F0502020204030204" pitchFamily="34" charset="0"/>
              </a:rPr>
              <a:t>Abbreviations: CI=confidence interval</a:t>
            </a:r>
          </a:p>
          <a:p>
            <a:pPr lvl="0"/>
            <a:endParaRPr lang="en-GB" sz="1000">
              <a:latin typeface="Calibri" panose="020F0502020204030204" pitchFamily="34" charset="0"/>
              <a:ea typeface="Calibri" panose="020F0502020204030204" pitchFamily="34" charset="0"/>
              <a:cs typeface="Calibri" panose="020F0502020204030204" pitchFamily="34" charset="0"/>
            </a:endParaRPr>
          </a:p>
          <a:p>
            <a:pPr marL="0" indent="0">
              <a:buFont typeface="+mj-lt"/>
              <a:buNone/>
            </a:pPr>
            <a:r>
              <a:rPr lang="en-GB"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Correll CU, Solmi M, Croatto G, et al. Mortality in people with schizophrenia: a systematic review and meta-analysis of relative risk and aggravating or attenuating factors. World Psychiatry 2022; 21: 248–271.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6123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8EDA-C849-9256-80B9-61042EF3A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5F9F7-FF79-71CA-B29A-0535F5044DDC}"/>
              </a:ext>
            </a:extLst>
          </p:cNvPr>
          <p:cNvSpPr>
            <a:spLocks noGrp="1" noRot="1" noChangeAspect="1"/>
          </p:cNvSpPr>
          <p:nvPr>
            <p:ph type="sldImg"/>
          </p:nvPr>
        </p:nvSpPr>
        <p:spPr>
          <a:xfrm>
            <a:off x="420688" y="1241425"/>
            <a:ext cx="5956300" cy="3351213"/>
          </a:xfrm>
        </p:spPr>
        <p:txBody>
          <a:bodyPr/>
          <a:lstStyle/>
          <a:p>
            <a:endParaRPr lang="en-US"/>
          </a:p>
        </p:txBody>
      </p:sp>
      <p:sp>
        <p:nvSpPr>
          <p:cNvPr id="3" name="Notes Placeholder 2">
            <a:extLst>
              <a:ext uri="{FF2B5EF4-FFF2-40B4-BE49-F238E27FC236}">
                <a16:creationId xmlns:a16="http://schemas.microsoft.com/office/drawing/2014/main" id="{893C1153-E9FC-3266-A350-E9734CEF875D}"/>
              </a:ext>
            </a:extLst>
          </p:cNvPr>
          <p:cNvSpPr>
            <a:spLocks noGrp="1"/>
          </p:cNvSpPr>
          <p:nvPr>
            <p:ph type="body" idx="1"/>
          </p:nvPr>
        </p:nvSpPr>
        <p:spPr/>
        <p:txBody>
          <a:bodyPr/>
          <a:lstStyle/>
          <a:p>
            <a:r>
              <a:rPr lang="en-US" sz="1000">
                <a:latin typeface="Calibri" panose="020F0502020204030204" pitchFamily="34" charset="0"/>
                <a:ea typeface="Calibri" panose="020F0502020204030204" pitchFamily="34" charset="0"/>
                <a:cs typeface="Calibri" panose="020F0502020204030204" pitchFamily="34" charset="0"/>
              </a:rPr>
              <a:t>Notable differences in all-cause, suicide-related, and specific-cause mortality risk have been observed across different regions.</a:t>
            </a:r>
            <a:r>
              <a:rPr lang="en-US" sz="1000" baseline="30000">
                <a:latin typeface="Calibri" panose="020F0502020204030204" pitchFamily="34" charset="0"/>
                <a:ea typeface="Calibri" panose="020F0502020204030204" pitchFamily="34" charset="0"/>
                <a:cs typeface="Calibri" panose="020F0502020204030204" pitchFamily="34" charset="0"/>
              </a:rPr>
              <a:t>1 </a:t>
            </a:r>
            <a:r>
              <a:rPr lang="en-GB" sz="1000">
                <a:latin typeface="Calibri" panose="020F0502020204030204" pitchFamily="34" charset="0"/>
                <a:ea typeface="Calibri" panose="020F0502020204030204" pitchFamily="34" charset="0"/>
                <a:cs typeface="Calibri" panose="020F0502020204030204" pitchFamily="34" charset="0"/>
              </a:rPr>
              <a:t>While mortality risk varies across regions, it is important to note that most data comes from North America, and Western and Northern Europe. Limited data are available for Central and South America, Eastern Europe, the Middle East and South Eastern Asia,</a:t>
            </a:r>
            <a:r>
              <a:rPr lang="en-US" sz="1000" baseline="30000">
                <a:latin typeface="Calibri" panose="020F0502020204030204" pitchFamily="34" charset="0"/>
                <a:ea typeface="Calibri" panose="020F0502020204030204" pitchFamily="34" charset="0"/>
                <a:cs typeface="Calibri" panose="020F0502020204030204" pitchFamily="34" charset="0"/>
              </a:rPr>
              <a:t>1 </a:t>
            </a:r>
            <a:r>
              <a:rPr lang="en-GB" sz="1000">
                <a:latin typeface="Calibri" panose="020F0502020204030204" pitchFamily="34" charset="0"/>
                <a:ea typeface="Calibri" panose="020F0502020204030204" pitchFamily="34" charset="0"/>
                <a:cs typeface="Calibri" panose="020F0502020204030204" pitchFamily="34" charset="0"/>
              </a:rPr>
              <a:t>meaning the mortality risk is not accurately captured for these regions.  </a:t>
            </a:r>
          </a:p>
          <a:p>
            <a:endParaRPr lang="en-GB" sz="1000">
              <a:latin typeface="Calibri" panose="020F0502020204030204" pitchFamily="34" charset="0"/>
              <a:ea typeface="Calibri" panose="020F0502020204030204" pitchFamily="34" charset="0"/>
              <a:cs typeface="Calibri" panose="020F0502020204030204" pitchFamily="34" charset="0"/>
            </a:endParaRPr>
          </a:p>
          <a:p>
            <a:r>
              <a:rPr lang="en-GB" sz="1000">
                <a:latin typeface="Calibri" panose="020F0502020204030204" pitchFamily="34" charset="0"/>
                <a:ea typeface="Calibri" panose="020F0502020204030204" pitchFamily="34" charset="0"/>
                <a:cs typeface="Calibri" panose="020F0502020204030204" pitchFamily="34" charset="0"/>
              </a:rPr>
              <a:t>References: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Solmi M, Croatto G, Fornaro M, et al. Regional differences in mortality risk and in attenuating or aggravating factors in schizophrenia: a systematic review and meta-analysis. Eur Neuropsychopharmacol 2024; 80: 55–69.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Correll CU, Solmi M, Croatto G, et al. Mortality in people with schizophrenia: a systematic review and meta-analysis of relative risk and aggravating or attenuating factors. World Psychiatry 2022; 21: 248–271. </a:t>
            </a:r>
          </a:p>
          <a:p>
            <a:pPr marL="228600" indent="-228600">
              <a:buFont typeface="+mj-lt"/>
              <a:buAutoNum type="arabicPeriod"/>
            </a:pPr>
            <a:r>
              <a:rPr lang="en-GB" sz="1000"/>
              <a:t>Solmi M, Firth J, Miola A, et al. </a:t>
            </a:r>
            <a:r>
              <a:rPr lang="en-US" sz="1000"/>
              <a:t>Disparities in cancer screening in people with mental illness across the world versus the general population: prevalence and comparative meta-analysis including 4 717 839 people. </a:t>
            </a:r>
            <a:r>
              <a:rPr lang="en-GB" sz="1000"/>
              <a:t>Lancet Psych 2020; 7: 52–63.</a:t>
            </a:r>
            <a:endParaRPr lang="en-GB" sz="1000" noProof="0"/>
          </a:p>
          <a:p>
            <a:pPr marL="228600" indent="-228600">
              <a:buFont typeface="+mj-lt"/>
              <a:buAutoNum type="arabicPeriod"/>
            </a:pPr>
            <a:r>
              <a:rPr lang="en-GB" sz="1000" noProof="0"/>
              <a:t>Solmi M, Fiedorowicz J, </a:t>
            </a:r>
            <a:r>
              <a:rPr lang="en-GB" sz="1000" noProof="0" err="1"/>
              <a:t>Poddighe</a:t>
            </a:r>
            <a:r>
              <a:rPr lang="en-GB" sz="1000" noProof="0"/>
              <a:t> L</a:t>
            </a:r>
            <a:r>
              <a:rPr lang="en-GB" sz="1000"/>
              <a:t>, </a:t>
            </a:r>
            <a:r>
              <a:rPr lang="en-GB" sz="1000" noProof="0"/>
              <a:t>et al. </a:t>
            </a:r>
            <a:r>
              <a:rPr lang="en-US" sz="1000" noProof="0"/>
              <a:t>Disparities in screening and treatment of cardiovascular diseases in patients with mental disorders across the world: systematic review and meta-analysis of 47 observational studies. </a:t>
            </a:r>
            <a:r>
              <a:rPr lang="en-GB" sz="1000" noProof="0"/>
              <a:t>Am J Psychiatry 2021; 78: 793–803.</a:t>
            </a:r>
          </a:p>
          <a:p>
            <a:pPr marL="228600" indent="-228600">
              <a:buFont typeface="+mj-lt"/>
              <a:buAutoNum type="arabicPeriod"/>
            </a:pPr>
            <a:r>
              <a:rPr lang="en-GB" sz="1000"/>
              <a:t>Wagner E, Højlund M, Fiedorowicz JG, et al. Lancet Psych 2026; 13: 112–124.</a:t>
            </a:r>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4F1BACE-3BCC-A73F-78FA-81216223A6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5756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E2295-7CE9-9445-AC82-ADAF4F815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8A885-8CAF-11AA-2423-E56A6B3588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278EF7-3706-D1AF-5DB6-784475E174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Potential explanations for the “antipsychotic paradox” include antipsychotic-related reductions of stress-linked cortisol levels and inflammation, improved healthy lifestyle behaviours, and a reduction in healthcare disparities between patients with and without schizophrenia.</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Further, antipsychotics are associated with increased adherence to medical and psychiatric care, which may override cardiometabolic risk associated with these treatments.</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This increased access to medical care may allow signs and symptoms to be identified sooner, resulting in timely diagnosis and treatment. In schizophrenia, there is a reduced substance abuse and suicide risk in individuals using antipsychotics vs those who are not.</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endParaRPr lang="en-US"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Evidence for the protective effects of antipsychotics is not consistently available across regions, with limited data available from South America, Eastern Europe, the Middle East and South-East Asia, highlighting a need for further research in these regions.</a:t>
            </a:r>
            <a:r>
              <a:rPr lang="en-US" sz="1000" baseline="30000" dirty="0">
                <a:latin typeface="Calibri" panose="020F0502020204030204" pitchFamily="34" charset="0"/>
                <a:ea typeface="Calibri" panose="020F0502020204030204" pitchFamily="34" charset="0"/>
                <a:cs typeface="Calibri" panose="020F0502020204030204" pitchFamily="34" charset="0"/>
              </a:rPr>
              <a:t>1,4</a:t>
            </a:r>
            <a:endParaRPr lang="en-US" sz="1000" dirty="0">
              <a:latin typeface="Calibri" panose="020F0502020204030204" pitchFamily="34" charset="0"/>
              <a:ea typeface="Calibri" panose="020F0502020204030204" pitchFamily="34" charset="0"/>
              <a:cs typeface="Calibri" panose="020F0502020204030204" pitchFamily="34" charset="0"/>
            </a:endParaRPr>
          </a:p>
          <a:p>
            <a:pPr rtl="0" eaLnBrk="1" latinLnBrk="0" hangingPunct="1"/>
            <a:endParaRPr lang="en-CA" sz="1000" kern="1200" dirty="0">
              <a:effectLst/>
              <a:latin typeface="Calibri" panose="020F0502020204030204" pitchFamily="34" charset="0"/>
              <a:ea typeface="Calibri" panose="020F0502020204030204" pitchFamily="34" charset="0"/>
              <a:cs typeface="Calibri" panose="020F0502020204030204" pitchFamily="34" charset="0"/>
            </a:endParaRPr>
          </a:p>
          <a:p>
            <a:pPr rtl="0" eaLnBrk="1" latinLnBrk="0" hangingPunct="1"/>
            <a:r>
              <a:rPr lang="en-CA" sz="1000" kern="1200" dirty="0">
                <a:effectLst/>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Correll CU, </a:t>
            </a: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Croatto G, et al. Mortality in people with schizophrenia: a systematic review and meta-analysis of relative risk and aggravating or attenuating factors. World Psychiatry 2022; 21: 248–271.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&amp; Correll CU. </a:t>
            </a:r>
            <a:r>
              <a:rPr lang="en-US" sz="1000" dirty="0">
                <a:latin typeface="Calibri" panose="020F0502020204030204" pitchFamily="34" charset="0"/>
                <a:ea typeface="Calibri" panose="020F0502020204030204" pitchFamily="34" charset="0"/>
                <a:cs typeface="Calibri" panose="020F0502020204030204" pitchFamily="34" charset="0"/>
              </a:rPr>
              <a:t>The antipsychotic paradox: Lessons regarding determinants of premature mortality. </a:t>
            </a:r>
            <a:r>
              <a:rPr lang="en-GB" sz="1000" dirty="0" err="1">
                <a:latin typeface="Calibri" panose="020F0502020204030204" pitchFamily="34" charset="0"/>
                <a:ea typeface="Calibri" panose="020F0502020204030204" pitchFamily="34" charset="0"/>
                <a:cs typeface="Calibri" panose="020F0502020204030204" pitchFamily="34" charset="0"/>
              </a:rPr>
              <a:t>Eur</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Neuropsychopharmacol</a:t>
            </a:r>
            <a:r>
              <a:rPr lang="en-GB" sz="1000" dirty="0">
                <a:latin typeface="Calibri" panose="020F0502020204030204" pitchFamily="34" charset="0"/>
                <a:ea typeface="Calibri" panose="020F0502020204030204" pitchFamily="34" charset="0"/>
                <a:cs typeface="Calibri" panose="020F0502020204030204" pitchFamily="34" charset="0"/>
              </a:rPr>
              <a:t> 2022; 62: 1–3. </a:t>
            </a:r>
          </a:p>
          <a:p>
            <a:pPr marL="228600" indent="-228600" rtl="0" eaLnBrk="1" latinLnBrk="0" hangingPunct="1">
              <a:buFont typeface="+mj-lt"/>
              <a:buAutoNum type="arabicPeriod"/>
            </a:pPr>
            <a:r>
              <a:rPr lang="en-GB" sz="1000" kern="1200" dirty="0" err="1">
                <a:effectLst/>
                <a:latin typeface="Calibri" panose="020F0502020204030204" pitchFamily="34" charset="0"/>
                <a:ea typeface="Calibri" panose="020F0502020204030204" pitchFamily="34" charset="0"/>
                <a:cs typeface="Calibri" panose="020F0502020204030204" pitchFamily="34" charset="0"/>
              </a:rPr>
              <a:t>Solmi</a:t>
            </a:r>
            <a:r>
              <a:rPr lang="en-GB" sz="1000" kern="1200" dirty="0">
                <a:effectLst/>
                <a:latin typeface="Calibri" panose="020F0502020204030204" pitchFamily="34" charset="0"/>
                <a:ea typeface="Calibri" panose="020F0502020204030204" pitchFamily="34" charset="0"/>
                <a:cs typeface="Calibri" panose="020F0502020204030204" pitchFamily="34" charset="0"/>
              </a:rPr>
              <a:t> M, Croatto G, Gupta A, et al. Effects of antipsychotic treatment on cardio-cerebrovascular related mortality in schizophrenia: A </a:t>
            </a:r>
            <a:r>
              <a:rPr lang="en-GB" sz="1000" kern="1200" dirty="0" err="1">
                <a:effectLst/>
                <a:latin typeface="Calibri" panose="020F0502020204030204" pitchFamily="34" charset="0"/>
                <a:ea typeface="Calibri" panose="020F0502020204030204" pitchFamily="34" charset="0"/>
                <a:cs typeface="Calibri" panose="020F0502020204030204" pitchFamily="34" charset="0"/>
              </a:rPr>
              <a:t>subanalysis</a:t>
            </a:r>
            <a:r>
              <a:rPr lang="en-GB" sz="1000" kern="1200" dirty="0">
                <a:effectLst/>
                <a:latin typeface="Calibri" panose="020F0502020204030204" pitchFamily="34" charset="0"/>
                <a:ea typeface="Calibri" panose="020F0502020204030204" pitchFamily="34" charset="0"/>
                <a:cs typeface="Calibri" panose="020F0502020204030204" pitchFamily="34" charset="0"/>
              </a:rPr>
              <a:t> of a systematic review and meta-analysis with meta-regression of moderators. </a:t>
            </a:r>
            <a:r>
              <a:rPr lang="en-GB" sz="1000" kern="1200" dirty="0" err="1">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effectLst/>
                <a:latin typeface="Calibri" panose="020F0502020204030204" pitchFamily="34" charset="0"/>
                <a:ea typeface="Calibri" panose="020F0502020204030204" pitchFamily="34" charset="0"/>
                <a:cs typeface="Calibri" panose="020F0502020204030204" pitchFamily="34" charset="0"/>
              </a:rPr>
              <a:t>Neuropsychopharmacol</a:t>
            </a:r>
            <a:r>
              <a:rPr lang="en-GB" sz="1000" kern="1200" dirty="0">
                <a:effectLst/>
                <a:latin typeface="Calibri" panose="020F0502020204030204" pitchFamily="34" charset="0"/>
                <a:ea typeface="Calibri" panose="020F0502020204030204" pitchFamily="34" charset="0"/>
                <a:cs typeface="Calibri" panose="020F0502020204030204" pitchFamily="34" charset="0"/>
              </a:rPr>
              <a:t> 2024; 88: 6–20.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Croatto G, Fornaro M, et al. Regional differences in mortality risk and in attenuating or aggravating factors in schizophrenia: a systematic review and meta-analysis. </a:t>
            </a:r>
            <a:r>
              <a:rPr lang="en-GB" sz="1000" dirty="0" err="1">
                <a:latin typeface="Calibri" panose="020F0502020204030204" pitchFamily="34" charset="0"/>
                <a:ea typeface="Calibri" panose="020F0502020204030204" pitchFamily="34" charset="0"/>
                <a:cs typeface="Calibri" panose="020F0502020204030204" pitchFamily="34" charset="0"/>
              </a:rPr>
              <a:t>Eur</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Neuropsychopharmacol</a:t>
            </a:r>
            <a:r>
              <a:rPr lang="en-GB" sz="1000" dirty="0">
                <a:latin typeface="Calibri" panose="020F0502020204030204" pitchFamily="34" charset="0"/>
                <a:ea typeface="Calibri" panose="020F0502020204030204" pitchFamily="34" charset="0"/>
                <a:cs typeface="Calibri" panose="020F0502020204030204" pitchFamily="34" charset="0"/>
              </a:rPr>
              <a:t> 2024; 80: 55–69. </a:t>
            </a:r>
          </a:p>
          <a:p>
            <a:pPr marL="228600" indent="-228600" rtl="0" eaLnBrk="1" latinLnBrk="0" hangingPunct="1">
              <a:buFont typeface="+mj-lt"/>
              <a:buAutoNum type="arabicPeriod"/>
            </a:pPr>
            <a:endParaRPr lang="en-GB" sz="1000" kern="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BFAEF29-AEBB-502A-E650-02AD86548D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5538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2</a:t>
            </a:fld>
            <a:endParaRPr lang="en-GB"/>
          </a:p>
        </p:txBody>
      </p:sp>
    </p:spTree>
    <p:extLst>
      <p:ext uri="{BB962C8B-B14F-4D97-AF65-F5344CB8AC3E}">
        <p14:creationId xmlns:p14="http://schemas.microsoft.com/office/powerpoint/2010/main" val="1301790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20</a:t>
            </a:fld>
            <a:endParaRPr lang="en-GB"/>
          </a:p>
        </p:txBody>
      </p:sp>
    </p:spTree>
    <p:extLst>
      <p:ext uri="{BB962C8B-B14F-4D97-AF65-F5344CB8AC3E}">
        <p14:creationId xmlns:p14="http://schemas.microsoft.com/office/powerpoint/2010/main" val="3187383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A targeted literature review aimed to summarize the different costs/cost drivers associated with schizophrenia in 10 countries, including all cost types and stakeholder perspectives, and to identify disease aspects associated with the greatest costs,</a:t>
            </a:r>
            <a:r>
              <a:rPr lang="en-GB"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as shown in the figure</a:t>
            </a:r>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sz="1000" baseline="30000">
                <a:latin typeface="Calibri" panose="020F0502020204030204" pitchFamily="34" charset="0"/>
                <a:ea typeface="Calibri" panose="020F0502020204030204" pitchFamily="34" charset="0"/>
                <a:cs typeface="Calibri" panose="020F0502020204030204" pitchFamily="34" charset="0"/>
              </a:rPr>
              <a:t>1</a:t>
            </a:r>
          </a:p>
          <a:p>
            <a:endPar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Reference: </a:t>
            </a:r>
            <a:endParaRPr lang="en-GB" sz="100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Kotzeva A, Mittal D, Desai S, et al. Socioeconomic burden of schizophrenia: a targeted literature review of types of costs and associated drivers across 10 countries. J Med Econ 2023; 26: 70–83. </a:t>
            </a:r>
          </a:p>
        </p:txBody>
      </p:sp>
      <p:sp>
        <p:nvSpPr>
          <p:cNvPr id="4" name="Slide Number Placeholder 3"/>
          <p:cNvSpPr>
            <a:spLocks noGrp="1"/>
          </p:cNvSpPr>
          <p:nvPr>
            <p:ph type="sldNum" sz="quarter" idx="5"/>
          </p:nvPr>
        </p:nvSpPr>
        <p:spPr/>
        <p:txBody>
          <a:bodyPr/>
          <a:lstStyle/>
          <a:p>
            <a:fld id="{9E4441FC-7B67-43FA-BD36-9EFD361338B9}" type="slidenum">
              <a:rPr lang="en-GB" smtClean="0"/>
              <a:t>21</a:t>
            </a:fld>
            <a:endParaRPr lang="en-GB"/>
          </a:p>
        </p:txBody>
      </p:sp>
    </p:spTree>
    <p:extLst>
      <p:ext uri="{BB962C8B-B14F-4D97-AF65-F5344CB8AC3E}">
        <p14:creationId xmlns:p14="http://schemas.microsoft.com/office/powerpoint/2010/main" val="867151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defRPr/>
            </a:pPr>
            <a:r>
              <a:rPr lang="en-US" sz="1000">
                <a:latin typeface="Calibri" panose="020F0502020204030204" pitchFamily="34" charset="0"/>
                <a:ea typeface="Calibri" panose="020F0502020204030204" pitchFamily="34" charset="0"/>
                <a:cs typeface="Calibri" panose="020F0502020204030204" pitchFamily="34" charset="0"/>
              </a:rPr>
              <a:t>A US-based study aimed to assess the direct and indirect costs associated with schizophrenia using a prevalence-based approach.</a:t>
            </a:r>
            <a:r>
              <a:rPr lang="en-US" sz="1000" baseline="30000">
                <a:latin typeface="Calibri" panose="020F0502020204030204" pitchFamily="34" charset="0"/>
                <a:ea typeface="Calibri" panose="020F0502020204030204" pitchFamily="34" charset="0"/>
                <a:cs typeface="Calibri" panose="020F0502020204030204" pitchFamily="34" charset="0"/>
              </a:rPr>
              <a:t>1</a:t>
            </a:r>
            <a:r>
              <a:rPr lang="en-US" sz="1000">
                <a:latin typeface="Calibri" panose="020F0502020204030204" pitchFamily="34" charset="0"/>
                <a:ea typeface="Calibri" panose="020F0502020204030204" pitchFamily="34" charset="0"/>
                <a:cs typeface="Calibri" panose="020F0502020204030204" pitchFamily="34" charset="0"/>
              </a:rPr>
              <a:t> Direct healthcare costs were assessed retrospectively using an exact-matched cohort design using MarketScan databases.</a:t>
            </a:r>
            <a:r>
              <a:rPr lang="en-US" sz="1000" baseline="30000">
                <a:latin typeface="Calibri" panose="020F0502020204030204" pitchFamily="34" charset="0"/>
                <a:ea typeface="Calibri" panose="020F0502020204030204" pitchFamily="34" charset="0"/>
                <a:cs typeface="Calibri" panose="020F0502020204030204" pitchFamily="34" charset="0"/>
              </a:rPr>
              <a:t>1</a:t>
            </a:r>
            <a:r>
              <a:rPr lang="en-US" sz="1000">
                <a:latin typeface="Calibri" panose="020F0502020204030204" pitchFamily="34" charset="0"/>
                <a:ea typeface="Calibri" panose="020F0502020204030204" pitchFamily="34" charset="0"/>
                <a:cs typeface="Calibri" panose="020F0502020204030204" pitchFamily="34" charset="0"/>
              </a:rPr>
              <a:t> Direct non-healthcare costs were estimated using published literature and government data, and indirect costs were estimated using a human capital approach and the value of quality-adjusted life-years lost.</a:t>
            </a:r>
            <a:r>
              <a:rPr lang="en-US" sz="1000" baseline="30000">
                <a:latin typeface="Calibri" panose="020F0502020204030204" pitchFamily="34" charset="0"/>
                <a:ea typeface="Calibri" panose="020F0502020204030204" pitchFamily="34" charset="0"/>
                <a:cs typeface="Calibri" panose="020F0502020204030204" pitchFamily="34" charset="0"/>
              </a:rPr>
              <a:t>1</a:t>
            </a:r>
          </a:p>
          <a:p>
            <a:pPr lvl="0">
              <a:defRPr/>
            </a:pPr>
            <a:endParaRPr lang="en-GB" sz="1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Calibri" panose="020F0502020204030204" pitchFamily="34" charset="0"/>
                <a:ea typeface="Calibri" panose="020F0502020204030204" pitchFamily="34" charset="0"/>
                <a:cs typeface="Calibri" panose="020F0502020204030204" pitchFamily="34" charset="0"/>
              </a:rPr>
              <a:t>Reference: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a:latin typeface="Calibri" panose="020F0502020204030204" pitchFamily="34" charset="0"/>
                <a:ea typeface="Calibri" panose="020F0502020204030204" pitchFamily="34" charset="0"/>
                <a:cs typeface="Calibri" panose="020F0502020204030204" pitchFamily="34" charset="0"/>
              </a:rPr>
              <a:t>Kadakia A, Catillon M, Fan Q, et al. The economic burden of schizophrenia in the United States. J Clin Psychiatry 2022; 83: 22m14458.</a:t>
            </a:r>
            <a:endParaRPr lang="en-GB" sz="11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22</a:t>
            </a:fld>
            <a:endParaRPr lang="en-GB"/>
          </a:p>
        </p:txBody>
      </p:sp>
    </p:spTree>
    <p:extLst>
      <p:ext uri="{BB962C8B-B14F-4D97-AF65-F5344CB8AC3E}">
        <p14:creationId xmlns:p14="http://schemas.microsoft.com/office/powerpoint/2010/main" val="3071663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Kadakia A, Catillon M, Fan Q, et al. The economic burden of schizophrenia in the United States. J Clin Psychiatry 2022; 83: 22m14458.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Chong HY, Teoh SL, Wu DB, et al. Global economic burden of schizophrenia: a systematic review. </a:t>
            </a:r>
            <a:r>
              <a:rPr lang="en-GB" sz="1000" err="1">
                <a:latin typeface="Calibri" panose="020F0502020204030204" pitchFamily="34" charset="0"/>
                <a:ea typeface="Calibri" panose="020F0502020204030204" pitchFamily="34" charset="0"/>
                <a:cs typeface="Calibri" panose="020F0502020204030204" pitchFamily="34" charset="0"/>
              </a:rPr>
              <a:t>Neuropsychiatr</a:t>
            </a:r>
            <a:r>
              <a:rPr lang="en-GB" sz="1000">
                <a:latin typeface="Calibri" panose="020F0502020204030204" pitchFamily="34" charset="0"/>
                <a:ea typeface="Calibri" panose="020F0502020204030204" pitchFamily="34" charset="0"/>
                <a:cs typeface="Calibri" panose="020F0502020204030204" pitchFamily="34" charset="0"/>
              </a:rPr>
              <a:t> Dis Treat 2016; 12: 357–373.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Kotzeva A, Mittal D, Desai S, et al. Socioeconomic burden of schizophrenia: a targeted literature review of types of costs and associated drivers across 10 countries. J Med Econ 2023; 26: 70–83. </a:t>
            </a:r>
            <a:endParaRPr lang="en-GB"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23</a:t>
            </a:fld>
            <a:endParaRPr lang="en-GB"/>
          </a:p>
        </p:txBody>
      </p:sp>
    </p:spTree>
    <p:extLst>
      <p:ext uri="{BB962C8B-B14F-4D97-AF65-F5344CB8AC3E}">
        <p14:creationId xmlns:p14="http://schemas.microsoft.com/office/powerpoint/2010/main" val="3211440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24</a:t>
            </a:fld>
            <a:endParaRPr lang="en-GB"/>
          </a:p>
        </p:txBody>
      </p:sp>
    </p:spTree>
    <p:extLst>
      <p:ext uri="{BB962C8B-B14F-4D97-AF65-F5344CB8AC3E}">
        <p14:creationId xmlns:p14="http://schemas.microsoft.com/office/powerpoint/2010/main" val="2852633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CA00A-D57A-D650-90E5-79B36835C1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4ECF7-5E75-A9B5-2714-CFB5EF1F6A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9CF270-2F96-2A61-0986-DC6A14AE04D2}"/>
              </a:ext>
            </a:extLst>
          </p:cNvPr>
          <p:cNvSpPr>
            <a:spLocks noGrp="1"/>
          </p:cNvSpPr>
          <p:nvPr>
            <p:ph type="body" idx="1"/>
          </p:nvPr>
        </p:nvSpPr>
        <p:spPr/>
        <p:txBody>
          <a:bodyPr/>
          <a:lstStyle/>
          <a:p>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The humanistic burden of schizophrenia involves several dimensions of life, as shown on the slide. Most of these dimensions overlap, and all are linked.</a:t>
            </a:r>
            <a:r>
              <a:rPr lang="en-US" sz="1000" baseline="30000">
                <a:latin typeface="Calibri" panose="020F0502020204030204" pitchFamily="34" charset="0"/>
                <a:ea typeface="Calibri" panose="020F0502020204030204" pitchFamily="34" charset="0"/>
                <a:cs typeface="Calibri" panose="020F0502020204030204" pitchFamily="34" charset="0"/>
              </a:rPr>
              <a:t>1</a:t>
            </a:r>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 For example, schizophrenia’s positive and negative symptoms, along with cognitive impairment, and </a:t>
            </a:r>
            <a:r>
              <a:rPr lang="en-US" sz="1000">
                <a:latin typeface="Calibri" panose="020F0502020204030204" pitchFamily="34" charset="0"/>
                <a:ea typeface="Calibri" panose="020F0502020204030204" pitchFamily="34" charset="0"/>
                <a:cs typeface="Calibri" panose="020F0502020204030204" pitchFamily="34" charset="0"/>
              </a:rPr>
              <a:t>physical and mental comorbidities, can directly impair quality of life and contribute to </a:t>
            </a:r>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occupational difficulties, unemployment, and social isolation, which also contribute to diminished quality of life.</a:t>
            </a:r>
            <a:r>
              <a:rPr lang="en-US" sz="1000" b="0" i="0" u="none" strike="noStrike" kern="1200" baseline="3000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en-US" sz="1000" baseline="30000">
                <a:latin typeface="Calibri" panose="020F0502020204030204" pitchFamily="34" charset="0"/>
                <a:ea typeface="Calibri" panose="020F0502020204030204" pitchFamily="34" charset="0"/>
                <a:cs typeface="Calibri" panose="020F0502020204030204" pitchFamily="34" charset="0"/>
              </a:rPr>
              <a:t>3</a:t>
            </a:r>
            <a:endPar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a:latin typeface="Calibri" panose="020F0502020204030204" pitchFamily="34" charset="0"/>
                <a:ea typeface="Calibri" panose="020F0502020204030204" pitchFamily="34" charset="0"/>
                <a:cs typeface="Calibri" panose="020F0502020204030204" pitchFamily="34" charset="0"/>
              </a:rPr>
              <a:t>Millier A, Schmidt U, </a:t>
            </a:r>
            <a:r>
              <a:rPr lang="en-US" sz="1000" err="1">
                <a:latin typeface="Calibri" panose="020F0502020204030204" pitchFamily="34" charset="0"/>
                <a:ea typeface="Calibri" panose="020F0502020204030204" pitchFamily="34" charset="0"/>
                <a:cs typeface="Calibri" panose="020F0502020204030204" pitchFamily="34" charset="0"/>
              </a:rPr>
              <a:t>Angermeyer</a:t>
            </a:r>
            <a:r>
              <a:rPr lang="en-US" sz="1000">
                <a:latin typeface="Calibri" panose="020F0502020204030204" pitchFamily="34" charset="0"/>
                <a:ea typeface="Calibri" panose="020F0502020204030204" pitchFamily="34" charset="0"/>
                <a:cs typeface="Calibri" panose="020F0502020204030204" pitchFamily="34" charset="0"/>
              </a:rPr>
              <a:t> MC, et al. Humanistic burden in schizophrenia: a literature review. J </a:t>
            </a:r>
            <a:r>
              <a:rPr lang="en-US" sz="1000" err="1">
                <a:latin typeface="Calibri" panose="020F0502020204030204" pitchFamily="34" charset="0"/>
                <a:ea typeface="Calibri" panose="020F0502020204030204" pitchFamily="34" charset="0"/>
                <a:cs typeface="Calibri" panose="020F0502020204030204" pitchFamily="34" charset="0"/>
              </a:rPr>
              <a:t>Psychiatr</a:t>
            </a:r>
            <a:r>
              <a:rPr lang="en-US" sz="1000">
                <a:latin typeface="Calibri" panose="020F0502020204030204" pitchFamily="34" charset="0"/>
                <a:ea typeface="Calibri" panose="020F0502020204030204" pitchFamily="34" charset="0"/>
                <a:cs typeface="Calibri" panose="020F0502020204030204" pitchFamily="34" charset="0"/>
              </a:rPr>
              <a:t> Res 2014; 54: 85–93. </a:t>
            </a:r>
          </a:p>
          <a:p>
            <a:pPr marL="228600" indent="-228600">
              <a:buFont typeface="+mj-lt"/>
              <a:buAutoNum type="arabicPeriod"/>
            </a:pPr>
            <a:r>
              <a:rPr lang="en-US" sz="1000" err="1">
                <a:latin typeface="Calibri" panose="020F0502020204030204" pitchFamily="34" charset="0"/>
                <a:ea typeface="Calibri" panose="020F0502020204030204" pitchFamily="34" charset="0"/>
                <a:cs typeface="Calibri" panose="020F0502020204030204" pitchFamily="34" charset="0"/>
              </a:rPr>
              <a:t>Fusar</a:t>
            </a:r>
            <a:r>
              <a:rPr lang="en-US" sz="1000">
                <a:latin typeface="Calibri" panose="020F0502020204030204" pitchFamily="34" charset="0"/>
                <a:ea typeface="Calibri" panose="020F0502020204030204" pitchFamily="34" charset="0"/>
                <a:cs typeface="Calibri" panose="020F0502020204030204" pitchFamily="34" charset="0"/>
              </a:rPr>
              <a:t>-Poli P, </a:t>
            </a:r>
            <a:r>
              <a:rPr lang="en-US" sz="1000" err="1">
                <a:latin typeface="Calibri" panose="020F0502020204030204" pitchFamily="34" charset="0"/>
                <a:ea typeface="Calibri" panose="020F0502020204030204" pitchFamily="34" charset="0"/>
                <a:cs typeface="Calibri" panose="020F0502020204030204" pitchFamily="34" charset="0"/>
              </a:rPr>
              <a:t>Estradé</a:t>
            </a:r>
            <a:r>
              <a:rPr lang="en-US" sz="1000">
                <a:latin typeface="Calibri" panose="020F0502020204030204" pitchFamily="34" charset="0"/>
                <a:ea typeface="Calibri" panose="020F0502020204030204" pitchFamily="34" charset="0"/>
                <a:cs typeface="Calibri" panose="020F0502020204030204" pitchFamily="34" charset="0"/>
              </a:rPr>
              <a:t> A, </a:t>
            </a:r>
            <a:r>
              <a:rPr lang="en-US" sz="1000" err="1">
                <a:latin typeface="Calibri" panose="020F0502020204030204" pitchFamily="34" charset="0"/>
                <a:ea typeface="Calibri" panose="020F0502020204030204" pitchFamily="34" charset="0"/>
                <a:cs typeface="Calibri" panose="020F0502020204030204" pitchFamily="34" charset="0"/>
              </a:rPr>
              <a:t>Stanghellini</a:t>
            </a:r>
            <a:r>
              <a:rPr lang="en-US" sz="1000">
                <a:latin typeface="Calibri" panose="020F0502020204030204" pitchFamily="34" charset="0"/>
                <a:ea typeface="Calibri" panose="020F0502020204030204" pitchFamily="34" charset="0"/>
                <a:cs typeface="Calibri" panose="020F0502020204030204" pitchFamily="34" charset="0"/>
              </a:rPr>
              <a:t> G, et al. The lived experience of psychosis: a bottom-up review co-written by experts by experience and academics. World Psychiatry 2022; 21: 168–188. </a:t>
            </a:r>
          </a:p>
          <a:p>
            <a:pPr marL="228600" indent="-228600">
              <a:buFont typeface="+mj-lt"/>
              <a:buAutoNum type="arabicPeriod"/>
            </a:pPr>
            <a:r>
              <a:rPr lang="en-US" sz="1000">
                <a:latin typeface="Calibri" panose="020F0502020204030204" pitchFamily="34" charset="0"/>
                <a:ea typeface="Calibri" panose="020F0502020204030204" pitchFamily="34" charset="0"/>
                <a:cs typeface="Calibri" panose="020F0502020204030204" pitchFamily="34" charset="0"/>
              </a:rPr>
              <a:t>Leucht S, </a:t>
            </a:r>
            <a:r>
              <a:rPr lang="en-US" sz="1000" err="1">
                <a:latin typeface="Calibri" panose="020F0502020204030204" pitchFamily="34" charset="0"/>
                <a:ea typeface="Calibri" panose="020F0502020204030204" pitchFamily="34" charset="0"/>
                <a:cs typeface="Calibri" panose="020F0502020204030204" pitchFamily="34" charset="0"/>
              </a:rPr>
              <a:t>Siafis</a:t>
            </a:r>
            <a:r>
              <a:rPr lang="en-US" sz="100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p:txBody>
      </p:sp>
      <p:sp>
        <p:nvSpPr>
          <p:cNvPr id="4" name="Slide Number Placeholder 3">
            <a:extLst>
              <a:ext uri="{FF2B5EF4-FFF2-40B4-BE49-F238E27FC236}">
                <a16:creationId xmlns:a16="http://schemas.microsoft.com/office/drawing/2014/main" id="{67B569B0-6117-2A0F-69ED-B948033C3556}"/>
              </a:ext>
            </a:extLst>
          </p:cNvPr>
          <p:cNvSpPr>
            <a:spLocks noGrp="1"/>
          </p:cNvSpPr>
          <p:nvPr>
            <p:ph type="sldNum" sz="quarter" idx="5"/>
          </p:nvPr>
        </p:nvSpPr>
        <p:spPr/>
        <p:txBody>
          <a:bodyPr/>
          <a:lstStyle/>
          <a:p>
            <a:fld id="{9E4441FC-7B67-43FA-BD36-9EFD361338B9}" type="slidenum">
              <a:rPr lang="en-GB" smtClean="0"/>
              <a:t>25</a:t>
            </a:fld>
            <a:endParaRPr lang="en-GB"/>
          </a:p>
        </p:txBody>
      </p:sp>
    </p:spTree>
    <p:extLst>
      <p:ext uri="{BB962C8B-B14F-4D97-AF65-F5344CB8AC3E}">
        <p14:creationId xmlns:p14="http://schemas.microsoft.com/office/powerpoint/2010/main" val="924886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Millier A, Schmidt U, </a:t>
            </a:r>
            <a:r>
              <a:rPr lang="en-US" sz="1000" dirty="0" err="1">
                <a:latin typeface="Calibri" panose="020F0502020204030204" pitchFamily="34" charset="0"/>
                <a:ea typeface="Calibri" panose="020F0502020204030204" pitchFamily="34" charset="0"/>
                <a:cs typeface="Calibri" panose="020F0502020204030204" pitchFamily="34" charset="0"/>
              </a:rPr>
              <a:t>Angermeyer</a:t>
            </a:r>
            <a:r>
              <a:rPr lang="en-US" sz="1000" dirty="0">
                <a:latin typeface="Calibri" panose="020F0502020204030204" pitchFamily="34" charset="0"/>
                <a:ea typeface="Calibri" panose="020F0502020204030204" pitchFamily="34" charset="0"/>
                <a:cs typeface="Calibri" panose="020F0502020204030204" pitchFamily="34" charset="0"/>
              </a:rPr>
              <a:t> MC, et al. Humanistic burden in schizophrenia: a literature review. J </a:t>
            </a:r>
            <a:r>
              <a:rPr lang="en-US" sz="1000" dirty="0" err="1">
                <a:latin typeface="Calibri" panose="020F0502020204030204" pitchFamily="34" charset="0"/>
                <a:ea typeface="Calibri" panose="020F0502020204030204" pitchFamily="34" charset="0"/>
                <a:cs typeface="Calibri" panose="020F0502020204030204" pitchFamily="34" charset="0"/>
              </a:rPr>
              <a:t>Psychiatr</a:t>
            </a:r>
            <a:r>
              <a:rPr lang="en-US" sz="1000" dirty="0">
                <a:latin typeface="Calibri" panose="020F0502020204030204" pitchFamily="34" charset="0"/>
                <a:ea typeface="Calibri" panose="020F0502020204030204" pitchFamily="34" charset="0"/>
                <a:cs typeface="Calibri" panose="020F0502020204030204" pitchFamily="34" charset="0"/>
              </a:rPr>
              <a:t> Res 2014; 54: 85–93.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Leucht S, </a:t>
            </a:r>
            <a:r>
              <a:rPr lang="en-US" sz="1000" dirty="0" err="1">
                <a:latin typeface="Calibri" panose="020F0502020204030204" pitchFamily="34" charset="0"/>
                <a:ea typeface="Calibri" panose="020F0502020204030204" pitchFamily="34" charset="0"/>
                <a:cs typeface="Calibri" panose="020F0502020204030204" pitchFamily="34" charset="0"/>
              </a:rPr>
              <a:t>Siafis</a:t>
            </a:r>
            <a:r>
              <a:rPr lang="en-US"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Liberati E, Kelly S, Price A, et al. Diagnostic inequalities relating to physical healthcare among people with mental health conditions: a systematic review. </a:t>
            </a:r>
            <a:r>
              <a:rPr lang="en-US" sz="1000" dirty="0" err="1">
                <a:latin typeface="Calibri" panose="020F0502020204030204" pitchFamily="34" charset="0"/>
                <a:ea typeface="Calibri" panose="020F0502020204030204" pitchFamily="34" charset="0"/>
                <a:cs typeface="Calibri" panose="020F0502020204030204" pitchFamily="34" charset="0"/>
              </a:rPr>
              <a:t>EClinicalMedicine</a:t>
            </a:r>
            <a:r>
              <a:rPr lang="en-US" sz="1000" dirty="0">
                <a:latin typeface="Calibri" panose="020F0502020204030204" pitchFamily="34" charset="0"/>
                <a:ea typeface="Calibri" panose="020F0502020204030204" pitchFamily="34" charset="0"/>
                <a:cs typeface="Calibri" panose="020F0502020204030204" pitchFamily="34" charset="0"/>
              </a:rPr>
              <a:t> 2025; 80: 103026. </a:t>
            </a:r>
          </a:p>
          <a:p>
            <a:pPr marL="228600" indent="-228600">
              <a:buFont typeface="+mj-lt"/>
              <a:buAutoNum type="arabicPeriod"/>
            </a:pPr>
            <a:r>
              <a:rPr lang="en-CA" sz="1000" dirty="0" err="1">
                <a:latin typeface="Calibri" panose="020F0502020204030204" pitchFamily="34" charset="0"/>
                <a:ea typeface="Calibri" panose="020F0502020204030204" pitchFamily="34" charset="0"/>
                <a:cs typeface="Calibri" panose="020F0502020204030204" pitchFamily="34" charset="0"/>
              </a:rPr>
              <a:t>Mittendorfer</a:t>
            </a:r>
            <a:r>
              <a:rPr lang="en-CA" sz="1000" dirty="0">
                <a:latin typeface="Calibri" panose="020F0502020204030204" pitchFamily="34" charset="0"/>
                <a:ea typeface="Calibri" panose="020F0502020204030204" pitchFamily="34" charset="0"/>
                <a:cs typeface="Calibri" panose="020F0502020204030204" pitchFamily="34" charset="0"/>
              </a:rPr>
              <a:t>-Rutz E, Rahman S, Tanskanen A, et al. Burden for parents of patients with schizophrenia-a nationwide comparative study of parents of offspring with rheumatoid arthritis, multiple sclerosis, epilepsy, and healthy controls. </a:t>
            </a:r>
            <a:r>
              <a:rPr lang="en-CA" sz="1000" dirty="0" err="1">
                <a:latin typeface="Calibri" panose="020F0502020204030204" pitchFamily="34" charset="0"/>
                <a:ea typeface="Calibri" panose="020F0502020204030204" pitchFamily="34" charset="0"/>
                <a:cs typeface="Calibri" panose="020F0502020204030204" pitchFamily="34" charset="0"/>
              </a:rPr>
              <a:t>Schizophr</a:t>
            </a:r>
            <a:r>
              <a:rPr lang="en-CA" sz="1000" dirty="0">
                <a:latin typeface="Calibri" panose="020F0502020204030204" pitchFamily="34" charset="0"/>
                <a:ea typeface="Calibri" panose="020F0502020204030204" pitchFamily="34" charset="0"/>
                <a:cs typeface="Calibri" panose="020F0502020204030204" pitchFamily="34" charset="0"/>
              </a:rPr>
              <a:t> Bull 2019; 45: 794–803.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err="1">
                <a:latin typeface="Calibri" panose="020F0502020204030204" pitchFamily="34" charset="0"/>
                <a:ea typeface="Calibri" panose="020F0502020204030204" pitchFamily="34" charset="0"/>
                <a:cs typeface="Calibri" panose="020F0502020204030204" pitchFamily="34" charset="0"/>
              </a:rPr>
              <a:t>Fusar</a:t>
            </a:r>
            <a:r>
              <a:rPr lang="en-US" sz="1000" dirty="0">
                <a:latin typeface="Calibri" panose="020F0502020204030204" pitchFamily="34" charset="0"/>
                <a:ea typeface="Calibri" panose="020F0502020204030204" pitchFamily="34" charset="0"/>
                <a:cs typeface="Calibri" panose="020F0502020204030204" pitchFamily="34" charset="0"/>
              </a:rPr>
              <a:t>-Poli P, </a:t>
            </a:r>
            <a:r>
              <a:rPr lang="en-US" sz="1000" dirty="0" err="1">
                <a:latin typeface="Calibri" panose="020F0502020204030204" pitchFamily="34" charset="0"/>
                <a:ea typeface="Calibri" panose="020F0502020204030204" pitchFamily="34" charset="0"/>
                <a:cs typeface="Calibri" panose="020F0502020204030204" pitchFamily="34" charset="0"/>
              </a:rPr>
              <a:t>Estradé</a:t>
            </a:r>
            <a:r>
              <a:rPr lang="en-US" sz="1000" dirty="0">
                <a:latin typeface="Calibri" panose="020F0502020204030204" pitchFamily="34" charset="0"/>
                <a:ea typeface="Calibri" panose="020F0502020204030204" pitchFamily="34" charset="0"/>
                <a:cs typeface="Calibri" panose="020F0502020204030204" pitchFamily="34" charset="0"/>
              </a:rPr>
              <a:t> A, </a:t>
            </a:r>
            <a:r>
              <a:rPr lang="en-US" sz="1000" dirty="0" err="1">
                <a:latin typeface="Calibri" panose="020F0502020204030204" pitchFamily="34" charset="0"/>
                <a:ea typeface="Calibri" panose="020F0502020204030204" pitchFamily="34" charset="0"/>
                <a:cs typeface="Calibri" panose="020F0502020204030204" pitchFamily="34" charset="0"/>
              </a:rPr>
              <a:t>Stanghellini</a:t>
            </a:r>
            <a:r>
              <a:rPr lang="en-US" sz="1000" dirty="0">
                <a:latin typeface="Calibri" panose="020F0502020204030204" pitchFamily="34" charset="0"/>
                <a:ea typeface="Calibri" panose="020F0502020204030204" pitchFamily="34" charset="0"/>
                <a:cs typeface="Calibri" panose="020F0502020204030204" pitchFamily="34" charset="0"/>
              </a:rPr>
              <a:t> G, et al. The lived experience of psychosis: a bottom-up review co-written by experts by experience and academics. World Psychiatry 2022; 21: 168–188.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26</a:t>
            </a:fld>
            <a:endParaRPr lang="en-GB"/>
          </a:p>
        </p:txBody>
      </p:sp>
    </p:spTree>
    <p:extLst>
      <p:ext uri="{BB962C8B-B14F-4D97-AF65-F5344CB8AC3E}">
        <p14:creationId xmlns:p14="http://schemas.microsoft.com/office/powerpoint/2010/main" val="42367167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Millier A, Schmidt U, </a:t>
            </a:r>
            <a:r>
              <a:rPr lang="en-US" sz="1000" dirty="0" err="1">
                <a:latin typeface="Calibri" panose="020F0502020204030204" pitchFamily="34" charset="0"/>
                <a:ea typeface="Calibri" panose="020F0502020204030204" pitchFamily="34" charset="0"/>
                <a:cs typeface="Calibri" panose="020F0502020204030204" pitchFamily="34" charset="0"/>
              </a:rPr>
              <a:t>Angermeyer</a:t>
            </a:r>
            <a:r>
              <a:rPr lang="en-US" sz="1000" dirty="0">
                <a:latin typeface="Calibri" panose="020F0502020204030204" pitchFamily="34" charset="0"/>
                <a:ea typeface="Calibri" panose="020F0502020204030204" pitchFamily="34" charset="0"/>
                <a:cs typeface="Calibri" panose="020F0502020204030204" pitchFamily="34" charset="0"/>
              </a:rPr>
              <a:t> MC, et al. Humanistic burden in schizophrenia: a literature review. J </a:t>
            </a:r>
            <a:r>
              <a:rPr lang="en-US" sz="1000" dirty="0" err="1">
                <a:latin typeface="Calibri" panose="020F0502020204030204" pitchFamily="34" charset="0"/>
                <a:ea typeface="Calibri" panose="020F0502020204030204" pitchFamily="34" charset="0"/>
                <a:cs typeface="Calibri" panose="020F0502020204030204" pitchFamily="34" charset="0"/>
              </a:rPr>
              <a:t>Psychiatr</a:t>
            </a:r>
            <a:r>
              <a:rPr lang="en-US" sz="1000" dirty="0">
                <a:latin typeface="Calibri" panose="020F0502020204030204" pitchFamily="34" charset="0"/>
                <a:ea typeface="Calibri" panose="020F0502020204030204" pitchFamily="34" charset="0"/>
                <a:cs typeface="Calibri" panose="020F0502020204030204" pitchFamily="34" charset="0"/>
              </a:rPr>
              <a:t> Res 2014; 54: 85–93.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Leucht S, </a:t>
            </a:r>
            <a:r>
              <a:rPr lang="en-US" sz="1000" dirty="0" err="1">
                <a:latin typeface="Calibri" panose="020F0502020204030204" pitchFamily="34" charset="0"/>
                <a:ea typeface="Calibri" panose="020F0502020204030204" pitchFamily="34" charset="0"/>
                <a:cs typeface="Calibri" panose="020F0502020204030204" pitchFamily="34" charset="0"/>
              </a:rPr>
              <a:t>Siafis</a:t>
            </a:r>
            <a:r>
              <a:rPr lang="en-US"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indent="-228600">
              <a:buFont typeface="+mj-lt"/>
              <a:buAutoNum type="arabicPeriod"/>
            </a:pPr>
            <a:r>
              <a:rPr lang="en-US" sz="1000" dirty="0" err="1">
                <a:latin typeface="Calibri" panose="020F0502020204030204" pitchFamily="34" charset="0"/>
                <a:ea typeface="Calibri" panose="020F0502020204030204" pitchFamily="34" charset="0"/>
                <a:cs typeface="Calibri" panose="020F0502020204030204" pitchFamily="34" charset="0"/>
              </a:rPr>
              <a:t>Fusar</a:t>
            </a:r>
            <a:r>
              <a:rPr lang="en-US" sz="1000" dirty="0">
                <a:latin typeface="Calibri" panose="020F0502020204030204" pitchFamily="34" charset="0"/>
                <a:ea typeface="Calibri" panose="020F0502020204030204" pitchFamily="34" charset="0"/>
                <a:cs typeface="Calibri" panose="020F0502020204030204" pitchFamily="34" charset="0"/>
              </a:rPr>
              <a:t>-Poli P, </a:t>
            </a:r>
            <a:r>
              <a:rPr lang="en-US" sz="1000" dirty="0" err="1">
                <a:latin typeface="Calibri" panose="020F0502020204030204" pitchFamily="34" charset="0"/>
                <a:ea typeface="Calibri" panose="020F0502020204030204" pitchFamily="34" charset="0"/>
                <a:cs typeface="Calibri" panose="020F0502020204030204" pitchFamily="34" charset="0"/>
              </a:rPr>
              <a:t>Estradé</a:t>
            </a:r>
            <a:r>
              <a:rPr lang="en-US" sz="1000" dirty="0">
                <a:latin typeface="Calibri" panose="020F0502020204030204" pitchFamily="34" charset="0"/>
                <a:ea typeface="Calibri" panose="020F0502020204030204" pitchFamily="34" charset="0"/>
                <a:cs typeface="Calibri" panose="020F0502020204030204" pitchFamily="34" charset="0"/>
              </a:rPr>
              <a:t> A, </a:t>
            </a:r>
            <a:r>
              <a:rPr lang="en-US" sz="1000" dirty="0" err="1">
                <a:latin typeface="Calibri" panose="020F0502020204030204" pitchFamily="34" charset="0"/>
                <a:ea typeface="Calibri" panose="020F0502020204030204" pitchFamily="34" charset="0"/>
                <a:cs typeface="Calibri" panose="020F0502020204030204" pitchFamily="34" charset="0"/>
              </a:rPr>
              <a:t>Stanghellini</a:t>
            </a:r>
            <a:r>
              <a:rPr lang="en-US" sz="1000" dirty="0">
                <a:latin typeface="Calibri" panose="020F0502020204030204" pitchFamily="34" charset="0"/>
                <a:ea typeface="Calibri" panose="020F0502020204030204" pitchFamily="34" charset="0"/>
                <a:cs typeface="Calibri" panose="020F0502020204030204" pitchFamily="34" charset="0"/>
              </a:rPr>
              <a:t> G, et al. The lived experience of psychosis: a bottom-up review co-written by experts by experience and academics. World Psychiatry 2022; 21: 168–188. </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Das N, Dhamija R, Mistak D Koyanagi A, Oh H, </a:t>
            </a:r>
            <a:r>
              <a:rPr lang="en-US" sz="1000" dirty="0" err="1">
                <a:latin typeface="Calibri" panose="020F0502020204030204" pitchFamily="34" charset="0"/>
                <a:ea typeface="Calibri" panose="020F0502020204030204" pitchFamily="34" charset="0"/>
                <a:cs typeface="Calibri" panose="020F0502020204030204" pitchFamily="34" charset="0"/>
              </a:rPr>
              <a:t>DeVylder</a:t>
            </a:r>
            <a:r>
              <a:rPr lang="en-US" sz="1000" dirty="0">
                <a:latin typeface="Calibri" panose="020F0502020204030204" pitchFamily="34" charset="0"/>
                <a:ea typeface="Calibri" panose="020F0502020204030204" pitchFamily="34" charset="0"/>
                <a:cs typeface="Calibri" panose="020F0502020204030204" pitchFamily="34" charset="0"/>
              </a:rPr>
              <a:t> J. Epidemiological analysis of schizophrenia and incarceration: A multi-center exploration of the criminalization of mental illness in the United States. </a:t>
            </a:r>
            <a:r>
              <a:rPr lang="en-US" sz="1000" dirty="0" err="1">
                <a:latin typeface="Calibri" panose="020F0502020204030204" pitchFamily="34" charset="0"/>
                <a:ea typeface="Calibri" panose="020F0502020204030204" pitchFamily="34" charset="0"/>
                <a:cs typeface="Calibri" panose="020F0502020204030204" pitchFamily="34" charset="0"/>
              </a:rPr>
              <a:t>Schizophr</a:t>
            </a:r>
            <a:r>
              <a:rPr lang="en-US" sz="1000" dirty="0">
                <a:latin typeface="Calibri" panose="020F0502020204030204" pitchFamily="34" charset="0"/>
                <a:ea typeface="Calibri" panose="020F0502020204030204" pitchFamily="34" charset="0"/>
                <a:cs typeface="Calibri" panose="020F0502020204030204" pitchFamily="34" charset="0"/>
              </a:rPr>
              <a:t> Res 2026; 287: 73–81. </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Whiting D, Gulati G, Geddes JR, Fazel S. Association of schizophrenia spectrum disorders and violence perpetration in adults and adolescents from 15 countries: a systematic review and meta-analysis. JAMA Psychiatry 2022; 79: 120–132. </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Fazel S, Gulati G, </a:t>
            </a:r>
            <a:r>
              <a:rPr lang="en-US" sz="1000" dirty="0" err="1">
                <a:latin typeface="Calibri" panose="020F0502020204030204" pitchFamily="34" charset="0"/>
                <a:ea typeface="Calibri" panose="020F0502020204030204" pitchFamily="34" charset="0"/>
                <a:cs typeface="Calibri" panose="020F0502020204030204" pitchFamily="34" charset="0"/>
              </a:rPr>
              <a:t>Linsell</a:t>
            </a:r>
            <a:r>
              <a:rPr lang="en-US" sz="1000" dirty="0">
                <a:latin typeface="Calibri" panose="020F0502020204030204" pitchFamily="34" charset="0"/>
                <a:ea typeface="Calibri" panose="020F0502020204030204" pitchFamily="34" charset="0"/>
                <a:cs typeface="Calibri" panose="020F0502020204030204" pitchFamily="34" charset="0"/>
              </a:rPr>
              <a:t> L, et al. Schizophrenia and violence: systematic review and meta-analysis. </a:t>
            </a:r>
            <a:r>
              <a:rPr lang="en-US" sz="1000" dirty="0" err="1">
                <a:latin typeface="Calibri" panose="020F0502020204030204" pitchFamily="34" charset="0"/>
                <a:ea typeface="Calibri" panose="020F0502020204030204" pitchFamily="34" charset="0"/>
                <a:cs typeface="Calibri" panose="020F0502020204030204" pitchFamily="34" charset="0"/>
              </a:rPr>
              <a:t>PLoS</a:t>
            </a:r>
            <a:r>
              <a:rPr lang="en-US" sz="1000" dirty="0">
                <a:latin typeface="Calibri" panose="020F0502020204030204" pitchFamily="34" charset="0"/>
                <a:ea typeface="Calibri" panose="020F0502020204030204" pitchFamily="34" charset="0"/>
                <a:cs typeface="Calibri" panose="020F0502020204030204" pitchFamily="34" charset="0"/>
              </a:rPr>
              <a:t> Med 2009; 6: e1000120. </a:t>
            </a:r>
          </a:p>
          <a:p>
            <a:pPr marL="228600" indent="-228600">
              <a:buFont typeface="+mj-lt"/>
              <a:buAutoNum type="arabicPeriod"/>
            </a:pPr>
            <a:r>
              <a:rPr lang="en-GB" sz="1000" noProof="0" dirty="0">
                <a:latin typeface="Calibri" panose="020F0502020204030204" pitchFamily="34" charset="0"/>
                <a:ea typeface="Calibri" panose="020F0502020204030204" pitchFamily="34" charset="0"/>
                <a:cs typeface="Calibri" panose="020F0502020204030204" pitchFamily="34" charset="0"/>
              </a:rPr>
              <a:t>Fortugno F, </a:t>
            </a:r>
            <a:r>
              <a:rPr lang="en-GB" sz="1000" noProof="0" dirty="0" err="1">
                <a:latin typeface="Calibri" panose="020F0502020204030204" pitchFamily="34" charset="0"/>
                <a:ea typeface="Calibri" panose="020F0502020204030204" pitchFamily="34" charset="0"/>
                <a:cs typeface="Calibri" panose="020F0502020204030204" pitchFamily="34" charset="0"/>
              </a:rPr>
              <a:t>Katsakou</a:t>
            </a:r>
            <a:r>
              <a:rPr lang="en-GB" sz="1000" noProof="0" dirty="0">
                <a:latin typeface="Calibri" panose="020F0502020204030204" pitchFamily="34" charset="0"/>
                <a:ea typeface="Calibri" panose="020F0502020204030204" pitchFamily="34" charset="0"/>
                <a:cs typeface="Calibri" panose="020F0502020204030204" pitchFamily="34" charset="0"/>
              </a:rPr>
              <a:t> C, Bremner S, et al. </a:t>
            </a:r>
            <a:r>
              <a:rPr lang="en-US" sz="1000" noProof="0" dirty="0">
                <a:latin typeface="Calibri" panose="020F0502020204030204" pitchFamily="34" charset="0"/>
                <a:ea typeface="Calibri" panose="020F0502020204030204" pitchFamily="34" charset="0"/>
                <a:cs typeface="Calibri" panose="020F0502020204030204" pitchFamily="34" charset="0"/>
              </a:rPr>
              <a:t>Symptoms associated with victimization in patients with schizophrenia and related disorders. </a:t>
            </a:r>
            <a:r>
              <a:rPr lang="pt-BR" sz="1000" noProof="0" dirty="0">
                <a:latin typeface="Calibri" panose="020F0502020204030204" pitchFamily="34" charset="0"/>
                <a:ea typeface="Calibri" panose="020F0502020204030204" pitchFamily="34" charset="0"/>
                <a:cs typeface="Calibri" panose="020F0502020204030204" pitchFamily="34" charset="0"/>
              </a:rPr>
              <a:t>PLoS One 2013; 8: e58142.</a:t>
            </a:r>
          </a:p>
          <a:p>
            <a:pPr marL="228600" indent="-228600">
              <a:buFont typeface="+mj-lt"/>
              <a:buAutoNum type="arabicPeriod"/>
            </a:pPr>
            <a:r>
              <a:rPr lang="pt-BR" sz="1000" noProof="0" dirty="0">
                <a:latin typeface="Calibri" panose="020F0502020204030204" pitchFamily="34" charset="0"/>
                <a:ea typeface="Calibri" panose="020F0502020204030204" pitchFamily="34" charset="0"/>
                <a:cs typeface="Calibri" panose="020F0502020204030204" pitchFamily="34" charset="0"/>
              </a:rPr>
              <a:t>Wehring HJ &amp; WT Carpenter. Violence and Schizophrenia. </a:t>
            </a:r>
            <a:r>
              <a:rPr lang="de-DE" sz="1000" noProof="0" dirty="0">
                <a:latin typeface="Calibri" panose="020F0502020204030204" pitchFamily="34" charset="0"/>
                <a:ea typeface="Calibri" panose="020F0502020204030204" pitchFamily="34" charset="0"/>
                <a:cs typeface="Calibri" panose="020F0502020204030204" pitchFamily="34" charset="0"/>
              </a:rPr>
              <a:t>Schizophr Bull 2011; 37: 877–878.</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Uslu E &amp; </a:t>
            </a:r>
            <a:r>
              <a:rPr lang="en-US" sz="1000" dirty="0" err="1">
                <a:latin typeface="Calibri" panose="020F0502020204030204" pitchFamily="34" charset="0"/>
                <a:ea typeface="Calibri" panose="020F0502020204030204" pitchFamily="34" charset="0"/>
                <a:cs typeface="Calibri" panose="020F0502020204030204" pitchFamily="34" charset="0"/>
              </a:rPr>
              <a:t>Mavíş</a:t>
            </a:r>
            <a:r>
              <a:rPr lang="en-US" sz="1000" dirty="0">
                <a:latin typeface="Calibri" panose="020F0502020204030204" pitchFamily="34" charset="0"/>
                <a:ea typeface="Calibri" panose="020F0502020204030204" pitchFamily="34" charset="0"/>
                <a:cs typeface="Calibri" panose="020F0502020204030204" pitchFamily="34" charset="0"/>
              </a:rPr>
              <a:t> V. The other side of the coin: Individuals diagnosed with schizophrenia as victims of crime and violence. J Forensic Psych Res </a:t>
            </a:r>
            <a:r>
              <a:rPr lang="en-US" sz="1000" dirty="0" err="1">
                <a:latin typeface="Calibri" panose="020F0502020204030204" pitchFamily="34" charset="0"/>
                <a:ea typeface="Calibri" panose="020F0502020204030204" pitchFamily="34" charset="0"/>
                <a:cs typeface="Calibri" panose="020F0502020204030204" pitchFamily="34" charset="0"/>
              </a:rPr>
              <a:t>Pract</a:t>
            </a:r>
            <a:r>
              <a:rPr lang="en-US" sz="1000" dirty="0">
                <a:latin typeface="Calibri" panose="020F0502020204030204" pitchFamily="34" charset="0"/>
                <a:ea typeface="Calibri" panose="020F0502020204030204" pitchFamily="34" charset="0"/>
                <a:cs typeface="Calibri" panose="020F0502020204030204" pitchFamily="34" charset="0"/>
              </a:rPr>
              <a:t> 2024; 24: 269–279.</a:t>
            </a:r>
          </a:p>
          <a:p>
            <a:pPr marL="228600" indent="-228600">
              <a:buFont typeface="+mj-lt"/>
              <a:buAutoNum type="arabicPeriod"/>
            </a:pP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Reilly J, Ho I &amp; Williamson A. A systematic review of the effect of stigma on the health of people experiencing homelessness. Health Soc Care Community 2022; 30: 2128–2141.</a:t>
            </a:r>
          </a:p>
          <a:p>
            <a:pPr marL="228600" indent="-228600">
              <a:buFont typeface="+mj-lt"/>
              <a:buAutoNum type="arabicPeriod"/>
            </a:pP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Rea J. Social relationships, stigma, and wellbeing through experiences of homelessness in the United Kingdom. J Soc Issues 2023; 79: 465–493.</a:t>
            </a:r>
            <a:endParaRPr lang="en-US" sz="100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US"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27</a:t>
            </a:fld>
            <a:endParaRPr lang="en-GB"/>
          </a:p>
        </p:txBody>
      </p:sp>
    </p:spTree>
    <p:extLst>
      <p:ext uri="{BB962C8B-B14F-4D97-AF65-F5344CB8AC3E}">
        <p14:creationId xmlns:p14="http://schemas.microsoft.com/office/powerpoint/2010/main" val="25512621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28</a:t>
            </a:fld>
            <a:endParaRPr lang="en-GB"/>
          </a:p>
        </p:txBody>
      </p:sp>
    </p:spTree>
    <p:extLst>
      <p:ext uri="{BB962C8B-B14F-4D97-AF65-F5344CB8AC3E}">
        <p14:creationId xmlns:p14="http://schemas.microsoft.com/office/powerpoint/2010/main" val="3959540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 this study, the main outcome measure was any sickness absence or disability pension</a:t>
            </a:r>
            <a:r>
              <a:rPr lang="en-US" sz="1000" dirty="0">
                <a:latin typeface="Calibri" panose="020F0502020204030204" pitchFamily="34" charset="0"/>
                <a:ea typeface="Calibri" panose="020F0502020204030204" pitchFamily="34" charset="0"/>
                <a:cs typeface="Calibri" panose="020F0502020204030204" pitchFamily="34" charset="0"/>
              </a:rPr>
              <a:t>.</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dirty="0">
                <a:latin typeface="Calibri" panose="020F0502020204030204" pitchFamily="34" charset="0"/>
                <a:ea typeface="Calibri" panose="020F0502020204030204" pitchFamily="34" charset="0"/>
                <a:cs typeface="Calibri" panose="020F0502020204030204" pitchFamily="34" charset="0"/>
              </a:rPr>
              <a:t> In Sweden, individuals aged ≥16 years in employment can claim sickness absence benefits from the Social Insurance Agency if they have been absent from work due to sickness for more than 14 days; individuals aged 19–29 years can claim a temporary disability pension. All individuals aged 30–64 years can receive a permanent disability pension if their work capacity is permanently reduced due to morbidity.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secondary outcome was long-term sickness absence (&gt;90 days), encompassing both sickness absence benefits and disability pension. People were categorized yearly based on their main activity or source of income from 2 years before to 5 years after the date of first diagnosis and were initially designated as employed or not employed based on income.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Alternative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activities and sources of income were evaluated by the number of days of receipt of social security benefits (including sickness absence, parental leave, and disability pension), and the number of days registered as unemployed.</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endPar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Taipale H, Holm M, et al. Effectiveness of antipsychotic use for reducing risk of work disability: results from a within-subject analysis of a Swedish national cohort of 21,551 patients with first-episode nonaffective psychosis. Am J Psychiatry 2022; 179: 938–946. </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Dickson H, Hedges EP, Ma SY, et al. Academic achievement and schizophrenia: a systematic meta-analysis. </a:t>
            </a:r>
            <a:r>
              <a:rPr lang="en-GB" sz="1000" dirty="0" err="1">
                <a:latin typeface="Calibri" panose="020F0502020204030204" pitchFamily="34" charset="0"/>
                <a:ea typeface="Calibri" panose="020F0502020204030204" pitchFamily="34" charset="0"/>
                <a:cs typeface="Calibri" panose="020F0502020204030204" pitchFamily="34" charset="0"/>
              </a:rPr>
              <a:t>Psychol</a:t>
            </a:r>
            <a:r>
              <a:rPr lang="en-GB" sz="1000" dirty="0">
                <a:latin typeface="Calibri" panose="020F0502020204030204" pitchFamily="34" charset="0"/>
                <a:ea typeface="Calibri" panose="020F0502020204030204" pitchFamily="34" charset="0"/>
                <a:cs typeface="Calibri" panose="020F0502020204030204" pitchFamily="34" charset="0"/>
              </a:rPr>
              <a:t> Med 2020; 50: 1949–1965.</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Crossley NA, </a:t>
            </a:r>
            <a:r>
              <a:rPr lang="en-GB" sz="1000" dirty="0" err="1">
                <a:latin typeface="Calibri" panose="020F0502020204030204" pitchFamily="34" charset="0"/>
                <a:ea typeface="Calibri" panose="020F0502020204030204" pitchFamily="34" charset="0"/>
                <a:cs typeface="Calibri" panose="020F0502020204030204" pitchFamily="34" charset="0"/>
              </a:rPr>
              <a:t>Alliende</a:t>
            </a:r>
            <a:r>
              <a:rPr lang="en-GB" sz="1000" dirty="0">
                <a:latin typeface="Calibri" panose="020F0502020204030204" pitchFamily="34" charset="0"/>
                <a:ea typeface="Calibri" panose="020F0502020204030204" pitchFamily="34" charset="0"/>
                <a:cs typeface="Calibri" panose="020F0502020204030204" pitchFamily="34" charset="0"/>
              </a:rPr>
              <a:t> LM, </a:t>
            </a:r>
            <a:r>
              <a:rPr lang="en-GB" sz="1000" dirty="0" err="1">
                <a:latin typeface="Calibri" panose="020F0502020204030204" pitchFamily="34" charset="0"/>
                <a:ea typeface="Calibri" panose="020F0502020204030204" pitchFamily="34" charset="0"/>
                <a:cs typeface="Calibri" panose="020F0502020204030204" pitchFamily="34" charset="0"/>
              </a:rPr>
              <a:t>Czepielewski</a:t>
            </a:r>
            <a:r>
              <a:rPr lang="en-GB" sz="1000" dirty="0">
                <a:latin typeface="Calibri" panose="020F0502020204030204" pitchFamily="34" charset="0"/>
                <a:ea typeface="Calibri" panose="020F0502020204030204" pitchFamily="34" charset="0"/>
                <a:cs typeface="Calibri" panose="020F0502020204030204" pitchFamily="34" charset="0"/>
              </a:rPr>
              <a:t> LS, et al. The enduring gap in educational attainment in schizophrenia according to the past 50 years of published research: a systematic review and meta-analysis. Lancet Psychiatry 2022; 9: 565–573.</a:t>
            </a:r>
          </a:p>
        </p:txBody>
      </p:sp>
      <p:sp>
        <p:nvSpPr>
          <p:cNvPr id="4" name="Slide Number Placeholder 3"/>
          <p:cNvSpPr>
            <a:spLocks noGrp="1"/>
          </p:cNvSpPr>
          <p:nvPr>
            <p:ph type="sldNum" sz="quarter" idx="5"/>
          </p:nvPr>
        </p:nvSpPr>
        <p:spPr/>
        <p:txBody>
          <a:bodyPr/>
          <a:lstStyle/>
          <a:p>
            <a:fld id="{9E4441FC-7B67-43FA-BD36-9EFD361338B9}" type="slidenum">
              <a:rPr lang="en-GB" smtClean="0"/>
              <a:t>29</a:t>
            </a:fld>
            <a:endParaRPr lang="en-GB"/>
          </a:p>
        </p:txBody>
      </p:sp>
    </p:spTree>
    <p:extLst>
      <p:ext uri="{BB962C8B-B14F-4D97-AF65-F5344CB8AC3E}">
        <p14:creationId xmlns:p14="http://schemas.microsoft.com/office/powerpoint/2010/main" val="278448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2E734-91E6-6CF7-80CC-7294334D8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5CDF3-7659-3AA1-A83B-F89C2725F8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D75991-1E03-79A0-82AA-23E69D45F0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The GBD study has quantified the burden of 371 diseases, including schizophrenia, across 204 countries and territories, using metrics such as ‘years lived with a disability’, ‘disability-adjusted life-years’, ‘years of life lost to premature mortality’, and ‘healthy life expectancy’, alongside prevalence and incidence.</a:t>
            </a:r>
            <a:r>
              <a:rPr lang="en-US" sz="1000" baseline="30000">
                <a:latin typeface="Calibri" panose="020F0502020204030204" pitchFamily="34" charset="0"/>
                <a:ea typeface="Calibri" panose="020F0502020204030204" pitchFamily="34" charset="0"/>
                <a:cs typeface="Calibri" panose="020F0502020204030204" pitchFamily="34" charset="0"/>
              </a:rPr>
              <a:t>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aseline="300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1000">
                <a:latin typeface="Calibri" panose="020F0502020204030204" pitchFamily="34" charset="0"/>
                <a:ea typeface="Calibri" panose="020F0502020204030204" pitchFamily="34" charset="0"/>
                <a:cs typeface="Calibri" panose="020F0502020204030204" pitchFamily="34" charset="0"/>
              </a:rPr>
              <a:t>GBD estimates are partially based on incomplete data and statistical modelling, so they must be interpreted with caution; however, it remains the most comprehensive source available, providing useful insights.</a:t>
            </a:r>
            <a:r>
              <a:rPr lang="en-US" sz="1000" baseline="30000">
                <a:latin typeface="Calibri" panose="020F0502020204030204" pitchFamily="34" charset="0"/>
                <a:ea typeface="Calibri" panose="020F0502020204030204" pitchFamily="34" charset="0"/>
                <a:cs typeface="Calibri" panose="020F0502020204030204" pitchFamily="34" charset="0"/>
              </a:rPr>
              <a:t>1,3</a:t>
            </a:r>
          </a:p>
          <a:p>
            <a:endParaRPr lang="en-US" sz="1000" baseline="30000">
              <a:latin typeface="Calibri" panose="020F0502020204030204" pitchFamily="34" charset="0"/>
              <a:ea typeface="Calibri" panose="020F0502020204030204" pitchFamily="34" charset="0"/>
              <a:cs typeface="Calibri" panose="020F0502020204030204" pitchFamily="34" charset="0"/>
            </a:endParaRPr>
          </a:p>
          <a:p>
            <a:r>
              <a:rPr lang="en-US" sz="1000" baseline="0">
                <a:latin typeface="Calibri" panose="020F0502020204030204" pitchFamily="34" charset="0"/>
                <a:ea typeface="Calibri" panose="020F0502020204030204" pitchFamily="34" charset="0"/>
                <a:cs typeface="Calibri" panose="020F0502020204030204" pitchFamily="34" charset="0"/>
              </a:rPr>
              <a:t>Abbreviation: </a:t>
            </a:r>
            <a:r>
              <a:rPr lang="en-GB" sz="1000">
                <a:latin typeface="Calibri" panose="020F0502020204030204" pitchFamily="34" charset="0"/>
                <a:ea typeface="Calibri" panose="020F0502020204030204" pitchFamily="34" charset="0"/>
                <a:cs typeface="Calibri" panose="020F0502020204030204" pitchFamily="34" charset="0"/>
              </a:rPr>
              <a:t>GBD=G</a:t>
            </a:r>
            <a:r>
              <a:rPr lang="en-US" sz="1000">
                <a:latin typeface="Calibri" panose="020F0502020204030204" pitchFamily="34" charset="0"/>
                <a:ea typeface="Calibri" panose="020F0502020204030204" pitchFamily="34" charset="0"/>
                <a:cs typeface="Calibri" panose="020F0502020204030204" pitchFamily="34" charset="0"/>
              </a:rPr>
              <a:t>lobal Burden of Diseases</a:t>
            </a:r>
            <a:endParaRPr lang="en-US" sz="1000" baseline="0">
              <a:latin typeface="Calibri" panose="020F0502020204030204" pitchFamily="34" charset="0"/>
              <a:ea typeface="Calibri" panose="020F0502020204030204" pitchFamily="34" charset="0"/>
              <a:cs typeface="Calibri" panose="020F0502020204030204" pitchFamily="34" charset="0"/>
            </a:endParaRPr>
          </a:p>
          <a:p>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000">
                <a:solidFill>
                  <a:schemeClr val="tx1"/>
                </a:solidFill>
                <a:latin typeface="Calibri" panose="020F0502020204030204" pitchFamily="34" charset="0"/>
                <a:ea typeface="Calibri" panose="020F0502020204030204" pitchFamily="34" charset="0"/>
                <a:cs typeface="Calibri" panose="020F0502020204030204" pitchFamily="34" charset="0"/>
              </a:rPr>
              <a:t>References: </a:t>
            </a:r>
          </a:p>
          <a:p>
            <a:pPr marL="228600" indent="-228600">
              <a:buAutoNum type="arabicPeriod"/>
            </a:pPr>
            <a:r>
              <a:rPr lang="en-GB" sz="1000">
                <a:latin typeface="Calibri" panose="020F0502020204030204" pitchFamily="34" charset="0"/>
                <a:ea typeface="Calibri" panose="020F0502020204030204" pitchFamily="34" charset="0"/>
                <a:cs typeface="Calibri" panose="020F0502020204030204" pitchFamily="34" charset="0"/>
              </a:rPr>
              <a:t>GBD 2019 Mental Disorders Collaborators. Global, regional, and national burden of 12 mental disorders in 204 countries and territories, 1990-2019: a systematic analysis for the Global Burden of Disease Study 2019. Lancet Psychiatry 2022; 9: 137–150. </a:t>
            </a:r>
          </a:p>
          <a:p>
            <a:pPr marL="228600" lvl="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Solmi M, </a:t>
            </a:r>
            <a:r>
              <a:rPr lang="en-GB" sz="1000" err="1">
                <a:latin typeface="Calibri" panose="020F0502020204030204" pitchFamily="34" charset="0"/>
                <a:ea typeface="Calibri" panose="020F0502020204030204" pitchFamily="34" charset="0"/>
                <a:cs typeface="Calibri" panose="020F0502020204030204" pitchFamily="34" charset="0"/>
              </a:rPr>
              <a:t>Seitidis</a:t>
            </a:r>
            <a:r>
              <a:rPr lang="en-GB" sz="1000">
                <a:latin typeface="Calibri" panose="020F0502020204030204" pitchFamily="34" charset="0"/>
                <a:ea typeface="Calibri" panose="020F0502020204030204" pitchFamily="34" charset="0"/>
                <a:cs typeface="Calibri" panose="020F0502020204030204" pitchFamily="34" charset="0"/>
              </a:rPr>
              <a:t> G, Mavridis D, et al. Incidence, prevalence, and global burden of schizophrenia - data, with critical appraisal, from the Global Burden of Disease (GBD) 2019. Mol Psychiatry 2023; 28: 5319–5327.</a:t>
            </a:r>
          </a:p>
          <a:p>
            <a:pPr marL="228600" lvl="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GBD 2021 Diseases and Injuries Collaborators. Global incidence, prevalence, years lived with disability (YLDs), disability-adjusted life-years (DALYs), and healthy life expectancy (HALE) for 371 diseases and injuries in 204 countries and territories and 811 subnational locations, 1990-2021: a systematic analysis for the Global Burden of Disease Study 2021. Lancet 2024; 403: 2133–2161.</a:t>
            </a:r>
          </a:p>
          <a:p>
            <a:pPr marL="228600" lvl="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Solmi M, </a:t>
            </a:r>
            <a:r>
              <a:rPr lang="en-GB" sz="1000" err="1">
                <a:latin typeface="Calibri" panose="020F0502020204030204" pitchFamily="34" charset="0"/>
                <a:ea typeface="Calibri" panose="020F0502020204030204" pitchFamily="34" charset="0"/>
                <a:cs typeface="Calibri" panose="020F0502020204030204" pitchFamily="34" charset="0"/>
              </a:rPr>
              <a:t>Radua</a:t>
            </a:r>
            <a:r>
              <a:rPr lang="en-GB" sz="1000">
                <a:latin typeface="Calibri" panose="020F0502020204030204" pitchFamily="34" charset="0"/>
                <a:ea typeface="Calibri" panose="020F0502020204030204" pitchFamily="34" charset="0"/>
                <a:cs typeface="Calibri" panose="020F0502020204030204" pitchFamily="34" charset="0"/>
              </a:rPr>
              <a:t> J, </a:t>
            </a:r>
            <a:r>
              <a:rPr lang="en-GB" sz="1000" err="1">
                <a:latin typeface="Calibri" panose="020F0502020204030204" pitchFamily="34" charset="0"/>
                <a:ea typeface="Calibri" panose="020F0502020204030204" pitchFamily="34" charset="0"/>
                <a:cs typeface="Calibri" panose="020F0502020204030204" pitchFamily="34" charset="0"/>
              </a:rPr>
              <a:t>Olivola</a:t>
            </a:r>
            <a:r>
              <a:rPr lang="en-GB" sz="1000">
                <a:latin typeface="Calibri" panose="020F0502020204030204" pitchFamily="34" charset="0"/>
                <a:ea typeface="Calibri" panose="020F0502020204030204" pitchFamily="34" charset="0"/>
                <a:cs typeface="Calibri" panose="020F0502020204030204" pitchFamily="34" charset="0"/>
              </a:rPr>
              <a:t> M, et al. Age at onset of mental disorders worldwide: large-scale meta-analysis of 192 epidemiological studies. Mol Psychiatry 2022; 27 (1): 281–295.</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F983C05-990E-B6E0-1A44-458431D70052}"/>
              </a:ext>
            </a:extLst>
          </p:cNvPr>
          <p:cNvSpPr>
            <a:spLocks noGrp="1"/>
          </p:cNvSpPr>
          <p:nvPr>
            <p:ph type="sldNum" sz="quarter" idx="5"/>
          </p:nvPr>
        </p:nvSpPr>
        <p:spPr/>
        <p:txBody>
          <a:bodyPr/>
          <a:lstStyle/>
          <a:p>
            <a:fld id="{9E4441FC-7B67-43FA-BD36-9EFD361338B9}" type="slidenum">
              <a:rPr lang="en-GB" smtClean="0"/>
              <a:t>3</a:t>
            </a:fld>
            <a:endParaRPr lang="en-GB"/>
          </a:p>
        </p:txBody>
      </p:sp>
    </p:spTree>
    <p:extLst>
      <p:ext uri="{BB962C8B-B14F-4D97-AF65-F5344CB8AC3E}">
        <p14:creationId xmlns:p14="http://schemas.microsoft.com/office/powerpoint/2010/main" val="38172573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6300" cy="3351213"/>
          </a:xfrm>
        </p:spPr>
        <p:txBody>
          <a:bodyPr/>
          <a:lstStyle/>
          <a:p>
            <a:endParaRPr lang="en-US"/>
          </a:p>
        </p:txBody>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As employment is an important indicator of long-term functional recovery in individuals with FEP disorders</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there is a need to elucidate more accurately how frequently the employment status of people with FEP disorders are affected by their disorder.</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As employment status is complex, it is important to identify moderating factors, which may help to identify those individuals who may be at higher risk for unemployment and poor long-term outcomes</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GB"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This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meta-analysis of 70 longitudinal studies (N=14,828) evaluated the proportion of people with an FEP disorder who were employed (defined as having either a full-/part-time job, being a student at school or university, or being involved in a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study/training programme)</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at the end of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follow-up after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first contact with mental health services for psychosis.</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To increase the generalizability of findings, a wide range of studies were captured,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including in the in- and outpatient settings, which used different assessment methods, such as case notes and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face-to-face interviews. The analysis stratified employment based on FEP disorder type and variables related to demographic factors, such as country and country income status. Study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design factors, such as length of follow-up and study year publication, were also included.</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The pooled proportion of people with FEP disorders in employment was 32.5% after an average follow-up of 8.3 years, highlighting substantial functional recovery challenges for people with FEP disorders. There was significant heterogeneity across stratification factors: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Calibri" panose="020F0502020204030204" pitchFamily="34" charset="0"/>
                <a:ea typeface="Calibri" panose="020F0502020204030204" pitchFamily="34" charset="0"/>
                <a:cs typeface="Calibri" panose="020F0502020204030204" pitchFamily="34" charset="0"/>
              </a:rPr>
              <a:t>People with schizophrenia had a higher risk of unemployment than those with affective psychoses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Calibri" panose="020F0502020204030204" pitchFamily="34" charset="0"/>
                <a:ea typeface="Calibri" panose="020F0502020204030204" pitchFamily="34" charset="0"/>
                <a:cs typeface="Calibri" panose="020F0502020204030204" pitchFamily="34" charset="0"/>
              </a:rPr>
              <a:t>Middle-income countries reported lower employment rates than high-income countries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Calibri" panose="020F0502020204030204" pitchFamily="34" charset="0"/>
                <a:ea typeface="Calibri" panose="020F0502020204030204" pitchFamily="34" charset="0"/>
                <a:cs typeface="Calibri" panose="020F0502020204030204" pitchFamily="34" charset="0"/>
              </a:rPr>
              <a:t>Studies with longer follow-up reported lower employment, indicating progressive functional impairment over time </a:t>
            </a:r>
            <a:endPar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Abbreviations: FEP=first episode psychosis </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Ajnakina O, Stubbs B, Francis E, et al. Employment and relationship outcomes in first-episode psychosis: a systematic review and meta-analysis of longitudinal studies.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Res 2021; 231: 122–133.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30</a:t>
            </a:fld>
            <a:endParaRPr lang="en-GB"/>
          </a:p>
        </p:txBody>
      </p:sp>
    </p:spTree>
    <p:extLst>
      <p:ext uri="{BB962C8B-B14F-4D97-AF65-F5344CB8AC3E}">
        <p14:creationId xmlns:p14="http://schemas.microsoft.com/office/powerpoint/2010/main" val="11209480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31</a:t>
            </a:fld>
            <a:endParaRPr lang="en-GB"/>
          </a:p>
        </p:txBody>
      </p:sp>
    </p:spTree>
    <p:extLst>
      <p:ext uri="{BB962C8B-B14F-4D97-AF65-F5344CB8AC3E}">
        <p14:creationId xmlns:p14="http://schemas.microsoft.com/office/powerpoint/2010/main" val="1943958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DA83A-19F1-E26F-C80F-E82255F3E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7C649-A1B1-F817-C98E-5A38EA77D6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098D02-04CE-326C-F14B-FC2B3D2D5D58}"/>
              </a:ext>
            </a:extLst>
          </p:cNvPr>
          <p:cNvSpPr>
            <a:spLocks noGrp="1"/>
          </p:cNvSpPr>
          <p:nvPr>
            <p:ph type="body" idx="1"/>
          </p:nvPr>
        </p:nvSpPr>
        <p:spPr/>
        <p:txBody>
          <a:bodyPr/>
          <a:lstStyle/>
          <a:p>
            <a:pPr marR="0" lvl="0" algn="l" defTabSz="914400" rtl="0" eaLnBrk="1" fontAlgn="auto" latinLnBrk="0" hangingPunct="1">
              <a:lnSpc>
                <a:spcPct val="100000"/>
              </a:lnSpc>
              <a:spcBef>
                <a:spcPts val="0"/>
              </a:spcBef>
              <a:spcAft>
                <a:spcPts val="0"/>
              </a:spcAft>
              <a:buClrTx/>
              <a:buSzTx/>
              <a:tabLst/>
              <a:defRPr/>
            </a:pPr>
            <a:r>
              <a:rPr lang="en-US" sz="1000" dirty="0">
                <a:solidFill>
                  <a:srgbClr val="3F1A01"/>
                </a:solidFill>
                <a:latin typeface="Calibri" panose="020F0502020204030204" pitchFamily="34" charset="0"/>
                <a:ea typeface="Calibri" panose="020F0502020204030204" pitchFamily="34" charset="0"/>
                <a:cs typeface="Calibri" panose="020F0502020204030204" pitchFamily="34" charset="0"/>
              </a:rPr>
              <a:t>PAF estimates the epidemiologic contribution of a risk factor to a certain disease.</a:t>
            </a:r>
            <a:r>
              <a:rPr lang="en-US" sz="1000" baseline="30000" dirty="0">
                <a:solidFill>
                  <a:srgbClr val="3F1A01"/>
                </a:solidFill>
                <a:latin typeface="Calibri" panose="020F0502020204030204" pitchFamily="34" charset="0"/>
                <a:ea typeface="Calibri" panose="020F0502020204030204" pitchFamily="34" charset="0"/>
                <a:cs typeface="Calibri" panose="020F0502020204030204" pitchFamily="34" charset="0"/>
              </a:rPr>
              <a:t> </a:t>
            </a:r>
            <a:r>
              <a:rPr lang="en-US" sz="1000" baseline="0" dirty="0">
                <a:solidFill>
                  <a:srgbClr val="3F1A01"/>
                </a:solidFill>
                <a:latin typeface="Calibri" panose="020F0502020204030204" pitchFamily="34" charset="0"/>
                <a:ea typeface="Calibri" panose="020F0502020204030204" pitchFamily="34" charset="0"/>
                <a:cs typeface="Calibri" panose="020F0502020204030204" pitchFamily="34" charset="0"/>
              </a:rPr>
              <a:t>It is </a:t>
            </a:r>
            <a:r>
              <a:rPr lang="en-US" sz="1000" dirty="0">
                <a:latin typeface="Calibri" panose="020F0502020204030204" pitchFamily="34" charset="0"/>
                <a:ea typeface="Calibri" panose="020F0502020204030204" pitchFamily="34" charset="0"/>
                <a:cs typeface="Calibri" panose="020F0502020204030204" pitchFamily="34" charset="0"/>
              </a:rPr>
              <a:t>calculated using the relative risk of a disease associated with a risk factor and the prevalence of that risk factor.</a:t>
            </a:r>
            <a:r>
              <a:rPr lang="en-US" sz="1000" baseline="30000" dirty="0">
                <a:latin typeface="Calibri" panose="020F0502020204030204" pitchFamily="34" charset="0"/>
                <a:ea typeface="Calibri" panose="020F0502020204030204" pitchFamily="34" charset="0"/>
                <a:cs typeface="Calibri" panose="020F0502020204030204" pitchFamily="34" charset="0"/>
              </a:rPr>
              <a:t>1,2</a:t>
            </a:r>
          </a:p>
          <a:p>
            <a:pPr marR="0" lvl="0" algn="l" defTabSz="914400" rtl="0" eaLnBrk="1" fontAlgn="auto" latinLnBrk="0" hangingPunct="1">
              <a:lnSpc>
                <a:spcPct val="100000"/>
              </a:lnSpc>
              <a:spcBef>
                <a:spcPts val="0"/>
              </a:spcBef>
              <a:spcAft>
                <a:spcPts val="0"/>
              </a:spcAft>
              <a:buClrTx/>
              <a:buSzTx/>
              <a:tabLst/>
              <a:defRPr/>
            </a:pPr>
            <a:endParaRPr lang="en-US" sz="1000" baseline="30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aseline="0" dirty="0">
                <a:latin typeface="Calibri" panose="020F0502020204030204" pitchFamily="34" charset="0"/>
                <a:ea typeface="Calibri" panose="020F0502020204030204" pitchFamily="34" charset="0"/>
                <a:cs typeface="Calibri" panose="020F0502020204030204" pitchFamily="34" charset="0"/>
              </a:rPr>
              <a:t>Abbreviation: </a:t>
            </a:r>
            <a:r>
              <a:rPr lang="en-GB" sz="1000" dirty="0">
                <a:latin typeface="Calibri" panose="020F0502020204030204" pitchFamily="34" charset="0"/>
                <a:ea typeface="Calibri" panose="020F0502020204030204" pitchFamily="34" charset="0"/>
                <a:cs typeface="Calibri" panose="020F0502020204030204" pitchFamily="34" charset="0"/>
              </a:rPr>
              <a:t>PAF=population attributable fraction</a:t>
            </a:r>
            <a:endParaRPr lang="en-US" sz="1000" baseline="0" dirty="0">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McCutcheon RA, Reis Marques T, Howes, OD. Schizophrenia-an overview. JAMA Psychiatry 2020; 77: 201–210.</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Jauhar S, Johnstone M, McKenna PJ. Schizophrenia. Lancet 2022; 399: 473</a:t>
            </a:r>
            <a:r>
              <a:rPr lang="en-GB" sz="1000" b="0" dirty="0">
                <a:latin typeface="Calibri" panose="020F0502020204030204" pitchFamily="34" charset="0"/>
                <a:ea typeface="Calibri" panose="020F0502020204030204" pitchFamily="34" charset="0"/>
                <a:cs typeface="Calibri" panose="020F0502020204030204" pitchFamily="34" charset="0"/>
              </a:rPr>
              <a:t>–</a:t>
            </a:r>
            <a:r>
              <a:rPr lang="en-US" sz="1000" dirty="0">
                <a:latin typeface="Calibri" panose="020F0502020204030204" pitchFamily="34" charset="0"/>
                <a:ea typeface="Calibri" panose="020F0502020204030204" pitchFamily="34" charset="0"/>
                <a:cs typeface="Calibri" panose="020F0502020204030204" pitchFamily="34" charset="0"/>
              </a:rPr>
              <a:t>486. </a:t>
            </a:r>
          </a:p>
          <a:p>
            <a:pPr marL="228600" indent="-228600">
              <a:buAutoNum type="arabicPeriod"/>
            </a:pP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Robinson N &amp; Bergen SE. Environmental Risk Factors for Schizophrenia and Bipolar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Disorder and Their Relationship to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Genetic Risk: Current Knowledge and Future Directions. Front Genet 2021; 12: 686666.</a:t>
            </a:r>
          </a:p>
          <a:p>
            <a:pPr marL="228600" indent="-228600">
              <a:buAutoNum type="arabicPeriod"/>
            </a:pPr>
            <a:r>
              <a:rPr lang="en-CA" sz="1000" dirty="0" err="1">
                <a:latin typeface="Calibri" panose="020F0502020204030204" pitchFamily="34" charset="0"/>
                <a:ea typeface="Calibri" panose="020F0502020204030204" pitchFamily="34" charset="0"/>
                <a:cs typeface="Calibri" panose="020F0502020204030204" pitchFamily="34" charset="0"/>
              </a:rPr>
              <a:t>Dragioti</a:t>
            </a:r>
            <a:r>
              <a:rPr lang="en-CA" sz="1000" dirty="0">
                <a:latin typeface="Calibri" panose="020F0502020204030204" pitchFamily="34" charset="0"/>
                <a:ea typeface="Calibri" panose="020F0502020204030204" pitchFamily="34" charset="0"/>
                <a:cs typeface="Calibri" panose="020F0502020204030204" pitchFamily="34" charset="0"/>
              </a:rPr>
              <a:t> E, </a:t>
            </a:r>
            <a:r>
              <a:rPr lang="en-CA" sz="1000" dirty="0" err="1">
                <a:latin typeface="Calibri" panose="020F0502020204030204" pitchFamily="34" charset="0"/>
                <a:ea typeface="Calibri" panose="020F0502020204030204" pitchFamily="34" charset="0"/>
                <a:cs typeface="Calibri" panose="020F0502020204030204" pitchFamily="34" charset="0"/>
              </a:rPr>
              <a:t>Radua</a:t>
            </a:r>
            <a:r>
              <a:rPr lang="en-CA" sz="1000" dirty="0">
                <a:latin typeface="Calibri" panose="020F0502020204030204" pitchFamily="34" charset="0"/>
                <a:ea typeface="Calibri" panose="020F0502020204030204" pitchFamily="34" charset="0"/>
                <a:cs typeface="Calibri" panose="020F0502020204030204" pitchFamily="34" charset="0"/>
              </a:rPr>
              <a:t> J, </a:t>
            </a:r>
            <a:r>
              <a:rPr lang="en-CA" sz="1000" dirty="0" err="1">
                <a:latin typeface="Calibri" panose="020F0502020204030204" pitchFamily="34" charset="0"/>
                <a:ea typeface="Calibri" panose="020F0502020204030204" pitchFamily="34" charset="0"/>
                <a:cs typeface="Calibri" panose="020F0502020204030204" pitchFamily="34" charset="0"/>
              </a:rPr>
              <a:t>Solmi</a:t>
            </a:r>
            <a:r>
              <a:rPr lang="en-CA" sz="1000" dirty="0">
                <a:latin typeface="Calibri" panose="020F0502020204030204" pitchFamily="34" charset="0"/>
                <a:ea typeface="Calibri" panose="020F0502020204030204" pitchFamily="34" charset="0"/>
                <a:cs typeface="Calibri" panose="020F0502020204030204" pitchFamily="34" charset="0"/>
              </a:rPr>
              <a:t> M, et al. Global population attributable fraction of potentially modifiable risk factors for mental disorders: a meta-umbrella systematic review. Mol Psychiatry 2022; 27: 3510–3519.</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Mukadam N, </a:t>
            </a:r>
            <a:r>
              <a:rPr lang="en-GB" sz="1000" dirty="0" err="1">
                <a:latin typeface="Calibri" panose="020F0502020204030204" pitchFamily="34" charset="0"/>
                <a:ea typeface="Calibri" panose="020F0502020204030204" pitchFamily="34" charset="0"/>
                <a:cs typeface="Calibri" panose="020F0502020204030204" pitchFamily="34" charset="0"/>
              </a:rPr>
              <a:t>Sommerlad</a:t>
            </a:r>
            <a:r>
              <a:rPr lang="en-GB" sz="1000" dirty="0">
                <a:latin typeface="Calibri" panose="020F0502020204030204" pitchFamily="34" charset="0"/>
                <a:ea typeface="Calibri" panose="020F0502020204030204" pitchFamily="34" charset="0"/>
                <a:cs typeface="Calibri" panose="020F0502020204030204" pitchFamily="34" charset="0"/>
              </a:rPr>
              <a:t> A, Huntley J, Livingston G. Population attributable fractions for risk factors for dementia in low-income and middle-income countries: an analysis using cross-sectional survey data. Lancet Glob Health 2019; 7: e596–e603.</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06FAAB2-DC82-DE62-3E94-BDD29A834895}"/>
              </a:ext>
            </a:extLst>
          </p:cNvPr>
          <p:cNvSpPr>
            <a:spLocks noGrp="1"/>
          </p:cNvSpPr>
          <p:nvPr>
            <p:ph type="sldNum" sz="quarter" idx="5"/>
          </p:nvPr>
        </p:nvSpPr>
        <p:spPr/>
        <p:txBody>
          <a:bodyPr/>
          <a:lstStyle/>
          <a:p>
            <a:fld id="{9E4441FC-7B67-43FA-BD36-9EFD361338B9}" type="slidenum">
              <a:rPr lang="en-GB" smtClean="0"/>
              <a:t>32</a:t>
            </a:fld>
            <a:endParaRPr lang="en-GB"/>
          </a:p>
        </p:txBody>
      </p:sp>
    </p:spTree>
    <p:extLst>
      <p:ext uri="{BB962C8B-B14F-4D97-AF65-F5344CB8AC3E}">
        <p14:creationId xmlns:p14="http://schemas.microsoft.com/office/powerpoint/2010/main" val="487922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sz="1000" dirty="0">
                <a:latin typeface="Calibri" panose="020F0502020204030204" pitchFamily="34" charset="0"/>
                <a:ea typeface="Calibri" panose="020F0502020204030204" pitchFamily="34" charset="0"/>
                <a:cs typeface="Calibri" panose="020F0502020204030204" pitchFamily="34" charset="0"/>
              </a:rPr>
              <a:t>A systematic literature review of six studies </a:t>
            </a:r>
            <a:r>
              <a:rPr lang="en-US" sz="1000" dirty="0">
                <a:latin typeface="Calibri" panose="020F0502020204030204" pitchFamily="34" charset="0"/>
                <a:ea typeface="Calibri" panose="020F0502020204030204" pitchFamily="34" charset="0"/>
                <a:cs typeface="Calibri" panose="020F0502020204030204" pitchFamily="34" charset="0"/>
              </a:rPr>
              <a:t>describing the economic burden of the negative symptoms of schizophrenia</a:t>
            </a:r>
            <a:r>
              <a:rPr lang="en-CA" sz="1000" dirty="0">
                <a:latin typeface="Calibri" panose="020F0502020204030204" pitchFamily="34" charset="0"/>
                <a:ea typeface="Calibri" panose="020F0502020204030204" pitchFamily="34" charset="0"/>
                <a:cs typeface="Calibri" panose="020F0502020204030204" pitchFamily="34" charset="0"/>
              </a:rPr>
              <a:t> reported a positive association between negative symptoms and increased healthcare resource use and costs, owing to higher inpatient costs, more frequent primary care visits, and lost caregiver workdays.</a:t>
            </a:r>
            <a:r>
              <a:rPr lang="en-CA" sz="1000" baseline="30000" dirty="0">
                <a:latin typeface="Calibri" panose="020F0502020204030204" pitchFamily="34" charset="0"/>
                <a:ea typeface="Calibri" panose="020F0502020204030204" pitchFamily="34" charset="0"/>
                <a:cs typeface="Calibri" panose="020F0502020204030204" pitchFamily="34" charset="0"/>
              </a:rPr>
              <a:t>2</a:t>
            </a:r>
            <a:r>
              <a:rPr lang="en-CA" sz="1000" dirty="0">
                <a:latin typeface="Calibri" panose="020F0502020204030204" pitchFamily="34" charset="0"/>
                <a:ea typeface="Calibri" panose="020F0502020204030204" pitchFamily="34" charset="0"/>
                <a:cs typeface="Calibri" panose="020F0502020204030204" pitchFamily="34" charset="0"/>
              </a:rPr>
              <a:t> However, the authors noted that evidence regarding healthcare costs and resource use associated with negative symptoms is limited because only six eligible studies were identified, and considerable heterogeneity was observed across findings, influenced by </a:t>
            </a:r>
            <a:r>
              <a:rPr lang="en-US" sz="1000" dirty="0">
                <a:latin typeface="Calibri" panose="020F0502020204030204" pitchFamily="34" charset="0"/>
                <a:ea typeface="Calibri" panose="020F0502020204030204" pitchFamily="34" charset="0"/>
                <a:cs typeface="Calibri" panose="020F0502020204030204" pitchFamily="34" charset="0"/>
              </a:rPr>
              <a:t>differences in patient characteristics, cost components analyzed, and differences in health systems and costs across the countries.</a:t>
            </a:r>
            <a:r>
              <a:rPr lang="en-US" sz="1000" baseline="30000" dirty="0">
                <a:latin typeface="Calibri" panose="020F0502020204030204" pitchFamily="34" charset="0"/>
                <a:ea typeface="Calibri" panose="020F0502020204030204" pitchFamily="34" charset="0"/>
                <a:cs typeface="Calibri" panose="020F0502020204030204" pitchFamily="34" charset="0"/>
              </a:rPr>
              <a:t>2</a:t>
            </a:r>
            <a:endParaRPr lang="en-CA" sz="1000" dirty="0">
              <a:latin typeface="Calibri" panose="020F0502020204030204" pitchFamily="34" charset="0"/>
              <a:ea typeface="Calibri" panose="020F0502020204030204" pitchFamily="34" charset="0"/>
              <a:cs typeface="Calibri" panose="020F0502020204030204" pitchFamily="34" charset="0"/>
            </a:endParaRPr>
          </a:p>
          <a:p>
            <a:endParaRPr lang="en-CA" sz="1000" dirty="0">
              <a:latin typeface="Calibri" panose="020F0502020204030204" pitchFamily="34" charset="0"/>
              <a:ea typeface="Calibri" panose="020F0502020204030204" pitchFamily="34" charset="0"/>
              <a:cs typeface="Calibri" panose="020F0502020204030204" pitchFamily="34" charset="0"/>
            </a:endParaRPr>
          </a:p>
          <a:p>
            <a:r>
              <a:rPr lang="en-CA"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Patel R, Dembek C, Won Y, et al. A real-world data analysis of electronic health records to investigate the associations of predominant negative symptoms with healthcare resource utilisation, costs and treatment patterns among patients with schizophrenia. BMJ Open 2024; 14: e084613.</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Weber S, Scott JG, Chatterton ML. Healthcare costs and resource use associated with negative symptoms of schizophrenia: a systematic literature review. </a:t>
            </a:r>
            <a:r>
              <a:rPr lang="en-CA" sz="1000" dirty="0" err="1">
                <a:latin typeface="Calibri" panose="020F0502020204030204" pitchFamily="34" charset="0"/>
                <a:ea typeface="Calibri" panose="020F0502020204030204" pitchFamily="34" charset="0"/>
                <a:cs typeface="Calibri" panose="020F0502020204030204" pitchFamily="34" charset="0"/>
              </a:rPr>
              <a:t>Schizophr</a:t>
            </a:r>
            <a:r>
              <a:rPr lang="en-CA" sz="1000" dirty="0">
                <a:latin typeface="Calibri" panose="020F0502020204030204" pitchFamily="34" charset="0"/>
                <a:ea typeface="Calibri" panose="020F0502020204030204" pitchFamily="34" charset="0"/>
                <a:cs typeface="Calibri" panose="020F0502020204030204" pitchFamily="34" charset="0"/>
              </a:rPr>
              <a:t> Res 2022; 241: 251–259. </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Correll CU, Xiang P, </a:t>
            </a:r>
            <a:r>
              <a:rPr lang="en-CA" sz="1000" dirty="0" err="1">
                <a:latin typeface="Calibri" panose="020F0502020204030204" pitchFamily="34" charset="0"/>
                <a:ea typeface="Calibri" panose="020F0502020204030204" pitchFamily="34" charset="0"/>
                <a:cs typeface="Calibri" panose="020F0502020204030204" pitchFamily="34" charset="0"/>
              </a:rPr>
              <a:t>Sarikonda</a:t>
            </a:r>
            <a:r>
              <a:rPr lang="en-CA" sz="1000" dirty="0">
                <a:latin typeface="Calibri" panose="020F0502020204030204" pitchFamily="34" charset="0"/>
                <a:ea typeface="Calibri" panose="020F0502020204030204" pitchFamily="34" charset="0"/>
                <a:cs typeface="Calibri" panose="020F0502020204030204" pitchFamily="34" charset="0"/>
              </a:rPr>
              <a:t> K, et al. The economic impact of cognitive impairment and negative symptoms in schizophrenia: a targeted literature review with a focus on outcomes relevant to health care decision-makers in the United States. J Clin Psychiatry 2024; 85: 24r15316.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33</a:t>
            </a:fld>
            <a:endParaRPr lang="en-GB"/>
          </a:p>
        </p:txBody>
      </p:sp>
    </p:spTree>
    <p:extLst>
      <p:ext uri="{BB962C8B-B14F-4D97-AF65-F5344CB8AC3E}">
        <p14:creationId xmlns:p14="http://schemas.microsoft.com/office/powerpoint/2010/main" val="2092579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sz="1000">
                <a:latin typeface="Calibri" panose="020F0502020204030204" pitchFamily="34" charset="0"/>
                <a:ea typeface="Calibri" panose="020F0502020204030204" pitchFamily="34" charset="0"/>
                <a:cs typeface="Calibri" panose="020F0502020204030204" pitchFamily="34" charset="0"/>
              </a:rPr>
              <a:t>Reference:</a:t>
            </a:r>
          </a:p>
          <a:p>
            <a:pPr marL="0" indent="0">
              <a:buNone/>
            </a:pPr>
            <a:r>
              <a:rPr lang="en-CA" sz="1000">
                <a:latin typeface="Calibri" panose="020F0502020204030204" pitchFamily="34" charset="0"/>
                <a:ea typeface="Calibri" panose="020F0502020204030204" pitchFamily="34" charset="0"/>
                <a:cs typeface="Calibri" panose="020F0502020204030204" pitchFamily="34" charset="0"/>
              </a:rPr>
              <a:t>1. Choi BM, Singh T, Nili M, et al. Understanding the characteristics and burden of cognitive impairments in schizophrenia in the US: medical expenditure panel survey. J Clin Psychiatry 2025; 86: 25m15794. </a:t>
            </a:r>
          </a:p>
          <a:p>
            <a:pPr marL="0" indent="0">
              <a:buNone/>
            </a:pPr>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34</a:t>
            </a:fld>
            <a:endParaRPr lang="en-GB"/>
          </a:p>
        </p:txBody>
      </p:sp>
    </p:spTree>
    <p:extLst>
      <p:ext uri="{BB962C8B-B14F-4D97-AF65-F5344CB8AC3E}">
        <p14:creationId xmlns:p14="http://schemas.microsoft.com/office/powerpoint/2010/main" val="1064620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1144D-A618-EF10-D881-9FE7AD776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ACEC-928D-E8E8-D4B8-54BED4B661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EF7598-8B87-4940-0575-EB25105F56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9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Individuals living with schizophrenia tend to have high rates of medical comorbidities and mortality. Multiple behavioural and treatment-related factors contribute to medical comorbidities including overeating, sedentary lifestyle, high smoking rates, inadequate medical care, and medication side effects (such as cardiovascular risk associated with antipsychotics).</a:t>
            </a:r>
            <a:r>
              <a:rPr lang="en-GB" sz="9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r>
              <a:rPr lang="en-GB" sz="9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Comorbidities commonly identified include alcohol and substance abuse, diabetes, chronic obstructive pulmonary disease, cardiovascular disease (hypertension, congestive heart failure), hyperlipidaemia, obesity, HIV, and hepatitis C.</a:t>
            </a:r>
            <a:r>
              <a:rPr lang="en-GB" sz="9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r>
              <a:rPr lang="en-GB" sz="900" dirty="0">
                <a:latin typeface="Calibri" panose="020F0502020204030204" pitchFamily="34" charset="0"/>
                <a:ea typeface="Calibri" panose="020F0502020204030204" pitchFamily="34" charset="0"/>
                <a:cs typeface="Calibri" panose="020F0502020204030204" pitchFamily="34" charset="0"/>
              </a:rPr>
              <a:t> In a US cohort of 57,506 patients with schizophrenia, 66.1% had ≥1 cardiometabolic comorbidity; over one-third had ≥2.</a:t>
            </a:r>
            <a:r>
              <a:rPr lang="en-GB" sz="900" baseline="30000" dirty="0">
                <a:latin typeface="Calibri" panose="020F0502020204030204" pitchFamily="34" charset="0"/>
                <a:ea typeface="Calibri" panose="020F0502020204030204" pitchFamily="34" charset="0"/>
                <a:cs typeface="Calibri" panose="020F0502020204030204" pitchFamily="34" charset="0"/>
              </a:rPr>
              <a:t>4</a:t>
            </a:r>
            <a:r>
              <a:rPr lang="en-GB" sz="900" dirty="0">
                <a:latin typeface="Calibri" panose="020F0502020204030204" pitchFamily="34" charset="0"/>
                <a:ea typeface="Calibri" panose="020F0502020204030204" pitchFamily="34" charset="0"/>
                <a:cs typeface="Calibri" panose="020F0502020204030204" pitchFamily="34" charset="0"/>
              </a:rPr>
              <a:t> </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Another US-based study (1997–2003) of 2,327 patients with </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schizophrenia found that 39.4% of people were depressed at enrolment, with poor mental and physical health.</a:t>
            </a:r>
            <a:r>
              <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7</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900" i="0" u="none" strike="noStrike" kern="1200" cap="none" spc="0" normalizeH="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Comorbid</a:t>
            </a:r>
            <a:r>
              <a:rPr kumimoji="0" lang="en-US" sz="900" i="0" u="none" strike="noStrike" kern="1200" cap="none" spc="0" normalizeH="0" baseline="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 substance abuse is associated with increased treatment for asthma, GI diseases, skin infections, and acute respiratory disease; and increased risk of hospitalization for diabetes, GI disorders, skin infections, and injury/poisoning,</a:t>
            </a:r>
            <a:r>
              <a:rPr kumimoji="0" lang="en-US" sz="900" i="0" u="none" strike="noStrike" kern="1200" cap="none" spc="0" normalizeH="0" baseline="3000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2</a:t>
            </a:r>
            <a:r>
              <a:rPr kumimoji="0" lang="en-US" sz="900" i="0" u="none" strike="noStrike" kern="1200" cap="none" spc="0" normalizeH="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900" i="0" u="none" strike="noStrike" kern="1200" cap="none" spc="0" normalizeH="0" baseline="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which may further contribute to the overall economic burden of schizophrenia.</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900" b="0" i="0" u="none" strike="noStrike" kern="1200" cap="none" spc="0" normalizeH="0" baseline="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900" b="0" i="0" u="none" strike="noStrike" kern="1200" cap="none" spc="0" normalizeH="0" baseline="0" noProof="0" dirty="0">
                <a:ln>
                  <a:noFill/>
                </a:ln>
                <a:solidFill>
                  <a:srgbClr val="3F1A01">
                    <a:hueOff val="0"/>
                    <a:satOff val="0"/>
                    <a:lumOff val="0"/>
                    <a:alphaOff val="0"/>
                  </a:srgbClr>
                </a:solidFill>
                <a:effectLst/>
                <a:uLnTx/>
                <a:uFillTx/>
                <a:latin typeface="Calibri" panose="020F0502020204030204" pitchFamily="34" charset="0"/>
                <a:ea typeface="Calibri" panose="020F0502020204030204" pitchFamily="34" charset="0"/>
                <a:cs typeface="Calibri" panose="020F0502020204030204" pitchFamily="34" charset="0"/>
              </a:rPr>
              <a:t>Abbreviations: GI=gastrointestinal; HIV=human immunodeficiency virus; US=United States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endParaRPr lang="en-GB" sz="900" baseline="0" dirty="0">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defRPr/>
            </a:pPr>
            <a:r>
              <a:rPr lang="en-GB" sz="900" dirty="0" err="1">
                <a:latin typeface="Calibri" panose="020F0502020204030204" pitchFamily="34" charset="0"/>
                <a:ea typeface="Calibri" panose="020F0502020204030204" pitchFamily="34" charset="0"/>
                <a:cs typeface="Calibri" panose="020F0502020204030204" pitchFamily="34" charset="0"/>
              </a:rPr>
              <a:t>Lafeuille</a:t>
            </a:r>
            <a:r>
              <a:rPr lang="en-GB" sz="900" dirty="0">
                <a:latin typeface="Calibri" panose="020F0502020204030204" pitchFamily="34" charset="0"/>
                <a:ea typeface="Calibri" panose="020F0502020204030204" pitchFamily="34" charset="0"/>
                <a:cs typeface="Calibri" panose="020F0502020204030204" pitchFamily="34" charset="0"/>
              </a:rPr>
              <a:t> MH, Dean J, Fastenau J, et al. Burden of schizophrenia on selected comorbidity costs. Expert Rev </a:t>
            </a:r>
            <a:r>
              <a:rPr lang="en-GB" sz="900" dirty="0" err="1">
                <a:latin typeface="Calibri" panose="020F0502020204030204" pitchFamily="34" charset="0"/>
                <a:ea typeface="Calibri" panose="020F0502020204030204" pitchFamily="34" charset="0"/>
                <a:cs typeface="Calibri" panose="020F0502020204030204" pitchFamily="34" charset="0"/>
              </a:rPr>
              <a:t>Pharmacoecon</a:t>
            </a:r>
            <a:r>
              <a:rPr lang="en-GB" sz="900" dirty="0">
                <a:latin typeface="Calibri" panose="020F0502020204030204" pitchFamily="34" charset="0"/>
                <a:ea typeface="Calibri" panose="020F0502020204030204" pitchFamily="34" charset="0"/>
                <a:cs typeface="Calibri" panose="020F0502020204030204" pitchFamily="34" charset="0"/>
              </a:rPr>
              <a:t> Outcomes Res 2014; 14: 259-67. </a:t>
            </a:r>
          </a:p>
          <a:p>
            <a:pPr marL="228600" indent="-228600">
              <a:buFont typeface="+mj-lt"/>
              <a:buAutoNum type="arabicPeriod"/>
            </a:pPr>
            <a:r>
              <a:rPr lang="en-GB" sz="900" dirty="0">
                <a:latin typeface="Calibri" panose="020F0502020204030204" pitchFamily="34" charset="0"/>
                <a:ea typeface="Calibri" panose="020F0502020204030204" pitchFamily="34" charset="0"/>
                <a:cs typeface="Calibri" panose="020F0502020204030204" pitchFamily="34" charset="0"/>
              </a:rPr>
              <a:t>Dickey B, Azeni H, Weiss R, </a:t>
            </a:r>
            <a:r>
              <a:rPr lang="en-GB" sz="900" dirty="0" err="1">
                <a:latin typeface="Calibri" panose="020F0502020204030204" pitchFamily="34" charset="0"/>
                <a:ea typeface="Calibri" panose="020F0502020204030204" pitchFamily="34" charset="0"/>
                <a:cs typeface="Calibri" panose="020F0502020204030204" pitchFamily="34" charset="0"/>
              </a:rPr>
              <a:t>Sederer</a:t>
            </a:r>
            <a:r>
              <a:rPr lang="en-GB" sz="900" dirty="0">
                <a:latin typeface="Calibri" panose="020F0502020204030204" pitchFamily="34" charset="0"/>
                <a:ea typeface="Calibri" panose="020F0502020204030204" pitchFamily="34" charset="0"/>
                <a:cs typeface="Calibri" panose="020F0502020204030204" pitchFamily="34" charset="0"/>
              </a:rPr>
              <a:t> L. Schizophrenia, substance use disorders and medical co-morbidity. J Ment Health Policy Econ 2000; 3: 27–33. </a:t>
            </a:r>
          </a:p>
          <a:p>
            <a:pPr marL="228600" lvl="0" indent="-228600">
              <a:buFont typeface="+mj-lt"/>
              <a:buAutoNum type="arabicPeriod"/>
              <a:defRPr/>
            </a:pPr>
            <a:r>
              <a:rPr lang="en-GB" sz="900" dirty="0">
                <a:latin typeface="Calibri" panose="020F0502020204030204" pitchFamily="34" charset="0"/>
                <a:ea typeface="Calibri" panose="020F0502020204030204" pitchFamily="34" charset="0"/>
                <a:cs typeface="Calibri" panose="020F0502020204030204" pitchFamily="34" charset="0"/>
              </a:rPr>
              <a:t>Wienand D, Goodwin GM, Simon J. Non-mental health hospital costs associated with selected serious mental health conditions in Europe. </a:t>
            </a:r>
            <a:r>
              <a:rPr lang="en-GB" sz="900" dirty="0" err="1">
                <a:latin typeface="Calibri" panose="020F0502020204030204" pitchFamily="34" charset="0"/>
                <a:ea typeface="Calibri" panose="020F0502020204030204" pitchFamily="34" charset="0"/>
                <a:cs typeface="Calibri" panose="020F0502020204030204" pitchFamily="34" charset="0"/>
              </a:rPr>
              <a:t>Eur</a:t>
            </a:r>
            <a:r>
              <a:rPr lang="en-GB" sz="900" dirty="0">
                <a:latin typeface="Calibri" panose="020F0502020204030204" pitchFamily="34" charset="0"/>
                <a:ea typeface="Calibri" panose="020F0502020204030204" pitchFamily="34" charset="0"/>
                <a:cs typeface="Calibri" panose="020F0502020204030204" pitchFamily="34" charset="0"/>
              </a:rPr>
              <a:t> J Public Health 2025; 35(</a:t>
            </a:r>
            <a:r>
              <a:rPr lang="en-GB" sz="900" dirty="0" err="1">
                <a:latin typeface="Calibri" panose="020F0502020204030204" pitchFamily="34" charset="0"/>
                <a:ea typeface="Calibri" panose="020F0502020204030204" pitchFamily="34" charset="0"/>
                <a:cs typeface="Calibri" panose="020F0502020204030204" pitchFamily="34" charset="0"/>
              </a:rPr>
              <a:t>Suppl</a:t>
            </a:r>
            <a:r>
              <a:rPr lang="en-GB" sz="900" dirty="0">
                <a:latin typeface="Calibri" panose="020F0502020204030204" pitchFamily="34" charset="0"/>
                <a:ea typeface="Calibri" panose="020F0502020204030204" pitchFamily="34" charset="0"/>
                <a:cs typeface="Calibri" panose="020F0502020204030204" pitchFamily="34" charset="0"/>
              </a:rPr>
              <a:t> 4): ckaf161.1936. </a:t>
            </a:r>
          </a:p>
          <a:p>
            <a:pPr marL="228600" indent="-228600">
              <a:buFont typeface="+mj-lt"/>
              <a:buAutoNum type="arabicPeriod"/>
            </a:pPr>
            <a:r>
              <a:rPr lang="en-GB" sz="900" dirty="0">
                <a:latin typeface="Calibri" panose="020F0502020204030204" pitchFamily="34" charset="0"/>
                <a:ea typeface="Calibri" panose="020F0502020204030204" pitchFamily="34" charset="0"/>
                <a:cs typeface="Calibri" panose="020F0502020204030204" pitchFamily="34" charset="0"/>
              </a:rPr>
              <a:t>Correll CU, Ng-Mak DS, </a:t>
            </a:r>
            <a:r>
              <a:rPr lang="en-GB" sz="900" dirty="0" err="1">
                <a:latin typeface="Calibri" panose="020F0502020204030204" pitchFamily="34" charset="0"/>
                <a:ea typeface="Calibri" panose="020F0502020204030204" pitchFamily="34" charset="0"/>
                <a:cs typeface="Calibri" panose="020F0502020204030204" pitchFamily="34" charset="0"/>
              </a:rPr>
              <a:t>Stafkey</a:t>
            </a:r>
            <a:r>
              <a:rPr lang="en-GB" sz="900" dirty="0">
                <a:latin typeface="Calibri" panose="020F0502020204030204" pitchFamily="34" charset="0"/>
                <a:ea typeface="Calibri" panose="020F0502020204030204" pitchFamily="34" charset="0"/>
                <a:cs typeface="Calibri" panose="020F0502020204030204" pitchFamily="34" charset="0"/>
              </a:rPr>
              <a:t>-Mailey D, et al. Cardiometabolic comorbidities, readmission, and costs in schizophrenia and bipolar disorder: a real-world analysis. Ann Gen Psychiatry 2017; 16: 9. </a:t>
            </a:r>
          </a:p>
          <a:p>
            <a:pPr marL="228600" indent="-228600">
              <a:buFont typeface="+mj-lt"/>
              <a:buAutoNum type="arabicPeriod"/>
            </a:pPr>
            <a:r>
              <a:rPr lang="en-US" sz="900" dirty="0">
                <a:latin typeface="Calibri" panose="020F0502020204030204" pitchFamily="34" charset="0"/>
                <a:ea typeface="Calibri" panose="020F0502020204030204" pitchFamily="34" charset="0"/>
                <a:cs typeface="Calibri" panose="020F0502020204030204" pitchFamily="34" charset="0"/>
              </a:rPr>
              <a:t>Kessler T &amp; Lev-Ran S. The association between comorbid psychiatric diagnoses and hospitalization-related factors among individuals with schizophrenia. </a:t>
            </a:r>
            <a:r>
              <a:rPr lang="en-US" sz="900" dirty="0" err="1">
                <a:latin typeface="Calibri" panose="020F0502020204030204" pitchFamily="34" charset="0"/>
                <a:ea typeface="Calibri" panose="020F0502020204030204" pitchFamily="34" charset="0"/>
                <a:cs typeface="Calibri" panose="020F0502020204030204" pitchFamily="34" charset="0"/>
              </a:rPr>
              <a:t>Compr</a:t>
            </a:r>
            <a:r>
              <a:rPr lang="en-US" sz="900" dirty="0">
                <a:latin typeface="Calibri" panose="020F0502020204030204" pitchFamily="34" charset="0"/>
                <a:ea typeface="Calibri" panose="020F0502020204030204" pitchFamily="34" charset="0"/>
                <a:cs typeface="Calibri" panose="020F0502020204030204" pitchFamily="34" charset="0"/>
              </a:rPr>
              <a:t> Psychiatry 2019; 89: 7–15.</a:t>
            </a:r>
          </a:p>
          <a:p>
            <a:pPr marL="228600" indent="-228600">
              <a:buFont typeface="+mj-lt"/>
              <a:buAutoNum type="arabicPeriod"/>
            </a:pPr>
            <a:r>
              <a:rPr lang="en-GB" sz="900" dirty="0">
                <a:latin typeface="Calibri" panose="020F0502020204030204" pitchFamily="34" charset="0"/>
                <a:ea typeface="Calibri" panose="020F0502020204030204" pitchFamily="34" charset="0"/>
                <a:cs typeface="Calibri" panose="020F0502020204030204" pitchFamily="34" charset="0"/>
              </a:rPr>
              <a:t>Stewart AJ, Patten SB, Fiest KM, et al. Factors associated with high health care spending among patients with schizophrenia. Health </a:t>
            </a:r>
            <a:r>
              <a:rPr lang="en-GB" sz="900" dirty="0" err="1">
                <a:latin typeface="Calibri" panose="020F0502020204030204" pitchFamily="34" charset="0"/>
                <a:ea typeface="Calibri" panose="020F0502020204030204" pitchFamily="34" charset="0"/>
                <a:cs typeface="Calibri" panose="020F0502020204030204" pitchFamily="34" charset="0"/>
              </a:rPr>
              <a:t>Promot</a:t>
            </a:r>
            <a:r>
              <a:rPr lang="en-GB" sz="900" dirty="0">
                <a:latin typeface="Calibri" panose="020F0502020204030204" pitchFamily="34" charset="0"/>
                <a:ea typeface="Calibri" panose="020F0502020204030204" pitchFamily="34" charset="0"/>
                <a:cs typeface="Calibri" panose="020F0502020204030204" pitchFamily="34" charset="0"/>
              </a:rPr>
              <a:t> Chronic Dis Prev Can 2022; 4210: 431–439. </a:t>
            </a:r>
          </a:p>
          <a:p>
            <a:pPr marL="228600" indent="-228600">
              <a:buFont typeface="+mj-lt"/>
              <a:buAutoNum type="arabicPeriod"/>
            </a:pPr>
            <a:r>
              <a:rPr lang="en-US" sz="9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Conley RR, Ascher-Svanum H, Zhu B, et </a:t>
            </a:r>
            <a:r>
              <a:rPr lang="en-US" sz="900" dirty="0">
                <a:latin typeface="Calibri" panose="020F0502020204030204" pitchFamily="34" charset="0"/>
                <a:ea typeface="Calibri" panose="020F0502020204030204" pitchFamily="34" charset="0"/>
                <a:cs typeface="Calibri" panose="020F0502020204030204" pitchFamily="34" charset="0"/>
              </a:rPr>
              <a:t>al. The burden of depressive symptoms in the long-term treatment of patients with schizophrenia. </a:t>
            </a:r>
            <a:r>
              <a:rPr lang="en-US" sz="900" dirty="0" err="1">
                <a:latin typeface="Calibri" panose="020F0502020204030204" pitchFamily="34" charset="0"/>
                <a:ea typeface="Calibri" panose="020F0502020204030204" pitchFamily="34" charset="0"/>
                <a:cs typeface="Calibri" panose="020F0502020204030204" pitchFamily="34" charset="0"/>
              </a:rPr>
              <a:t>Schizophr</a:t>
            </a:r>
            <a:r>
              <a:rPr lang="en-US" sz="900" dirty="0">
                <a:latin typeface="Calibri" panose="020F0502020204030204" pitchFamily="34" charset="0"/>
                <a:ea typeface="Calibri" panose="020F0502020204030204" pitchFamily="34" charset="0"/>
                <a:cs typeface="Calibri" panose="020F0502020204030204" pitchFamily="34" charset="0"/>
              </a:rPr>
              <a:t> Res </a:t>
            </a:r>
            <a:r>
              <a:rPr lang="en-US" sz="9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2007; 90: 186–97.</a:t>
            </a:r>
            <a:endParaRPr lang="en-GB" sz="9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en-GB" sz="9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A8C8A20-FC93-EB5E-64A0-0493FF7F7A8E}"/>
              </a:ext>
            </a:extLst>
          </p:cNvPr>
          <p:cNvSpPr>
            <a:spLocks noGrp="1"/>
          </p:cNvSpPr>
          <p:nvPr>
            <p:ph type="sldNum" sz="quarter" idx="5"/>
          </p:nvPr>
        </p:nvSpPr>
        <p:spPr/>
        <p:txBody>
          <a:bodyPr/>
          <a:lstStyle/>
          <a:p>
            <a:fld id="{9E4441FC-7B67-43FA-BD36-9EFD361338B9}" type="slidenum">
              <a:rPr lang="en-GB" smtClean="0"/>
              <a:t>35</a:t>
            </a:fld>
            <a:endParaRPr lang="en-GB"/>
          </a:p>
        </p:txBody>
      </p:sp>
    </p:spTree>
    <p:extLst>
      <p:ext uri="{BB962C8B-B14F-4D97-AF65-F5344CB8AC3E}">
        <p14:creationId xmlns:p14="http://schemas.microsoft.com/office/powerpoint/2010/main" val="4013030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11AE9-ADAA-EBE7-99DC-D1E7E6752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B60267-470D-902E-BD2B-3C27EFF593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D3474A-CD24-928F-DA7D-947E84CE50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endParaRPr lang="en-GB" sz="1000" baseline="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Kessler T &amp; Lev-Ran S. The association between comorbid psychiatric diagnoses and hospitalization-related factors among individuals with schizophrenia. </a:t>
            </a:r>
            <a:r>
              <a:rPr lang="en-US"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Compr</a:t>
            </a: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2019; 89: 7</a:t>
            </a:r>
            <a:r>
              <a:rPr lang="en-US" sz="1000" b="0" i="0"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Chilman N, Laporte D, Dorrington S et al.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Understanding social and clinical associations with unemployment for people with schizophrenia and bipolar disorders: large‑scale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health records study. SPPE 2024; 59: 1709–1719.</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Marwaha S, Johnson S, Bebbington P et al. Rates and correlates of employment in people with schizophrenia in the UK, France and Germany. Br J Psychiatry 2007; 191: 30–37.</a:t>
            </a:r>
            <a:endParaRPr lang="en-US" sz="1000" b="0" i="0" u="none" strike="noStrike"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Handest R, Mølstrøm I-M, Henriksen MG, Nordgaard J. Duration of untreated psychosis and diagnostic delay in homeless patients with schizophrenia– a Copenhagen based clinical study. SPPE 2025; 60: 2747–2757.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Caton CL, Shrout PE, Eagle PF et al. </a:t>
            </a:r>
            <a:r>
              <a:rPr lang="en-US" sz="1000" b="0" i="0" u="none" strike="noStrike"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Risk factors for homelessness among schizophrenic men: a case-control study. Am J Public Health 1994; 84: 265–270.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Caton CL, Shrout PE, Dominguez B et al. </a:t>
            </a:r>
            <a:r>
              <a:rPr lang="en-US" sz="1000" b="0" i="0" u="none" strike="noStrike"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Risk factors for homelessness among women with schizophrenia. Am J Public Health 1995; 85: 1153–1156.</a:t>
            </a:r>
            <a:endPar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Abdullah HM, Shahul HA, Hwang MY, Ferrando S.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Comorbidity in schizophrenia: conceptual issues and Clinical management.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Focus 2020; 18: 386–390.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Millier A, Schmidt U, </a:t>
            </a:r>
            <a:r>
              <a:rPr lang="en-US" sz="1000" dirty="0" err="1">
                <a:latin typeface="Calibri" panose="020F0502020204030204" pitchFamily="34" charset="0"/>
                <a:ea typeface="Calibri" panose="020F0502020204030204" pitchFamily="34" charset="0"/>
                <a:cs typeface="Calibri" panose="020F0502020204030204" pitchFamily="34" charset="0"/>
              </a:rPr>
              <a:t>Angermeyer</a:t>
            </a:r>
            <a:r>
              <a:rPr lang="en-US" sz="1000" dirty="0">
                <a:latin typeface="Calibri" panose="020F0502020204030204" pitchFamily="34" charset="0"/>
                <a:ea typeface="Calibri" panose="020F0502020204030204" pitchFamily="34" charset="0"/>
                <a:cs typeface="Calibri" panose="020F0502020204030204" pitchFamily="34" charset="0"/>
              </a:rPr>
              <a:t> MC, et al. Humanistic burden in schizophrenia: a literature review. J </a:t>
            </a:r>
            <a:r>
              <a:rPr lang="en-US" sz="1000" dirty="0" err="1">
                <a:latin typeface="Calibri" panose="020F0502020204030204" pitchFamily="34" charset="0"/>
                <a:ea typeface="Calibri" panose="020F0502020204030204" pitchFamily="34" charset="0"/>
                <a:cs typeface="Calibri" panose="020F0502020204030204" pitchFamily="34" charset="0"/>
              </a:rPr>
              <a:t>Psychiatr</a:t>
            </a:r>
            <a:r>
              <a:rPr lang="en-US" sz="1000" dirty="0">
                <a:latin typeface="Calibri" panose="020F0502020204030204" pitchFamily="34" charset="0"/>
                <a:ea typeface="Calibri" panose="020F0502020204030204" pitchFamily="34" charset="0"/>
                <a:cs typeface="Calibri" panose="020F0502020204030204" pitchFamily="34" charset="0"/>
              </a:rPr>
              <a:t> Res 2014; 54: 85–93.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Neyra RG, Hernández-Calle D, García-Mieres H, et al. </a:t>
            </a:r>
            <a:r>
              <a:rPr lang="en-US" sz="1000" dirty="0">
                <a:latin typeface="Calibri" panose="020F0502020204030204" pitchFamily="34" charset="0"/>
                <a:ea typeface="Calibri" panose="020F0502020204030204" pitchFamily="34" charset="0"/>
                <a:cs typeface="Calibri" panose="020F0502020204030204" pitchFamily="34" charset="0"/>
              </a:rPr>
              <a:t>Management of schizophrenia and comorbid substance use disorders: expert review and guidance</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Behav</a:t>
            </a:r>
            <a:r>
              <a:rPr lang="en-GB" sz="1000" dirty="0">
                <a:latin typeface="Calibri" panose="020F0502020204030204" pitchFamily="34" charset="0"/>
                <a:ea typeface="Calibri" panose="020F0502020204030204" pitchFamily="34" charset="0"/>
                <a:cs typeface="Calibri" panose="020F0502020204030204" pitchFamily="34" charset="0"/>
              </a:rPr>
              <a:t> Sci 2024; 23: 40.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err="1">
                <a:latin typeface="Calibri" panose="020F0502020204030204" pitchFamily="34" charset="0"/>
                <a:ea typeface="Calibri" panose="020F0502020204030204" pitchFamily="34" charset="0"/>
                <a:cs typeface="Calibri" panose="020F0502020204030204" pitchFamily="34" charset="0"/>
              </a:rPr>
              <a:t>Gagiu</a:t>
            </a:r>
            <a:r>
              <a:rPr lang="en-US" sz="1000" dirty="0">
                <a:latin typeface="Calibri" panose="020F0502020204030204" pitchFamily="34" charset="0"/>
                <a:ea typeface="Calibri" panose="020F0502020204030204" pitchFamily="34" charset="0"/>
                <a:cs typeface="Calibri" panose="020F0502020204030204" pitchFamily="34" charset="0"/>
              </a:rPr>
              <a:t> C, Dionisie V, Manea MC, et al. Quality of life in caregivers of patients with schizophrenia: a systematic review of the impact of sociodemographic, clinical, and psychological factors. </a:t>
            </a:r>
            <a:r>
              <a:rPr lang="en-US" sz="1000" dirty="0" err="1">
                <a:latin typeface="Calibri" panose="020F0502020204030204" pitchFamily="34" charset="0"/>
                <a:ea typeface="Calibri" panose="020F0502020204030204" pitchFamily="34" charset="0"/>
                <a:cs typeface="Calibri" panose="020F0502020204030204" pitchFamily="34" charset="0"/>
              </a:rPr>
              <a:t>Behav</a:t>
            </a:r>
            <a:r>
              <a:rPr lang="en-US" sz="1000" dirty="0">
                <a:latin typeface="Calibri" panose="020F0502020204030204" pitchFamily="34" charset="0"/>
                <a:ea typeface="Calibri" panose="020F0502020204030204" pitchFamily="34" charset="0"/>
                <a:cs typeface="Calibri" panose="020F0502020204030204" pitchFamily="34" charset="0"/>
              </a:rPr>
              <a:t> Sci 2025; 15: 684.</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Krasa H, Birch K, Eskew F, et al. Quantifying the societal impacts of schizophrenia: a survey of caregivers. </a:t>
            </a:r>
            <a:r>
              <a:rPr lang="en-GB" sz="1000" dirty="0" err="1">
                <a:latin typeface="Calibri" panose="020F0502020204030204" pitchFamily="34" charset="0"/>
                <a:ea typeface="Calibri" panose="020F0502020204030204" pitchFamily="34" charset="0"/>
                <a:cs typeface="Calibri" panose="020F0502020204030204" pitchFamily="34" charset="0"/>
              </a:rPr>
              <a:t>Psychiatr</a:t>
            </a:r>
            <a:r>
              <a:rPr lang="en-GB" sz="1000" dirty="0">
                <a:latin typeface="Calibri" panose="020F0502020204030204" pitchFamily="34" charset="0"/>
                <a:ea typeface="Calibri" panose="020F0502020204030204" pitchFamily="34" charset="0"/>
                <a:cs typeface="Calibri" panose="020F0502020204030204" pitchFamily="34" charset="0"/>
              </a:rPr>
              <a:t> Res Clin </a:t>
            </a:r>
            <a:r>
              <a:rPr lang="en-GB" sz="1000" dirty="0" err="1">
                <a:latin typeface="Calibri" panose="020F0502020204030204" pitchFamily="34" charset="0"/>
                <a:ea typeface="Calibri" panose="020F0502020204030204" pitchFamily="34" charset="0"/>
                <a:cs typeface="Calibri" panose="020F0502020204030204" pitchFamily="34" charset="0"/>
              </a:rPr>
              <a:t>Pract</a:t>
            </a:r>
            <a:r>
              <a:rPr lang="en-GB" sz="1000" dirty="0">
                <a:latin typeface="Calibri" panose="020F0502020204030204" pitchFamily="34" charset="0"/>
                <a:ea typeface="Calibri" panose="020F0502020204030204" pitchFamily="34" charset="0"/>
                <a:cs typeface="Calibri" panose="020F0502020204030204" pitchFamily="34" charset="0"/>
              </a:rPr>
              <a:t> 2025; 7: 244–253.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62FF0C4-28CD-EE91-49EA-E45AD839FF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1171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26F3B-D1F6-F49B-BB22-EB2CD7469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50507-D7A5-2A6A-D769-6540E92855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D19E64-5A9D-F749-17A4-FDA3B3AC65DD}"/>
              </a:ext>
            </a:extLst>
          </p:cNvPr>
          <p:cNvSpPr>
            <a:spLocks noGrp="1"/>
          </p:cNvSpPr>
          <p:nvPr>
            <p:ph type="body" idx="1"/>
          </p:nvPr>
        </p:nvSpPr>
        <p:spPr/>
        <p:txBody>
          <a:bodyPr/>
          <a:lstStyle/>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concept of cost offset in schizophrenia evaluates whether pharmacological treatment costs are balanced by reductions in non-pharmacological direct and indirect costs, such as reduced hospitalizations and reduced caregiver burden, as a result of treatment efficacy</a:t>
            </a:r>
            <a:r>
              <a:rPr lang="en-US" sz="1000" dirty="0">
                <a:latin typeface="Calibri" panose="020F0502020204030204" pitchFamily="34" charset="0"/>
                <a:ea typeface="Calibri" panose="020F0502020204030204" pitchFamily="34" charset="0"/>
                <a:cs typeface="Calibri" panose="020F0502020204030204" pitchFamily="34" charset="0"/>
              </a:rPr>
              <a:t>.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When these costs are similar, there is no net change in overall healthcare costs.</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There is strong evidence of treatment efficacy and cost offset with evidence-based schizophrenia interventions, including in overall and </a:t>
            </a:r>
            <a:r>
              <a:rPr lang="en-US" sz="1000" b="0" i="0" u="none" strike="noStrike" kern="1200" baseline="0" dirty="0">
                <a:solidFill>
                  <a:schemeClr val="tx2"/>
                </a:solidFill>
                <a:latin typeface="Calibri" panose="020F0502020204030204" pitchFamily="34" charset="0"/>
                <a:ea typeface="Calibri" panose="020F0502020204030204" pitchFamily="34" charset="0"/>
                <a:cs typeface="Calibri" panose="020F0502020204030204" pitchFamily="34" charset="0"/>
              </a:rPr>
              <a:t>treatment-resistant populations, as shown on the slide.</a:t>
            </a:r>
          </a:p>
          <a:p>
            <a:endParaRPr lang="en-GB" sz="1000" b="0" i="0" u="none" strike="noStrike" kern="1200" baseline="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r>
              <a:rPr lang="en-GB" sz="1000" b="0" i="0" u="none" strike="noStrike" kern="1200" baseline="0" dirty="0">
                <a:solidFill>
                  <a:schemeClr val="tx2"/>
                </a:solidFill>
                <a:latin typeface="Calibri" panose="020F0502020204030204" pitchFamily="34" charset="0"/>
                <a:ea typeface="Calibri" panose="020F0502020204030204" pitchFamily="34" charset="0"/>
                <a:cs typeface="Calibri" panose="020F0502020204030204" pitchFamily="34" charset="0"/>
              </a:rPr>
              <a:t>A meta-analysis of 25 real-world studies demonstrated that, compared</a:t>
            </a:r>
            <a:r>
              <a:rPr lang="en-US" sz="1000" dirty="0">
                <a:solidFill>
                  <a:schemeClr val="tx2"/>
                </a:solidFill>
                <a:latin typeface="Calibri" panose="020F0502020204030204" pitchFamily="34" charset="0"/>
                <a:ea typeface="Calibri" panose="020F0502020204030204" pitchFamily="34" charset="0"/>
                <a:cs typeface="Calibri" panose="020F0502020204030204" pitchFamily="34" charset="0"/>
              </a:rPr>
              <a:t> with oral antipsychotics, patients initiated on a LAI had lower odds of hospitalization, fewer hospitalizations, and fewer emergency room admissions. The initiation of a LAI was associated </a:t>
            </a:r>
            <a:r>
              <a:rPr lang="en-US" sz="1000" dirty="0">
                <a:latin typeface="Calibri" panose="020F0502020204030204" pitchFamily="34" charset="0"/>
                <a:ea typeface="Calibri" panose="020F0502020204030204" pitchFamily="34" charset="0"/>
                <a:cs typeface="Calibri" panose="020F0502020204030204" pitchFamily="34" charset="0"/>
              </a:rPr>
              <a:t>with higher per-patient-per-year pharmacy costs (mean difference: $5,603), which was offset by lower per-patient-per-year medical costs (mean difference: −$5,404), resulting in no significant net difference in per-patient-per-year total all-cause healthcare costs between patients treated with </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LAIs </a:t>
            </a:r>
            <a:r>
              <a:rPr lang="en-US" sz="1000" dirty="0">
                <a:latin typeface="Calibri" panose="020F0502020204030204" pitchFamily="34" charset="0"/>
                <a:ea typeface="Calibri" panose="020F0502020204030204" pitchFamily="34" charset="0"/>
                <a:cs typeface="Calibri" panose="020F0502020204030204" pitchFamily="34" charset="0"/>
              </a:rPr>
              <a:t>and those treated with oral antipsychotics (mean difference: $327).</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US" sz="1000" baseline="30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r>
              <a:rPr lang="en-US" sz="1000" baseline="0" dirty="0">
                <a:latin typeface="Calibri" panose="020F0502020204030204" pitchFamily="34" charset="0"/>
                <a:ea typeface="Calibri" panose="020F0502020204030204" pitchFamily="34" charset="0"/>
                <a:cs typeface="Calibri" panose="020F0502020204030204" pitchFamily="34" charset="0"/>
              </a:rPr>
              <a:t>Abbreviations: LAI=long-acting injectable </a:t>
            </a:r>
          </a:p>
          <a:p>
            <a:endPar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800" dirty="0">
                <a:latin typeface="Calibri" panose="020F0502020204030204" pitchFamily="34" charset="0"/>
                <a:ea typeface="Calibri" panose="020F0502020204030204" pitchFamily="34" charset="0"/>
                <a:cs typeface="Calibri" panose="020F0502020204030204" pitchFamily="34" charset="0"/>
              </a:rPr>
              <a:t>References: </a:t>
            </a:r>
          </a:p>
          <a:p>
            <a:pPr marL="228600" indent="-228600">
              <a:buFont typeface="+mj-lt"/>
              <a:buAutoNum type="arabicPeriod"/>
            </a:pPr>
            <a:r>
              <a:rPr lang="en-GB" sz="800" dirty="0">
                <a:latin typeface="Calibri" panose="020F0502020204030204" pitchFamily="34" charset="0"/>
                <a:ea typeface="Calibri" panose="020F0502020204030204" pitchFamily="34" charset="0"/>
                <a:cs typeface="Calibri" panose="020F0502020204030204" pitchFamily="34" charset="0"/>
              </a:rPr>
              <a:t>Lin D, Thompson-Leduc P, </a:t>
            </a:r>
            <a:r>
              <a:rPr lang="en-GB" sz="800" dirty="0" err="1">
                <a:latin typeface="Calibri" panose="020F0502020204030204" pitchFamily="34" charset="0"/>
                <a:ea typeface="Calibri" panose="020F0502020204030204" pitchFamily="34" charset="0"/>
                <a:cs typeface="Calibri" panose="020F0502020204030204" pitchFamily="34" charset="0"/>
              </a:rPr>
              <a:t>Ghelerter</a:t>
            </a:r>
            <a:r>
              <a:rPr lang="en-GB" sz="800" dirty="0">
                <a:latin typeface="Calibri" panose="020F0502020204030204" pitchFamily="34" charset="0"/>
                <a:ea typeface="Calibri" panose="020F0502020204030204" pitchFamily="34" charset="0"/>
                <a:cs typeface="Calibri" panose="020F0502020204030204" pitchFamily="34" charset="0"/>
              </a:rPr>
              <a:t> I, et al. Real-World evidence of the clinical and economic impact of long-acting injectable versus oral antipsychotics among patients with schizophrenia in the United States: a systematic review and meta-analysis. CNS Drugs 2021; 35: 469–481.</a:t>
            </a:r>
          </a:p>
          <a:p>
            <a:pPr marL="228600" indent="-228600">
              <a:buFont typeface="+mj-lt"/>
              <a:buAutoNum type="arabicPeriod"/>
            </a:pPr>
            <a:r>
              <a:rPr lang="en-US" sz="800" dirty="0" err="1">
                <a:latin typeface="Calibri" panose="020F0502020204030204" pitchFamily="34" charset="0"/>
                <a:ea typeface="Calibri" panose="020F0502020204030204" pitchFamily="34" charset="0"/>
                <a:cs typeface="Calibri" panose="020F0502020204030204" pitchFamily="34" charset="0"/>
              </a:rPr>
              <a:t>Solmi</a:t>
            </a:r>
            <a:r>
              <a:rPr lang="en-US" sz="800" dirty="0">
                <a:latin typeface="Calibri" panose="020F0502020204030204" pitchFamily="34" charset="0"/>
                <a:ea typeface="Calibri" panose="020F0502020204030204" pitchFamily="34" charset="0"/>
                <a:cs typeface="Calibri" panose="020F0502020204030204" pitchFamily="34" charset="0"/>
              </a:rPr>
              <a:t> M, Taipale H, Holm M, et al. Effectiveness of antipsychotic use for reducing risk of work disability: results from a within-subject analysis of a Swedish national cohort of 21,551 patients with first-episode nonaffective psychosis. Am J Psychiatry. 2022; 179: 938–946. </a:t>
            </a:r>
          </a:p>
          <a:p>
            <a:pPr marL="228600" indent="-228600">
              <a:buFont typeface="+mj-lt"/>
              <a:buAutoNum type="arabicPeriod"/>
            </a:pPr>
            <a:r>
              <a:rPr lang="en-GB" sz="800" dirty="0" err="1">
                <a:latin typeface="Calibri" panose="020F0502020204030204" pitchFamily="34" charset="0"/>
                <a:ea typeface="Calibri" panose="020F0502020204030204" pitchFamily="34" charset="0"/>
                <a:cs typeface="Calibri" panose="020F0502020204030204" pitchFamily="34" charset="0"/>
              </a:rPr>
              <a:t>Solmi</a:t>
            </a:r>
            <a:r>
              <a:rPr lang="en-GB" sz="800" dirty="0">
                <a:latin typeface="Calibri" panose="020F0502020204030204" pitchFamily="34" charset="0"/>
                <a:ea typeface="Calibri" panose="020F0502020204030204" pitchFamily="34" charset="0"/>
                <a:cs typeface="Calibri" panose="020F0502020204030204" pitchFamily="34" charset="0"/>
              </a:rPr>
              <a:t> M, Croatto G, Piva G, et al. Efficacy and acceptability of psychosocial interventions in schizophrenia: systematic overview and quality appraisal of the meta-analytic evidence. Mol Psychiatry 2023; 28: 354–368.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dirty="0">
                <a:latin typeface="Calibri" panose="020F0502020204030204" pitchFamily="34" charset="0"/>
                <a:ea typeface="Calibri" panose="020F0502020204030204" pitchFamily="34" charset="0"/>
                <a:cs typeface="Calibri" panose="020F0502020204030204" pitchFamily="34" charset="0"/>
              </a:rPr>
              <a:t>Kadakia A, </a:t>
            </a:r>
            <a:r>
              <a:rPr lang="en-GB" sz="800" dirty="0" err="1">
                <a:latin typeface="Calibri" panose="020F0502020204030204" pitchFamily="34" charset="0"/>
                <a:ea typeface="Calibri" panose="020F0502020204030204" pitchFamily="34" charset="0"/>
                <a:cs typeface="Calibri" panose="020F0502020204030204" pitchFamily="34" charset="0"/>
              </a:rPr>
              <a:t>Catillon</a:t>
            </a:r>
            <a:r>
              <a:rPr lang="en-GB" sz="800" dirty="0">
                <a:latin typeface="Calibri" panose="020F0502020204030204" pitchFamily="34" charset="0"/>
                <a:ea typeface="Calibri" panose="020F0502020204030204" pitchFamily="34" charset="0"/>
                <a:cs typeface="Calibri" panose="020F0502020204030204" pitchFamily="34" charset="0"/>
              </a:rPr>
              <a:t> M, Fan Q, et al. The economic burden of schizophrenia in the United States. J Clin Psychiatry 2022; 83 : 22m14458.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dirty="0">
                <a:latin typeface="Calibri" panose="020F0502020204030204" pitchFamily="34" charset="0"/>
                <a:ea typeface="Calibri" panose="020F0502020204030204" pitchFamily="34" charset="0"/>
                <a:cs typeface="Calibri" panose="020F0502020204030204" pitchFamily="34" charset="0"/>
              </a:rPr>
              <a:t>Wagner E, Kane JM, Correll CU, et al. Clozapine combination and augmentation strategies in patients with schizophrenia - recommendations from an international expert survey among the Treatment Response and Resistance in Psychosis (TRRIP) Working Group. </a:t>
            </a:r>
            <a:r>
              <a:rPr lang="en-GB" sz="800" dirty="0" err="1">
                <a:latin typeface="Calibri" panose="020F0502020204030204" pitchFamily="34" charset="0"/>
                <a:ea typeface="Calibri" panose="020F0502020204030204" pitchFamily="34" charset="0"/>
                <a:cs typeface="Calibri" panose="020F0502020204030204" pitchFamily="34" charset="0"/>
              </a:rPr>
              <a:t>Schizophr</a:t>
            </a:r>
            <a:r>
              <a:rPr lang="en-GB" sz="800" dirty="0">
                <a:latin typeface="Calibri" panose="020F0502020204030204" pitchFamily="34" charset="0"/>
                <a:ea typeface="Calibri" panose="020F0502020204030204" pitchFamily="34" charset="0"/>
                <a:cs typeface="Calibri" panose="020F0502020204030204" pitchFamily="34" charset="0"/>
              </a:rPr>
              <a:t> Bull 2020; 46: 1459–1470. </a:t>
            </a:r>
          </a:p>
          <a:p>
            <a:pPr marL="228600" indent="-228600">
              <a:buFont typeface="+mj-lt"/>
              <a:buAutoNum type="arabicPeriod"/>
            </a:pPr>
            <a:r>
              <a:rPr lang="en-GB" sz="800" dirty="0">
                <a:latin typeface="Calibri" panose="020F0502020204030204" pitchFamily="34" charset="0"/>
                <a:ea typeface="Calibri" panose="020F0502020204030204" pitchFamily="34" charset="0"/>
                <a:cs typeface="Calibri" panose="020F0502020204030204" pitchFamily="34" charset="0"/>
              </a:rPr>
              <a:t>McCutcheon RA, Pillinger T, Varvari I, et al. INTEGRATE: international guidelines for the algorithmic treatment of schizophrenia. Lancet Psychiatry 2025; 12: 384–394. </a:t>
            </a:r>
          </a:p>
          <a:p>
            <a:pPr marL="228600" indent="-228600">
              <a:buFont typeface="+mj-lt"/>
              <a:buAutoNum type="arabicPeriod"/>
            </a:pPr>
            <a:r>
              <a:rPr lang="en-GB" sz="800" dirty="0">
                <a:latin typeface="Calibri" panose="020F0502020204030204" pitchFamily="34" charset="0"/>
                <a:ea typeface="Calibri" panose="020F0502020204030204" pitchFamily="34" charset="0"/>
                <a:cs typeface="Calibri" panose="020F0502020204030204" pitchFamily="34" charset="0"/>
              </a:rPr>
              <a:t>Oh PI, Iskedjian M, Addis A, et al. Pharmacoeconomic evaluation of clozapine in treatment-resistant schizophrenia: a cost-utility analysis. Can J Clin </a:t>
            </a:r>
            <a:r>
              <a:rPr lang="en-GB" sz="800" dirty="0" err="1">
                <a:latin typeface="Calibri" panose="020F0502020204030204" pitchFamily="34" charset="0"/>
                <a:ea typeface="Calibri" panose="020F0502020204030204" pitchFamily="34" charset="0"/>
                <a:cs typeface="Calibri" panose="020F0502020204030204" pitchFamily="34" charset="0"/>
              </a:rPr>
              <a:t>Pharmacol</a:t>
            </a:r>
            <a:r>
              <a:rPr lang="en-GB" sz="800" dirty="0">
                <a:latin typeface="Calibri" panose="020F0502020204030204" pitchFamily="34" charset="0"/>
                <a:ea typeface="Calibri" panose="020F0502020204030204" pitchFamily="34" charset="0"/>
                <a:cs typeface="Calibri" panose="020F0502020204030204" pitchFamily="34" charset="0"/>
              </a:rPr>
              <a:t> 2001; 8: 199–206</a:t>
            </a:r>
            <a:r>
              <a:rPr lang="en-GB" sz="1000" dirty="0">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a:extLst>
              <a:ext uri="{FF2B5EF4-FFF2-40B4-BE49-F238E27FC236}">
                <a16:creationId xmlns:a16="http://schemas.microsoft.com/office/drawing/2014/main" id="{6E40EE74-14D8-D89B-C608-789AA4055A66}"/>
              </a:ext>
            </a:extLst>
          </p:cNvPr>
          <p:cNvSpPr>
            <a:spLocks noGrp="1"/>
          </p:cNvSpPr>
          <p:nvPr>
            <p:ph type="sldNum" sz="quarter" idx="5"/>
          </p:nvPr>
        </p:nvSpPr>
        <p:spPr/>
        <p:txBody>
          <a:bodyPr/>
          <a:lstStyle/>
          <a:p>
            <a:fld id="{9E4441FC-7B67-43FA-BD36-9EFD361338B9}" type="slidenum">
              <a:rPr lang="en-GB" smtClean="0"/>
              <a:t>37</a:t>
            </a:fld>
            <a:endParaRPr lang="en-GB"/>
          </a:p>
        </p:txBody>
      </p:sp>
    </p:spTree>
    <p:extLst>
      <p:ext uri="{BB962C8B-B14F-4D97-AF65-F5344CB8AC3E}">
        <p14:creationId xmlns:p14="http://schemas.microsoft.com/office/powerpoint/2010/main" val="21843194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80B01-07A8-47E0-BB00-884A5FB07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55F178-5B0C-B1CF-802A-D3DA784530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3FBC94-EB86-1F1D-6D42-91E92D0603CF}"/>
              </a:ext>
            </a:extLst>
          </p:cNvPr>
          <p:cNvSpPr>
            <a:spLocks noGrp="1"/>
          </p:cNvSpPr>
          <p:nvPr>
            <p:ph type="body" idx="1"/>
          </p:nvPr>
        </p:nvSpPr>
        <p:spPr/>
        <p:txBody>
          <a:bodyPr/>
          <a:lstStyle/>
          <a:p>
            <a:pPr marL="0" indent="0">
              <a:buFont typeface="+mj-lt"/>
              <a:buNone/>
            </a:pPr>
            <a:r>
              <a:rPr lang="en-US" sz="1000" u="none">
                <a:highlight>
                  <a:srgbClr val="FFFF00"/>
                </a:highlight>
                <a:latin typeface="Calibri" panose="020F0502020204030204" pitchFamily="34" charset="0"/>
                <a:ea typeface="Calibri" panose="020F0502020204030204" pitchFamily="34" charset="0"/>
                <a:cs typeface="Calibri" panose="020F0502020204030204" pitchFamily="34" charset="0"/>
              </a:rPr>
              <a:t> </a:t>
            </a:r>
          </a:p>
          <a:p>
            <a:endParaRPr lang="en-GB" sz="1000" u="none">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0E35692-7192-3386-C740-D68F5516F6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0105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1FB1B-1A49-C65E-1288-9AEE28C943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3741E-D4B8-5184-2D1D-06A99587B2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EC4760-8FDF-3871-00E2-95C56A530B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To describe the burden of schizophrenia regionally, the GBD study has grouped 204 countries into 21 GBD regions according to socioeconomic similarity and geographical proximity.</a:t>
            </a:r>
            <a:r>
              <a:rPr lang="en-US" sz="1000" baseline="30000" dirty="0">
                <a:latin typeface="Calibri" panose="020F0502020204030204" pitchFamily="34" charset="0"/>
                <a:ea typeface="Calibri" panose="020F0502020204030204" pitchFamily="34" charset="0"/>
                <a:cs typeface="Calibri" panose="020F0502020204030204" pitchFamily="34" charset="0"/>
              </a:rPr>
              <a:t>2</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a:defRPr/>
            </a:pPr>
            <a:r>
              <a:rPr lang="en-US" sz="1000" dirty="0">
                <a:latin typeface="Calibri" panose="020F0502020204030204" pitchFamily="34" charset="0"/>
                <a:ea typeface="Calibri" panose="020F0502020204030204" pitchFamily="34" charset="0"/>
                <a:cs typeface="Calibri" panose="020F0502020204030204" pitchFamily="34" charset="0"/>
              </a:rPr>
              <a:t>Regions with the highest ASIRs include Australasia (20.2 per 100,000) and East Asia (18.3 per 100,000).</a:t>
            </a:r>
            <a:r>
              <a:rPr lang="en-US" sz="1000" baseline="30000" dirty="0">
                <a:latin typeface="Calibri" panose="020F0502020204030204" pitchFamily="34" charset="0"/>
                <a:ea typeface="Calibri" panose="020F0502020204030204" pitchFamily="34" charset="0"/>
                <a:cs typeface="Calibri" panose="020F0502020204030204" pitchFamily="34" charset="0"/>
              </a:rPr>
              <a:t>1 </a:t>
            </a:r>
            <a:r>
              <a:rPr lang="en-US" sz="1000" dirty="0">
                <a:latin typeface="Calibri" panose="020F0502020204030204" pitchFamily="34" charset="0"/>
                <a:ea typeface="Calibri" panose="020F0502020204030204" pitchFamily="34" charset="0"/>
                <a:cs typeface="Calibri" panose="020F0502020204030204" pitchFamily="34" charset="0"/>
              </a:rPr>
              <a:t>Regions with the lowest ASIRs include Eastern Europe (11.7 per 100,000), followed by the Caribbean (12.4 per 100,000) and Central Asia (12.43 per 100,000).</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dirty="0">
                <a:latin typeface="Calibri" panose="020F0502020204030204" pitchFamily="34" charset="0"/>
                <a:ea typeface="Calibri" panose="020F0502020204030204" pitchFamily="34" charset="0"/>
                <a:cs typeface="Calibri" panose="020F0502020204030204" pitchFamily="34" charset="0"/>
              </a:rPr>
              <a:t> Regions with the highest ASPRs include Australasia (387.1 per 100,000), followed by North America (347.7 per 100,000) and East Asia (311.4 per 100,000).</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baseline="0" dirty="0">
                <a:latin typeface="Calibri" panose="020F0502020204030204" pitchFamily="34" charset="0"/>
                <a:ea typeface="Calibri" panose="020F0502020204030204" pitchFamily="34" charset="0"/>
                <a:cs typeface="Calibri" panose="020F0502020204030204" pitchFamily="34" charset="0"/>
              </a:rPr>
              <a:t> </a:t>
            </a:r>
            <a:r>
              <a:rPr lang="en-US" sz="1000" dirty="0">
                <a:latin typeface="Calibri" panose="020F0502020204030204" pitchFamily="34" charset="0"/>
                <a:ea typeface="Calibri" panose="020F0502020204030204" pitchFamily="34" charset="0"/>
                <a:cs typeface="Calibri" panose="020F0502020204030204" pitchFamily="34" charset="0"/>
              </a:rPr>
              <a:t>Regions with the lowest ASPRs include Eastern Europe (205.8 per 100,000), followed by the Central Sub-Saharan Africa (212.7 per 100,000) and Central Asia (215.6 per 100,000).</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pPr>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The observed differences across regions are hypothesized to be a result of differences in data quality. The high ASPRs reported in high-income countries likely reflect better mental health data systems, where health systems routinely collect and store epidemiologic data on mental health, while low-income countries might still be developing sustainable systematic data collection infrastructure, rather than reflecting a true higher schizophrenia risk in high-income countries.</a:t>
            </a:r>
            <a:r>
              <a:rPr lang="en-US" sz="1000" baseline="30000" dirty="0">
                <a:latin typeface="Calibri" panose="020F0502020204030204" pitchFamily="34" charset="0"/>
                <a:ea typeface="Calibri" panose="020F0502020204030204" pitchFamily="34" charset="0"/>
                <a:cs typeface="Calibri" panose="020F0502020204030204" pitchFamily="34" charset="0"/>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Abbreviations: </a:t>
            </a:r>
            <a:r>
              <a:rPr lang="en-US" sz="1000" dirty="0">
                <a:latin typeface="Calibri" panose="020F0502020204030204" pitchFamily="34" charset="0"/>
                <a:ea typeface="Calibri" panose="020F0502020204030204" pitchFamily="34" charset="0"/>
                <a:cs typeface="Calibri" panose="020F0502020204030204" pitchFamily="34" charset="0"/>
              </a:rPr>
              <a:t>ASIR=age-standardized incidence rate; ASPR=age-standardized prevalence rate; </a:t>
            </a:r>
            <a:r>
              <a:rPr lang="en-GB" sz="100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GBD=G</a:t>
            </a:r>
            <a:r>
              <a:rPr lang="en-US" sz="100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lobal Burden of Diseases</a:t>
            </a:r>
            <a:endParaRPr lang="en-US"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endParaRPr lang="en-US"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marL="228600" indent="-228600">
              <a:buFontTx/>
              <a:buAutoNum type="arabicPeriod"/>
              <a:defRPr/>
            </a:pPr>
            <a:r>
              <a:rPr lang="en-GB" sz="1000" dirty="0">
                <a:latin typeface="Calibri" panose="020F0502020204030204" pitchFamily="34" charset="0"/>
                <a:ea typeface="Calibri" panose="020F0502020204030204" pitchFamily="34" charset="0"/>
                <a:cs typeface="Calibri" panose="020F0502020204030204" pitchFamily="34" charset="0"/>
              </a:rPr>
              <a:t>Li X, Wei N, Song J, et al. The global burden of schizophrenia and the impact of urbanization during 1990-2019: an analysis of the global burden of disease study 2019. Environ Res 2023; 232:116305.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a:t>
            </a:r>
            <a:r>
              <a:rPr lang="en-GB" sz="1000" dirty="0" err="1">
                <a:latin typeface="Calibri" panose="020F0502020204030204" pitchFamily="34" charset="0"/>
                <a:ea typeface="Calibri" panose="020F0502020204030204" pitchFamily="34" charset="0"/>
                <a:cs typeface="Calibri" panose="020F0502020204030204" pitchFamily="34" charset="0"/>
              </a:rPr>
              <a:t>Seitidis</a:t>
            </a:r>
            <a:r>
              <a:rPr lang="en-GB" sz="1000" dirty="0">
                <a:latin typeface="Calibri" panose="020F0502020204030204" pitchFamily="34" charset="0"/>
                <a:ea typeface="Calibri" panose="020F0502020204030204" pitchFamily="34" charset="0"/>
                <a:cs typeface="Calibri" panose="020F0502020204030204" pitchFamily="34" charset="0"/>
              </a:rPr>
              <a:t> G, Mavridis D, et al. Incidence, prevalence, and global burden of schizophrenia - data, with critical appraisal, from the Global Burden of Disease (GBD) 2019. Mol Psychiatry 2023; 28: 5319–5327.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F433ECB-F69F-7168-0688-ED4E40633E65}"/>
              </a:ext>
            </a:extLst>
          </p:cNvPr>
          <p:cNvSpPr>
            <a:spLocks noGrp="1"/>
          </p:cNvSpPr>
          <p:nvPr>
            <p:ph type="sldNum" sz="quarter" idx="5"/>
          </p:nvPr>
        </p:nvSpPr>
        <p:spPr/>
        <p:txBody>
          <a:bodyPr/>
          <a:lstStyle/>
          <a:p>
            <a:fld id="{9E4441FC-7B67-43FA-BD36-9EFD361338B9}" type="slidenum">
              <a:rPr lang="en-GB" smtClean="0"/>
              <a:t>4</a:t>
            </a:fld>
            <a:endParaRPr lang="en-GB"/>
          </a:p>
        </p:txBody>
      </p:sp>
    </p:spTree>
    <p:extLst>
      <p:ext uri="{BB962C8B-B14F-4D97-AF65-F5344CB8AC3E}">
        <p14:creationId xmlns:p14="http://schemas.microsoft.com/office/powerpoint/2010/main" val="3515750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5931-347D-9947-2307-591000687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5836B-7F9D-5500-183B-B2C1AFA51A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E35EFE-F7A8-B893-529E-7BDBF04869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endParaRPr lang="en-GB" sz="1000">
              <a:effectLst/>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AB9CF72-0600-ABE9-6822-3C631EF34D0C}"/>
              </a:ext>
            </a:extLst>
          </p:cNvPr>
          <p:cNvSpPr>
            <a:spLocks noGrp="1"/>
          </p:cNvSpPr>
          <p:nvPr>
            <p:ph type="sldNum" sz="quarter" idx="5"/>
          </p:nvPr>
        </p:nvSpPr>
        <p:spPr/>
        <p:txBody>
          <a:bodyPr/>
          <a:lstStyle/>
          <a:p>
            <a:fld id="{9E4441FC-7B67-43FA-BD36-9EFD361338B9}" type="slidenum">
              <a:rPr lang="en-GB" smtClean="0"/>
              <a:t>5</a:t>
            </a:fld>
            <a:endParaRPr lang="en-GB"/>
          </a:p>
        </p:txBody>
      </p:sp>
    </p:spTree>
    <p:extLst>
      <p:ext uri="{BB962C8B-B14F-4D97-AF65-F5344CB8AC3E}">
        <p14:creationId xmlns:p14="http://schemas.microsoft.com/office/powerpoint/2010/main" val="2979034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A429F-D505-8696-D5D3-431319CB5E8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45AFE4-EE26-9418-EBBD-3813F016AF10}"/>
              </a:ext>
            </a:extLst>
          </p:cNvPr>
          <p:cNvSpPr>
            <a:spLocks noGrp="1"/>
          </p:cNvSpPr>
          <p:nvPr>
            <p:ph type="body" idx="1"/>
          </p:nvPr>
        </p:nvSpPr>
        <p:spPr>
          <a:solidFill>
            <a:schemeClr val="bg1"/>
          </a:solidFill>
        </p:spPr>
        <p:txBody>
          <a:bodyPr/>
          <a:lstStyle/>
          <a:p>
            <a:pPr marL="0" indent="0">
              <a:buFont typeface="Arial" panose="020B0604020202020204" pitchFamily="34" charset="0"/>
              <a:buNone/>
              <a:defRPr/>
            </a:pPr>
            <a:r>
              <a:rPr lang="en-GB" sz="1000">
                <a:latin typeface="Calibri" panose="020F0502020204030204" pitchFamily="34" charset="0"/>
                <a:ea typeface="Calibri" panose="020F0502020204030204" pitchFamily="34" charset="0"/>
                <a:cs typeface="Calibri" panose="020F0502020204030204" pitchFamily="34" charset="0"/>
              </a:rPr>
              <a:t>GBD data for 2021 reported 659,000 (95% UI: 545,000, 791,000) incident cases of schizophrenia in males and 564,000 (95% UI: 464,000, 681,000) in females; this translated into an ASIR of 16.4 per 100,000 (95% UI: 13.6, 19.7) for males and 14.4 per 100,000 (95% UI: 11.8, 17.4), for females.</a:t>
            </a:r>
            <a:r>
              <a:rPr lang="en-GB" sz="1000" baseline="30000">
                <a:latin typeface="Calibri" panose="020F0502020204030204" pitchFamily="34" charset="0"/>
                <a:ea typeface="Calibri" panose="020F0502020204030204" pitchFamily="34" charset="0"/>
                <a:cs typeface="Calibri" panose="020F0502020204030204" pitchFamily="34" charset="0"/>
              </a:rPr>
              <a:t>1</a:t>
            </a:r>
            <a:r>
              <a:rPr lang="en-GB" sz="1000">
                <a:latin typeface="Calibri" panose="020F0502020204030204" pitchFamily="34" charset="0"/>
                <a:ea typeface="Calibri" panose="020F0502020204030204" pitchFamily="34" charset="0"/>
                <a:cs typeface="Calibri" panose="020F0502020204030204" pitchFamily="34" charset="0"/>
              </a:rPr>
              <a:t> </a:t>
            </a:r>
            <a:endParaRPr lang="en-US" sz="1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endParaRPr lang="en-US" sz="1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r>
              <a:rPr lang="en-US" sz="1000">
                <a:latin typeface="Calibri" panose="020F0502020204030204" pitchFamily="34" charset="0"/>
                <a:ea typeface="Calibri" panose="020F0502020204030204" pitchFamily="34" charset="0"/>
                <a:cs typeface="Calibri" panose="020F0502020204030204" pitchFamily="34" charset="0"/>
              </a:rPr>
              <a:t>A GBD 2021 analysis revealed that the estimated annual percentage change in schizophrenia prevalence rates varied across SDI regions. In high SDI regions, the increasing trend of schizophrenia was higher in females than males, while in high-middle SDI regions, higher increasing trends were observed in males than females.</a:t>
            </a:r>
            <a:r>
              <a:rPr lang="en-US" sz="1000" baseline="30000">
                <a:latin typeface="Calibri" panose="020F0502020204030204" pitchFamily="34" charset="0"/>
                <a:ea typeface="Calibri" panose="020F0502020204030204" pitchFamily="34" charset="0"/>
                <a:cs typeface="Calibri" panose="020F0502020204030204" pitchFamily="34" charset="0"/>
              </a:rPr>
              <a:t>4</a:t>
            </a:r>
          </a:p>
          <a:p>
            <a:pPr marL="0" indent="0">
              <a:buFont typeface="Arial" panose="020B0604020202020204" pitchFamily="34" charset="0"/>
              <a:buNone/>
              <a:defRPr/>
            </a:pPr>
            <a:endParaRPr lang="en-US" sz="1000" baseline="30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endParaRPr lang="en-US" sz="1000" baseline="30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rPr>
              <a:t>Abbreviations: </a:t>
            </a:r>
            <a:r>
              <a:rPr lang="en-US" sz="1000">
                <a:latin typeface="Calibri" panose="020F0502020204030204" pitchFamily="34" charset="0"/>
                <a:ea typeface="Calibri" panose="020F0502020204030204" pitchFamily="34" charset="0"/>
                <a:cs typeface="Calibri" panose="020F0502020204030204" pitchFamily="34" charset="0"/>
              </a:rPr>
              <a:t>ASIR=age-standardized incidence rate; </a:t>
            </a:r>
            <a:r>
              <a:rPr lang="en-GB"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GBD=G</a:t>
            </a: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lobal Burden of Diseases; SDI=sociodemographic index; UI=uncertainty interval</a:t>
            </a:r>
            <a:endParaRPr lang="en-US" sz="1000">
              <a:latin typeface="Calibri" panose="020F0502020204030204" pitchFamily="34" charset="0"/>
              <a:ea typeface="Calibri" panose="020F0502020204030204" pitchFamily="34" charset="0"/>
              <a:cs typeface="Calibri" panose="020F0502020204030204" pitchFamily="34" charset="0"/>
            </a:endParaRPr>
          </a:p>
          <a:p>
            <a:pPr lvl="0">
              <a:defRPr/>
            </a:pPr>
            <a:endParaRPr lang="en-GB" sz="1000" b="1">
              <a:solidFill>
                <a:srgbClr val="FF0000"/>
              </a:solidFill>
              <a:latin typeface="Calibri" panose="020F0502020204030204" pitchFamily="34" charset="0"/>
              <a:ea typeface="Calibri" panose="020F0502020204030204" pitchFamily="34" charset="0"/>
              <a:cs typeface="Calibri" panose="020F0502020204030204" pitchFamily="34" charset="0"/>
            </a:endParaRPr>
          </a:p>
          <a:p>
            <a:pPr rtl="0" eaLnBrk="1" fontAlgn="auto" latinLnBrk="0" hangingPunct="1"/>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rtl="0" eaLnBrk="1" fontAlgn="auto" latinLnBrk="0" hangingPunct="1">
              <a:buFont typeface="+mj-lt"/>
              <a:buAutoNum type="arabicPeriod"/>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GBD 2021 Diseases and Injuries Collaborators. Global incidence, prevalence, years lived with disability (YLDs), disability-adjusted life-years (DALYs), and healthy life expectancy (HALE) for 371 diseases and injuries in 204 countries and territories and 811 subnational locations, 1990-2021: a systematic analysis for the Global Burden of Disease Study 2021. Lancet 2024; 403: 2133–2161.</a:t>
            </a:r>
            <a:endParaRPr lang="en-GB" sz="1000">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Peng B, Hu F, He Q, et al. Global, regional, and national burden and trends of schizophrenia among adolescents and young adults aged 15-39 years from 1990 to 2021: an analysis of the global burden of disease study 2021. Front Psychiatry 2025; 16: 1682955.</a:t>
            </a:r>
          </a:p>
          <a:p>
            <a:pPr marL="228600" lvl="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Liao W, Chen Z, Wu W, et al. Trends and future burden of schizophrenia in youth across G20 countries: a systematic analysis of the global burden of disease 2021 study. BMC Psychiatry 2025; 25: 1101.</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marL="228600" indent="-228600">
              <a:buFontTx/>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Solmi M, Seitidis G, Mavridis D, et al. Incidence, prevalence, and global burden of schizophrenia - data, with critical appraisal, from the Global Burden of Disease (GBD) 2019. Mol Psychiatry 2023; 28: 5319–5327.</a:t>
            </a:r>
          </a:p>
        </p:txBody>
      </p:sp>
      <p:sp>
        <p:nvSpPr>
          <p:cNvPr id="2" name="Slide Image Placeholder 1">
            <a:extLst>
              <a:ext uri="{FF2B5EF4-FFF2-40B4-BE49-F238E27FC236}">
                <a16:creationId xmlns:a16="http://schemas.microsoft.com/office/drawing/2014/main" id="{2FE100E8-A2D5-11C6-4F56-9BDAFEF010DE}"/>
              </a:ext>
            </a:extLst>
          </p:cNvPr>
          <p:cNvSpPr>
            <a:spLocks noGrp="1" noRot="1" noChangeAspect="1"/>
          </p:cNvSpPr>
          <p:nvPr>
            <p:ph type="sldImg"/>
          </p:nvPr>
        </p:nvSpPr>
        <p:spPr/>
        <p:txBody>
          <a:bodyPr/>
          <a:lstStyle/>
          <a:p>
            <a:endParaRPr lang="en-US"/>
          </a:p>
        </p:txBody>
      </p:sp>
      <p:sp>
        <p:nvSpPr>
          <p:cNvPr id="4" name="Slide Number Placeholder 3">
            <a:extLst>
              <a:ext uri="{FF2B5EF4-FFF2-40B4-BE49-F238E27FC236}">
                <a16:creationId xmlns:a16="http://schemas.microsoft.com/office/drawing/2014/main" id="{A35A9E5C-B76A-5313-DE74-AE37818055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6474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66D41-552D-FA4D-D5EC-32CCFD3B7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47E85-48A7-D45A-62A5-075A122ED4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0B6562-522C-A6C5-B13C-5212FA39C4F3}"/>
              </a:ext>
            </a:extLst>
          </p:cNvPr>
          <p:cNvSpPr>
            <a:spLocks noGrp="1"/>
          </p:cNvSpPr>
          <p:nvPr>
            <p:ph type="body" idx="1"/>
          </p:nvPr>
        </p:nvSpPr>
        <p:spPr/>
        <p:txBody>
          <a:bodyPr/>
          <a:lstStyle/>
          <a:p>
            <a:pPr marL="0" indent="0">
              <a:buFont typeface="Arial" panose="020B0604020202020204" pitchFamily="34" charset="0"/>
              <a:buNone/>
              <a:defRPr/>
            </a:pPr>
            <a:r>
              <a:rPr lang="en-GB" sz="1000">
                <a:latin typeface="Calibri" panose="020F0502020204030204" pitchFamily="34" charset="0"/>
                <a:ea typeface="Calibri" panose="020F0502020204030204" pitchFamily="34" charset="0"/>
                <a:cs typeface="Calibri" panose="020F0502020204030204" pitchFamily="34" charset="0"/>
              </a:rPr>
              <a:t>A GBD 2021 analysis among </a:t>
            </a:r>
            <a:r>
              <a:rPr lang="en-US" sz="1000">
                <a:latin typeface="Calibri" panose="020F0502020204030204" pitchFamily="34" charset="0"/>
                <a:ea typeface="Calibri" panose="020F0502020204030204" pitchFamily="34" charset="0"/>
                <a:cs typeface="Calibri" panose="020F0502020204030204" pitchFamily="34" charset="0"/>
              </a:rPr>
              <a:t>young people (aged 10–24 years) across the G20 countries revealed schizophrenia incidence was generally higher in males, although prevalence showed more variable sex differences across countries.</a:t>
            </a:r>
            <a:r>
              <a:rPr lang="en-US" sz="1000" baseline="30000">
                <a:latin typeface="Calibri" panose="020F0502020204030204" pitchFamily="34" charset="0"/>
                <a:ea typeface="Calibri" panose="020F0502020204030204" pitchFamily="34" charset="0"/>
                <a:cs typeface="Calibri" panose="020F0502020204030204" pitchFamily="34" charset="0"/>
              </a:rPr>
              <a:t>3</a:t>
            </a:r>
            <a:endParaRPr lang="en-US" sz="1000" baseline="3000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endParaRPr lang="en-GB" sz="1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r>
              <a:rPr lang="en-GB" sz="1000">
                <a:latin typeface="Calibri" panose="020F0502020204030204" pitchFamily="34" charset="0"/>
                <a:ea typeface="Calibri" panose="020F0502020204030204" pitchFamily="34" charset="0"/>
                <a:cs typeface="Calibri" panose="020F0502020204030204" pitchFamily="34" charset="0"/>
              </a:rPr>
              <a:t>In an analysis of people aged 15–39 years, the GBD 2021 study reported higher ASPR estimates in males: 384.6 per 100,000 males (95% UI: 295.4, 483.1) and 344.0 (95% UI: 264.1, 434.0) per 100,000 females, with prevalence consistently ~1.2-fold higher in males than in females.</a:t>
            </a:r>
            <a:r>
              <a:rPr lang="en-GB" sz="1000" baseline="30000">
                <a:latin typeface="Calibri" panose="020F0502020204030204" pitchFamily="34" charset="0"/>
                <a:ea typeface="Calibri" panose="020F0502020204030204" pitchFamily="34" charset="0"/>
                <a:cs typeface="Calibri" panose="020F0502020204030204" pitchFamily="34" charset="0"/>
              </a:rPr>
              <a:t>4</a:t>
            </a:r>
            <a:endParaRPr lang="en-GB" sz="1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endParaRPr lang="en-US" sz="100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r>
              <a:rPr lang="en-US" sz="1000">
                <a:latin typeface="Calibri" panose="020F0502020204030204" pitchFamily="34" charset="0"/>
                <a:ea typeface="Calibri" panose="020F0502020204030204" pitchFamily="34" charset="0"/>
                <a:cs typeface="Calibri" panose="020F0502020204030204" pitchFamily="34" charset="0"/>
              </a:rPr>
              <a:t>The male-to-female ratio for schizophrenia prevalence inverts from more males in younger age groups to more females in older age groups, reflecting earlier age at onset in males and longer life expectancy in females</a:t>
            </a:r>
            <a:r>
              <a:rPr lang="en-GB" sz="1000">
                <a:latin typeface="Calibri" panose="020F0502020204030204" pitchFamily="34" charset="0"/>
                <a:ea typeface="Calibri" panose="020F0502020204030204" pitchFamily="34" charset="0"/>
                <a:cs typeface="Calibri" panose="020F0502020204030204" pitchFamily="34" charset="0"/>
              </a:rPr>
              <a:t>.</a:t>
            </a:r>
            <a:r>
              <a:rPr lang="en-GB" sz="1000" baseline="30000">
                <a:latin typeface="Calibri" panose="020F0502020204030204" pitchFamily="34" charset="0"/>
                <a:ea typeface="Calibri" panose="020F0502020204030204" pitchFamily="34" charset="0"/>
                <a:cs typeface="Calibri" panose="020F0502020204030204" pitchFamily="34" charset="0"/>
              </a:rPr>
              <a:t>5</a:t>
            </a:r>
          </a:p>
          <a:p>
            <a:pPr marL="0" indent="0">
              <a:buFont typeface="Arial" panose="020B0604020202020204" pitchFamily="34" charset="0"/>
              <a:buNone/>
              <a:defRPr/>
            </a:pPr>
            <a:endParaRPr lang="en-GB" sz="1000" baseline="300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kern="120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Abbreviations: </a:t>
            </a:r>
            <a:r>
              <a:rPr lang="en-US"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ASPR=age-standardized prevalence rate; G20=Group of 20; </a:t>
            </a:r>
            <a:r>
              <a:rPr lang="en-GB"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GBD=G</a:t>
            </a:r>
            <a:r>
              <a:rPr lang="en-US" sz="1000" i="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lobal Burden of Diseases; UI=uncertainty interval</a:t>
            </a:r>
            <a:endParaRPr lang="en-GB" sz="1000">
              <a:effectLst/>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defRPr/>
            </a:pPr>
            <a:endParaRPr lang="en-GB" sz="1000" baseline="0">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CA" sz="100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Tx/>
              <a:buAutoNum type="arabicPeriod"/>
              <a:defRPr/>
            </a:pPr>
            <a:r>
              <a:rPr lang="en-CA" sz="1000">
                <a:latin typeface="Calibri" panose="020F0502020204030204" pitchFamily="34" charset="0"/>
                <a:ea typeface="Calibri" panose="020F0502020204030204" pitchFamily="34" charset="0"/>
                <a:cs typeface="Calibri" panose="020F0502020204030204" pitchFamily="34" charset="0"/>
              </a:rPr>
              <a:t>Solmi M, Radua J, Olivola M. et al. Age at onset of mental disorders worldwide: large-scale meta-analysis of 192 epidemiological studies. Mol Psychiatry 2022; 27: 281–295.</a:t>
            </a:r>
          </a:p>
          <a:p>
            <a:pPr marL="228600" indent="-228600">
              <a:buFontTx/>
              <a:buAutoNum type="arabicPeriod"/>
              <a:defRPr/>
            </a:pPr>
            <a:r>
              <a:rPr lang="en-US" sz="100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endParaRPr lang="en-CA" sz="100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Liao W, Chen Z, Wu W, et al. Trends and future burden of schizophrenia in youth across G20 countries: a systematic analysis of the global burden of disease 2021 study. BMC Psychiatry 2025; 25: 1101.</a:t>
            </a:r>
            <a:endParaRPr lang="en-US" sz="1000">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defRPr/>
            </a:pPr>
            <a:r>
              <a:rPr lang="en-US" sz="1000">
                <a:latin typeface="Calibri" panose="020F0502020204030204" pitchFamily="34" charset="0"/>
                <a:ea typeface="Calibri" panose="020F0502020204030204" pitchFamily="34" charset="0"/>
                <a:cs typeface="Calibri" panose="020F0502020204030204" pitchFamily="34" charset="0"/>
              </a:rPr>
              <a:t>Peng B, Hu F, He Q, et al. Global, regional, and national burden and trends of schizophrenia among adolescents and young adults aged 15-39 years from 1990 to 2021: an analysis of the global burden of disease study 2021. Front Psychiatry 2025; 16: 1682955.</a:t>
            </a:r>
          </a:p>
          <a:p>
            <a:pPr marL="228600" indent="-228600">
              <a:buFont typeface="+mj-lt"/>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Solmi M, Seitidis G, Mavridis D, et al. Incidence, prevalence, and global burden of schizophrenia - data, with critical appraisal, from the Global Burden of Disease (GBD) 2019. Mol Psychiatry 2023; 28: 5319–5327.</a:t>
            </a:r>
          </a:p>
          <a:p>
            <a:pPr lvl="0">
              <a:defRPr/>
            </a:pPr>
            <a:endParaRPr lang="en-US" sz="100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CA" sz="1000">
              <a:highlight>
                <a:srgbClr val="FFFF00"/>
              </a:highlight>
              <a:latin typeface="Calibri" panose="020F0502020204030204" pitchFamily="34" charset="0"/>
              <a:ea typeface="Calibri" panose="020F0502020204030204" pitchFamily="34" charset="0"/>
              <a:cs typeface="Calibri" panose="020F0502020204030204" pitchFamily="34" charset="0"/>
            </a:endParaRPr>
          </a:p>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7DE03A7-7B7F-8336-B98E-6BB7CC8156D7}"/>
              </a:ext>
            </a:extLst>
          </p:cNvPr>
          <p:cNvSpPr>
            <a:spLocks noGrp="1"/>
          </p:cNvSpPr>
          <p:nvPr>
            <p:ph type="sldNum" sz="quarter" idx="5"/>
          </p:nvPr>
        </p:nvSpPr>
        <p:spPr/>
        <p:txBody>
          <a:bodyPr/>
          <a:lstStyle/>
          <a:p>
            <a:fld id="{9E4441FC-7B67-43FA-BD36-9EFD361338B9}" type="slidenum">
              <a:rPr lang="en-GB" smtClean="0"/>
              <a:t>7</a:t>
            </a:fld>
            <a:endParaRPr lang="en-GB"/>
          </a:p>
        </p:txBody>
      </p:sp>
    </p:spTree>
    <p:extLst>
      <p:ext uri="{BB962C8B-B14F-4D97-AF65-F5344CB8AC3E}">
        <p14:creationId xmlns:p14="http://schemas.microsoft.com/office/powerpoint/2010/main" val="2252428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8</a:t>
            </a:fld>
            <a:endParaRPr lang="en-GB"/>
          </a:p>
        </p:txBody>
      </p:sp>
    </p:spTree>
    <p:extLst>
      <p:ext uri="{BB962C8B-B14F-4D97-AF65-F5344CB8AC3E}">
        <p14:creationId xmlns:p14="http://schemas.microsoft.com/office/powerpoint/2010/main" val="562450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r>
              <a:rPr lang="en-GB" sz="1000" dirty="0">
                <a:latin typeface="Calibri" panose="020F0502020204030204" pitchFamily="34" charset="0"/>
                <a:ea typeface="Calibri" panose="020F0502020204030204" pitchFamily="34" charset="0"/>
                <a:cs typeface="Calibri" panose="020F0502020204030204" pitchFamily="34" charset="0"/>
              </a:rPr>
              <a:t>In the GBD study, each death can only be assigned one cause. Schizophrenia is not listed as a cause of death; deaths in people with schizophrenia are recorded due to causes such as suicide or other physical illness. Consequently, the GBD study assigns zero deaths to schizophrenia, so zero years of life are lost. This means that DALYs due to schizophrenia (total burden) may be underestimated because DALYs = years of life lost (YLL; burden related to death) + years living with a disability (YLD; non-fatal burden). One DALY equals loss of one healthy year of life.</a:t>
            </a:r>
            <a:r>
              <a:rPr lang="en-GB" sz="1000" baseline="30000" dirty="0">
                <a:latin typeface="Calibri" panose="020F0502020204030204" pitchFamily="34" charset="0"/>
                <a:ea typeface="Calibri" panose="020F0502020204030204" pitchFamily="34" charset="0"/>
                <a:cs typeface="Calibri" panose="020F0502020204030204" pitchFamily="34" charset="0"/>
              </a:rPr>
              <a:t>2</a:t>
            </a:r>
          </a:p>
          <a:p>
            <a:pPr marL="0" indent="0">
              <a:buFont typeface="+mj-lt"/>
              <a:buNone/>
            </a:pPr>
            <a:endParaRPr lang="en-GB" sz="1000" baseline="30000" dirty="0">
              <a:latin typeface="Calibri" panose="020F0502020204030204" pitchFamily="34" charset="0"/>
              <a:ea typeface="Calibri" panose="020F0502020204030204" pitchFamily="34" charset="0"/>
              <a:cs typeface="Calibri" panose="020F0502020204030204" pitchFamily="34" charset="0"/>
            </a:endParaRPr>
          </a:p>
          <a:p>
            <a:pPr marL="0" indent="0">
              <a:buFont typeface="+mj-lt"/>
              <a:buNone/>
            </a:pPr>
            <a:r>
              <a:rPr lang="en-GB" sz="1000" baseline="0" dirty="0">
                <a:latin typeface="Calibri" panose="020F0502020204030204" pitchFamily="34" charset="0"/>
                <a:ea typeface="Calibri" panose="020F0502020204030204" pitchFamily="34" charset="0"/>
                <a:cs typeface="Calibri" panose="020F0502020204030204" pitchFamily="34" charset="0"/>
              </a:rPr>
              <a:t>Abbreviations: </a:t>
            </a:r>
            <a:r>
              <a:rPr lang="en-US" sz="1000" baseline="0" dirty="0">
                <a:latin typeface="Calibri" panose="020F0502020204030204" pitchFamily="34" charset="0"/>
                <a:ea typeface="Calibri" panose="020F0502020204030204" pitchFamily="34" charset="0"/>
                <a:cs typeface="Calibri" panose="020F0502020204030204" pitchFamily="34" charset="0"/>
              </a:rPr>
              <a:t>DALY=disability-adjusted life year; GBD=Global Burden of Disease; YLD=years lived with a disability; YLL=years of life lost</a:t>
            </a:r>
          </a:p>
          <a:p>
            <a:pPr marL="0" indent="0">
              <a:buFont typeface="+mj-lt"/>
              <a:buNone/>
            </a:pPr>
            <a:endParaRPr lang="en-GB" sz="1000" baseline="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dirty="0">
                <a:latin typeface="Calibri" panose="020F0502020204030204" pitchFamily="34" charset="0"/>
                <a:ea typeface="Calibri" panose="020F0502020204030204" pitchFamily="34" charset="0"/>
                <a:cs typeface="Calibri" panose="020F0502020204030204" pitchFamily="34" charset="0"/>
              </a:rPr>
              <a:t>GBD 2019 Mental Disorders Collaborators. Global, regional, and national burden of 12 mental disorders in 204 countries and territories, 1990-2019: a systematic analysis for the Global Burden of Disease Study 2019. Lancet Psychiatry 2022; 9: 137–150.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a:t>
            </a:r>
            <a:r>
              <a:rPr lang="en-GB" sz="1000" dirty="0" err="1">
                <a:latin typeface="Calibri" panose="020F0502020204030204" pitchFamily="34" charset="0"/>
                <a:ea typeface="Calibri" panose="020F0502020204030204" pitchFamily="34" charset="0"/>
                <a:cs typeface="Calibri" panose="020F0502020204030204" pitchFamily="34" charset="0"/>
              </a:rPr>
              <a:t>Seitidis</a:t>
            </a:r>
            <a:r>
              <a:rPr lang="en-GB" sz="1000" dirty="0">
                <a:latin typeface="Calibri" panose="020F0502020204030204" pitchFamily="34" charset="0"/>
                <a:ea typeface="Calibri" panose="020F0502020204030204" pitchFamily="34" charset="0"/>
                <a:cs typeface="Calibri" panose="020F0502020204030204" pitchFamily="34" charset="0"/>
              </a:rPr>
              <a:t> G, Mavridis D, et al. Incidence, prevalence, and global burden of schizophrenia - data, with critical appraisal, from the Global Burden of Disease (GBD) 2019. Mol Psychiatry 2023; 28: 5319–5327.</a:t>
            </a:r>
          </a:p>
          <a:p>
            <a:pPr marL="228600" indent="-228600">
              <a:buFont typeface="+mj-lt"/>
              <a:buAutoNum type="arabicPeriod"/>
              <a:defRPr/>
            </a:pPr>
            <a:r>
              <a:rPr lang="en-US" sz="1000" dirty="0">
                <a:latin typeface="Calibri" panose="020F0502020204030204" pitchFamily="34" charset="0"/>
                <a:ea typeface="Calibri" panose="020F0502020204030204" pitchFamily="34" charset="0"/>
                <a:cs typeface="Calibri" panose="020F0502020204030204" pitchFamily="34" charset="0"/>
              </a:rPr>
              <a:t>Weye N, Santomauro DF, Agerbo E, et al. Register-based metrics of years lived with disability associated with mental and substance use disorders: a register-based cohort study in Denmark. Lancet Psychiatry 2021; 8: 310–319.</a:t>
            </a:r>
          </a:p>
          <a:p>
            <a:pPr marL="228600" indent="-228600">
              <a:buFont typeface="+mj-lt"/>
              <a:buAutoNum type="arabicPeriod"/>
              <a:defRPr/>
            </a:pPr>
            <a:r>
              <a:rPr lang="en-US" sz="1000" dirty="0">
                <a:latin typeface="Calibri" panose="020F0502020204030204" pitchFamily="34" charset="0"/>
                <a:ea typeface="Calibri" panose="020F0502020204030204" pitchFamily="34" charset="0"/>
                <a:cs typeface="Calibri" panose="020F0502020204030204" pitchFamily="34" charset="0"/>
              </a:rPr>
              <a:t>Peng B, Hu F, He Q, et al. Global, regional, and national burden and trends of schizophrenia among adolescents and young adults aged 15-39 years from 1990 to 2021: an analysis of the global burden of disease study 2021. Front Psychiatry 2025; 16: 1682955.</a:t>
            </a:r>
          </a:p>
          <a:p>
            <a:pPr marL="228600" indent="-228600">
              <a:buFont typeface="+mj-lt"/>
              <a:buAutoNum type="arabicPeriod"/>
              <a:defRPr/>
            </a:pPr>
            <a:r>
              <a:rPr lang="en-US" sz="1000" dirty="0">
                <a:latin typeface="Calibri" panose="020F0502020204030204" pitchFamily="34" charset="0"/>
                <a:ea typeface="Calibri" panose="020F0502020204030204" pitchFamily="34" charset="0"/>
                <a:cs typeface="Calibri" panose="020F0502020204030204" pitchFamily="34" charset="0"/>
              </a:rPr>
              <a:t>Zhan Z, Wang J, Shen T, et al. Results of the global burden of disease study for schizophrenia: trends from 1990 to 2021 and projections to 2050. Front Psychiatry 2025; 16: 1629032.</a:t>
            </a:r>
          </a:p>
          <a:p>
            <a:pPr marL="228600" indent="-228600">
              <a:buFont typeface="+mj-lt"/>
              <a:buAutoNum type="arabicPeriod"/>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9</a:t>
            </a:fld>
            <a:endParaRPr lang="en-GB"/>
          </a:p>
        </p:txBody>
      </p:sp>
    </p:spTree>
    <p:extLst>
      <p:ext uri="{BB962C8B-B14F-4D97-AF65-F5344CB8AC3E}">
        <p14:creationId xmlns:p14="http://schemas.microsoft.com/office/powerpoint/2010/main" val="36756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4386"/>
            <a:ext cx="11110914" cy="332399"/>
          </a:xfrm>
        </p:spPr>
        <p:txBody>
          <a:bodyPr vert="horz" lIns="0" tIns="0" rIns="0" bIns="0" rtlCol="0" anchor="b" anchorCtr="0">
            <a:noAutofit/>
          </a:bodyPr>
          <a:lstStyle>
            <a:lvl1pPr>
              <a:defRPr lang="en-GB"/>
            </a:lvl1pPr>
          </a:lstStyle>
          <a:p>
            <a:pPr lvl="0"/>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a:t>
            </a:r>
            <a:r>
              <a:rPr lang="en-GB" sz="3600" b="1" err="1">
                <a:solidFill>
                  <a:srgbClr val="3F1A01"/>
                </a:solidFill>
                <a:latin typeface="+mj-lt"/>
                <a:cs typeface="Times New Roman" panose="02020603050405020304" pitchFamily="18" charset="0"/>
              </a:rPr>
              <a:t>masterslides</a:t>
            </a:r>
            <a:r>
              <a:rPr lang="en-GB" sz="3600" b="1">
                <a:solidFill>
                  <a:srgbClr val="3F1A01"/>
                </a:solidFill>
                <a:latin typeface="+mj-lt"/>
                <a:cs typeface="Times New Roman" panose="02020603050405020304" pitchFamily="18" charset="0"/>
              </a:rPr>
              <a:t>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hdr="0" ftr="0" dt="0"/>
  <p:txStyles>
    <p:titleStyle>
      <a:lvl1pPr algn="l" defTabSz="914400" rtl="0" eaLnBrk="1" latinLnBrk="0" hangingPunct="1">
        <a:lnSpc>
          <a:spcPct val="90000"/>
        </a:lnSpc>
        <a:spcBef>
          <a:spcPct val="0"/>
        </a:spcBef>
        <a:buNone/>
        <a:defRPr sz="22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49" userDrawn="1">
          <p15:clr>
            <a:srgbClr val="F26B43"/>
          </p15:clr>
        </p15:guide>
        <p15:guide id="15" pos="3976" userDrawn="1">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1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6.xml"/><Relationship Id="rId1" Type="http://schemas.openxmlformats.org/officeDocument/2006/relationships/tags" Target="../tags/tag14.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6.xml"/><Relationship Id="rId1" Type="http://schemas.openxmlformats.org/officeDocument/2006/relationships/tags" Target="../tags/tag16.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6.xml"/><Relationship Id="rId1" Type="http://schemas.openxmlformats.org/officeDocument/2006/relationships/tags" Target="../tags/tag17.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6.xml"/><Relationship Id="rId1" Type="http://schemas.openxmlformats.org/officeDocument/2006/relationships/tags" Target="../tags/tag18.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6.xml"/><Relationship Id="rId1" Type="http://schemas.openxmlformats.org/officeDocument/2006/relationships/tags" Target="../tags/tag19.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4.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23.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24.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notesSlide" Target="../notesSlides/notesSlide25.xml"/><Relationship Id="rId7" Type="http://schemas.openxmlformats.org/officeDocument/2006/relationships/image" Target="../media/image38.svg"/><Relationship Id="rId12" Type="http://schemas.openxmlformats.org/officeDocument/2006/relationships/image" Target="../media/image43.svg"/><Relationship Id="rId2" Type="http://schemas.openxmlformats.org/officeDocument/2006/relationships/slideLayout" Target="../slideLayouts/slideLayout11.xml"/><Relationship Id="rId1" Type="http://schemas.openxmlformats.org/officeDocument/2006/relationships/tags" Target="../tags/tag26.xml"/><Relationship Id="rId6" Type="http://schemas.openxmlformats.org/officeDocument/2006/relationships/image" Target="../media/image37.svg"/><Relationship Id="rId11" Type="http://schemas.openxmlformats.org/officeDocument/2006/relationships/image" Target="../media/image42.svg"/><Relationship Id="rId5" Type="http://schemas.openxmlformats.org/officeDocument/2006/relationships/image" Target="../media/image36.sv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svg"/></Relationships>
</file>

<file path=ppt/slides/_rels/slide2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notesSlide" Target="../notesSlides/notesSlide26.xml"/><Relationship Id="rId7" Type="http://schemas.openxmlformats.org/officeDocument/2006/relationships/image" Target="../media/image38.svg"/><Relationship Id="rId2" Type="http://schemas.openxmlformats.org/officeDocument/2006/relationships/slideLayout" Target="../slideLayouts/slideLayout16.xml"/><Relationship Id="rId1" Type="http://schemas.openxmlformats.org/officeDocument/2006/relationships/tags" Target="../tags/tag27.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sv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51.svg"/><Relationship Id="rId2" Type="http://schemas.openxmlformats.org/officeDocument/2006/relationships/slideLayout" Target="../slideLayouts/slideLayout16.xml"/><Relationship Id="rId1" Type="http://schemas.openxmlformats.org/officeDocument/2006/relationships/tags" Target="../tags/tag28.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4.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30.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4.xml"/><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33.xml"/><Relationship Id="rId1" Type="http://schemas.openxmlformats.org/officeDocument/2006/relationships/slideLayout" Target="../slideLayouts/slideLayout10.xml"/><Relationship Id="rId5" Type="http://schemas.openxmlformats.org/officeDocument/2006/relationships/image" Target="../media/image54.svg"/><Relationship Id="rId4" Type="http://schemas.openxmlformats.org/officeDocument/2006/relationships/image" Target="../media/image53.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notesSlide" Target="../notesSlides/notesSlide37.xml"/><Relationship Id="rId7" Type="http://schemas.openxmlformats.org/officeDocument/2006/relationships/image" Target="../media/image58.sv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6.xml"/><Relationship Id="rId1" Type="http://schemas.openxmlformats.org/officeDocument/2006/relationships/tags" Target="../tags/tag5.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6.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D08838-5C84-4BCD-9F97-53A63FFD934F}"/>
              </a:ext>
            </a:extLst>
          </p:cNvPr>
          <p:cNvSpPr>
            <a:spLocks noGrp="1"/>
          </p:cNvSpPr>
          <p:nvPr>
            <p:ph type="body" sz="quarter" idx="17"/>
          </p:nvPr>
        </p:nvSpPr>
        <p:spPr>
          <a:xfrm>
            <a:off x="8186737" y="513000"/>
            <a:ext cx="3463926" cy="240065"/>
          </a:xfrm>
        </p:spPr>
        <p:txBody>
          <a:bodyPr/>
          <a:lstStyle/>
          <a:p>
            <a:r>
              <a:rPr lang="en-GB" noProof="0" dirty="0"/>
              <a:t>Schizophrenia </a:t>
            </a:r>
          </a:p>
        </p:txBody>
      </p:sp>
      <p:sp>
        <p:nvSpPr>
          <p:cNvPr id="4" name="Text Placeholder 3">
            <a:extLst>
              <a:ext uri="{FF2B5EF4-FFF2-40B4-BE49-F238E27FC236}">
                <a16:creationId xmlns:a16="http://schemas.microsoft.com/office/drawing/2014/main" id="{4BD2FDF9-4A62-489B-BDE3-72C10080FE37}"/>
              </a:ext>
            </a:extLst>
          </p:cNvPr>
          <p:cNvSpPr>
            <a:spLocks noGrp="1"/>
          </p:cNvSpPr>
          <p:nvPr>
            <p:ph type="body" sz="quarter" idx="18"/>
          </p:nvPr>
        </p:nvSpPr>
        <p:spPr>
          <a:xfrm>
            <a:off x="8186737" y="986690"/>
            <a:ext cx="3463926" cy="4062310"/>
          </a:xfrm>
        </p:spPr>
        <p:txBody>
          <a:bodyPr/>
          <a:lstStyle/>
          <a:p>
            <a:r>
              <a:rPr lang="en-GB" noProof="0" dirty="0"/>
              <a:t>Epidemiology and burden</a:t>
            </a:r>
          </a:p>
        </p:txBody>
      </p:sp>
      <p:pic>
        <p:nvPicPr>
          <p:cNvPr id="7" name="Picture Placeholder 6">
            <a:extLst>
              <a:ext uri="{FF2B5EF4-FFF2-40B4-BE49-F238E27FC236}">
                <a16:creationId xmlns:a16="http://schemas.microsoft.com/office/drawing/2014/main" id="{7CE7F61B-6961-A6CD-B2D5-2C554033167A}"/>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5741" r="5741"/>
          <a:stretch>
            <a:fillRect/>
          </a:stretch>
        </p:blipFill>
        <p:spPr/>
      </p:pic>
    </p:spTree>
    <p:custDataLst>
      <p:tags r:id="rId1"/>
    </p:custDataLst>
    <p:extLst>
      <p:ext uri="{BB962C8B-B14F-4D97-AF65-F5344CB8AC3E}">
        <p14:creationId xmlns:p14="http://schemas.microsoft.com/office/powerpoint/2010/main" val="714090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B4FE-154A-A8F8-5587-2F5237C52203}"/>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81E93634-ECD0-459C-8B1B-F1BC692F43B2}"/>
              </a:ext>
            </a:extLst>
          </p:cNvPr>
          <p:cNvSpPr>
            <a:spLocks noGrp="1"/>
          </p:cNvSpPr>
          <p:nvPr>
            <p:ph type="body" sz="quarter" idx="17"/>
          </p:nvPr>
        </p:nvSpPr>
        <p:spPr/>
        <p:txBody>
          <a:bodyPr/>
          <a:lstStyle/>
          <a:p>
            <a:r>
              <a:rPr lang="en-GB" noProof="0"/>
              <a:t>Schizophrenia – Epidemiology and burden</a:t>
            </a:r>
          </a:p>
        </p:txBody>
      </p:sp>
      <p:sp>
        <p:nvSpPr>
          <p:cNvPr id="23" name="Title 22">
            <a:extLst>
              <a:ext uri="{FF2B5EF4-FFF2-40B4-BE49-F238E27FC236}">
                <a16:creationId xmlns:a16="http://schemas.microsoft.com/office/drawing/2014/main" id="{CEC71451-C1C5-9BF1-AA23-BE9FBB3F39CF}"/>
              </a:ext>
            </a:extLst>
          </p:cNvPr>
          <p:cNvSpPr>
            <a:spLocks noGrp="1"/>
          </p:cNvSpPr>
          <p:nvPr>
            <p:ph type="title"/>
          </p:nvPr>
        </p:nvSpPr>
        <p:spPr/>
        <p:txBody>
          <a:bodyPr/>
          <a:lstStyle/>
          <a:p>
            <a:r>
              <a:rPr lang="en-GB" noProof="0"/>
              <a:t>Schizophrenia burden by region</a:t>
            </a:r>
          </a:p>
        </p:txBody>
      </p:sp>
      <p:sp>
        <p:nvSpPr>
          <p:cNvPr id="5" name="Text Placeholder 4">
            <a:extLst>
              <a:ext uri="{FF2B5EF4-FFF2-40B4-BE49-F238E27FC236}">
                <a16:creationId xmlns:a16="http://schemas.microsoft.com/office/drawing/2014/main" id="{8B4825C9-2124-8022-F77B-80D2181DDE29}"/>
              </a:ext>
            </a:extLst>
          </p:cNvPr>
          <p:cNvSpPr>
            <a:spLocks noGrp="1"/>
          </p:cNvSpPr>
          <p:nvPr>
            <p:ph type="body" sz="quarter" idx="18"/>
          </p:nvPr>
        </p:nvSpPr>
        <p:spPr>
          <a:xfrm>
            <a:off x="539749" y="6102000"/>
            <a:ext cx="6803117" cy="619200"/>
          </a:xfrm>
        </p:spPr>
        <p:txBody>
          <a:bodyPr/>
          <a:lstStyle/>
          <a:p>
            <a:r>
              <a:rPr lang="en-GB" noProof="0"/>
              <a:t>ASDR=age-standardized disability rate; DALY=disability-adjusted life year; GBD=Global Burden of Disease; SDI=sociodemographic index; UI=uncertainly interval</a:t>
            </a:r>
          </a:p>
          <a:p>
            <a:r>
              <a:rPr lang="en-GB" noProof="0"/>
              <a:t>1. Solmi et al. Mol Psychiatry 2023;28:5319–5327; 2. Zhan et al Front Psychiatry 2025;16:1629032; 3. Li et al. Environ Res 2023;232:116305</a:t>
            </a:r>
          </a:p>
        </p:txBody>
      </p:sp>
      <p:sp>
        <p:nvSpPr>
          <p:cNvPr id="6" name="Slide Number Placeholder 5">
            <a:extLst>
              <a:ext uri="{FF2B5EF4-FFF2-40B4-BE49-F238E27FC236}">
                <a16:creationId xmlns:a16="http://schemas.microsoft.com/office/drawing/2014/main" id="{E54571E7-91F1-FD22-2B06-8E8212BEA918}"/>
              </a:ext>
            </a:extLst>
          </p:cNvPr>
          <p:cNvSpPr>
            <a:spLocks noGrp="1"/>
          </p:cNvSpPr>
          <p:nvPr>
            <p:ph type="sldNum" sz="quarter" idx="4"/>
          </p:nvPr>
        </p:nvSpPr>
        <p:spPr/>
        <p:txBody>
          <a:bodyPr/>
          <a:lstStyle/>
          <a:p>
            <a:fld id="{6DBC486D-4FAB-B746-8B02-8D7C842291C6}" type="slidenum">
              <a:rPr lang="en-GB" noProof="0" smtClean="0"/>
              <a:pPr/>
              <a:t>10</a:t>
            </a:fld>
            <a:endParaRPr lang="en-GB" noProof="0"/>
          </a:p>
        </p:txBody>
      </p:sp>
      <p:graphicFrame>
        <p:nvGraphicFramePr>
          <p:cNvPr id="12" name="Table 11">
            <a:extLst>
              <a:ext uri="{FF2B5EF4-FFF2-40B4-BE49-F238E27FC236}">
                <a16:creationId xmlns:a16="http://schemas.microsoft.com/office/drawing/2014/main" id="{1FDF2DEE-0B63-F783-F329-8DDCC0B7044C}"/>
              </a:ext>
            </a:extLst>
          </p:cNvPr>
          <p:cNvGraphicFramePr>
            <a:graphicFrameLocks noGrp="1"/>
          </p:cNvGraphicFramePr>
          <p:nvPr>
            <p:extLst>
              <p:ext uri="{D42A27DB-BD31-4B8C-83A1-F6EECF244321}">
                <p14:modId xmlns:p14="http://schemas.microsoft.com/office/powerpoint/2010/main" val="780668398"/>
              </p:ext>
            </p:extLst>
          </p:nvPr>
        </p:nvGraphicFramePr>
        <p:xfrm>
          <a:off x="539749" y="1846729"/>
          <a:ext cx="5418931" cy="3138189"/>
        </p:xfrm>
        <a:graphic>
          <a:graphicData uri="http://schemas.openxmlformats.org/drawingml/2006/table">
            <a:tbl>
              <a:tblPr firstRow="1" bandRow="1">
                <a:effectLst/>
                <a:tableStyleId>{2D5ABB26-0587-4C30-8999-92F81FD0307C}</a:tableStyleId>
              </a:tblPr>
              <a:tblGrid>
                <a:gridCol w="1250951">
                  <a:extLst>
                    <a:ext uri="{9D8B030D-6E8A-4147-A177-3AD203B41FA5}">
                      <a16:colId xmlns:a16="http://schemas.microsoft.com/office/drawing/2014/main" val="796413520"/>
                    </a:ext>
                  </a:extLst>
                </a:gridCol>
                <a:gridCol w="2083990">
                  <a:extLst>
                    <a:ext uri="{9D8B030D-6E8A-4147-A177-3AD203B41FA5}">
                      <a16:colId xmlns:a16="http://schemas.microsoft.com/office/drawing/2014/main" val="546986024"/>
                    </a:ext>
                  </a:extLst>
                </a:gridCol>
                <a:gridCol w="2083990">
                  <a:extLst>
                    <a:ext uri="{9D8B030D-6E8A-4147-A177-3AD203B41FA5}">
                      <a16:colId xmlns:a16="http://schemas.microsoft.com/office/drawing/2014/main" val="3781591556"/>
                    </a:ext>
                  </a:extLst>
                </a:gridCol>
              </a:tblGrid>
              <a:tr h="278534">
                <a:tc>
                  <a:txBody>
                    <a:bodyPr/>
                    <a:lstStyle/>
                    <a:p>
                      <a:pPr marL="0" marR="0" lvl="0" indent="0" algn="l"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SDI regions</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2019</a:t>
                      </a:r>
                      <a:r>
                        <a:rPr lang="en-GB" sz="1600" b="1" i="0" u="none" strike="noStrike" kern="1200" cap="none" spc="0" normalizeH="0" baseline="30000" noProof="0">
                          <a:solidFill>
                            <a:schemeClr val="lt1">
                              <a:lumMod val="100000"/>
                            </a:schemeClr>
                          </a:solidFill>
                          <a:latin typeface="+mj-lt"/>
                          <a:ea typeface="+mn-ea"/>
                          <a:cs typeface="+mn-cs"/>
                          <a:sym typeface=""/>
                        </a:rPr>
                        <a:t>1</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2021</a:t>
                      </a:r>
                      <a:r>
                        <a:rPr lang="en-GB" sz="1600" b="1" i="0" u="none" strike="noStrike" kern="1200" cap="none" spc="0" normalizeH="0" baseline="30000" noProof="0">
                          <a:solidFill>
                            <a:schemeClr val="lt1">
                              <a:lumMod val="100000"/>
                            </a:schemeClr>
                          </a:solidFill>
                          <a:latin typeface="+mj-lt"/>
                          <a:ea typeface="+mn-ea"/>
                          <a:cs typeface="+mn-cs"/>
                          <a:sym typeface=""/>
                        </a:rPr>
                        <a:t>2</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691912527"/>
                  </a:ext>
                </a:extLst>
              </a:tr>
              <a:tr h="571931">
                <a:tc>
                  <a:txBody>
                    <a:bodyPr/>
                    <a:lstStyle/>
                    <a:p>
                      <a:pPr marL="0" marR="0" lvl="0" indent="0" algn="l" defTabSz="914400" rtl="0" eaLnBrk="1" fontAlgn="auto" hangingPunct="1">
                        <a:lnSpc>
                          <a:spcPct val="100000"/>
                        </a:lnSpc>
                        <a:spcBef>
                          <a:spcPts val="600"/>
                        </a:spcBef>
                        <a:spcAft>
                          <a:spcPts val="0"/>
                        </a:spcAft>
                        <a:buFontTx/>
                        <a:buNone/>
                      </a:pPr>
                      <a:r>
                        <a:rPr lang="en-GB" sz="1600" b="1" i="0" u="none" strike="noStrike" kern="1200" cap="none" spc="0" normalizeH="0" baseline="0" noProof="0">
                          <a:solidFill>
                            <a:schemeClr val="tx1"/>
                          </a:solidFill>
                          <a:latin typeface="+mj-lt"/>
                          <a:ea typeface="+mn-ea"/>
                          <a:cs typeface="+mn-cs"/>
                          <a:sym typeface=""/>
                        </a:rPr>
                        <a:t>High</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b="1" i="0" u="none" strike="noStrike" kern="1200" cap="none" spc="0" normalizeH="0" baseline="0" noProof="0">
                          <a:solidFill>
                            <a:schemeClr val="tx1"/>
                          </a:solidFill>
                          <a:latin typeface="+mj-lt"/>
                          <a:ea typeface="+mn-ea"/>
                          <a:cs typeface="+mn-cs"/>
                          <a:sym typeface=""/>
                        </a:rPr>
                        <a:t>213.4</a:t>
                      </a:r>
                      <a:r>
                        <a:rPr lang="en-GB" sz="1600" b="0" i="0" u="none" strike="noStrike" kern="1200" cap="none" spc="0" normalizeH="0" baseline="0" noProof="0">
                          <a:solidFill>
                            <a:schemeClr val="tx1"/>
                          </a:solidFill>
                          <a:latin typeface="+mj-lt"/>
                          <a:ea typeface="+mn-ea"/>
                          <a:cs typeface="+mn-cs"/>
                          <a:sym typeface=""/>
                        </a:rPr>
                        <a:t> (155.5, 271.9)</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b="1" noProof="0">
                          <a:solidFill>
                            <a:schemeClr val="tx1"/>
                          </a:solidFill>
                          <a:latin typeface="+mj-lt"/>
                        </a:rPr>
                        <a:t>188.6 </a:t>
                      </a:r>
                      <a:r>
                        <a:rPr lang="en-GB" sz="1600" noProof="0">
                          <a:solidFill>
                            <a:schemeClr val="tx1"/>
                          </a:solidFill>
                          <a:latin typeface="+mj-lt"/>
                        </a:rPr>
                        <a:t>(140.8, 241.8)</a:t>
                      </a:r>
                      <a:endParaRPr lang="en-GB" sz="1600" b="0" i="0" u="none" strike="noStrike" kern="1200" cap="none" spc="0" normalizeH="0" baseline="0" noProof="0">
                        <a:solidFill>
                          <a:schemeClr val="tx1"/>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386469266"/>
                  </a:ext>
                </a:extLst>
              </a:tr>
              <a:tr h="571931">
                <a:tc>
                  <a:txBody>
                    <a:bodyPr/>
                    <a:lstStyle/>
                    <a:p>
                      <a:pPr algn="l" defTabSz="914400"/>
                      <a:r>
                        <a:rPr lang="en-GB" sz="1600" b="1" noProof="0">
                          <a:solidFill>
                            <a:schemeClr val="tx1"/>
                          </a:solidFill>
                          <a:latin typeface="+mj-lt"/>
                        </a:rPr>
                        <a:t>High-middle</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600" b="1" i="0" u="none" strike="noStrike" kern="1200" baseline="0" noProof="0">
                          <a:solidFill>
                            <a:schemeClr val="tx1"/>
                          </a:solidFill>
                          <a:latin typeface="+mn-lt"/>
                          <a:ea typeface="+mn-ea"/>
                          <a:cs typeface="+mn-cs"/>
                        </a:rPr>
                        <a:t>194.5</a:t>
                      </a:r>
                      <a:r>
                        <a:rPr lang="en-GB" sz="1600" b="0" i="0" u="none" strike="noStrike" kern="1200" baseline="0" noProof="0">
                          <a:solidFill>
                            <a:schemeClr val="tx1"/>
                          </a:solidFill>
                          <a:latin typeface="+mn-lt"/>
                          <a:ea typeface="+mn-ea"/>
                          <a:cs typeface="+mn-cs"/>
                        </a:rPr>
                        <a:t> (142.6, 244.5)</a:t>
                      </a:r>
                      <a:endParaRPr lang="en-GB" sz="1600" kern="1200" noProof="0">
                        <a:solidFill>
                          <a:schemeClr val="tx1"/>
                        </a:solidFill>
                        <a:latin typeface="+mn-lt"/>
                        <a:ea typeface="+mn-ea"/>
                        <a:cs typeface="+mn-cs"/>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lvl="1" algn="ctr" defTabSz="914400" rtl="0" eaLnBrk="1" latinLnBrk="0" hangingPunct="1"/>
                      <a:r>
                        <a:rPr lang="en-GB" sz="1600" b="1" noProof="0">
                          <a:solidFill>
                            <a:schemeClr val="tx1"/>
                          </a:solidFill>
                          <a:latin typeface="+mj-lt"/>
                        </a:rPr>
                        <a:t>185.4</a:t>
                      </a:r>
                      <a:r>
                        <a:rPr lang="en-GB" sz="1600" noProof="0">
                          <a:solidFill>
                            <a:schemeClr val="tx1"/>
                          </a:solidFill>
                          <a:latin typeface="+mj-lt"/>
                        </a:rPr>
                        <a:t> (138.4, 233.1)</a:t>
                      </a:r>
                      <a:endParaRPr lang="en-GB" sz="1600" kern="1200" noProof="0">
                        <a:solidFill>
                          <a:schemeClr val="tx1"/>
                        </a:solidFill>
                        <a:latin typeface="+mj-lt"/>
                        <a:ea typeface="+mn-ea"/>
                        <a:cs typeface="+mn-cs"/>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099384075"/>
                  </a:ext>
                </a:extLst>
              </a:tr>
              <a:tr h="571931">
                <a:tc>
                  <a:txBody>
                    <a:bodyPr/>
                    <a:lstStyle/>
                    <a:p>
                      <a:pPr algn="l" defTabSz="914400"/>
                      <a:r>
                        <a:rPr lang="en-GB" sz="1600" b="1" noProof="0">
                          <a:solidFill>
                            <a:schemeClr val="tx1"/>
                          </a:solidFill>
                          <a:latin typeface="+mj-lt"/>
                        </a:rPr>
                        <a:t>Middle</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solidFill>
                  </a:tcPr>
                </a:tc>
                <a:tc>
                  <a:txBody>
                    <a:bodyPr/>
                    <a:lstStyle/>
                    <a:p>
                      <a:pPr marL="36000" lvl="1" algn="ctr"/>
                      <a:r>
                        <a:rPr lang="en-GB" sz="1600" b="1" i="0" u="none" strike="noStrike" kern="1200" baseline="0" noProof="0">
                          <a:solidFill>
                            <a:schemeClr val="tx1"/>
                          </a:solidFill>
                          <a:latin typeface="+mn-lt"/>
                          <a:ea typeface="+mn-ea"/>
                          <a:cs typeface="+mn-cs"/>
                        </a:rPr>
                        <a:t>182.4</a:t>
                      </a:r>
                      <a:r>
                        <a:rPr lang="en-GB" sz="1600" b="0" i="0" u="none" strike="noStrike" kern="1200" baseline="0" noProof="0">
                          <a:solidFill>
                            <a:schemeClr val="tx1"/>
                          </a:solidFill>
                          <a:latin typeface="+mn-lt"/>
                          <a:ea typeface="+mn-ea"/>
                          <a:cs typeface="+mn-cs"/>
                        </a:rPr>
                        <a:t> (133.4, 232.5)</a:t>
                      </a:r>
                      <a:endParaRPr lang="en-GB" sz="1600" noProof="0">
                        <a:solidFill>
                          <a:schemeClr val="tx1"/>
                        </a:solidFill>
                        <a:latin typeface="+mj-lt"/>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solidFill>
                  </a:tcPr>
                </a:tc>
                <a:tc>
                  <a:txBody>
                    <a:bodyPr/>
                    <a:lstStyle/>
                    <a:p>
                      <a:pPr marL="36000" lvl="1" algn="ctr" defTabSz="914400" rtl="0" eaLnBrk="1" latinLnBrk="0" hangingPunct="1"/>
                      <a:r>
                        <a:rPr lang="en-GB" sz="1600" b="1" noProof="0">
                          <a:solidFill>
                            <a:schemeClr val="tx1"/>
                          </a:solidFill>
                          <a:latin typeface="+mj-lt"/>
                        </a:rPr>
                        <a:t>179.0</a:t>
                      </a:r>
                      <a:r>
                        <a:rPr lang="en-GB" sz="1600" noProof="0">
                          <a:solidFill>
                            <a:schemeClr val="tx1"/>
                          </a:solidFill>
                          <a:latin typeface="+mj-lt"/>
                        </a:rPr>
                        <a:t> (132.6, 229.9) </a:t>
                      </a:r>
                      <a:endParaRPr lang="en-GB" sz="1600" kern="1200" noProof="0">
                        <a:solidFill>
                          <a:schemeClr val="tx1"/>
                        </a:solidFill>
                        <a:latin typeface="+mj-lt"/>
                        <a:ea typeface="+mn-ea"/>
                        <a:cs typeface="+mn-cs"/>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bg1"/>
                    </a:solidFill>
                  </a:tcPr>
                </a:tc>
                <a:extLst>
                  <a:ext uri="{0D108BD9-81ED-4DB2-BD59-A6C34878D82A}">
                    <a16:rowId xmlns:a16="http://schemas.microsoft.com/office/drawing/2014/main" val="753480367"/>
                  </a:ext>
                </a:extLst>
              </a:tr>
              <a:tr h="571931">
                <a:tc>
                  <a:txBody>
                    <a:bodyPr/>
                    <a:lstStyle/>
                    <a:p>
                      <a:pPr algn="l" defTabSz="914400"/>
                      <a:r>
                        <a:rPr lang="en-GB" sz="1600" b="1" noProof="0">
                          <a:solidFill>
                            <a:schemeClr val="tx1"/>
                          </a:solidFill>
                          <a:latin typeface="+mj-lt"/>
                        </a:rPr>
                        <a:t>Low-middle</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lvl="1" algn="ctr"/>
                      <a:r>
                        <a:rPr lang="en-GB" sz="1600" b="1" i="0" u="none" strike="noStrike" kern="1200" baseline="0" noProof="0">
                          <a:solidFill>
                            <a:schemeClr val="tx1"/>
                          </a:solidFill>
                          <a:latin typeface="+mn-lt"/>
                          <a:ea typeface="+mn-ea"/>
                          <a:cs typeface="+mn-cs"/>
                        </a:rPr>
                        <a:t>174.3</a:t>
                      </a:r>
                      <a:r>
                        <a:rPr lang="en-GB" sz="1600" b="0" i="0" u="none" strike="noStrike" kern="1200" baseline="0" noProof="0">
                          <a:solidFill>
                            <a:schemeClr val="tx1"/>
                          </a:solidFill>
                          <a:latin typeface="+mn-lt"/>
                          <a:ea typeface="+mn-ea"/>
                          <a:cs typeface="+mn-cs"/>
                        </a:rPr>
                        <a:t> (125.2, 222.2</a:t>
                      </a:r>
                      <a:r>
                        <a:rPr lang="en-GB" sz="1600" b="0" i="0" u="none" strike="noStrike" kern="1200" baseline="0" noProof="0">
                          <a:solidFill>
                            <a:schemeClr val="tx1"/>
                          </a:solidFill>
                          <a:latin typeface="+mj-lt"/>
                          <a:ea typeface="+mn-ea"/>
                          <a:cs typeface="+mn-cs"/>
                        </a:rPr>
                        <a:t>)</a:t>
                      </a:r>
                      <a:endParaRPr lang="en-GB" sz="1600" noProof="0">
                        <a:solidFill>
                          <a:schemeClr val="tx1"/>
                        </a:solidFill>
                        <a:latin typeface="+mj-lt"/>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lvl="1" algn="ctr" defTabSz="914400" rtl="0" eaLnBrk="1" latinLnBrk="0" hangingPunct="1"/>
                      <a:r>
                        <a:rPr lang="en-GB" sz="1600" b="1" noProof="0">
                          <a:solidFill>
                            <a:schemeClr val="tx1"/>
                          </a:solidFill>
                          <a:latin typeface="+mj-lt"/>
                        </a:rPr>
                        <a:t>173.7</a:t>
                      </a:r>
                      <a:r>
                        <a:rPr lang="en-GB" sz="1600" noProof="0">
                          <a:solidFill>
                            <a:schemeClr val="tx1"/>
                          </a:solidFill>
                          <a:latin typeface="+mj-lt"/>
                        </a:rPr>
                        <a:t> (128.0, 227.8)</a:t>
                      </a:r>
                      <a:endParaRPr lang="en-GB" sz="1600" kern="1200" noProof="0">
                        <a:solidFill>
                          <a:schemeClr val="tx1"/>
                        </a:solidFill>
                        <a:latin typeface="+mj-lt"/>
                        <a:ea typeface="+mn-ea"/>
                        <a:cs typeface="+mn-cs"/>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187874788"/>
                  </a:ext>
                </a:extLst>
              </a:tr>
              <a:tr h="571931">
                <a:tc>
                  <a:txBody>
                    <a:bodyPr/>
                    <a:lstStyle/>
                    <a:p>
                      <a:pPr algn="l" defTabSz="914400"/>
                      <a:r>
                        <a:rPr lang="en-GB" sz="1600" b="1" noProof="0">
                          <a:solidFill>
                            <a:schemeClr val="tx1"/>
                          </a:solidFill>
                          <a:latin typeface="+mj-lt"/>
                        </a:rPr>
                        <a:t>Low</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600" b="1" kern="1200" noProof="0">
                          <a:solidFill>
                            <a:schemeClr val="tx1"/>
                          </a:solidFill>
                          <a:latin typeface="+mn-lt"/>
                          <a:ea typeface="+mn-ea"/>
                          <a:cs typeface="+mn-cs"/>
                        </a:rPr>
                        <a:t>150.6</a:t>
                      </a:r>
                      <a:r>
                        <a:rPr lang="en-GB" sz="1600" kern="1200" noProof="0">
                          <a:solidFill>
                            <a:schemeClr val="tx1"/>
                          </a:solidFill>
                          <a:latin typeface="+mn-lt"/>
                          <a:ea typeface="+mn-ea"/>
                          <a:cs typeface="+mn-cs"/>
                        </a:rPr>
                        <a:t> (108.1 193.9)</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36000" lvl="1" algn="ctr" defTabSz="914400" rtl="0" eaLnBrk="1" latinLnBrk="0" hangingPunct="1"/>
                      <a:r>
                        <a:rPr lang="en-GB" sz="1600" b="1" noProof="0">
                          <a:solidFill>
                            <a:schemeClr val="tx1"/>
                          </a:solidFill>
                          <a:latin typeface="+mj-lt"/>
                        </a:rPr>
                        <a:t>154.5</a:t>
                      </a:r>
                      <a:r>
                        <a:rPr lang="en-GB" sz="1600" noProof="0">
                          <a:solidFill>
                            <a:schemeClr val="tx1"/>
                          </a:solidFill>
                          <a:latin typeface="+mj-lt"/>
                        </a:rPr>
                        <a:t> (112.4, 202.6)</a:t>
                      </a:r>
                      <a:endParaRPr lang="en-GB" sz="1600" kern="1200" noProof="0">
                        <a:solidFill>
                          <a:schemeClr val="tx1"/>
                        </a:solidFill>
                        <a:latin typeface="+mj-lt"/>
                        <a:ea typeface="+mn-ea"/>
                        <a:cs typeface="+mn-cs"/>
                      </a:endParaRPr>
                    </a:p>
                  </a:txBody>
                  <a:tcPr marL="36000" marR="36000" marT="0" marB="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67487965"/>
                  </a:ext>
                </a:extLst>
              </a:tr>
            </a:tbl>
          </a:graphicData>
        </a:graphic>
      </p:graphicFrame>
      <p:sp>
        <p:nvSpPr>
          <p:cNvPr id="13" name="TextBox 12">
            <a:extLst>
              <a:ext uri="{FF2B5EF4-FFF2-40B4-BE49-F238E27FC236}">
                <a16:creationId xmlns:a16="http://schemas.microsoft.com/office/drawing/2014/main" id="{B7E62A8B-83D9-BD28-8274-53D781AA6FAA}"/>
              </a:ext>
            </a:extLst>
          </p:cNvPr>
          <p:cNvSpPr txBox="1"/>
          <p:nvPr/>
        </p:nvSpPr>
        <p:spPr>
          <a:xfrm>
            <a:off x="589750" y="1251818"/>
            <a:ext cx="5318927" cy="553998"/>
          </a:xfrm>
          <a:prstGeom prst="rect">
            <a:avLst/>
          </a:prstGeom>
          <a:noFill/>
        </p:spPr>
        <p:txBody>
          <a:bodyPr wrap="square" rtlCol="0">
            <a:spAutoFit/>
          </a:bodyPr>
          <a:lstStyle/>
          <a:p>
            <a:pPr algn="ctr"/>
            <a:r>
              <a:rPr lang="en-GB" sz="1500" b="1" noProof="0">
                <a:solidFill>
                  <a:schemeClr val="accent5">
                    <a:lumMod val="50000"/>
                  </a:schemeClr>
                </a:solidFill>
              </a:rPr>
              <a:t>ASDR (95% UI) for schizophrenia per 100,000 people,</a:t>
            </a:r>
            <a:br>
              <a:rPr lang="en-GB" sz="1500" b="1" noProof="0">
                <a:solidFill>
                  <a:schemeClr val="accent5">
                    <a:lumMod val="50000"/>
                  </a:schemeClr>
                </a:solidFill>
              </a:rPr>
            </a:br>
            <a:r>
              <a:rPr lang="en-GB" sz="1500" b="1" noProof="0">
                <a:solidFill>
                  <a:schemeClr val="accent5">
                    <a:lumMod val="50000"/>
                  </a:schemeClr>
                </a:solidFill>
              </a:rPr>
              <a:t>by SDI region in 2019 and 2021</a:t>
            </a:r>
          </a:p>
        </p:txBody>
      </p:sp>
      <p:sp>
        <p:nvSpPr>
          <p:cNvPr id="14" name="Rectangle: Rounded Corners 13">
            <a:extLst>
              <a:ext uri="{FF2B5EF4-FFF2-40B4-BE49-F238E27FC236}">
                <a16:creationId xmlns:a16="http://schemas.microsoft.com/office/drawing/2014/main" id="{96F67F26-BC35-9CD8-A612-9DC43EFC659C}"/>
              </a:ext>
            </a:extLst>
          </p:cNvPr>
          <p:cNvSpPr/>
          <p:nvPr/>
        </p:nvSpPr>
        <p:spPr>
          <a:xfrm>
            <a:off x="539749" y="5214861"/>
            <a:ext cx="11171567" cy="646986"/>
          </a:xfrm>
          <a:prstGeom prst="roundRect">
            <a:avLst/>
          </a:prstGeom>
          <a:solidFill>
            <a:schemeClr val="accent4">
              <a:lumMod val="40000"/>
              <a:lumOff val="60000"/>
            </a:schemeClr>
          </a:solidFill>
        </p:spPr>
        <p:txBody>
          <a:bodyPr wrap="square">
            <a:spAutoFit/>
          </a:bodyPr>
          <a:lstStyle/>
          <a:p>
            <a:pPr algn="ctr"/>
            <a:r>
              <a:rPr lang="en-GB" sz="1600" noProof="0">
                <a:solidFill>
                  <a:srgbClr val="3F1A01"/>
                </a:solidFill>
              </a:rPr>
              <a:t>There is a</a:t>
            </a:r>
            <a:r>
              <a:rPr lang="en-GB" sz="1600" b="1" noProof="0">
                <a:solidFill>
                  <a:srgbClr val="3F1A01"/>
                </a:solidFill>
              </a:rPr>
              <a:t> positive correlation between ASDR for schizophrenia and SDI,</a:t>
            </a:r>
            <a:br>
              <a:rPr lang="en-GB" sz="1600" b="1" noProof="0">
                <a:solidFill>
                  <a:srgbClr val="3F1A01"/>
                </a:solidFill>
              </a:rPr>
            </a:br>
            <a:r>
              <a:rPr lang="en-GB" sz="1600" noProof="0">
                <a:solidFill>
                  <a:srgbClr val="3F1A01"/>
                </a:solidFill>
              </a:rPr>
              <a:t> with the highest ASDR rates reported in high SDI countries</a:t>
            </a:r>
            <a:r>
              <a:rPr lang="en-GB" sz="1600" baseline="30000" noProof="0">
                <a:solidFill>
                  <a:srgbClr val="3F1A01"/>
                </a:solidFill>
              </a:rPr>
              <a:t>1,3</a:t>
            </a:r>
            <a:r>
              <a:rPr lang="en-GB" sz="1600" noProof="0">
                <a:solidFill>
                  <a:srgbClr val="3F1A01"/>
                </a:solidFill>
              </a:rPr>
              <a:t> </a:t>
            </a:r>
          </a:p>
        </p:txBody>
      </p:sp>
      <p:sp>
        <p:nvSpPr>
          <p:cNvPr id="19" name="TextBox 18">
            <a:extLst>
              <a:ext uri="{FF2B5EF4-FFF2-40B4-BE49-F238E27FC236}">
                <a16:creationId xmlns:a16="http://schemas.microsoft.com/office/drawing/2014/main" id="{78EC2300-C2DE-76D8-96F4-BCFD2E581E57}"/>
              </a:ext>
            </a:extLst>
          </p:cNvPr>
          <p:cNvSpPr txBox="1"/>
          <p:nvPr/>
        </p:nvSpPr>
        <p:spPr>
          <a:xfrm>
            <a:off x="6424858" y="1251818"/>
            <a:ext cx="5177391" cy="553998"/>
          </a:xfrm>
          <a:prstGeom prst="rect">
            <a:avLst/>
          </a:prstGeom>
          <a:noFill/>
        </p:spPr>
        <p:txBody>
          <a:bodyPr wrap="square" rtlCol="0">
            <a:spAutoFit/>
          </a:bodyPr>
          <a:lstStyle>
            <a:defPPr>
              <a:defRPr lang="en-US"/>
            </a:defPPr>
            <a:lvl1pPr algn="ctr">
              <a:defRPr sz="1400" b="1">
                <a:solidFill>
                  <a:schemeClr val="accent2">
                    <a:lumMod val="50000"/>
                  </a:schemeClr>
                </a:solidFill>
              </a:defRPr>
            </a:lvl1pPr>
          </a:lstStyle>
          <a:p>
            <a:r>
              <a:rPr lang="en-GB" sz="1500" noProof="0"/>
              <a:t>ASDR and SDI for schizophrenia across 22 GBD regions </a:t>
            </a:r>
            <a:r>
              <a:rPr lang="en-GB" sz="1500"/>
              <a:t>(</a:t>
            </a:r>
            <a:r>
              <a:rPr lang="en-GB" sz="1500" noProof="0"/>
              <a:t>1990–2021)</a:t>
            </a:r>
            <a:r>
              <a:rPr lang="en-GB" sz="1500" baseline="30000" noProof="0"/>
              <a:t>2</a:t>
            </a:r>
            <a:endParaRPr lang="en-GB" sz="1500" noProof="0"/>
          </a:p>
        </p:txBody>
      </p:sp>
      <p:sp>
        <p:nvSpPr>
          <p:cNvPr id="2" name="TextBox 7">
            <a:extLst>
              <a:ext uri="{FF2B5EF4-FFF2-40B4-BE49-F238E27FC236}">
                <a16:creationId xmlns:a16="http://schemas.microsoft.com/office/drawing/2014/main" id="{5EA6A43C-F9A4-DCC6-2BCB-9516FD8766E4}"/>
              </a:ext>
            </a:extLst>
          </p:cNvPr>
          <p:cNvSpPr txBox="1"/>
          <p:nvPr/>
        </p:nvSpPr>
        <p:spPr>
          <a:xfrm>
            <a:off x="7592992" y="6121036"/>
            <a:ext cx="4078882" cy="600164"/>
          </a:xfrm>
          <a:prstGeom prst="rect">
            <a:avLst/>
          </a:prstGeom>
          <a:noFill/>
        </p:spPr>
        <p:txBody>
          <a:bodyPr wrap="square" rIns="0" bIns="0">
            <a:spAutoFit/>
          </a:bodyPr>
          <a:lstStyle/>
          <a:p>
            <a:pPr algn="r" fontAlgn="base"/>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a:t>
            </a:r>
            <a:b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b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by Zhan et al., used under CC-BY-4.0. This work is licensed under</a:t>
            </a:r>
            <a:b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b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Creative Commons license CC-BY-SA by The Lundbeck Foundation.</a:t>
            </a:r>
            <a:endParaRPr lang="en-GB" sz="1200" noProof="0">
              <a:solidFill>
                <a:srgbClr val="3F1A01"/>
              </a:solidFill>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3F63EEBC-E93B-49B6-7A82-76FC71728763}"/>
              </a:ext>
            </a:extLst>
          </p:cNvPr>
          <p:cNvGrpSpPr/>
          <p:nvPr/>
        </p:nvGrpSpPr>
        <p:grpSpPr>
          <a:xfrm>
            <a:off x="6321430" y="1982918"/>
            <a:ext cx="3828411" cy="3035303"/>
            <a:chOff x="6321430" y="2120744"/>
            <a:chExt cx="3828411" cy="3035303"/>
          </a:xfrm>
        </p:grpSpPr>
        <p:pic>
          <p:nvPicPr>
            <p:cNvPr id="8" name="Picture 7">
              <a:extLst>
                <a:ext uri="{FF2B5EF4-FFF2-40B4-BE49-F238E27FC236}">
                  <a16:creationId xmlns:a16="http://schemas.microsoft.com/office/drawing/2014/main" id="{B88E777A-D53B-5ABB-F04F-9A1E50D725E3}"/>
                </a:ext>
              </a:extLst>
            </p:cNvPr>
            <p:cNvPicPr>
              <a:picLocks noChangeAspect="1"/>
            </p:cNvPicPr>
            <p:nvPr/>
          </p:nvPicPr>
          <p:blipFill>
            <a:blip r:embed="rId4"/>
            <a:srcRect l="5571" t="4003" r="29468" b="5557"/>
            <a:stretch>
              <a:fillRect/>
            </a:stretch>
          </p:blipFill>
          <p:spPr>
            <a:xfrm>
              <a:off x="6825635" y="2131218"/>
              <a:ext cx="3324206" cy="2678907"/>
            </a:xfrm>
            <a:prstGeom prst="rect">
              <a:avLst/>
            </a:prstGeom>
          </p:spPr>
        </p:pic>
        <p:sp>
          <p:nvSpPr>
            <p:cNvPr id="9" name="TextBox 8">
              <a:extLst>
                <a:ext uri="{FF2B5EF4-FFF2-40B4-BE49-F238E27FC236}">
                  <a16:creationId xmlns:a16="http://schemas.microsoft.com/office/drawing/2014/main" id="{89FDC474-976E-5C3E-65F1-93CA789C9F6D}"/>
                </a:ext>
              </a:extLst>
            </p:cNvPr>
            <p:cNvSpPr txBox="1"/>
            <p:nvPr/>
          </p:nvSpPr>
          <p:spPr>
            <a:xfrm>
              <a:off x="6538696" y="2120744"/>
              <a:ext cx="211596" cy="153888"/>
            </a:xfrm>
            <a:prstGeom prst="rect">
              <a:avLst/>
            </a:prstGeom>
            <a:noFill/>
          </p:spPr>
          <p:txBody>
            <a:bodyPr wrap="none" lIns="0" tIns="0" rIns="0" bIns="0" rtlCol="0" anchor="ctr">
              <a:noAutofit/>
            </a:bodyPr>
            <a:lstStyle/>
            <a:p>
              <a:pPr algn="r"/>
              <a:r>
                <a:rPr lang="en-GB" sz="1000" noProof="0">
                  <a:solidFill>
                    <a:srgbClr val="1A1A17"/>
                  </a:solidFill>
                </a:rPr>
                <a:t>250</a:t>
              </a:r>
            </a:p>
          </p:txBody>
        </p:sp>
        <p:cxnSp>
          <p:nvCxnSpPr>
            <p:cNvPr id="10" name="Straight Connector 9">
              <a:extLst>
                <a:ext uri="{FF2B5EF4-FFF2-40B4-BE49-F238E27FC236}">
                  <a16:creationId xmlns:a16="http://schemas.microsoft.com/office/drawing/2014/main" id="{EA75DFB2-FCF7-6909-8CAD-CF6913D4B990}"/>
                </a:ext>
              </a:extLst>
            </p:cNvPr>
            <p:cNvCxnSpPr>
              <a:cxnSpLocks/>
            </p:cNvCxnSpPr>
            <p:nvPr/>
          </p:nvCxnSpPr>
          <p:spPr>
            <a:xfrm>
              <a:off x="6775092" y="219768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7098109-AB21-9BB4-D10B-1C768C7068AA}"/>
                </a:ext>
              </a:extLst>
            </p:cNvPr>
            <p:cNvSpPr txBox="1"/>
            <p:nvPr/>
          </p:nvSpPr>
          <p:spPr>
            <a:xfrm>
              <a:off x="6538696" y="3094676"/>
              <a:ext cx="211596" cy="153888"/>
            </a:xfrm>
            <a:prstGeom prst="rect">
              <a:avLst/>
            </a:prstGeom>
            <a:noFill/>
          </p:spPr>
          <p:txBody>
            <a:bodyPr wrap="none" lIns="0" tIns="0" rIns="0" bIns="0" rtlCol="0" anchor="ctr">
              <a:noAutofit/>
            </a:bodyPr>
            <a:lstStyle/>
            <a:p>
              <a:pPr algn="r"/>
              <a:r>
                <a:rPr lang="en-GB" sz="1000" noProof="0">
                  <a:solidFill>
                    <a:srgbClr val="1A1A17"/>
                  </a:solidFill>
                </a:rPr>
                <a:t>200</a:t>
              </a:r>
            </a:p>
          </p:txBody>
        </p:sp>
        <p:cxnSp>
          <p:nvCxnSpPr>
            <p:cNvPr id="15" name="Straight Connector 14">
              <a:extLst>
                <a:ext uri="{FF2B5EF4-FFF2-40B4-BE49-F238E27FC236}">
                  <a16:creationId xmlns:a16="http://schemas.microsoft.com/office/drawing/2014/main" id="{26CF209B-D981-247F-E401-CFC9CB74C685}"/>
                </a:ext>
              </a:extLst>
            </p:cNvPr>
            <p:cNvCxnSpPr>
              <a:cxnSpLocks/>
            </p:cNvCxnSpPr>
            <p:nvPr/>
          </p:nvCxnSpPr>
          <p:spPr>
            <a:xfrm>
              <a:off x="6775092" y="3171620"/>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9054D14-9A79-C647-796C-2EF789F6232A}"/>
                </a:ext>
              </a:extLst>
            </p:cNvPr>
            <p:cNvSpPr txBox="1"/>
            <p:nvPr/>
          </p:nvSpPr>
          <p:spPr>
            <a:xfrm>
              <a:off x="6538696" y="4070988"/>
              <a:ext cx="211596" cy="153888"/>
            </a:xfrm>
            <a:prstGeom prst="rect">
              <a:avLst/>
            </a:prstGeom>
            <a:noFill/>
          </p:spPr>
          <p:txBody>
            <a:bodyPr wrap="none" lIns="0" tIns="0" rIns="0" bIns="0" rtlCol="0" anchor="ctr">
              <a:noAutofit/>
            </a:bodyPr>
            <a:lstStyle/>
            <a:p>
              <a:pPr algn="r"/>
              <a:r>
                <a:rPr lang="en-GB" sz="1000" noProof="0">
                  <a:solidFill>
                    <a:srgbClr val="1A1A17"/>
                  </a:solidFill>
                </a:rPr>
                <a:t>150</a:t>
              </a:r>
            </a:p>
          </p:txBody>
        </p:sp>
        <p:cxnSp>
          <p:nvCxnSpPr>
            <p:cNvPr id="17" name="Straight Connector 16">
              <a:extLst>
                <a:ext uri="{FF2B5EF4-FFF2-40B4-BE49-F238E27FC236}">
                  <a16:creationId xmlns:a16="http://schemas.microsoft.com/office/drawing/2014/main" id="{F3F195A8-CF36-E41C-220A-CF400F32A18B}"/>
                </a:ext>
              </a:extLst>
            </p:cNvPr>
            <p:cNvCxnSpPr>
              <a:cxnSpLocks/>
            </p:cNvCxnSpPr>
            <p:nvPr/>
          </p:nvCxnSpPr>
          <p:spPr>
            <a:xfrm>
              <a:off x="6775092" y="414793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8FFA2FD-2E6D-1267-7178-872F7FEEE856}"/>
                </a:ext>
              </a:extLst>
            </p:cNvPr>
            <p:cNvSpPr txBox="1"/>
            <p:nvPr/>
          </p:nvSpPr>
          <p:spPr>
            <a:xfrm rot="16200000">
              <a:off x="5086203" y="3432915"/>
              <a:ext cx="2624342" cy="153888"/>
            </a:xfrm>
            <a:prstGeom prst="rect">
              <a:avLst/>
            </a:prstGeom>
            <a:noFill/>
          </p:spPr>
          <p:txBody>
            <a:bodyPr wrap="none" lIns="0" tIns="0" rIns="0" bIns="0" rtlCol="0" anchor="ctr">
              <a:noAutofit/>
            </a:bodyPr>
            <a:lstStyle/>
            <a:p>
              <a:pPr algn="ctr"/>
              <a:r>
                <a:rPr lang="en-GB" sz="1000" b="1" noProof="0">
                  <a:solidFill>
                    <a:srgbClr val="1A1A17"/>
                  </a:solidFill>
                </a:rPr>
                <a:t>ASDR per 100,000</a:t>
              </a:r>
            </a:p>
          </p:txBody>
        </p:sp>
        <p:sp>
          <p:nvSpPr>
            <p:cNvPr id="21" name="TextBox 20">
              <a:extLst>
                <a:ext uri="{FF2B5EF4-FFF2-40B4-BE49-F238E27FC236}">
                  <a16:creationId xmlns:a16="http://schemas.microsoft.com/office/drawing/2014/main" id="{5E3D9D98-A66F-D878-C8CF-ECEB80FBEC54}"/>
                </a:ext>
              </a:extLst>
            </p:cNvPr>
            <p:cNvSpPr txBox="1"/>
            <p:nvPr/>
          </p:nvSpPr>
          <p:spPr>
            <a:xfrm>
              <a:off x="7653108" y="4876464"/>
              <a:ext cx="211596" cy="153888"/>
            </a:xfrm>
            <a:prstGeom prst="rect">
              <a:avLst/>
            </a:prstGeom>
            <a:noFill/>
          </p:spPr>
          <p:txBody>
            <a:bodyPr wrap="none" lIns="0" tIns="0" rIns="0" bIns="0" rtlCol="0" anchor="ctr">
              <a:noAutofit/>
            </a:bodyPr>
            <a:lstStyle/>
            <a:p>
              <a:pPr algn="ctr"/>
              <a:r>
                <a:rPr lang="en-GB" sz="1000" noProof="0">
                  <a:solidFill>
                    <a:srgbClr val="1A1A17"/>
                  </a:solidFill>
                </a:rPr>
                <a:t>0.4</a:t>
              </a:r>
            </a:p>
          </p:txBody>
        </p:sp>
        <p:cxnSp>
          <p:nvCxnSpPr>
            <p:cNvPr id="22" name="Straight Connector 21">
              <a:extLst>
                <a:ext uri="{FF2B5EF4-FFF2-40B4-BE49-F238E27FC236}">
                  <a16:creationId xmlns:a16="http://schemas.microsoft.com/office/drawing/2014/main" id="{44A5F98B-E1FF-D619-1483-7FB16B3E526A}"/>
                </a:ext>
              </a:extLst>
            </p:cNvPr>
            <p:cNvCxnSpPr>
              <a:cxnSpLocks/>
            </p:cNvCxnSpPr>
            <p:nvPr/>
          </p:nvCxnSpPr>
          <p:spPr>
            <a:xfrm rot="5400000">
              <a:off x="7737306" y="484124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0CBFE5C-F369-406C-E82B-D73619050217}"/>
                </a:ext>
              </a:extLst>
            </p:cNvPr>
            <p:cNvSpPr txBox="1"/>
            <p:nvPr/>
          </p:nvSpPr>
          <p:spPr>
            <a:xfrm>
              <a:off x="8588939" y="4876464"/>
              <a:ext cx="211596" cy="153888"/>
            </a:xfrm>
            <a:prstGeom prst="rect">
              <a:avLst/>
            </a:prstGeom>
            <a:noFill/>
          </p:spPr>
          <p:txBody>
            <a:bodyPr wrap="none" lIns="0" tIns="0" rIns="0" bIns="0" rtlCol="0" anchor="ctr">
              <a:noAutofit/>
            </a:bodyPr>
            <a:lstStyle/>
            <a:p>
              <a:pPr algn="ctr"/>
              <a:r>
                <a:rPr lang="en-GB" sz="1000" noProof="0">
                  <a:solidFill>
                    <a:srgbClr val="1A1A17"/>
                  </a:solidFill>
                </a:rPr>
                <a:t>0.6</a:t>
              </a:r>
            </a:p>
          </p:txBody>
        </p:sp>
        <p:cxnSp>
          <p:nvCxnSpPr>
            <p:cNvPr id="25" name="Straight Connector 24">
              <a:extLst>
                <a:ext uri="{FF2B5EF4-FFF2-40B4-BE49-F238E27FC236}">
                  <a16:creationId xmlns:a16="http://schemas.microsoft.com/office/drawing/2014/main" id="{A880DEE5-BEDE-EEE3-B875-F4DD5DEC5809}"/>
                </a:ext>
              </a:extLst>
            </p:cNvPr>
            <p:cNvCxnSpPr>
              <a:cxnSpLocks/>
            </p:cNvCxnSpPr>
            <p:nvPr/>
          </p:nvCxnSpPr>
          <p:spPr>
            <a:xfrm rot="5400000">
              <a:off x="8673137" y="484124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3A41BC9-31DA-F01B-1703-E5DD6F1F3E39}"/>
                </a:ext>
              </a:extLst>
            </p:cNvPr>
            <p:cNvSpPr txBox="1"/>
            <p:nvPr/>
          </p:nvSpPr>
          <p:spPr>
            <a:xfrm>
              <a:off x="9527152" y="4876464"/>
              <a:ext cx="211596" cy="153888"/>
            </a:xfrm>
            <a:prstGeom prst="rect">
              <a:avLst/>
            </a:prstGeom>
            <a:noFill/>
          </p:spPr>
          <p:txBody>
            <a:bodyPr wrap="none" lIns="0" tIns="0" rIns="0" bIns="0" rtlCol="0" anchor="ctr">
              <a:noAutofit/>
            </a:bodyPr>
            <a:lstStyle/>
            <a:p>
              <a:pPr algn="ctr"/>
              <a:r>
                <a:rPr lang="en-GB" sz="1000" noProof="0">
                  <a:solidFill>
                    <a:srgbClr val="1A1A17"/>
                  </a:solidFill>
                </a:rPr>
                <a:t>0.8</a:t>
              </a:r>
            </a:p>
          </p:txBody>
        </p:sp>
        <p:cxnSp>
          <p:nvCxnSpPr>
            <p:cNvPr id="27" name="Straight Connector 26">
              <a:extLst>
                <a:ext uri="{FF2B5EF4-FFF2-40B4-BE49-F238E27FC236}">
                  <a16:creationId xmlns:a16="http://schemas.microsoft.com/office/drawing/2014/main" id="{9D0B8421-1837-E8F2-706B-0190BD45D933}"/>
                </a:ext>
              </a:extLst>
            </p:cNvPr>
            <p:cNvCxnSpPr>
              <a:cxnSpLocks/>
            </p:cNvCxnSpPr>
            <p:nvPr/>
          </p:nvCxnSpPr>
          <p:spPr>
            <a:xfrm rot="5400000">
              <a:off x="9611350" y="484124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DCF7CEC-7F2B-7A15-2D64-928A1E7115F4}"/>
                </a:ext>
              </a:extLst>
            </p:cNvPr>
            <p:cNvSpPr txBox="1"/>
            <p:nvPr/>
          </p:nvSpPr>
          <p:spPr>
            <a:xfrm>
              <a:off x="6829425" y="5002159"/>
              <a:ext cx="3309938" cy="153888"/>
            </a:xfrm>
            <a:prstGeom prst="rect">
              <a:avLst/>
            </a:prstGeom>
            <a:noFill/>
          </p:spPr>
          <p:txBody>
            <a:bodyPr wrap="none" lIns="0" tIns="0" rIns="0" bIns="0" rtlCol="0" anchor="ctr">
              <a:noAutofit/>
            </a:bodyPr>
            <a:lstStyle/>
            <a:p>
              <a:pPr algn="ctr"/>
              <a:r>
                <a:rPr lang="en-GB" sz="1000" b="1" noProof="0">
                  <a:solidFill>
                    <a:srgbClr val="1A1A17"/>
                  </a:solidFill>
                </a:rPr>
                <a:t>SDI</a:t>
              </a:r>
            </a:p>
          </p:txBody>
        </p:sp>
        <p:sp>
          <p:nvSpPr>
            <p:cNvPr id="29" name="Freeform: Shape 28">
              <a:extLst>
                <a:ext uri="{FF2B5EF4-FFF2-40B4-BE49-F238E27FC236}">
                  <a16:creationId xmlns:a16="http://schemas.microsoft.com/office/drawing/2014/main" id="{7A7A2087-3CA4-C391-7657-DAE61244B247}"/>
                </a:ext>
              </a:extLst>
            </p:cNvPr>
            <p:cNvSpPr/>
            <p:nvPr/>
          </p:nvSpPr>
          <p:spPr>
            <a:xfrm>
              <a:off x="6831806" y="2145506"/>
              <a:ext cx="3300413" cy="2662238"/>
            </a:xfrm>
            <a:custGeom>
              <a:avLst/>
              <a:gdLst>
                <a:gd name="csX0" fmla="*/ 0 w 3307191"/>
                <a:gd name="csY0" fmla="*/ 0 h 2666443"/>
                <a:gd name="csX1" fmla="*/ 0 w 3307191"/>
                <a:gd name="csY1" fmla="*/ 2666443 h 2666443"/>
                <a:gd name="csX2" fmla="*/ 3307191 w 3307191"/>
                <a:gd name="csY2" fmla="*/ 2666443 h 2666443"/>
              </a:gdLst>
              <a:ahLst/>
              <a:cxnLst>
                <a:cxn ang="0">
                  <a:pos x="csX0" y="csY0"/>
                </a:cxn>
                <a:cxn ang="0">
                  <a:pos x="csX1" y="csY1"/>
                </a:cxn>
                <a:cxn ang="0">
                  <a:pos x="csX2" y="csY2"/>
                </a:cxn>
              </a:cxnLst>
              <a:rect l="l" t="t" r="r" b="b"/>
              <a:pathLst>
                <a:path w="3307191" h="2666443">
                  <a:moveTo>
                    <a:pt x="0" y="0"/>
                  </a:moveTo>
                  <a:lnTo>
                    <a:pt x="0" y="2666443"/>
                  </a:lnTo>
                  <a:lnTo>
                    <a:pt x="3307191" y="2666443"/>
                  </a:lnTo>
                </a:path>
              </a:pathLst>
            </a:custGeom>
            <a:ln w="19050" cap="sq">
              <a:solidFill>
                <a:srgbClr val="1A1A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a:p>
          </p:txBody>
        </p:sp>
      </p:grpSp>
      <p:sp>
        <p:nvSpPr>
          <p:cNvPr id="31" name="TextBox 30">
            <a:extLst>
              <a:ext uri="{FF2B5EF4-FFF2-40B4-BE49-F238E27FC236}">
                <a16:creationId xmlns:a16="http://schemas.microsoft.com/office/drawing/2014/main" id="{409C1D27-13E8-7A66-43C8-E71C5F8C8E2D}"/>
              </a:ext>
            </a:extLst>
          </p:cNvPr>
          <p:cNvSpPr txBox="1"/>
          <p:nvPr/>
        </p:nvSpPr>
        <p:spPr>
          <a:xfrm>
            <a:off x="10161005" y="1803179"/>
            <a:ext cx="558166" cy="200055"/>
          </a:xfrm>
          <a:prstGeom prst="rect">
            <a:avLst/>
          </a:prstGeom>
          <a:noFill/>
        </p:spPr>
        <p:txBody>
          <a:bodyPr wrap="none" rtlCol="0">
            <a:spAutoFit/>
          </a:bodyPr>
          <a:lstStyle/>
          <a:p>
            <a:r>
              <a:rPr lang="en-GB" sz="700" b="1" noProof="0"/>
              <a:t>Location</a:t>
            </a:r>
          </a:p>
        </p:txBody>
      </p:sp>
      <p:grpSp>
        <p:nvGrpSpPr>
          <p:cNvPr id="32" name="Group 31">
            <a:extLst>
              <a:ext uri="{FF2B5EF4-FFF2-40B4-BE49-F238E27FC236}">
                <a16:creationId xmlns:a16="http://schemas.microsoft.com/office/drawing/2014/main" id="{24BB4AEA-0012-1FAE-8AC8-BDE92B7E0F86}"/>
              </a:ext>
            </a:extLst>
          </p:cNvPr>
          <p:cNvGrpSpPr/>
          <p:nvPr/>
        </p:nvGrpSpPr>
        <p:grpSpPr>
          <a:xfrm>
            <a:off x="10260806" y="1937199"/>
            <a:ext cx="583047" cy="140096"/>
            <a:chOff x="10260806" y="2484041"/>
            <a:chExt cx="583047" cy="140096"/>
          </a:xfrm>
        </p:grpSpPr>
        <p:sp>
          <p:nvSpPr>
            <p:cNvPr id="128" name="Oval 127">
              <a:extLst>
                <a:ext uri="{FF2B5EF4-FFF2-40B4-BE49-F238E27FC236}">
                  <a16:creationId xmlns:a16="http://schemas.microsoft.com/office/drawing/2014/main" id="{D4AD74AB-A7EE-00EB-4525-69CC25C1D014}"/>
                </a:ext>
              </a:extLst>
            </p:cNvPr>
            <p:cNvSpPr/>
            <p:nvPr/>
          </p:nvSpPr>
          <p:spPr>
            <a:xfrm>
              <a:off x="10260806" y="2529086"/>
              <a:ext cx="50007" cy="50007"/>
            </a:xfrm>
            <a:prstGeom prst="ellipse">
              <a:avLst/>
            </a:prstGeom>
            <a:noFill/>
            <a:ln w="9525">
              <a:solidFill>
                <a:srgbClr val="513A6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29" name="TextBox 128">
              <a:extLst>
                <a:ext uri="{FF2B5EF4-FFF2-40B4-BE49-F238E27FC236}">
                  <a16:creationId xmlns:a16="http://schemas.microsoft.com/office/drawing/2014/main" id="{98E8BEEF-44E4-0F60-3AED-B9163CB4E522}"/>
                </a:ext>
              </a:extLst>
            </p:cNvPr>
            <p:cNvSpPr txBox="1"/>
            <p:nvPr/>
          </p:nvSpPr>
          <p:spPr>
            <a:xfrm>
              <a:off x="10361029" y="2484041"/>
              <a:ext cx="482824" cy="140096"/>
            </a:xfrm>
            <a:prstGeom prst="rect">
              <a:avLst/>
            </a:prstGeom>
            <a:noFill/>
          </p:spPr>
          <p:txBody>
            <a:bodyPr wrap="none" lIns="0" tIns="0" rIns="0" bIns="0" rtlCol="0" anchor="ctr">
              <a:noAutofit/>
            </a:bodyPr>
            <a:lstStyle/>
            <a:p>
              <a:r>
                <a:rPr lang="en-GB" sz="700" noProof="0"/>
                <a:t>Global</a:t>
              </a:r>
            </a:p>
          </p:txBody>
        </p:sp>
      </p:grpSp>
      <p:grpSp>
        <p:nvGrpSpPr>
          <p:cNvPr id="33" name="Group 32">
            <a:extLst>
              <a:ext uri="{FF2B5EF4-FFF2-40B4-BE49-F238E27FC236}">
                <a16:creationId xmlns:a16="http://schemas.microsoft.com/office/drawing/2014/main" id="{B780489F-E04F-86DB-FBC8-A5D968DA0BE2}"/>
              </a:ext>
            </a:extLst>
          </p:cNvPr>
          <p:cNvGrpSpPr/>
          <p:nvPr/>
        </p:nvGrpSpPr>
        <p:grpSpPr>
          <a:xfrm>
            <a:off x="10260806" y="2059504"/>
            <a:ext cx="1262063" cy="140096"/>
            <a:chOff x="10260806" y="2484041"/>
            <a:chExt cx="1262063" cy="140096"/>
          </a:xfrm>
        </p:grpSpPr>
        <p:sp>
          <p:nvSpPr>
            <p:cNvPr id="126" name="Isosceles Triangle 125">
              <a:extLst>
                <a:ext uri="{FF2B5EF4-FFF2-40B4-BE49-F238E27FC236}">
                  <a16:creationId xmlns:a16="http://schemas.microsoft.com/office/drawing/2014/main" id="{E880CED2-B1FE-E4B5-F174-9DCB68D7F3C7}"/>
                </a:ext>
              </a:extLst>
            </p:cNvPr>
            <p:cNvSpPr/>
            <p:nvPr/>
          </p:nvSpPr>
          <p:spPr>
            <a:xfrm>
              <a:off x="10260806" y="2529086"/>
              <a:ext cx="50007" cy="50007"/>
            </a:xfrm>
            <a:prstGeom prst="triangle">
              <a:avLst/>
            </a:prstGeom>
            <a:noFill/>
            <a:ln w="9525">
              <a:solidFill>
                <a:srgbClr val="513A6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27" name="TextBox 126">
              <a:extLst>
                <a:ext uri="{FF2B5EF4-FFF2-40B4-BE49-F238E27FC236}">
                  <a16:creationId xmlns:a16="http://schemas.microsoft.com/office/drawing/2014/main" id="{F1EB5272-99BF-2A37-679E-E9BDB9D20E3B}"/>
                </a:ext>
              </a:extLst>
            </p:cNvPr>
            <p:cNvSpPr txBox="1"/>
            <p:nvPr/>
          </p:nvSpPr>
          <p:spPr>
            <a:xfrm>
              <a:off x="10361029" y="2484041"/>
              <a:ext cx="1161840" cy="140096"/>
            </a:xfrm>
            <a:prstGeom prst="rect">
              <a:avLst/>
            </a:prstGeom>
            <a:noFill/>
          </p:spPr>
          <p:txBody>
            <a:bodyPr wrap="none" lIns="0" tIns="0" rIns="0" bIns="0" rtlCol="0" anchor="ctr">
              <a:noAutofit/>
            </a:bodyPr>
            <a:lstStyle/>
            <a:p>
              <a:r>
                <a:rPr lang="en-GB" sz="700" noProof="0"/>
                <a:t>High-income Asia Pacific</a:t>
              </a:r>
            </a:p>
          </p:txBody>
        </p:sp>
      </p:grpSp>
      <p:grpSp>
        <p:nvGrpSpPr>
          <p:cNvPr id="34" name="Group 33">
            <a:extLst>
              <a:ext uri="{FF2B5EF4-FFF2-40B4-BE49-F238E27FC236}">
                <a16:creationId xmlns:a16="http://schemas.microsoft.com/office/drawing/2014/main" id="{D8840ECB-68DF-65ED-1086-CBFA408E79FE}"/>
              </a:ext>
            </a:extLst>
          </p:cNvPr>
          <p:cNvGrpSpPr/>
          <p:nvPr/>
        </p:nvGrpSpPr>
        <p:grpSpPr>
          <a:xfrm>
            <a:off x="10262494" y="2181809"/>
            <a:ext cx="1260375" cy="140096"/>
            <a:chOff x="10262494" y="2755503"/>
            <a:chExt cx="1260375" cy="140096"/>
          </a:xfrm>
        </p:grpSpPr>
        <p:sp>
          <p:nvSpPr>
            <p:cNvPr id="122" name="TextBox 121">
              <a:extLst>
                <a:ext uri="{FF2B5EF4-FFF2-40B4-BE49-F238E27FC236}">
                  <a16:creationId xmlns:a16="http://schemas.microsoft.com/office/drawing/2014/main" id="{3F8007B9-D4A3-2BA6-6B93-6A22F4F6BA7D}"/>
                </a:ext>
              </a:extLst>
            </p:cNvPr>
            <p:cNvSpPr txBox="1"/>
            <p:nvPr/>
          </p:nvSpPr>
          <p:spPr>
            <a:xfrm>
              <a:off x="10361029" y="2755503"/>
              <a:ext cx="1161840" cy="140096"/>
            </a:xfrm>
            <a:prstGeom prst="rect">
              <a:avLst/>
            </a:prstGeom>
            <a:noFill/>
          </p:spPr>
          <p:txBody>
            <a:bodyPr wrap="none" lIns="0" tIns="0" rIns="0" bIns="0" rtlCol="0" anchor="ctr">
              <a:noAutofit/>
            </a:bodyPr>
            <a:lstStyle/>
            <a:p>
              <a:r>
                <a:rPr lang="en-GB" sz="700" noProof="0"/>
                <a:t>High-income North America</a:t>
              </a:r>
            </a:p>
          </p:txBody>
        </p:sp>
        <p:grpSp>
          <p:nvGrpSpPr>
            <p:cNvPr id="123" name="Group 122">
              <a:extLst>
                <a:ext uri="{FF2B5EF4-FFF2-40B4-BE49-F238E27FC236}">
                  <a16:creationId xmlns:a16="http://schemas.microsoft.com/office/drawing/2014/main" id="{E7D17B5C-6119-2656-32F2-A163644BAC7F}"/>
                </a:ext>
              </a:extLst>
            </p:cNvPr>
            <p:cNvGrpSpPr/>
            <p:nvPr/>
          </p:nvGrpSpPr>
          <p:grpSpPr>
            <a:xfrm>
              <a:off x="10262494" y="2802334"/>
              <a:ext cx="50400" cy="50400"/>
              <a:chOff x="10345838" y="3209231"/>
              <a:chExt cx="50400" cy="50400"/>
            </a:xfrm>
          </p:grpSpPr>
          <p:cxnSp>
            <p:nvCxnSpPr>
              <p:cNvPr id="124" name="Straight Connector 123">
                <a:extLst>
                  <a:ext uri="{FF2B5EF4-FFF2-40B4-BE49-F238E27FC236}">
                    <a16:creationId xmlns:a16="http://schemas.microsoft.com/office/drawing/2014/main" id="{3C5A51F0-DBB7-B32C-9C20-B94904D62BAC}"/>
                  </a:ext>
                </a:extLst>
              </p:cNvPr>
              <p:cNvCxnSpPr>
                <a:cxnSpLocks/>
              </p:cNvCxnSpPr>
              <p:nvPr/>
            </p:nvCxnSpPr>
            <p:spPr>
              <a:xfrm>
                <a:off x="10345838" y="3234431"/>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65B4899-4666-4C8F-AC06-EE85CF94558E}"/>
                  </a:ext>
                </a:extLst>
              </p:cNvPr>
              <p:cNvCxnSpPr>
                <a:cxnSpLocks/>
              </p:cNvCxnSpPr>
              <p:nvPr/>
            </p:nvCxnSpPr>
            <p:spPr>
              <a:xfrm rot="16200000">
                <a:off x="10345838" y="3234431"/>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grpSp>
      </p:grpSp>
      <p:grpSp>
        <p:nvGrpSpPr>
          <p:cNvPr id="35" name="Group 34">
            <a:extLst>
              <a:ext uri="{FF2B5EF4-FFF2-40B4-BE49-F238E27FC236}">
                <a16:creationId xmlns:a16="http://schemas.microsoft.com/office/drawing/2014/main" id="{57D493D7-C49A-D1D6-074F-A7061B822B0E}"/>
              </a:ext>
            </a:extLst>
          </p:cNvPr>
          <p:cNvGrpSpPr/>
          <p:nvPr/>
        </p:nvGrpSpPr>
        <p:grpSpPr>
          <a:xfrm>
            <a:off x="10262494" y="2304114"/>
            <a:ext cx="1260375" cy="140096"/>
            <a:chOff x="10262494" y="2888853"/>
            <a:chExt cx="1260375" cy="140096"/>
          </a:xfrm>
        </p:grpSpPr>
        <p:sp>
          <p:nvSpPr>
            <p:cNvPr id="118" name="TextBox 117">
              <a:extLst>
                <a:ext uri="{FF2B5EF4-FFF2-40B4-BE49-F238E27FC236}">
                  <a16:creationId xmlns:a16="http://schemas.microsoft.com/office/drawing/2014/main" id="{4698DEFF-32D0-4F6A-59DC-D042C28F69EB}"/>
                </a:ext>
              </a:extLst>
            </p:cNvPr>
            <p:cNvSpPr txBox="1"/>
            <p:nvPr/>
          </p:nvSpPr>
          <p:spPr>
            <a:xfrm>
              <a:off x="10361029" y="2888853"/>
              <a:ext cx="1161840" cy="140096"/>
            </a:xfrm>
            <a:prstGeom prst="rect">
              <a:avLst/>
            </a:prstGeom>
            <a:noFill/>
          </p:spPr>
          <p:txBody>
            <a:bodyPr wrap="none" lIns="0" tIns="0" rIns="0" bIns="0" rtlCol="0" anchor="ctr">
              <a:noAutofit/>
            </a:bodyPr>
            <a:lstStyle/>
            <a:p>
              <a:r>
                <a:rPr lang="en-GB" sz="700" noProof="0"/>
                <a:t>Western Europe</a:t>
              </a:r>
            </a:p>
          </p:txBody>
        </p:sp>
        <p:grpSp>
          <p:nvGrpSpPr>
            <p:cNvPr id="119" name="Group 118">
              <a:extLst>
                <a:ext uri="{FF2B5EF4-FFF2-40B4-BE49-F238E27FC236}">
                  <a16:creationId xmlns:a16="http://schemas.microsoft.com/office/drawing/2014/main" id="{14734B4B-2942-720B-06DF-64668FE0748F}"/>
                </a:ext>
              </a:extLst>
            </p:cNvPr>
            <p:cNvGrpSpPr/>
            <p:nvPr/>
          </p:nvGrpSpPr>
          <p:grpSpPr>
            <a:xfrm rot="18900000">
              <a:off x="10262494" y="2935684"/>
              <a:ext cx="50400" cy="50400"/>
              <a:chOff x="10262494" y="2935684"/>
              <a:chExt cx="50400" cy="50400"/>
            </a:xfrm>
          </p:grpSpPr>
          <p:cxnSp>
            <p:nvCxnSpPr>
              <p:cNvPr id="120" name="Straight Connector 119">
                <a:extLst>
                  <a:ext uri="{FF2B5EF4-FFF2-40B4-BE49-F238E27FC236}">
                    <a16:creationId xmlns:a16="http://schemas.microsoft.com/office/drawing/2014/main" id="{0E7445DB-EE63-6D51-6E05-237E8F4A0202}"/>
                  </a:ext>
                </a:extLst>
              </p:cNvPr>
              <p:cNvCxnSpPr>
                <a:cxnSpLocks/>
              </p:cNvCxnSpPr>
              <p:nvPr/>
            </p:nvCxnSpPr>
            <p:spPr>
              <a:xfrm>
                <a:off x="10262494" y="2960884"/>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7FC1F8D9-F7C6-2324-0582-EBE862564391}"/>
                  </a:ext>
                </a:extLst>
              </p:cNvPr>
              <p:cNvCxnSpPr>
                <a:cxnSpLocks/>
              </p:cNvCxnSpPr>
              <p:nvPr/>
            </p:nvCxnSpPr>
            <p:spPr>
              <a:xfrm rot="16200000">
                <a:off x="10262494" y="2960884"/>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grpSp>
      </p:grpSp>
      <p:grpSp>
        <p:nvGrpSpPr>
          <p:cNvPr id="36" name="Group 35">
            <a:extLst>
              <a:ext uri="{FF2B5EF4-FFF2-40B4-BE49-F238E27FC236}">
                <a16:creationId xmlns:a16="http://schemas.microsoft.com/office/drawing/2014/main" id="{874A9991-E231-6D31-B14F-EE28564312DC}"/>
              </a:ext>
            </a:extLst>
          </p:cNvPr>
          <p:cNvGrpSpPr/>
          <p:nvPr/>
        </p:nvGrpSpPr>
        <p:grpSpPr>
          <a:xfrm>
            <a:off x="10260806" y="2426419"/>
            <a:ext cx="583047" cy="140096"/>
            <a:chOff x="10260806" y="2484041"/>
            <a:chExt cx="583047" cy="140096"/>
          </a:xfrm>
        </p:grpSpPr>
        <p:sp>
          <p:nvSpPr>
            <p:cNvPr id="116" name="Diamond 115">
              <a:extLst>
                <a:ext uri="{FF2B5EF4-FFF2-40B4-BE49-F238E27FC236}">
                  <a16:creationId xmlns:a16="http://schemas.microsoft.com/office/drawing/2014/main" id="{176CAAED-861B-EAC1-8977-D6857312DE6C}"/>
                </a:ext>
              </a:extLst>
            </p:cNvPr>
            <p:cNvSpPr/>
            <p:nvPr/>
          </p:nvSpPr>
          <p:spPr>
            <a:xfrm>
              <a:off x="10260806" y="2529086"/>
              <a:ext cx="50007" cy="50007"/>
            </a:xfrm>
            <a:prstGeom prst="diamond">
              <a:avLst/>
            </a:prstGeom>
            <a:noFill/>
            <a:ln w="9525">
              <a:solidFill>
                <a:srgbClr val="513A6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17" name="TextBox 116">
              <a:extLst>
                <a:ext uri="{FF2B5EF4-FFF2-40B4-BE49-F238E27FC236}">
                  <a16:creationId xmlns:a16="http://schemas.microsoft.com/office/drawing/2014/main" id="{4CE4E366-319B-7DC7-F7AC-71FDBF1DEA50}"/>
                </a:ext>
              </a:extLst>
            </p:cNvPr>
            <p:cNvSpPr txBox="1"/>
            <p:nvPr/>
          </p:nvSpPr>
          <p:spPr>
            <a:xfrm>
              <a:off x="10361029" y="2484041"/>
              <a:ext cx="482824" cy="140096"/>
            </a:xfrm>
            <a:prstGeom prst="rect">
              <a:avLst/>
            </a:prstGeom>
            <a:noFill/>
          </p:spPr>
          <p:txBody>
            <a:bodyPr wrap="none" lIns="0" tIns="0" rIns="0" bIns="0" rtlCol="0" anchor="ctr">
              <a:noAutofit/>
            </a:bodyPr>
            <a:lstStyle/>
            <a:p>
              <a:r>
                <a:rPr lang="en-GB" sz="700" noProof="0"/>
                <a:t>Australasia</a:t>
              </a:r>
            </a:p>
          </p:txBody>
        </p:sp>
      </p:grpSp>
      <p:grpSp>
        <p:nvGrpSpPr>
          <p:cNvPr id="37" name="Group 36">
            <a:extLst>
              <a:ext uri="{FF2B5EF4-FFF2-40B4-BE49-F238E27FC236}">
                <a16:creationId xmlns:a16="http://schemas.microsoft.com/office/drawing/2014/main" id="{58F004BD-A904-3F05-A469-52DD6F641BD8}"/>
              </a:ext>
            </a:extLst>
          </p:cNvPr>
          <p:cNvGrpSpPr/>
          <p:nvPr/>
        </p:nvGrpSpPr>
        <p:grpSpPr>
          <a:xfrm>
            <a:off x="10260806" y="2548724"/>
            <a:ext cx="1119187" cy="140096"/>
            <a:chOff x="10260806" y="2484041"/>
            <a:chExt cx="1119187" cy="140096"/>
          </a:xfrm>
        </p:grpSpPr>
        <p:sp>
          <p:nvSpPr>
            <p:cNvPr id="114" name="Isosceles Triangle 113">
              <a:extLst>
                <a:ext uri="{FF2B5EF4-FFF2-40B4-BE49-F238E27FC236}">
                  <a16:creationId xmlns:a16="http://schemas.microsoft.com/office/drawing/2014/main" id="{E9A52FAE-F985-D5C0-E666-EE996797FF2A}"/>
                </a:ext>
              </a:extLst>
            </p:cNvPr>
            <p:cNvSpPr/>
            <p:nvPr/>
          </p:nvSpPr>
          <p:spPr>
            <a:xfrm rot="10800000">
              <a:off x="10260806" y="2529086"/>
              <a:ext cx="50007" cy="50007"/>
            </a:xfrm>
            <a:prstGeom prst="triangle">
              <a:avLst/>
            </a:prstGeom>
            <a:noFill/>
            <a:ln w="9525">
              <a:solidFill>
                <a:srgbClr val="513A6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15" name="TextBox 114">
              <a:extLst>
                <a:ext uri="{FF2B5EF4-FFF2-40B4-BE49-F238E27FC236}">
                  <a16:creationId xmlns:a16="http://schemas.microsoft.com/office/drawing/2014/main" id="{0CF88DA3-6C9E-D8C4-3AC2-0ECD971C047A}"/>
                </a:ext>
              </a:extLst>
            </p:cNvPr>
            <p:cNvSpPr txBox="1"/>
            <p:nvPr/>
          </p:nvSpPr>
          <p:spPr>
            <a:xfrm>
              <a:off x="10361028" y="2484041"/>
              <a:ext cx="1018965" cy="140096"/>
            </a:xfrm>
            <a:prstGeom prst="rect">
              <a:avLst/>
            </a:prstGeom>
            <a:noFill/>
          </p:spPr>
          <p:txBody>
            <a:bodyPr wrap="none" lIns="0" tIns="0" rIns="0" bIns="0" rtlCol="0" anchor="ctr">
              <a:noAutofit/>
            </a:bodyPr>
            <a:lstStyle/>
            <a:p>
              <a:r>
                <a:rPr lang="en-GB" sz="700" noProof="0"/>
                <a:t>Andean Latin America</a:t>
              </a:r>
            </a:p>
          </p:txBody>
        </p:sp>
      </p:grpSp>
      <p:sp>
        <p:nvSpPr>
          <p:cNvPr id="109" name="Rectangle 108">
            <a:extLst>
              <a:ext uri="{FF2B5EF4-FFF2-40B4-BE49-F238E27FC236}">
                <a16:creationId xmlns:a16="http://schemas.microsoft.com/office/drawing/2014/main" id="{66577DB6-17E2-DC52-E601-F3EA10AD244F}"/>
              </a:ext>
            </a:extLst>
          </p:cNvPr>
          <p:cNvSpPr/>
          <p:nvPr/>
        </p:nvSpPr>
        <p:spPr>
          <a:xfrm>
            <a:off x="10261847" y="2716074"/>
            <a:ext cx="50007" cy="50007"/>
          </a:xfrm>
          <a:prstGeom prst="rect">
            <a:avLst/>
          </a:prstGeom>
          <a:noFill/>
          <a:ln w="9525">
            <a:solidFill>
              <a:srgbClr val="513A6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10" name="TextBox 109">
            <a:extLst>
              <a:ext uri="{FF2B5EF4-FFF2-40B4-BE49-F238E27FC236}">
                <a16:creationId xmlns:a16="http://schemas.microsoft.com/office/drawing/2014/main" id="{0A2B002A-67C9-B750-93C2-3B328C01A6A1}"/>
              </a:ext>
            </a:extLst>
          </p:cNvPr>
          <p:cNvSpPr txBox="1"/>
          <p:nvPr/>
        </p:nvSpPr>
        <p:spPr>
          <a:xfrm>
            <a:off x="10361028" y="2671029"/>
            <a:ext cx="1045587" cy="140096"/>
          </a:xfrm>
          <a:prstGeom prst="rect">
            <a:avLst/>
          </a:prstGeom>
          <a:noFill/>
        </p:spPr>
        <p:txBody>
          <a:bodyPr wrap="none" lIns="0" tIns="0" rIns="0" bIns="0" rtlCol="0" anchor="ctr">
            <a:noAutofit/>
          </a:bodyPr>
          <a:lstStyle/>
          <a:p>
            <a:r>
              <a:rPr lang="en-GB" sz="700" noProof="0"/>
              <a:t>Tropical Latin America</a:t>
            </a:r>
          </a:p>
        </p:txBody>
      </p:sp>
      <p:grpSp>
        <p:nvGrpSpPr>
          <p:cNvPr id="111" name="Group 110">
            <a:extLst>
              <a:ext uri="{FF2B5EF4-FFF2-40B4-BE49-F238E27FC236}">
                <a16:creationId xmlns:a16="http://schemas.microsoft.com/office/drawing/2014/main" id="{0C67F8FF-9061-4884-263A-D6BCF3356CA4}"/>
              </a:ext>
            </a:extLst>
          </p:cNvPr>
          <p:cNvGrpSpPr/>
          <p:nvPr/>
        </p:nvGrpSpPr>
        <p:grpSpPr>
          <a:xfrm rot="18900000">
            <a:off x="10256542" y="2712234"/>
            <a:ext cx="60231" cy="60231"/>
            <a:chOff x="10261650" y="2916258"/>
            <a:chExt cx="50400" cy="50400"/>
          </a:xfrm>
        </p:grpSpPr>
        <p:cxnSp>
          <p:nvCxnSpPr>
            <p:cNvPr id="112" name="Straight Connector 111">
              <a:extLst>
                <a:ext uri="{FF2B5EF4-FFF2-40B4-BE49-F238E27FC236}">
                  <a16:creationId xmlns:a16="http://schemas.microsoft.com/office/drawing/2014/main" id="{B76445D6-A668-3DFD-4C88-CE827D4EE2BC}"/>
                </a:ext>
              </a:extLst>
            </p:cNvPr>
            <p:cNvCxnSpPr>
              <a:cxnSpLocks/>
            </p:cNvCxnSpPr>
            <p:nvPr/>
          </p:nvCxnSpPr>
          <p:spPr>
            <a:xfrm>
              <a:off x="10261650" y="2941458"/>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BE060FB-239F-22A3-BC63-093717C27725}"/>
                </a:ext>
              </a:extLst>
            </p:cNvPr>
            <p:cNvCxnSpPr>
              <a:cxnSpLocks/>
            </p:cNvCxnSpPr>
            <p:nvPr/>
          </p:nvCxnSpPr>
          <p:spPr>
            <a:xfrm rot="16200000">
              <a:off x="10261650" y="2941458"/>
              <a:ext cx="50400" cy="0"/>
            </a:xfrm>
            <a:prstGeom prst="line">
              <a:avLst/>
            </a:prstGeom>
            <a:ln w="9525">
              <a:solidFill>
                <a:srgbClr val="513A62"/>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46220D99-55C1-C73C-427B-38D61482A6B4}"/>
              </a:ext>
            </a:extLst>
          </p:cNvPr>
          <p:cNvGrpSpPr/>
          <p:nvPr/>
        </p:nvGrpSpPr>
        <p:grpSpPr>
          <a:xfrm>
            <a:off x="10262494" y="2793334"/>
            <a:ext cx="1144121" cy="140096"/>
            <a:chOff x="10262494" y="3417350"/>
            <a:chExt cx="1144121" cy="140096"/>
          </a:xfrm>
        </p:grpSpPr>
        <p:grpSp>
          <p:nvGrpSpPr>
            <p:cNvPr id="98" name="Group 97">
              <a:extLst>
                <a:ext uri="{FF2B5EF4-FFF2-40B4-BE49-F238E27FC236}">
                  <a16:creationId xmlns:a16="http://schemas.microsoft.com/office/drawing/2014/main" id="{E512AD94-9486-C270-84EF-C78239E6F091}"/>
                </a:ext>
              </a:extLst>
            </p:cNvPr>
            <p:cNvGrpSpPr/>
            <p:nvPr/>
          </p:nvGrpSpPr>
          <p:grpSpPr>
            <a:xfrm>
              <a:off x="10262494" y="3460953"/>
              <a:ext cx="50400" cy="50400"/>
              <a:chOff x="10262494" y="3540978"/>
              <a:chExt cx="50400" cy="50400"/>
            </a:xfrm>
          </p:grpSpPr>
          <p:grpSp>
            <p:nvGrpSpPr>
              <p:cNvPr id="103" name="Group 102">
                <a:extLst>
                  <a:ext uri="{FF2B5EF4-FFF2-40B4-BE49-F238E27FC236}">
                    <a16:creationId xmlns:a16="http://schemas.microsoft.com/office/drawing/2014/main" id="{BA57D838-38EC-C68D-3424-B8F0689D3841}"/>
                  </a:ext>
                </a:extLst>
              </p:cNvPr>
              <p:cNvGrpSpPr/>
              <p:nvPr/>
            </p:nvGrpSpPr>
            <p:grpSpPr>
              <a:xfrm>
                <a:off x="10262494" y="3540978"/>
                <a:ext cx="50400" cy="50400"/>
                <a:chOff x="10345838" y="3209231"/>
                <a:chExt cx="50400" cy="50400"/>
              </a:xfrm>
            </p:grpSpPr>
            <p:cxnSp>
              <p:nvCxnSpPr>
                <p:cNvPr id="107" name="Straight Connector 106">
                  <a:extLst>
                    <a:ext uri="{FF2B5EF4-FFF2-40B4-BE49-F238E27FC236}">
                      <a16:creationId xmlns:a16="http://schemas.microsoft.com/office/drawing/2014/main" id="{DD7FB221-4AF0-81AD-8F79-07E0DCFE0F0C}"/>
                    </a:ext>
                  </a:extLst>
                </p:cNvPr>
                <p:cNvCxnSpPr>
                  <a:cxnSpLocks/>
                </p:cNvCxnSpPr>
                <p:nvPr/>
              </p:nvCxnSpPr>
              <p:spPr>
                <a:xfrm>
                  <a:off x="10345838" y="3234431"/>
                  <a:ext cx="50400" cy="0"/>
                </a:xfrm>
                <a:prstGeom prst="line">
                  <a:avLst/>
                </a:prstGeom>
                <a:ln w="9525">
                  <a:solidFill>
                    <a:srgbClr val="6594A6"/>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690DF365-7F87-0BD6-2B39-92511041F3D7}"/>
                    </a:ext>
                  </a:extLst>
                </p:cNvPr>
                <p:cNvCxnSpPr>
                  <a:cxnSpLocks/>
                </p:cNvCxnSpPr>
                <p:nvPr/>
              </p:nvCxnSpPr>
              <p:spPr>
                <a:xfrm rot="16200000">
                  <a:off x="10345838" y="3234431"/>
                  <a:ext cx="50400" cy="0"/>
                </a:xfrm>
                <a:prstGeom prst="line">
                  <a:avLst/>
                </a:prstGeom>
                <a:ln w="9525">
                  <a:solidFill>
                    <a:srgbClr val="6594A6"/>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DBD88DE7-8BF5-805F-9D0E-2686609EEFDD}"/>
                  </a:ext>
                </a:extLst>
              </p:cNvPr>
              <p:cNvGrpSpPr/>
              <p:nvPr/>
            </p:nvGrpSpPr>
            <p:grpSpPr>
              <a:xfrm rot="18900000">
                <a:off x="10262494" y="3540978"/>
                <a:ext cx="50400" cy="50400"/>
                <a:chOff x="10262494" y="2935684"/>
                <a:chExt cx="50400" cy="50400"/>
              </a:xfrm>
            </p:grpSpPr>
            <p:cxnSp>
              <p:nvCxnSpPr>
                <p:cNvPr id="105" name="Straight Connector 104">
                  <a:extLst>
                    <a:ext uri="{FF2B5EF4-FFF2-40B4-BE49-F238E27FC236}">
                      <a16:creationId xmlns:a16="http://schemas.microsoft.com/office/drawing/2014/main" id="{D8962C76-507E-E7B3-3D00-4F175A6CB043}"/>
                    </a:ext>
                  </a:extLst>
                </p:cNvPr>
                <p:cNvCxnSpPr>
                  <a:cxnSpLocks/>
                </p:cNvCxnSpPr>
                <p:nvPr/>
              </p:nvCxnSpPr>
              <p:spPr>
                <a:xfrm>
                  <a:off x="10262494" y="2960884"/>
                  <a:ext cx="50400" cy="0"/>
                </a:xfrm>
                <a:prstGeom prst="line">
                  <a:avLst/>
                </a:prstGeom>
                <a:ln w="9525">
                  <a:solidFill>
                    <a:srgbClr val="6594A6"/>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496F31E-F63C-DF5F-1F9E-8286E4ECB0C7}"/>
                    </a:ext>
                  </a:extLst>
                </p:cNvPr>
                <p:cNvCxnSpPr>
                  <a:cxnSpLocks/>
                </p:cNvCxnSpPr>
                <p:nvPr/>
              </p:nvCxnSpPr>
              <p:spPr>
                <a:xfrm rot="16200000">
                  <a:off x="10262494" y="2960884"/>
                  <a:ext cx="50400" cy="0"/>
                </a:xfrm>
                <a:prstGeom prst="line">
                  <a:avLst/>
                </a:prstGeom>
                <a:ln w="9525">
                  <a:solidFill>
                    <a:srgbClr val="6594A6"/>
                  </a:solidFill>
                </a:ln>
              </p:spPr>
              <p:style>
                <a:lnRef idx="1">
                  <a:schemeClr val="accent1"/>
                </a:lnRef>
                <a:fillRef idx="0">
                  <a:schemeClr val="accent1"/>
                </a:fillRef>
                <a:effectRef idx="0">
                  <a:schemeClr val="accent1"/>
                </a:effectRef>
                <a:fontRef idx="minor">
                  <a:schemeClr val="tx1"/>
                </a:fontRef>
              </p:style>
            </p:cxnSp>
          </p:grpSp>
        </p:grpSp>
        <p:sp>
          <p:nvSpPr>
            <p:cNvPr id="99" name="TextBox 98">
              <a:extLst>
                <a:ext uri="{FF2B5EF4-FFF2-40B4-BE49-F238E27FC236}">
                  <a16:creationId xmlns:a16="http://schemas.microsoft.com/office/drawing/2014/main" id="{2281CEA6-5C7E-180A-0CD9-43CD2F6EFD48}"/>
                </a:ext>
              </a:extLst>
            </p:cNvPr>
            <p:cNvSpPr txBox="1"/>
            <p:nvPr/>
          </p:nvSpPr>
          <p:spPr>
            <a:xfrm>
              <a:off x="10361028" y="3417350"/>
              <a:ext cx="1045587" cy="140096"/>
            </a:xfrm>
            <a:prstGeom prst="rect">
              <a:avLst/>
            </a:prstGeom>
            <a:noFill/>
          </p:spPr>
          <p:txBody>
            <a:bodyPr wrap="none" lIns="0" tIns="0" rIns="0" bIns="0" rtlCol="0" anchor="ctr">
              <a:noAutofit/>
            </a:bodyPr>
            <a:lstStyle/>
            <a:p>
              <a:r>
                <a:rPr lang="en-GB" sz="700" noProof="0"/>
                <a:t>Central Latin America</a:t>
              </a:r>
            </a:p>
          </p:txBody>
        </p:sp>
        <p:grpSp>
          <p:nvGrpSpPr>
            <p:cNvPr id="100" name="Group 99">
              <a:extLst>
                <a:ext uri="{FF2B5EF4-FFF2-40B4-BE49-F238E27FC236}">
                  <a16:creationId xmlns:a16="http://schemas.microsoft.com/office/drawing/2014/main" id="{D9635372-AA93-E7A0-11A8-6FBA4BE39C88}"/>
                </a:ext>
              </a:extLst>
            </p:cNvPr>
            <p:cNvGrpSpPr/>
            <p:nvPr/>
          </p:nvGrpSpPr>
          <p:grpSpPr>
            <a:xfrm>
              <a:off x="10262494" y="3463471"/>
              <a:ext cx="50400" cy="50400"/>
              <a:chOff x="10345838" y="3209231"/>
              <a:chExt cx="50400" cy="50400"/>
            </a:xfrm>
          </p:grpSpPr>
          <p:cxnSp>
            <p:nvCxnSpPr>
              <p:cNvPr id="101" name="Straight Connector 100">
                <a:extLst>
                  <a:ext uri="{FF2B5EF4-FFF2-40B4-BE49-F238E27FC236}">
                    <a16:creationId xmlns:a16="http://schemas.microsoft.com/office/drawing/2014/main" id="{8A230600-C563-C9E4-B45C-39F00941A2D3}"/>
                  </a:ext>
                </a:extLst>
              </p:cNvPr>
              <p:cNvCxnSpPr>
                <a:cxnSpLocks/>
              </p:cNvCxnSpPr>
              <p:nvPr/>
            </p:nvCxnSpPr>
            <p:spPr>
              <a:xfrm>
                <a:off x="10345838" y="3234431"/>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4A176A8E-8C95-9FD5-207A-C98628DD609A}"/>
                  </a:ext>
                </a:extLst>
              </p:cNvPr>
              <p:cNvCxnSpPr>
                <a:cxnSpLocks/>
              </p:cNvCxnSpPr>
              <p:nvPr/>
            </p:nvCxnSpPr>
            <p:spPr>
              <a:xfrm rot="16200000">
                <a:off x="10345838" y="3234431"/>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grpSp>
      </p:grpSp>
      <p:grpSp>
        <p:nvGrpSpPr>
          <p:cNvPr id="40" name="Group 39">
            <a:extLst>
              <a:ext uri="{FF2B5EF4-FFF2-40B4-BE49-F238E27FC236}">
                <a16:creationId xmlns:a16="http://schemas.microsoft.com/office/drawing/2014/main" id="{D440A0F0-F999-9B7C-7548-3DFB0170D060}"/>
              </a:ext>
            </a:extLst>
          </p:cNvPr>
          <p:cNvGrpSpPr/>
          <p:nvPr/>
        </p:nvGrpSpPr>
        <p:grpSpPr>
          <a:xfrm>
            <a:off x="10260806" y="2915639"/>
            <a:ext cx="1228037" cy="140096"/>
            <a:chOff x="10260806" y="3575609"/>
            <a:chExt cx="1228037" cy="140096"/>
          </a:xfrm>
        </p:grpSpPr>
        <p:sp>
          <p:nvSpPr>
            <p:cNvPr id="93" name="Diamond 92">
              <a:extLst>
                <a:ext uri="{FF2B5EF4-FFF2-40B4-BE49-F238E27FC236}">
                  <a16:creationId xmlns:a16="http://schemas.microsoft.com/office/drawing/2014/main" id="{C7AE2F86-5E17-7E7E-8471-F658D6A1FC58}"/>
                </a:ext>
              </a:extLst>
            </p:cNvPr>
            <p:cNvSpPr/>
            <p:nvPr/>
          </p:nvSpPr>
          <p:spPr>
            <a:xfrm>
              <a:off x="10260806" y="3622762"/>
              <a:ext cx="50007" cy="50007"/>
            </a:xfrm>
            <a:prstGeom prst="diamond">
              <a:avLst/>
            </a:prstGeom>
            <a:noFill/>
            <a:ln w="9525">
              <a:solidFill>
                <a:srgbClr val="56889A"/>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grpSp>
          <p:nvGrpSpPr>
            <p:cNvPr id="94" name="Group 93">
              <a:extLst>
                <a:ext uri="{FF2B5EF4-FFF2-40B4-BE49-F238E27FC236}">
                  <a16:creationId xmlns:a16="http://schemas.microsoft.com/office/drawing/2014/main" id="{477B9426-08CD-C1F4-735F-AB911869800B}"/>
                </a:ext>
              </a:extLst>
            </p:cNvPr>
            <p:cNvGrpSpPr/>
            <p:nvPr/>
          </p:nvGrpSpPr>
          <p:grpSpPr>
            <a:xfrm>
              <a:off x="10262494" y="3622565"/>
              <a:ext cx="50400" cy="50400"/>
              <a:chOff x="10262494" y="3622488"/>
              <a:chExt cx="50400" cy="50400"/>
            </a:xfrm>
          </p:grpSpPr>
          <p:cxnSp>
            <p:nvCxnSpPr>
              <p:cNvPr id="96" name="Straight Connector 95">
                <a:extLst>
                  <a:ext uri="{FF2B5EF4-FFF2-40B4-BE49-F238E27FC236}">
                    <a16:creationId xmlns:a16="http://schemas.microsoft.com/office/drawing/2014/main" id="{0A02D3E0-0FCF-AE00-CA21-A50CBC4F6D23}"/>
                  </a:ext>
                </a:extLst>
              </p:cNvPr>
              <p:cNvCxnSpPr>
                <a:cxnSpLocks/>
              </p:cNvCxnSpPr>
              <p:nvPr/>
            </p:nvCxnSpPr>
            <p:spPr>
              <a:xfrm>
                <a:off x="10262494" y="3647688"/>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E7A9545-FFE7-A163-6796-A84EC45F3B8D}"/>
                  </a:ext>
                </a:extLst>
              </p:cNvPr>
              <p:cNvCxnSpPr>
                <a:cxnSpLocks/>
              </p:cNvCxnSpPr>
              <p:nvPr/>
            </p:nvCxnSpPr>
            <p:spPr>
              <a:xfrm rot="16200000">
                <a:off x="10262494" y="3647688"/>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grpSp>
        <p:sp>
          <p:nvSpPr>
            <p:cNvPr id="95" name="TextBox 94">
              <a:extLst>
                <a:ext uri="{FF2B5EF4-FFF2-40B4-BE49-F238E27FC236}">
                  <a16:creationId xmlns:a16="http://schemas.microsoft.com/office/drawing/2014/main" id="{1D27114F-4627-C0E2-163A-46E990178B55}"/>
                </a:ext>
              </a:extLst>
            </p:cNvPr>
            <p:cNvSpPr txBox="1"/>
            <p:nvPr/>
          </p:nvSpPr>
          <p:spPr>
            <a:xfrm>
              <a:off x="10361028" y="3575609"/>
              <a:ext cx="1127815" cy="140096"/>
            </a:xfrm>
            <a:prstGeom prst="rect">
              <a:avLst/>
            </a:prstGeom>
            <a:noFill/>
          </p:spPr>
          <p:txBody>
            <a:bodyPr wrap="none" lIns="0" tIns="0" rIns="0" bIns="0" rtlCol="0" anchor="ctr">
              <a:noAutofit/>
            </a:bodyPr>
            <a:lstStyle/>
            <a:p>
              <a:r>
                <a:rPr lang="en-GB" sz="700" noProof="0"/>
                <a:t>Southern Latin America</a:t>
              </a:r>
            </a:p>
          </p:txBody>
        </p:sp>
      </p:grpSp>
      <p:grpSp>
        <p:nvGrpSpPr>
          <p:cNvPr id="41" name="Group 40">
            <a:extLst>
              <a:ext uri="{FF2B5EF4-FFF2-40B4-BE49-F238E27FC236}">
                <a16:creationId xmlns:a16="http://schemas.microsoft.com/office/drawing/2014/main" id="{D015CF3D-E386-11A0-84DE-1D3BA5792D58}"/>
              </a:ext>
            </a:extLst>
          </p:cNvPr>
          <p:cNvGrpSpPr/>
          <p:nvPr/>
        </p:nvGrpSpPr>
        <p:grpSpPr>
          <a:xfrm>
            <a:off x="10260806" y="3160249"/>
            <a:ext cx="1119187" cy="140096"/>
            <a:chOff x="10260806" y="3848496"/>
            <a:chExt cx="1119187" cy="140096"/>
          </a:xfrm>
        </p:grpSpPr>
        <p:sp>
          <p:nvSpPr>
            <p:cNvPr id="90" name="Isosceles Triangle 89">
              <a:extLst>
                <a:ext uri="{FF2B5EF4-FFF2-40B4-BE49-F238E27FC236}">
                  <a16:creationId xmlns:a16="http://schemas.microsoft.com/office/drawing/2014/main" id="{2DA8B3C8-9EB0-F88F-52F5-AE6F662A566E}"/>
                </a:ext>
              </a:extLst>
            </p:cNvPr>
            <p:cNvSpPr/>
            <p:nvPr/>
          </p:nvSpPr>
          <p:spPr>
            <a:xfrm rot="10800000">
              <a:off x="10260806" y="3893541"/>
              <a:ext cx="50007" cy="50007"/>
            </a:xfrm>
            <a:prstGeom prst="triangle">
              <a:avLst/>
            </a:prstGeom>
            <a:noFill/>
            <a:ln w="9525">
              <a:solidFill>
                <a:srgbClr val="56889A"/>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91" name="TextBox 90">
              <a:extLst>
                <a:ext uri="{FF2B5EF4-FFF2-40B4-BE49-F238E27FC236}">
                  <a16:creationId xmlns:a16="http://schemas.microsoft.com/office/drawing/2014/main" id="{8F54F244-DDDA-3AAB-CFEB-FE63C8EC465D}"/>
                </a:ext>
              </a:extLst>
            </p:cNvPr>
            <p:cNvSpPr txBox="1"/>
            <p:nvPr/>
          </p:nvSpPr>
          <p:spPr>
            <a:xfrm>
              <a:off x="10361028" y="3848496"/>
              <a:ext cx="1018965" cy="140096"/>
            </a:xfrm>
            <a:prstGeom prst="rect">
              <a:avLst/>
            </a:prstGeom>
            <a:noFill/>
          </p:spPr>
          <p:txBody>
            <a:bodyPr wrap="none" lIns="0" tIns="0" rIns="0" bIns="0" rtlCol="0" anchor="ctr">
              <a:noAutofit/>
            </a:bodyPr>
            <a:lstStyle/>
            <a:p>
              <a:r>
                <a:rPr lang="en-GB" sz="700" noProof="0"/>
                <a:t>Central Europe</a:t>
              </a:r>
            </a:p>
          </p:txBody>
        </p:sp>
        <p:sp>
          <p:nvSpPr>
            <p:cNvPr id="92" name="Isosceles Triangle 91">
              <a:extLst>
                <a:ext uri="{FF2B5EF4-FFF2-40B4-BE49-F238E27FC236}">
                  <a16:creationId xmlns:a16="http://schemas.microsoft.com/office/drawing/2014/main" id="{FDF6FF7F-BDFC-4C1F-3653-6F79E791C3B1}"/>
                </a:ext>
              </a:extLst>
            </p:cNvPr>
            <p:cNvSpPr/>
            <p:nvPr/>
          </p:nvSpPr>
          <p:spPr>
            <a:xfrm>
              <a:off x="10260806" y="3893540"/>
              <a:ext cx="50007" cy="50007"/>
            </a:xfrm>
            <a:prstGeom prst="triangle">
              <a:avLst/>
            </a:prstGeom>
            <a:noFill/>
            <a:ln w="9525">
              <a:solidFill>
                <a:srgbClr val="56889A"/>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grpSp>
      <p:grpSp>
        <p:nvGrpSpPr>
          <p:cNvPr id="42" name="Group 41">
            <a:extLst>
              <a:ext uri="{FF2B5EF4-FFF2-40B4-BE49-F238E27FC236}">
                <a16:creationId xmlns:a16="http://schemas.microsoft.com/office/drawing/2014/main" id="{EE34D2DD-532C-B127-F932-E1BA3F9070D1}"/>
              </a:ext>
            </a:extLst>
          </p:cNvPr>
          <p:cNvGrpSpPr/>
          <p:nvPr/>
        </p:nvGrpSpPr>
        <p:grpSpPr>
          <a:xfrm>
            <a:off x="10260806" y="3037944"/>
            <a:ext cx="1228037" cy="140096"/>
            <a:chOff x="10260806" y="3712055"/>
            <a:chExt cx="1228037" cy="140096"/>
          </a:xfrm>
        </p:grpSpPr>
        <p:sp>
          <p:nvSpPr>
            <p:cNvPr id="85" name="Oval 84">
              <a:extLst>
                <a:ext uri="{FF2B5EF4-FFF2-40B4-BE49-F238E27FC236}">
                  <a16:creationId xmlns:a16="http://schemas.microsoft.com/office/drawing/2014/main" id="{F24A7774-78C1-FDA3-0E94-0F7720511C12}"/>
                </a:ext>
              </a:extLst>
            </p:cNvPr>
            <p:cNvSpPr/>
            <p:nvPr/>
          </p:nvSpPr>
          <p:spPr>
            <a:xfrm>
              <a:off x="10260806" y="3756469"/>
              <a:ext cx="50007" cy="50007"/>
            </a:xfrm>
            <a:prstGeom prst="ellipse">
              <a:avLst/>
            </a:prstGeom>
            <a:noFill/>
            <a:ln w="9525">
              <a:solidFill>
                <a:srgbClr val="56889A"/>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86" name="TextBox 85">
              <a:extLst>
                <a:ext uri="{FF2B5EF4-FFF2-40B4-BE49-F238E27FC236}">
                  <a16:creationId xmlns:a16="http://schemas.microsoft.com/office/drawing/2014/main" id="{76FF8206-A0E4-F4B0-D19E-D6D3B0C7AD52}"/>
                </a:ext>
              </a:extLst>
            </p:cNvPr>
            <p:cNvSpPr txBox="1"/>
            <p:nvPr/>
          </p:nvSpPr>
          <p:spPr>
            <a:xfrm>
              <a:off x="10361028" y="3712055"/>
              <a:ext cx="1127815" cy="140096"/>
            </a:xfrm>
            <a:prstGeom prst="rect">
              <a:avLst/>
            </a:prstGeom>
            <a:noFill/>
          </p:spPr>
          <p:txBody>
            <a:bodyPr wrap="none" lIns="0" tIns="0" rIns="0" bIns="0" rtlCol="0" anchor="ctr">
              <a:noAutofit/>
            </a:bodyPr>
            <a:lstStyle/>
            <a:p>
              <a:r>
                <a:rPr lang="en-GB" sz="700" noProof="0"/>
                <a:t>Caribbean</a:t>
              </a:r>
            </a:p>
          </p:txBody>
        </p:sp>
        <p:grpSp>
          <p:nvGrpSpPr>
            <p:cNvPr id="87" name="Group 86">
              <a:extLst>
                <a:ext uri="{FF2B5EF4-FFF2-40B4-BE49-F238E27FC236}">
                  <a16:creationId xmlns:a16="http://schemas.microsoft.com/office/drawing/2014/main" id="{648E898B-66FE-977E-748F-B3F18B489787}"/>
                </a:ext>
              </a:extLst>
            </p:cNvPr>
            <p:cNvGrpSpPr/>
            <p:nvPr/>
          </p:nvGrpSpPr>
          <p:grpSpPr>
            <a:xfrm>
              <a:off x="10262494" y="3756272"/>
              <a:ext cx="50400" cy="50400"/>
              <a:chOff x="10262494" y="3622488"/>
              <a:chExt cx="50400" cy="50400"/>
            </a:xfrm>
          </p:grpSpPr>
          <p:cxnSp>
            <p:nvCxnSpPr>
              <p:cNvPr id="88" name="Straight Connector 87">
                <a:extLst>
                  <a:ext uri="{FF2B5EF4-FFF2-40B4-BE49-F238E27FC236}">
                    <a16:creationId xmlns:a16="http://schemas.microsoft.com/office/drawing/2014/main" id="{DFA0DD8A-F453-B672-0E59-447CC7113503}"/>
                  </a:ext>
                </a:extLst>
              </p:cNvPr>
              <p:cNvCxnSpPr>
                <a:cxnSpLocks/>
              </p:cNvCxnSpPr>
              <p:nvPr/>
            </p:nvCxnSpPr>
            <p:spPr>
              <a:xfrm>
                <a:off x="10262494" y="3647688"/>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6B6CE9B0-FE04-3CAE-B584-FBC11FDAA080}"/>
                  </a:ext>
                </a:extLst>
              </p:cNvPr>
              <p:cNvCxnSpPr>
                <a:cxnSpLocks/>
              </p:cNvCxnSpPr>
              <p:nvPr/>
            </p:nvCxnSpPr>
            <p:spPr>
              <a:xfrm rot="16200000">
                <a:off x="10262494" y="3647688"/>
                <a:ext cx="50400" cy="0"/>
              </a:xfrm>
              <a:prstGeom prst="line">
                <a:avLst/>
              </a:prstGeom>
              <a:ln w="9525">
                <a:solidFill>
                  <a:srgbClr val="56889A"/>
                </a:solidFill>
              </a:ln>
            </p:spPr>
            <p:style>
              <a:lnRef idx="1">
                <a:schemeClr val="accent1"/>
              </a:lnRef>
              <a:fillRef idx="0">
                <a:schemeClr val="accent1"/>
              </a:fillRef>
              <a:effectRef idx="0">
                <a:schemeClr val="accent1"/>
              </a:effectRef>
              <a:fontRef idx="minor">
                <a:schemeClr val="tx1"/>
              </a:fontRef>
            </p:style>
          </p:cxnSp>
        </p:grpSp>
      </p:grpSp>
      <p:grpSp>
        <p:nvGrpSpPr>
          <p:cNvPr id="43" name="Group 42">
            <a:extLst>
              <a:ext uri="{FF2B5EF4-FFF2-40B4-BE49-F238E27FC236}">
                <a16:creationId xmlns:a16="http://schemas.microsoft.com/office/drawing/2014/main" id="{F891136F-8D17-B99D-6948-AABAFE9C9F6A}"/>
              </a:ext>
            </a:extLst>
          </p:cNvPr>
          <p:cNvGrpSpPr/>
          <p:nvPr/>
        </p:nvGrpSpPr>
        <p:grpSpPr>
          <a:xfrm>
            <a:off x="10261650" y="3282554"/>
            <a:ext cx="1144965" cy="140096"/>
            <a:chOff x="10261650" y="3520218"/>
            <a:chExt cx="1144965" cy="140096"/>
          </a:xfrm>
        </p:grpSpPr>
        <p:sp>
          <p:nvSpPr>
            <p:cNvPr id="81" name="Rectangle 80">
              <a:extLst>
                <a:ext uri="{FF2B5EF4-FFF2-40B4-BE49-F238E27FC236}">
                  <a16:creationId xmlns:a16="http://schemas.microsoft.com/office/drawing/2014/main" id="{C271531C-DD0A-B382-F134-D69153B25B5D}"/>
                </a:ext>
              </a:extLst>
            </p:cNvPr>
            <p:cNvSpPr/>
            <p:nvPr/>
          </p:nvSpPr>
          <p:spPr>
            <a:xfrm>
              <a:off x="10261847" y="3565263"/>
              <a:ext cx="50007" cy="50007"/>
            </a:xfrm>
            <a:prstGeom prst="rect">
              <a:avLst/>
            </a:prstGeom>
            <a:noFill/>
            <a:ln w="9525">
              <a:solidFill>
                <a:srgbClr val="229C8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82" name="TextBox 81">
              <a:extLst>
                <a:ext uri="{FF2B5EF4-FFF2-40B4-BE49-F238E27FC236}">
                  <a16:creationId xmlns:a16="http://schemas.microsoft.com/office/drawing/2014/main" id="{D9823138-3344-F2BE-61E1-DAD719667695}"/>
                </a:ext>
              </a:extLst>
            </p:cNvPr>
            <p:cNvSpPr txBox="1"/>
            <p:nvPr/>
          </p:nvSpPr>
          <p:spPr>
            <a:xfrm>
              <a:off x="10361028" y="3520218"/>
              <a:ext cx="1045587" cy="140096"/>
            </a:xfrm>
            <a:prstGeom prst="rect">
              <a:avLst/>
            </a:prstGeom>
            <a:noFill/>
          </p:spPr>
          <p:txBody>
            <a:bodyPr wrap="none" lIns="0" tIns="0" rIns="0" bIns="0" rtlCol="0" anchor="ctr">
              <a:noAutofit/>
            </a:bodyPr>
            <a:lstStyle/>
            <a:p>
              <a:r>
                <a:rPr lang="en-GB" sz="700" noProof="0"/>
                <a:t>Eastern Europe</a:t>
              </a:r>
            </a:p>
          </p:txBody>
        </p:sp>
        <p:cxnSp>
          <p:nvCxnSpPr>
            <p:cNvPr id="83" name="Straight Connector 82">
              <a:extLst>
                <a:ext uri="{FF2B5EF4-FFF2-40B4-BE49-F238E27FC236}">
                  <a16:creationId xmlns:a16="http://schemas.microsoft.com/office/drawing/2014/main" id="{24AB390E-6F0B-CF81-4271-2978992B67D5}"/>
                </a:ext>
              </a:extLst>
            </p:cNvPr>
            <p:cNvCxnSpPr>
              <a:cxnSpLocks/>
            </p:cNvCxnSpPr>
            <p:nvPr/>
          </p:nvCxnSpPr>
          <p:spPr>
            <a:xfrm>
              <a:off x="10261650" y="3591539"/>
              <a:ext cx="50400" cy="0"/>
            </a:xfrm>
            <a:prstGeom prst="line">
              <a:avLst/>
            </a:prstGeom>
            <a:ln w="9525">
              <a:solidFill>
                <a:srgbClr val="229C8F"/>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C7DB12E1-5D89-C620-0316-5CD7792A8FD0}"/>
                </a:ext>
              </a:extLst>
            </p:cNvPr>
            <p:cNvCxnSpPr>
              <a:cxnSpLocks/>
            </p:cNvCxnSpPr>
            <p:nvPr/>
          </p:nvCxnSpPr>
          <p:spPr>
            <a:xfrm rot="16200000">
              <a:off x="10261650" y="3591539"/>
              <a:ext cx="50400" cy="0"/>
            </a:xfrm>
            <a:prstGeom prst="line">
              <a:avLst/>
            </a:prstGeom>
            <a:ln w="9525">
              <a:solidFill>
                <a:srgbClr val="229C8F"/>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277E05F4-67F1-B024-EC14-468508F068BE}"/>
              </a:ext>
            </a:extLst>
          </p:cNvPr>
          <p:cNvGrpSpPr/>
          <p:nvPr/>
        </p:nvGrpSpPr>
        <p:grpSpPr>
          <a:xfrm>
            <a:off x="10260113" y="3404859"/>
            <a:ext cx="583740" cy="140096"/>
            <a:chOff x="10260113" y="3645876"/>
            <a:chExt cx="583740" cy="140096"/>
          </a:xfrm>
        </p:grpSpPr>
        <p:sp>
          <p:nvSpPr>
            <p:cNvPr id="76" name="Oval 75">
              <a:extLst>
                <a:ext uri="{FF2B5EF4-FFF2-40B4-BE49-F238E27FC236}">
                  <a16:creationId xmlns:a16="http://schemas.microsoft.com/office/drawing/2014/main" id="{0564EB69-F438-4B36-1336-11CFBEAC0A3E}"/>
                </a:ext>
              </a:extLst>
            </p:cNvPr>
            <p:cNvSpPr/>
            <p:nvPr/>
          </p:nvSpPr>
          <p:spPr>
            <a:xfrm>
              <a:off x="10260310" y="3690921"/>
              <a:ext cx="50007" cy="50007"/>
            </a:xfrm>
            <a:prstGeom prst="ellipse">
              <a:avLst/>
            </a:prstGeom>
            <a:noFill/>
            <a:ln w="9525">
              <a:solidFill>
                <a:srgbClr val="229C8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77" name="TextBox 76">
              <a:extLst>
                <a:ext uri="{FF2B5EF4-FFF2-40B4-BE49-F238E27FC236}">
                  <a16:creationId xmlns:a16="http://schemas.microsoft.com/office/drawing/2014/main" id="{4743F46F-0FA8-248A-5F8D-34312940063C}"/>
                </a:ext>
              </a:extLst>
            </p:cNvPr>
            <p:cNvSpPr txBox="1"/>
            <p:nvPr/>
          </p:nvSpPr>
          <p:spPr>
            <a:xfrm>
              <a:off x="10361029" y="3645876"/>
              <a:ext cx="482824" cy="140096"/>
            </a:xfrm>
            <a:prstGeom prst="rect">
              <a:avLst/>
            </a:prstGeom>
            <a:noFill/>
          </p:spPr>
          <p:txBody>
            <a:bodyPr wrap="none" lIns="0" tIns="0" rIns="0" bIns="0" rtlCol="0" anchor="ctr">
              <a:noAutofit/>
            </a:bodyPr>
            <a:lstStyle/>
            <a:p>
              <a:r>
                <a:rPr lang="en-GB" sz="700" noProof="0"/>
                <a:t>Central Asia</a:t>
              </a:r>
            </a:p>
          </p:txBody>
        </p:sp>
        <p:grpSp>
          <p:nvGrpSpPr>
            <p:cNvPr id="78" name="Group 77">
              <a:extLst>
                <a:ext uri="{FF2B5EF4-FFF2-40B4-BE49-F238E27FC236}">
                  <a16:creationId xmlns:a16="http://schemas.microsoft.com/office/drawing/2014/main" id="{C0146F4A-ADAE-7907-C85D-734CAFC9294C}"/>
                </a:ext>
              </a:extLst>
            </p:cNvPr>
            <p:cNvGrpSpPr/>
            <p:nvPr/>
          </p:nvGrpSpPr>
          <p:grpSpPr>
            <a:xfrm rot="18900000">
              <a:off x="10260113" y="3690724"/>
              <a:ext cx="50400" cy="50400"/>
              <a:chOff x="10262494" y="2935684"/>
              <a:chExt cx="50400" cy="50400"/>
            </a:xfrm>
          </p:grpSpPr>
          <p:cxnSp>
            <p:nvCxnSpPr>
              <p:cNvPr id="79" name="Straight Connector 78">
                <a:extLst>
                  <a:ext uri="{FF2B5EF4-FFF2-40B4-BE49-F238E27FC236}">
                    <a16:creationId xmlns:a16="http://schemas.microsoft.com/office/drawing/2014/main" id="{5868DB99-47EC-DF1F-DF44-3BFEEBB60A51}"/>
                  </a:ext>
                </a:extLst>
              </p:cNvPr>
              <p:cNvCxnSpPr>
                <a:cxnSpLocks/>
              </p:cNvCxnSpPr>
              <p:nvPr/>
            </p:nvCxnSpPr>
            <p:spPr>
              <a:xfrm>
                <a:off x="10262494" y="2960884"/>
                <a:ext cx="50400" cy="0"/>
              </a:xfrm>
              <a:prstGeom prst="line">
                <a:avLst/>
              </a:prstGeom>
              <a:ln w="9525">
                <a:solidFill>
                  <a:srgbClr val="229C8F"/>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3631823-7B18-4ED9-FB32-3C69156C4982}"/>
                  </a:ext>
                </a:extLst>
              </p:cNvPr>
              <p:cNvCxnSpPr>
                <a:cxnSpLocks/>
              </p:cNvCxnSpPr>
              <p:nvPr/>
            </p:nvCxnSpPr>
            <p:spPr>
              <a:xfrm rot="16200000">
                <a:off x="10262494" y="2960884"/>
                <a:ext cx="50400" cy="0"/>
              </a:xfrm>
              <a:prstGeom prst="line">
                <a:avLst/>
              </a:prstGeom>
              <a:ln w="9525">
                <a:solidFill>
                  <a:srgbClr val="229C8F"/>
                </a:solidFill>
              </a:ln>
            </p:spPr>
            <p:style>
              <a:lnRef idx="1">
                <a:schemeClr val="accent1"/>
              </a:lnRef>
              <a:fillRef idx="0">
                <a:schemeClr val="accent1"/>
              </a:fillRef>
              <a:effectRef idx="0">
                <a:schemeClr val="accent1"/>
              </a:effectRef>
              <a:fontRef idx="minor">
                <a:schemeClr val="tx1"/>
              </a:fontRef>
            </p:style>
          </p:cxnSp>
        </p:grpSp>
      </p:grpSp>
      <p:grpSp>
        <p:nvGrpSpPr>
          <p:cNvPr id="45" name="Group 44">
            <a:extLst>
              <a:ext uri="{FF2B5EF4-FFF2-40B4-BE49-F238E27FC236}">
                <a16:creationId xmlns:a16="http://schemas.microsoft.com/office/drawing/2014/main" id="{AC79FFCD-8A3B-F30B-20F4-0B7ADCC2628D}"/>
              </a:ext>
            </a:extLst>
          </p:cNvPr>
          <p:cNvGrpSpPr/>
          <p:nvPr/>
        </p:nvGrpSpPr>
        <p:grpSpPr>
          <a:xfrm>
            <a:off x="10261847" y="3527164"/>
            <a:ext cx="1261021" cy="140096"/>
            <a:chOff x="10261847" y="3784536"/>
            <a:chExt cx="1261021" cy="140096"/>
          </a:xfrm>
        </p:grpSpPr>
        <p:sp>
          <p:nvSpPr>
            <p:cNvPr id="73" name="Rectangle 72">
              <a:extLst>
                <a:ext uri="{FF2B5EF4-FFF2-40B4-BE49-F238E27FC236}">
                  <a16:creationId xmlns:a16="http://schemas.microsoft.com/office/drawing/2014/main" id="{8A1B46C5-2D3F-B436-B4AE-E9A5A8882EDA}"/>
                </a:ext>
              </a:extLst>
            </p:cNvPr>
            <p:cNvSpPr/>
            <p:nvPr/>
          </p:nvSpPr>
          <p:spPr>
            <a:xfrm>
              <a:off x="10261847" y="3829581"/>
              <a:ext cx="50007" cy="50007"/>
            </a:xfrm>
            <a:prstGeom prst="rect">
              <a:avLst/>
            </a:prstGeom>
            <a:noFill/>
            <a:ln w="9525">
              <a:solidFill>
                <a:srgbClr val="229C8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74" name="TextBox 73">
              <a:extLst>
                <a:ext uri="{FF2B5EF4-FFF2-40B4-BE49-F238E27FC236}">
                  <a16:creationId xmlns:a16="http://schemas.microsoft.com/office/drawing/2014/main" id="{F72F027E-BE67-F922-F320-37F217FA4D76}"/>
                </a:ext>
              </a:extLst>
            </p:cNvPr>
            <p:cNvSpPr txBox="1"/>
            <p:nvPr/>
          </p:nvSpPr>
          <p:spPr>
            <a:xfrm>
              <a:off x="10361028" y="3784536"/>
              <a:ext cx="1161840" cy="140096"/>
            </a:xfrm>
            <a:prstGeom prst="rect">
              <a:avLst/>
            </a:prstGeom>
            <a:noFill/>
          </p:spPr>
          <p:txBody>
            <a:bodyPr wrap="none" lIns="0" tIns="0" rIns="0" bIns="0" rtlCol="0" anchor="ctr">
              <a:noAutofit/>
            </a:bodyPr>
            <a:lstStyle/>
            <a:p>
              <a:r>
                <a:rPr lang="en-GB" sz="700" noProof="0"/>
                <a:t>North Africa and Middle East</a:t>
              </a:r>
            </a:p>
          </p:txBody>
        </p:sp>
        <p:sp>
          <p:nvSpPr>
            <p:cNvPr id="75" name="Isosceles Triangle 74">
              <a:extLst>
                <a:ext uri="{FF2B5EF4-FFF2-40B4-BE49-F238E27FC236}">
                  <a16:creationId xmlns:a16="http://schemas.microsoft.com/office/drawing/2014/main" id="{25EB666D-2A80-6EDF-B1AD-42DA4FEA3D3C}"/>
                </a:ext>
              </a:extLst>
            </p:cNvPr>
            <p:cNvSpPr/>
            <p:nvPr/>
          </p:nvSpPr>
          <p:spPr>
            <a:xfrm>
              <a:off x="10266609" y="3835365"/>
              <a:ext cx="36000" cy="43200"/>
            </a:xfrm>
            <a:prstGeom prst="triangle">
              <a:avLst/>
            </a:prstGeom>
            <a:noFill/>
            <a:ln w="9525">
              <a:solidFill>
                <a:srgbClr val="229C8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grpSp>
      <p:grpSp>
        <p:nvGrpSpPr>
          <p:cNvPr id="46" name="Group 45">
            <a:extLst>
              <a:ext uri="{FF2B5EF4-FFF2-40B4-BE49-F238E27FC236}">
                <a16:creationId xmlns:a16="http://schemas.microsoft.com/office/drawing/2014/main" id="{CA73190D-3265-4F52-71A0-4D81BB6073D1}"/>
              </a:ext>
            </a:extLst>
          </p:cNvPr>
          <p:cNvGrpSpPr/>
          <p:nvPr/>
        </p:nvGrpSpPr>
        <p:grpSpPr>
          <a:xfrm>
            <a:off x="10261847" y="3771774"/>
            <a:ext cx="1261021" cy="140096"/>
            <a:chOff x="10261847" y="4048855"/>
            <a:chExt cx="1261021" cy="140096"/>
          </a:xfrm>
        </p:grpSpPr>
        <p:sp>
          <p:nvSpPr>
            <p:cNvPr id="71" name="Oval 70">
              <a:extLst>
                <a:ext uri="{FF2B5EF4-FFF2-40B4-BE49-F238E27FC236}">
                  <a16:creationId xmlns:a16="http://schemas.microsoft.com/office/drawing/2014/main" id="{93755B47-7937-5A23-E00F-52A1ACD78F70}"/>
                </a:ext>
              </a:extLst>
            </p:cNvPr>
            <p:cNvSpPr/>
            <p:nvPr/>
          </p:nvSpPr>
          <p:spPr>
            <a:xfrm>
              <a:off x="10261847" y="4093900"/>
              <a:ext cx="50007" cy="50007"/>
            </a:xfrm>
            <a:prstGeom prst="ellipse">
              <a:avLst/>
            </a:prstGeom>
            <a:noFill/>
            <a:ln w="9525">
              <a:solidFill>
                <a:srgbClr val="4AC46E"/>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72" name="TextBox 71">
              <a:extLst>
                <a:ext uri="{FF2B5EF4-FFF2-40B4-BE49-F238E27FC236}">
                  <a16:creationId xmlns:a16="http://schemas.microsoft.com/office/drawing/2014/main" id="{7FAF2DF7-2C77-D1BE-5C99-68F909BFC81D}"/>
                </a:ext>
              </a:extLst>
            </p:cNvPr>
            <p:cNvSpPr txBox="1"/>
            <p:nvPr/>
          </p:nvSpPr>
          <p:spPr>
            <a:xfrm>
              <a:off x="10361028" y="4048855"/>
              <a:ext cx="1161840" cy="140096"/>
            </a:xfrm>
            <a:prstGeom prst="rect">
              <a:avLst/>
            </a:prstGeom>
            <a:noFill/>
          </p:spPr>
          <p:txBody>
            <a:bodyPr wrap="none" lIns="0" tIns="0" rIns="0" bIns="0" rtlCol="0" anchor="ctr">
              <a:noAutofit/>
            </a:bodyPr>
            <a:lstStyle/>
            <a:p>
              <a:r>
                <a:rPr lang="en-GB" sz="700" noProof="0"/>
                <a:t>Southeast Asia</a:t>
              </a:r>
            </a:p>
          </p:txBody>
        </p:sp>
      </p:grpSp>
      <p:grpSp>
        <p:nvGrpSpPr>
          <p:cNvPr id="47" name="Group 46">
            <a:extLst>
              <a:ext uri="{FF2B5EF4-FFF2-40B4-BE49-F238E27FC236}">
                <a16:creationId xmlns:a16="http://schemas.microsoft.com/office/drawing/2014/main" id="{87F2138E-291D-A028-C932-292389BB27D9}"/>
              </a:ext>
            </a:extLst>
          </p:cNvPr>
          <p:cNvGrpSpPr/>
          <p:nvPr/>
        </p:nvGrpSpPr>
        <p:grpSpPr>
          <a:xfrm>
            <a:off x="10261847" y="3894079"/>
            <a:ext cx="1261021" cy="140096"/>
            <a:chOff x="10261847" y="4178743"/>
            <a:chExt cx="1261021" cy="140096"/>
          </a:xfrm>
        </p:grpSpPr>
        <p:sp>
          <p:nvSpPr>
            <p:cNvPr id="69" name="Isosceles Triangle 68">
              <a:extLst>
                <a:ext uri="{FF2B5EF4-FFF2-40B4-BE49-F238E27FC236}">
                  <a16:creationId xmlns:a16="http://schemas.microsoft.com/office/drawing/2014/main" id="{86B47371-6E03-AED7-2CFC-AF21B1F972F9}"/>
                </a:ext>
              </a:extLst>
            </p:cNvPr>
            <p:cNvSpPr/>
            <p:nvPr/>
          </p:nvSpPr>
          <p:spPr>
            <a:xfrm>
              <a:off x="10261847" y="4223788"/>
              <a:ext cx="50007" cy="50007"/>
            </a:xfrm>
            <a:prstGeom prst="triangle">
              <a:avLst/>
            </a:prstGeom>
            <a:noFill/>
            <a:ln w="9525">
              <a:solidFill>
                <a:srgbClr val="4AC46E"/>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70" name="TextBox 69">
              <a:extLst>
                <a:ext uri="{FF2B5EF4-FFF2-40B4-BE49-F238E27FC236}">
                  <a16:creationId xmlns:a16="http://schemas.microsoft.com/office/drawing/2014/main" id="{7A812456-A1F1-B970-572A-CD7AD473270D}"/>
                </a:ext>
              </a:extLst>
            </p:cNvPr>
            <p:cNvSpPr txBox="1"/>
            <p:nvPr/>
          </p:nvSpPr>
          <p:spPr>
            <a:xfrm>
              <a:off x="10361028" y="4178743"/>
              <a:ext cx="1161840" cy="140096"/>
            </a:xfrm>
            <a:prstGeom prst="rect">
              <a:avLst/>
            </a:prstGeom>
            <a:noFill/>
          </p:spPr>
          <p:txBody>
            <a:bodyPr wrap="none" lIns="0" tIns="0" rIns="0" bIns="0" rtlCol="0" anchor="ctr">
              <a:noAutofit/>
            </a:bodyPr>
            <a:lstStyle/>
            <a:p>
              <a:r>
                <a:rPr lang="en-GB" sz="700" noProof="0"/>
                <a:t>East Asia</a:t>
              </a:r>
            </a:p>
          </p:txBody>
        </p:sp>
      </p:grpSp>
      <p:grpSp>
        <p:nvGrpSpPr>
          <p:cNvPr id="48" name="Group 47">
            <a:extLst>
              <a:ext uri="{FF2B5EF4-FFF2-40B4-BE49-F238E27FC236}">
                <a16:creationId xmlns:a16="http://schemas.microsoft.com/office/drawing/2014/main" id="{CBD47FA6-FE37-A72B-5CC1-84D73E8F1609}"/>
              </a:ext>
            </a:extLst>
          </p:cNvPr>
          <p:cNvGrpSpPr/>
          <p:nvPr/>
        </p:nvGrpSpPr>
        <p:grpSpPr>
          <a:xfrm>
            <a:off x="10261650" y="3649469"/>
            <a:ext cx="1261218" cy="140096"/>
            <a:chOff x="10261650" y="3922649"/>
            <a:chExt cx="1261218" cy="140096"/>
          </a:xfrm>
        </p:grpSpPr>
        <p:sp>
          <p:nvSpPr>
            <p:cNvPr id="64" name="Rectangle 63">
              <a:extLst>
                <a:ext uri="{FF2B5EF4-FFF2-40B4-BE49-F238E27FC236}">
                  <a16:creationId xmlns:a16="http://schemas.microsoft.com/office/drawing/2014/main" id="{AFD8DE6D-6F48-F0D8-A866-9C640A96693D}"/>
                </a:ext>
              </a:extLst>
            </p:cNvPr>
            <p:cNvSpPr/>
            <p:nvPr/>
          </p:nvSpPr>
          <p:spPr>
            <a:xfrm>
              <a:off x="10261847" y="3967042"/>
              <a:ext cx="50007" cy="50007"/>
            </a:xfrm>
            <a:prstGeom prst="rect">
              <a:avLst/>
            </a:prstGeom>
            <a:noFill/>
            <a:ln w="9525">
              <a:solidFill>
                <a:srgbClr val="35B577"/>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65" name="TextBox 64">
              <a:extLst>
                <a:ext uri="{FF2B5EF4-FFF2-40B4-BE49-F238E27FC236}">
                  <a16:creationId xmlns:a16="http://schemas.microsoft.com/office/drawing/2014/main" id="{A93A0A38-9BAE-9B46-F418-B5498AC2F2D9}"/>
                </a:ext>
              </a:extLst>
            </p:cNvPr>
            <p:cNvSpPr txBox="1"/>
            <p:nvPr/>
          </p:nvSpPr>
          <p:spPr>
            <a:xfrm>
              <a:off x="10361028" y="3922649"/>
              <a:ext cx="1161840" cy="140096"/>
            </a:xfrm>
            <a:prstGeom prst="rect">
              <a:avLst/>
            </a:prstGeom>
            <a:noFill/>
          </p:spPr>
          <p:txBody>
            <a:bodyPr wrap="none" lIns="0" tIns="0" rIns="0" bIns="0" rtlCol="0" anchor="ctr">
              <a:noAutofit/>
            </a:bodyPr>
            <a:lstStyle/>
            <a:p>
              <a:r>
                <a:rPr lang="en-GB" sz="700" noProof="0"/>
                <a:t>South Asia</a:t>
              </a:r>
            </a:p>
          </p:txBody>
        </p:sp>
        <p:sp>
          <p:nvSpPr>
            <p:cNvPr id="66" name="Oval 65">
              <a:extLst>
                <a:ext uri="{FF2B5EF4-FFF2-40B4-BE49-F238E27FC236}">
                  <a16:creationId xmlns:a16="http://schemas.microsoft.com/office/drawing/2014/main" id="{B90CF034-7FCB-AB41-DE97-C61817794213}"/>
                </a:ext>
              </a:extLst>
            </p:cNvPr>
            <p:cNvSpPr/>
            <p:nvPr/>
          </p:nvSpPr>
          <p:spPr>
            <a:xfrm>
              <a:off x="10265250" y="3970445"/>
              <a:ext cx="43200" cy="43200"/>
            </a:xfrm>
            <a:prstGeom prst="ellipse">
              <a:avLst/>
            </a:prstGeom>
            <a:noFill/>
            <a:ln w="9525">
              <a:solidFill>
                <a:srgbClr val="35B577"/>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cxnSp>
          <p:nvCxnSpPr>
            <p:cNvPr id="67" name="Straight Connector 66">
              <a:extLst>
                <a:ext uri="{FF2B5EF4-FFF2-40B4-BE49-F238E27FC236}">
                  <a16:creationId xmlns:a16="http://schemas.microsoft.com/office/drawing/2014/main" id="{1D8A5E07-1671-F69E-AA32-E1FDC1D9873F}"/>
                </a:ext>
              </a:extLst>
            </p:cNvPr>
            <p:cNvCxnSpPr>
              <a:cxnSpLocks/>
            </p:cNvCxnSpPr>
            <p:nvPr/>
          </p:nvCxnSpPr>
          <p:spPr>
            <a:xfrm>
              <a:off x="10261650" y="3992045"/>
              <a:ext cx="50400" cy="0"/>
            </a:xfrm>
            <a:prstGeom prst="line">
              <a:avLst/>
            </a:prstGeom>
            <a:ln w="9525">
              <a:solidFill>
                <a:srgbClr val="35B577"/>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1443B84-645A-47D4-B0E4-BD92E10F3CB0}"/>
                </a:ext>
              </a:extLst>
            </p:cNvPr>
            <p:cNvCxnSpPr>
              <a:cxnSpLocks/>
            </p:cNvCxnSpPr>
            <p:nvPr/>
          </p:nvCxnSpPr>
          <p:spPr>
            <a:xfrm rot="16200000">
              <a:off x="10261650" y="3992045"/>
              <a:ext cx="50400" cy="0"/>
            </a:xfrm>
            <a:prstGeom prst="line">
              <a:avLst/>
            </a:prstGeom>
            <a:ln w="9525">
              <a:solidFill>
                <a:srgbClr val="35B577"/>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293E2D9B-3A3B-5D64-308F-938C25A487B7}"/>
              </a:ext>
            </a:extLst>
          </p:cNvPr>
          <p:cNvGrpSpPr/>
          <p:nvPr/>
        </p:nvGrpSpPr>
        <p:grpSpPr>
          <a:xfrm>
            <a:off x="10274250" y="4016384"/>
            <a:ext cx="1248618" cy="140096"/>
            <a:chOff x="10274250" y="4321560"/>
            <a:chExt cx="1248618" cy="140096"/>
          </a:xfrm>
        </p:grpSpPr>
        <p:sp>
          <p:nvSpPr>
            <p:cNvPr id="62" name="Oval 61">
              <a:extLst>
                <a:ext uri="{FF2B5EF4-FFF2-40B4-BE49-F238E27FC236}">
                  <a16:creationId xmlns:a16="http://schemas.microsoft.com/office/drawing/2014/main" id="{5D34B9E2-3263-70E5-9E54-4064AA077554}"/>
                </a:ext>
              </a:extLst>
            </p:cNvPr>
            <p:cNvSpPr/>
            <p:nvPr/>
          </p:nvSpPr>
          <p:spPr>
            <a:xfrm>
              <a:off x="10274250" y="4379008"/>
              <a:ext cx="25200" cy="25200"/>
            </a:xfrm>
            <a:prstGeom prst="ellipse">
              <a:avLst/>
            </a:prstGeom>
            <a:noFill/>
            <a:ln w="9525">
              <a:solidFill>
                <a:srgbClr val="C8DC5B"/>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63" name="TextBox 62">
              <a:extLst>
                <a:ext uri="{FF2B5EF4-FFF2-40B4-BE49-F238E27FC236}">
                  <a16:creationId xmlns:a16="http://schemas.microsoft.com/office/drawing/2014/main" id="{226DDC05-8B11-D7B5-F173-C84ABB7DECBB}"/>
                </a:ext>
              </a:extLst>
            </p:cNvPr>
            <p:cNvSpPr txBox="1"/>
            <p:nvPr/>
          </p:nvSpPr>
          <p:spPr>
            <a:xfrm>
              <a:off x="10361028" y="4321560"/>
              <a:ext cx="1161840" cy="140096"/>
            </a:xfrm>
            <a:prstGeom prst="rect">
              <a:avLst/>
            </a:prstGeom>
            <a:noFill/>
          </p:spPr>
          <p:txBody>
            <a:bodyPr wrap="none" lIns="0" tIns="0" rIns="0" bIns="0" rtlCol="0" anchor="ctr">
              <a:noAutofit/>
            </a:bodyPr>
            <a:lstStyle/>
            <a:p>
              <a:r>
                <a:rPr lang="en-GB" sz="700" noProof="0"/>
                <a:t>Oceania</a:t>
              </a:r>
            </a:p>
          </p:txBody>
        </p:sp>
      </p:grpSp>
      <p:grpSp>
        <p:nvGrpSpPr>
          <p:cNvPr id="50" name="Group 49">
            <a:extLst>
              <a:ext uri="{FF2B5EF4-FFF2-40B4-BE49-F238E27FC236}">
                <a16:creationId xmlns:a16="http://schemas.microsoft.com/office/drawing/2014/main" id="{C7DC341A-C4F9-1CF5-F3A0-0CE43AA1A6F2}"/>
              </a:ext>
            </a:extLst>
          </p:cNvPr>
          <p:cNvGrpSpPr/>
          <p:nvPr/>
        </p:nvGrpSpPr>
        <p:grpSpPr>
          <a:xfrm>
            <a:off x="10261847" y="4138689"/>
            <a:ext cx="1261021" cy="140096"/>
            <a:chOff x="10261847" y="4439380"/>
            <a:chExt cx="1261021" cy="140096"/>
          </a:xfrm>
        </p:grpSpPr>
        <p:sp>
          <p:nvSpPr>
            <p:cNvPr id="60" name="Oval 59">
              <a:extLst>
                <a:ext uri="{FF2B5EF4-FFF2-40B4-BE49-F238E27FC236}">
                  <a16:creationId xmlns:a16="http://schemas.microsoft.com/office/drawing/2014/main" id="{722FF7ED-B855-0712-1B57-B4C5F04A54E3}"/>
                </a:ext>
              </a:extLst>
            </p:cNvPr>
            <p:cNvSpPr/>
            <p:nvPr/>
          </p:nvSpPr>
          <p:spPr>
            <a:xfrm>
              <a:off x="10261847" y="4484425"/>
              <a:ext cx="50007" cy="50007"/>
            </a:xfrm>
            <a:prstGeom prst="ellipse">
              <a:avLst/>
            </a:prstGeom>
            <a:noFill/>
            <a:ln w="9525">
              <a:solidFill>
                <a:srgbClr val="C6EB04"/>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61" name="TextBox 60">
              <a:extLst>
                <a:ext uri="{FF2B5EF4-FFF2-40B4-BE49-F238E27FC236}">
                  <a16:creationId xmlns:a16="http://schemas.microsoft.com/office/drawing/2014/main" id="{E8851B22-C2A7-5368-C5FB-0B0139E38B93}"/>
                </a:ext>
              </a:extLst>
            </p:cNvPr>
            <p:cNvSpPr txBox="1"/>
            <p:nvPr/>
          </p:nvSpPr>
          <p:spPr>
            <a:xfrm>
              <a:off x="10361028" y="4439380"/>
              <a:ext cx="1161840" cy="140096"/>
            </a:xfrm>
            <a:prstGeom prst="rect">
              <a:avLst/>
            </a:prstGeom>
            <a:noFill/>
          </p:spPr>
          <p:txBody>
            <a:bodyPr wrap="none" lIns="0" tIns="0" rIns="0" bIns="0" rtlCol="0" anchor="ctr">
              <a:noAutofit/>
            </a:bodyPr>
            <a:lstStyle/>
            <a:p>
              <a:r>
                <a:rPr lang="en-GB" sz="700" noProof="0"/>
                <a:t>Western Sub-Saharan Africa</a:t>
              </a:r>
            </a:p>
          </p:txBody>
        </p:sp>
      </p:grpSp>
      <p:grpSp>
        <p:nvGrpSpPr>
          <p:cNvPr id="51" name="Group 50">
            <a:extLst>
              <a:ext uri="{FF2B5EF4-FFF2-40B4-BE49-F238E27FC236}">
                <a16:creationId xmlns:a16="http://schemas.microsoft.com/office/drawing/2014/main" id="{AAE38301-FEB2-7CB4-AF25-AD04B90ECA86}"/>
              </a:ext>
            </a:extLst>
          </p:cNvPr>
          <p:cNvGrpSpPr/>
          <p:nvPr/>
        </p:nvGrpSpPr>
        <p:grpSpPr>
          <a:xfrm>
            <a:off x="10274250" y="4260994"/>
            <a:ext cx="1248618" cy="140096"/>
            <a:chOff x="10274250" y="4545397"/>
            <a:chExt cx="1248618" cy="140096"/>
          </a:xfrm>
        </p:grpSpPr>
        <p:sp>
          <p:nvSpPr>
            <p:cNvPr id="58" name="Oval 57">
              <a:extLst>
                <a:ext uri="{FF2B5EF4-FFF2-40B4-BE49-F238E27FC236}">
                  <a16:creationId xmlns:a16="http://schemas.microsoft.com/office/drawing/2014/main" id="{402064E9-2E27-A841-CD67-997A8DEA2DEE}"/>
                </a:ext>
              </a:extLst>
            </p:cNvPr>
            <p:cNvSpPr/>
            <p:nvPr/>
          </p:nvSpPr>
          <p:spPr>
            <a:xfrm>
              <a:off x="10274250" y="4602845"/>
              <a:ext cx="25200" cy="25200"/>
            </a:xfrm>
            <a:prstGeom prst="ellipse">
              <a:avLst/>
            </a:prstGeom>
            <a:noFill/>
            <a:ln w="9525">
              <a:solidFill>
                <a:srgbClr val="C6EB04"/>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59" name="TextBox 58">
              <a:extLst>
                <a:ext uri="{FF2B5EF4-FFF2-40B4-BE49-F238E27FC236}">
                  <a16:creationId xmlns:a16="http://schemas.microsoft.com/office/drawing/2014/main" id="{3DE7CA23-A7B7-E33D-4688-23F41480E883}"/>
                </a:ext>
              </a:extLst>
            </p:cNvPr>
            <p:cNvSpPr txBox="1"/>
            <p:nvPr/>
          </p:nvSpPr>
          <p:spPr>
            <a:xfrm>
              <a:off x="10361028" y="4545397"/>
              <a:ext cx="1161840" cy="140096"/>
            </a:xfrm>
            <a:prstGeom prst="rect">
              <a:avLst/>
            </a:prstGeom>
            <a:noFill/>
          </p:spPr>
          <p:txBody>
            <a:bodyPr wrap="none" lIns="0" tIns="0" rIns="0" bIns="0" rtlCol="0" anchor="ctr">
              <a:noAutofit/>
            </a:bodyPr>
            <a:lstStyle/>
            <a:p>
              <a:r>
                <a:rPr lang="en-GB" sz="700" noProof="0"/>
                <a:t>Eastern Sub-Saharan Africa</a:t>
              </a:r>
            </a:p>
          </p:txBody>
        </p:sp>
      </p:grpSp>
      <p:grpSp>
        <p:nvGrpSpPr>
          <p:cNvPr id="52" name="Group 51">
            <a:extLst>
              <a:ext uri="{FF2B5EF4-FFF2-40B4-BE49-F238E27FC236}">
                <a16:creationId xmlns:a16="http://schemas.microsoft.com/office/drawing/2014/main" id="{92156C71-2220-74B9-D1A8-FEC033EE8475}"/>
              </a:ext>
            </a:extLst>
          </p:cNvPr>
          <p:cNvGrpSpPr/>
          <p:nvPr/>
        </p:nvGrpSpPr>
        <p:grpSpPr>
          <a:xfrm>
            <a:off x="10261847" y="4383299"/>
            <a:ext cx="1261021" cy="140096"/>
            <a:chOff x="10261847" y="4672742"/>
            <a:chExt cx="1261021" cy="140096"/>
          </a:xfrm>
        </p:grpSpPr>
        <p:sp>
          <p:nvSpPr>
            <p:cNvPr id="56" name="Oval 55">
              <a:extLst>
                <a:ext uri="{FF2B5EF4-FFF2-40B4-BE49-F238E27FC236}">
                  <a16:creationId xmlns:a16="http://schemas.microsoft.com/office/drawing/2014/main" id="{02165AFF-EA8F-C5B0-60E7-7513B9090FD7}"/>
                </a:ext>
              </a:extLst>
            </p:cNvPr>
            <p:cNvSpPr/>
            <p:nvPr/>
          </p:nvSpPr>
          <p:spPr>
            <a:xfrm>
              <a:off x="10261847" y="4717787"/>
              <a:ext cx="50007" cy="50007"/>
            </a:xfrm>
            <a:prstGeom prst="ellipse">
              <a:avLst/>
            </a:prstGeom>
            <a:noFill/>
            <a:ln w="9525">
              <a:solidFill>
                <a:srgbClr val="EAE98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57" name="TextBox 56">
              <a:extLst>
                <a:ext uri="{FF2B5EF4-FFF2-40B4-BE49-F238E27FC236}">
                  <a16:creationId xmlns:a16="http://schemas.microsoft.com/office/drawing/2014/main" id="{BDD5FA5B-F0AB-D40E-6B56-D172198F5E04}"/>
                </a:ext>
              </a:extLst>
            </p:cNvPr>
            <p:cNvSpPr txBox="1"/>
            <p:nvPr/>
          </p:nvSpPr>
          <p:spPr>
            <a:xfrm>
              <a:off x="10361028" y="4672742"/>
              <a:ext cx="1161840" cy="140096"/>
            </a:xfrm>
            <a:prstGeom prst="rect">
              <a:avLst/>
            </a:prstGeom>
            <a:noFill/>
          </p:spPr>
          <p:txBody>
            <a:bodyPr wrap="none" lIns="0" tIns="0" rIns="0" bIns="0" rtlCol="0" anchor="ctr">
              <a:noAutofit/>
            </a:bodyPr>
            <a:lstStyle/>
            <a:p>
              <a:r>
                <a:rPr lang="en-GB" sz="700" noProof="0"/>
                <a:t>Central Sub-Saharan Africa</a:t>
              </a:r>
            </a:p>
          </p:txBody>
        </p:sp>
      </p:grpSp>
      <p:grpSp>
        <p:nvGrpSpPr>
          <p:cNvPr id="53" name="Group 52">
            <a:extLst>
              <a:ext uri="{FF2B5EF4-FFF2-40B4-BE49-F238E27FC236}">
                <a16:creationId xmlns:a16="http://schemas.microsoft.com/office/drawing/2014/main" id="{4374A411-BBDE-1B76-AB72-95900CB82155}"/>
              </a:ext>
            </a:extLst>
          </p:cNvPr>
          <p:cNvGrpSpPr/>
          <p:nvPr/>
        </p:nvGrpSpPr>
        <p:grpSpPr>
          <a:xfrm>
            <a:off x="10261847" y="4505600"/>
            <a:ext cx="1261021" cy="140096"/>
            <a:chOff x="10261847" y="4772754"/>
            <a:chExt cx="1261021" cy="140096"/>
          </a:xfrm>
        </p:grpSpPr>
        <p:sp>
          <p:nvSpPr>
            <p:cNvPr id="54" name="Rectangle 53">
              <a:extLst>
                <a:ext uri="{FF2B5EF4-FFF2-40B4-BE49-F238E27FC236}">
                  <a16:creationId xmlns:a16="http://schemas.microsoft.com/office/drawing/2014/main" id="{C30AADAB-BAB1-50F2-921A-800334F493B9}"/>
                </a:ext>
              </a:extLst>
            </p:cNvPr>
            <p:cNvSpPr/>
            <p:nvPr/>
          </p:nvSpPr>
          <p:spPr>
            <a:xfrm>
              <a:off x="10261847" y="4817799"/>
              <a:ext cx="50007" cy="50007"/>
            </a:xfrm>
            <a:prstGeom prst="rect">
              <a:avLst/>
            </a:prstGeom>
            <a:noFill/>
            <a:ln w="9525">
              <a:solidFill>
                <a:srgbClr val="F2F285"/>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55" name="TextBox 54">
              <a:extLst>
                <a:ext uri="{FF2B5EF4-FFF2-40B4-BE49-F238E27FC236}">
                  <a16:creationId xmlns:a16="http://schemas.microsoft.com/office/drawing/2014/main" id="{9AB48097-0399-51AE-68FF-21B99D939593}"/>
                </a:ext>
              </a:extLst>
            </p:cNvPr>
            <p:cNvSpPr txBox="1"/>
            <p:nvPr/>
          </p:nvSpPr>
          <p:spPr>
            <a:xfrm>
              <a:off x="10361028" y="4772754"/>
              <a:ext cx="1161840" cy="140096"/>
            </a:xfrm>
            <a:prstGeom prst="rect">
              <a:avLst/>
            </a:prstGeom>
            <a:noFill/>
          </p:spPr>
          <p:txBody>
            <a:bodyPr wrap="none" lIns="0" tIns="0" rIns="0" bIns="0" rtlCol="0" anchor="ctr">
              <a:noAutofit/>
            </a:bodyPr>
            <a:lstStyle/>
            <a:p>
              <a:r>
                <a:rPr lang="en-GB" sz="700" noProof="0"/>
                <a:t>Southern Sub-Saharan Africa</a:t>
              </a:r>
            </a:p>
          </p:txBody>
        </p:sp>
      </p:grpSp>
      <p:grpSp>
        <p:nvGrpSpPr>
          <p:cNvPr id="130" name="Group 129">
            <a:extLst>
              <a:ext uri="{FF2B5EF4-FFF2-40B4-BE49-F238E27FC236}">
                <a16:creationId xmlns:a16="http://schemas.microsoft.com/office/drawing/2014/main" id="{39EBFBB2-59EE-0597-7615-47C2CFE4B513}"/>
              </a:ext>
            </a:extLst>
          </p:cNvPr>
          <p:cNvGrpSpPr/>
          <p:nvPr/>
        </p:nvGrpSpPr>
        <p:grpSpPr>
          <a:xfrm>
            <a:off x="10161005" y="4604853"/>
            <a:ext cx="1212742" cy="591960"/>
            <a:chOff x="10161005" y="4604853"/>
            <a:chExt cx="1212742" cy="591960"/>
          </a:xfrm>
        </p:grpSpPr>
        <p:grpSp>
          <p:nvGrpSpPr>
            <p:cNvPr id="131" name="Group 130">
              <a:extLst>
                <a:ext uri="{FF2B5EF4-FFF2-40B4-BE49-F238E27FC236}">
                  <a16:creationId xmlns:a16="http://schemas.microsoft.com/office/drawing/2014/main" id="{69948CF4-156A-5A5C-F2EB-A01CAECD4780}"/>
                </a:ext>
              </a:extLst>
            </p:cNvPr>
            <p:cNvGrpSpPr/>
            <p:nvPr/>
          </p:nvGrpSpPr>
          <p:grpSpPr>
            <a:xfrm>
              <a:off x="10268113" y="4738873"/>
              <a:ext cx="575740" cy="140096"/>
              <a:chOff x="10268113" y="4760304"/>
              <a:chExt cx="575740" cy="140096"/>
            </a:xfrm>
          </p:grpSpPr>
          <p:sp>
            <p:nvSpPr>
              <p:cNvPr id="148" name="Oval 147">
                <a:extLst>
                  <a:ext uri="{FF2B5EF4-FFF2-40B4-BE49-F238E27FC236}">
                    <a16:creationId xmlns:a16="http://schemas.microsoft.com/office/drawing/2014/main" id="{EC7CD32D-505E-66AA-0D40-26BDC1EB4901}"/>
                  </a:ext>
                </a:extLst>
              </p:cNvPr>
              <p:cNvSpPr/>
              <p:nvPr/>
            </p:nvSpPr>
            <p:spPr>
              <a:xfrm>
                <a:off x="10268113" y="4810552"/>
                <a:ext cx="39600" cy="396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49" name="TextBox 148">
                <a:extLst>
                  <a:ext uri="{FF2B5EF4-FFF2-40B4-BE49-F238E27FC236}">
                    <a16:creationId xmlns:a16="http://schemas.microsoft.com/office/drawing/2014/main" id="{0C514FED-A59C-678D-6834-4D429448FE9F}"/>
                  </a:ext>
                </a:extLst>
              </p:cNvPr>
              <p:cNvSpPr txBox="1"/>
              <p:nvPr/>
            </p:nvSpPr>
            <p:spPr>
              <a:xfrm>
                <a:off x="10361029" y="4760304"/>
                <a:ext cx="482824" cy="140096"/>
              </a:xfrm>
              <a:prstGeom prst="rect">
                <a:avLst/>
              </a:prstGeom>
              <a:noFill/>
            </p:spPr>
            <p:txBody>
              <a:bodyPr wrap="none" lIns="0" tIns="0" rIns="0" bIns="0" rtlCol="0" anchor="ctr">
                <a:noAutofit/>
              </a:bodyPr>
              <a:lstStyle/>
              <a:p>
                <a:r>
                  <a:rPr lang="en-GB" sz="700" noProof="0"/>
                  <a:t>1990</a:t>
                </a:r>
              </a:p>
            </p:txBody>
          </p:sp>
        </p:grpSp>
        <p:sp>
          <p:nvSpPr>
            <p:cNvPr id="132" name="TextBox 131">
              <a:extLst>
                <a:ext uri="{FF2B5EF4-FFF2-40B4-BE49-F238E27FC236}">
                  <a16:creationId xmlns:a16="http://schemas.microsoft.com/office/drawing/2014/main" id="{61A159FE-1E63-AD15-6415-71D398454FE6}"/>
                </a:ext>
              </a:extLst>
            </p:cNvPr>
            <p:cNvSpPr txBox="1"/>
            <p:nvPr/>
          </p:nvSpPr>
          <p:spPr>
            <a:xfrm>
              <a:off x="10161005" y="4604853"/>
              <a:ext cx="378630" cy="200055"/>
            </a:xfrm>
            <a:prstGeom prst="rect">
              <a:avLst/>
            </a:prstGeom>
            <a:noFill/>
          </p:spPr>
          <p:txBody>
            <a:bodyPr wrap="none" rtlCol="0">
              <a:spAutoFit/>
            </a:bodyPr>
            <a:lstStyle/>
            <a:p>
              <a:r>
                <a:rPr lang="en-GB" sz="700" b="1" noProof="0"/>
                <a:t>Year</a:t>
              </a:r>
            </a:p>
          </p:txBody>
        </p:sp>
        <p:grpSp>
          <p:nvGrpSpPr>
            <p:cNvPr id="133" name="Group 132">
              <a:extLst>
                <a:ext uri="{FF2B5EF4-FFF2-40B4-BE49-F238E27FC236}">
                  <a16:creationId xmlns:a16="http://schemas.microsoft.com/office/drawing/2014/main" id="{8ECA25ED-B1F1-D0FF-5568-5D50D4CEBA02}"/>
                </a:ext>
              </a:extLst>
            </p:cNvPr>
            <p:cNvGrpSpPr/>
            <p:nvPr/>
          </p:nvGrpSpPr>
          <p:grpSpPr>
            <a:xfrm>
              <a:off x="10266313" y="4844821"/>
              <a:ext cx="577540" cy="140096"/>
              <a:chOff x="10266313" y="4859073"/>
              <a:chExt cx="577540" cy="140096"/>
            </a:xfrm>
          </p:grpSpPr>
          <p:sp>
            <p:nvSpPr>
              <p:cNvPr id="146" name="Oval 145">
                <a:extLst>
                  <a:ext uri="{FF2B5EF4-FFF2-40B4-BE49-F238E27FC236}">
                    <a16:creationId xmlns:a16="http://schemas.microsoft.com/office/drawing/2014/main" id="{E8C6FD7A-C865-BD24-9A33-046B53B8E434}"/>
                  </a:ext>
                </a:extLst>
              </p:cNvPr>
              <p:cNvSpPr/>
              <p:nvPr/>
            </p:nvSpPr>
            <p:spPr>
              <a:xfrm>
                <a:off x="10266313" y="4907521"/>
                <a:ext cx="43200" cy="432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47" name="TextBox 146">
                <a:extLst>
                  <a:ext uri="{FF2B5EF4-FFF2-40B4-BE49-F238E27FC236}">
                    <a16:creationId xmlns:a16="http://schemas.microsoft.com/office/drawing/2014/main" id="{2BAA9E4E-A964-84C0-CAF8-9C073739D0CF}"/>
                  </a:ext>
                </a:extLst>
              </p:cNvPr>
              <p:cNvSpPr txBox="1"/>
              <p:nvPr/>
            </p:nvSpPr>
            <p:spPr>
              <a:xfrm>
                <a:off x="10361029" y="4859073"/>
                <a:ext cx="482824" cy="140096"/>
              </a:xfrm>
              <a:prstGeom prst="rect">
                <a:avLst/>
              </a:prstGeom>
              <a:noFill/>
            </p:spPr>
            <p:txBody>
              <a:bodyPr wrap="none" lIns="0" tIns="0" rIns="0" bIns="0" rtlCol="0" anchor="ctr">
                <a:noAutofit/>
              </a:bodyPr>
              <a:lstStyle/>
              <a:p>
                <a:r>
                  <a:rPr lang="en-GB" sz="700" noProof="0"/>
                  <a:t>1995</a:t>
                </a:r>
              </a:p>
            </p:txBody>
          </p:sp>
        </p:grpSp>
        <p:grpSp>
          <p:nvGrpSpPr>
            <p:cNvPr id="134" name="Group 133">
              <a:extLst>
                <a:ext uri="{FF2B5EF4-FFF2-40B4-BE49-F238E27FC236}">
                  <a16:creationId xmlns:a16="http://schemas.microsoft.com/office/drawing/2014/main" id="{84BBAA6B-AB3A-8681-48C9-E0DEB59736C4}"/>
                </a:ext>
              </a:extLst>
            </p:cNvPr>
            <p:cNvGrpSpPr/>
            <p:nvPr/>
          </p:nvGrpSpPr>
          <p:grpSpPr>
            <a:xfrm>
              <a:off x="10264513" y="4950769"/>
              <a:ext cx="579340" cy="140096"/>
              <a:chOff x="10264513" y="4966229"/>
              <a:chExt cx="579340" cy="140096"/>
            </a:xfrm>
          </p:grpSpPr>
          <p:sp>
            <p:nvSpPr>
              <p:cNvPr id="144" name="Oval 143">
                <a:extLst>
                  <a:ext uri="{FF2B5EF4-FFF2-40B4-BE49-F238E27FC236}">
                    <a16:creationId xmlns:a16="http://schemas.microsoft.com/office/drawing/2014/main" id="{0FF59D88-9AC8-AE21-F8B1-9727BBDBB4FB}"/>
                  </a:ext>
                </a:extLst>
              </p:cNvPr>
              <p:cNvSpPr/>
              <p:nvPr/>
            </p:nvSpPr>
            <p:spPr>
              <a:xfrm>
                <a:off x="10264513" y="5012877"/>
                <a:ext cx="46800" cy="468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45" name="TextBox 144">
                <a:extLst>
                  <a:ext uri="{FF2B5EF4-FFF2-40B4-BE49-F238E27FC236}">
                    <a16:creationId xmlns:a16="http://schemas.microsoft.com/office/drawing/2014/main" id="{E4101EDF-1B60-F8DF-60E2-32CF04CDEDA1}"/>
                  </a:ext>
                </a:extLst>
              </p:cNvPr>
              <p:cNvSpPr txBox="1"/>
              <p:nvPr/>
            </p:nvSpPr>
            <p:spPr>
              <a:xfrm>
                <a:off x="10361029" y="4966229"/>
                <a:ext cx="482824" cy="140096"/>
              </a:xfrm>
              <a:prstGeom prst="rect">
                <a:avLst/>
              </a:prstGeom>
              <a:noFill/>
            </p:spPr>
            <p:txBody>
              <a:bodyPr wrap="none" lIns="0" tIns="0" rIns="0" bIns="0" rtlCol="0" anchor="ctr">
                <a:noAutofit/>
              </a:bodyPr>
              <a:lstStyle/>
              <a:p>
                <a:r>
                  <a:rPr lang="en-GB" sz="700" noProof="0"/>
                  <a:t>2000</a:t>
                </a:r>
              </a:p>
            </p:txBody>
          </p:sp>
        </p:grpSp>
        <p:grpSp>
          <p:nvGrpSpPr>
            <p:cNvPr id="135" name="Group 134">
              <a:extLst>
                <a:ext uri="{FF2B5EF4-FFF2-40B4-BE49-F238E27FC236}">
                  <a16:creationId xmlns:a16="http://schemas.microsoft.com/office/drawing/2014/main" id="{A21ED47D-F537-F1E5-CAAC-DDFAFAED0DD3}"/>
                </a:ext>
              </a:extLst>
            </p:cNvPr>
            <p:cNvGrpSpPr/>
            <p:nvPr/>
          </p:nvGrpSpPr>
          <p:grpSpPr>
            <a:xfrm>
              <a:off x="10262713" y="5056717"/>
              <a:ext cx="581140" cy="140096"/>
              <a:chOff x="10262713" y="5078148"/>
              <a:chExt cx="581140" cy="140096"/>
            </a:xfrm>
          </p:grpSpPr>
          <p:sp>
            <p:nvSpPr>
              <p:cNvPr id="142" name="Oval 141">
                <a:extLst>
                  <a:ext uri="{FF2B5EF4-FFF2-40B4-BE49-F238E27FC236}">
                    <a16:creationId xmlns:a16="http://schemas.microsoft.com/office/drawing/2014/main" id="{24F2094F-AB29-D7BB-A742-C8C5880F3C9F}"/>
                  </a:ext>
                </a:extLst>
              </p:cNvPr>
              <p:cNvSpPr/>
              <p:nvPr/>
            </p:nvSpPr>
            <p:spPr>
              <a:xfrm>
                <a:off x="10262713" y="5122996"/>
                <a:ext cx="50400" cy="504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43" name="TextBox 142">
                <a:extLst>
                  <a:ext uri="{FF2B5EF4-FFF2-40B4-BE49-F238E27FC236}">
                    <a16:creationId xmlns:a16="http://schemas.microsoft.com/office/drawing/2014/main" id="{4875BDF2-8B59-86CF-2DF2-116646F8678D}"/>
                  </a:ext>
                </a:extLst>
              </p:cNvPr>
              <p:cNvSpPr txBox="1"/>
              <p:nvPr/>
            </p:nvSpPr>
            <p:spPr>
              <a:xfrm>
                <a:off x="10361029" y="5078148"/>
                <a:ext cx="482824" cy="140096"/>
              </a:xfrm>
              <a:prstGeom prst="rect">
                <a:avLst/>
              </a:prstGeom>
              <a:noFill/>
            </p:spPr>
            <p:txBody>
              <a:bodyPr wrap="none" lIns="0" tIns="0" rIns="0" bIns="0" rtlCol="0" anchor="ctr">
                <a:noAutofit/>
              </a:bodyPr>
              <a:lstStyle/>
              <a:p>
                <a:r>
                  <a:rPr lang="en-GB" sz="700" noProof="0"/>
                  <a:t>2005</a:t>
                </a:r>
              </a:p>
            </p:txBody>
          </p:sp>
        </p:grpSp>
        <p:sp>
          <p:nvSpPr>
            <p:cNvPr id="136" name="Oval 135">
              <a:extLst>
                <a:ext uri="{FF2B5EF4-FFF2-40B4-BE49-F238E27FC236}">
                  <a16:creationId xmlns:a16="http://schemas.microsoft.com/office/drawing/2014/main" id="{01F6AE83-130C-1876-F516-8FB1C9581762}"/>
                </a:ext>
              </a:extLst>
            </p:cNvPr>
            <p:cNvSpPr/>
            <p:nvPr/>
          </p:nvSpPr>
          <p:spPr>
            <a:xfrm>
              <a:off x="10793245" y="4781921"/>
              <a:ext cx="54000" cy="540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37" name="TextBox 136">
              <a:extLst>
                <a:ext uri="{FF2B5EF4-FFF2-40B4-BE49-F238E27FC236}">
                  <a16:creationId xmlns:a16="http://schemas.microsoft.com/office/drawing/2014/main" id="{A65F31D3-5180-1A7D-9748-D1004245B6D1}"/>
                </a:ext>
              </a:extLst>
            </p:cNvPr>
            <p:cNvSpPr txBox="1"/>
            <p:nvPr/>
          </p:nvSpPr>
          <p:spPr>
            <a:xfrm>
              <a:off x="10890923" y="4738873"/>
              <a:ext cx="482824" cy="140096"/>
            </a:xfrm>
            <a:prstGeom prst="rect">
              <a:avLst/>
            </a:prstGeom>
            <a:noFill/>
          </p:spPr>
          <p:txBody>
            <a:bodyPr wrap="none" lIns="0" tIns="0" rIns="0" bIns="0" rtlCol="0" anchor="ctr">
              <a:noAutofit/>
            </a:bodyPr>
            <a:lstStyle/>
            <a:p>
              <a:r>
                <a:rPr lang="en-GB" sz="700" noProof="0"/>
                <a:t>2010</a:t>
              </a:r>
            </a:p>
          </p:txBody>
        </p:sp>
        <p:sp>
          <p:nvSpPr>
            <p:cNvPr id="138" name="Oval 137">
              <a:extLst>
                <a:ext uri="{FF2B5EF4-FFF2-40B4-BE49-F238E27FC236}">
                  <a16:creationId xmlns:a16="http://schemas.microsoft.com/office/drawing/2014/main" id="{A500616D-B81C-7C1C-B5AD-F55740FBA92B}"/>
                </a:ext>
              </a:extLst>
            </p:cNvPr>
            <p:cNvSpPr/>
            <p:nvPr/>
          </p:nvSpPr>
          <p:spPr>
            <a:xfrm>
              <a:off x="10791445" y="4886069"/>
              <a:ext cx="57600" cy="576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39" name="TextBox 138">
              <a:extLst>
                <a:ext uri="{FF2B5EF4-FFF2-40B4-BE49-F238E27FC236}">
                  <a16:creationId xmlns:a16="http://schemas.microsoft.com/office/drawing/2014/main" id="{44B257F2-9439-8631-1C37-F633222267CF}"/>
                </a:ext>
              </a:extLst>
            </p:cNvPr>
            <p:cNvSpPr txBox="1"/>
            <p:nvPr/>
          </p:nvSpPr>
          <p:spPr>
            <a:xfrm>
              <a:off x="10890923" y="4844821"/>
              <a:ext cx="482824" cy="140096"/>
            </a:xfrm>
            <a:prstGeom prst="rect">
              <a:avLst/>
            </a:prstGeom>
            <a:noFill/>
          </p:spPr>
          <p:txBody>
            <a:bodyPr wrap="none" lIns="0" tIns="0" rIns="0" bIns="0" rtlCol="0" anchor="ctr">
              <a:noAutofit/>
            </a:bodyPr>
            <a:lstStyle/>
            <a:p>
              <a:r>
                <a:rPr lang="en-GB" sz="700" noProof="0"/>
                <a:t>2015</a:t>
              </a:r>
            </a:p>
          </p:txBody>
        </p:sp>
        <p:sp>
          <p:nvSpPr>
            <p:cNvPr id="140" name="Oval 139">
              <a:extLst>
                <a:ext uri="{FF2B5EF4-FFF2-40B4-BE49-F238E27FC236}">
                  <a16:creationId xmlns:a16="http://schemas.microsoft.com/office/drawing/2014/main" id="{7E811498-5664-EFCD-2AC5-FADBEC8945E6}"/>
                </a:ext>
              </a:extLst>
            </p:cNvPr>
            <p:cNvSpPr/>
            <p:nvPr/>
          </p:nvSpPr>
          <p:spPr>
            <a:xfrm>
              <a:off x="10789645" y="4990217"/>
              <a:ext cx="61200" cy="61200"/>
            </a:xfrm>
            <a:prstGeom prst="ellipse">
              <a:avLst/>
            </a:prstGeom>
            <a:solidFill>
              <a:schemeClr val="tx2"/>
            </a:solidFill>
            <a:ln w="9525">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p>
          </p:txBody>
        </p:sp>
        <p:sp>
          <p:nvSpPr>
            <p:cNvPr id="141" name="TextBox 140">
              <a:extLst>
                <a:ext uri="{FF2B5EF4-FFF2-40B4-BE49-F238E27FC236}">
                  <a16:creationId xmlns:a16="http://schemas.microsoft.com/office/drawing/2014/main" id="{4A6515CB-5573-8299-D092-60BE26C8A646}"/>
                </a:ext>
              </a:extLst>
            </p:cNvPr>
            <p:cNvSpPr txBox="1"/>
            <p:nvPr/>
          </p:nvSpPr>
          <p:spPr>
            <a:xfrm>
              <a:off x="10890923" y="4950769"/>
              <a:ext cx="482824" cy="140096"/>
            </a:xfrm>
            <a:prstGeom prst="rect">
              <a:avLst/>
            </a:prstGeom>
            <a:noFill/>
          </p:spPr>
          <p:txBody>
            <a:bodyPr wrap="none" lIns="0" tIns="0" rIns="0" bIns="0" rtlCol="0" anchor="ctr">
              <a:noAutofit/>
            </a:bodyPr>
            <a:lstStyle/>
            <a:p>
              <a:r>
                <a:rPr lang="en-GB" sz="700" noProof="0"/>
                <a:t>2020</a:t>
              </a:r>
            </a:p>
          </p:txBody>
        </p:sp>
      </p:grpSp>
    </p:spTree>
    <p:custDataLst>
      <p:tags r:id="rId1"/>
    </p:custDataLst>
    <p:extLst>
      <p:ext uri="{BB962C8B-B14F-4D97-AF65-F5344CB8AC3E}">
        <p14:creationId xmlns:p14="http://schemas.microsoft.com/office/powerpoint/2010/main" val="2663622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E9321-413F-BF9F-63CD-AD2339877F52}"/>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885B3C59-D254-B46C-23B3-0D0EC487DC47}"/>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E7408ABB-EA6F-0549-6CF2-71FD4EE4F23B}"/>
              </a:ext>
            </a:extLst>
          </p:cNvPr>
          <p:cNvSpPr>
            <a:spLocks noGrp="1"/>
          </p:cNvSpPr>
          <p:nvPr>
            <p:ph type="title"/>
          </p:nvPr>
        </p:nvSpPr>
        <p:spPr/>
        <p:txBody>
          <a:bodyPr/>
          <a:lstStyle/>
          <a:p>
            <a:r>
              <a:rPr lang="en-GB" noProof="0"/>
              <a:t>Schizophrenia burden by sex</a:t>
            </a:r>
          </a:p>
        </p:txBody>
      </p:sp>
      <p:sp>
        <p:nvSpPr>
          <p:cNvPr id="2" name="Text Placeholder 1">
            <a:extLst>
              <a:ext uri="{FF2B5EF4-FFF2-40B4-BE49-F238E27FC236}">
                <a16:creationId xmlns:a16="http://schemas.microsoft.com/office/drawing/2014/main" id="{F61801F2-C690-C597-3710-BCF3A1E001DA}"/>
              </a:ext>
            </a:extLst>
          </p:cNvPr>
          <p:cNvSpPr>
            <a:spLocks noGrp="1"/>
          </p:cNvSpPr>
          <p:nvPr>
            <p:ph type="body" sz="quarter" idx="18"/>
          </p:nvPr>
        </p:nvSpPr>
        <p:spPr>
          <a:xfrm>
            <a:off x="539749" y="6102000"/>
            <a:ext cx="9213851" cy="619200"/>
          </a:xfrm>
        </p:spPr>
        <p:txBody>
          <a:bodyPr/>
          <a:lstStyle/>
          <a:p>
            <a:r>
              <a:rPr lang="en-GB" baseline="30000" noProof="0"/>
              <a:t>a</a:t>
            </a:r>
            <a:r>
              <a:rPr lang="en-GB" noProof="0"/>
              <a:t>Since the GBD 2019 estimate of YLL is zero in schizophrenia, YLD and DALY values were identical in the analysis</a:t>
            </a:r>
          </a:p>
          <a:p>
            <a:r>
              <a:rPr lang="en-GB" noProof="0"/>
              <a:t>ASDR=age-standardized disability rate; CI=confidence interval; DALY=disability-adjusted life year; G20=Group of 20;</a:t>
            </a:r>
            <a:br>
              <a:rPr lang="en-GB" noProof="0"/>
            </a:br>
            <a:r>
              <a:rPr lang="en-GB" noProof="0"/>
              <a:t>GBD=Global Burden of Diseases; YLD=years lived with disability; YLL=years of life lost; UI=uncertainty interval</a:t>
            </a:r>
          </a:p>
          <a:p>
            <a:r>
              <a:rPr lang="en-GB" noProof="0"/>
              <a:t>1.Liao et al. BMC Psychiatry 2025;25:1101; 2. Solmi et al. Mol Psychiatry 2023;28:5319–5327; 3. Peng et al. Front Psychiatry 2025;16:1682955; 4. GBD 2019 Mental Disorders Collaborators. Lancet Psychiatry 2022;9:137–150</a:t>
            </a:r>
          </a:p>
        </p:txBody>
      </p:sp>
      <p:sp>
        <p:nvSpPr>
          <p:cNvPr id="6" name="Slide Number Placeholder 5">
            <a:extLst>
              <a:ext uri="{FF2B5EF4-FFF2-40B4-BE49-F238E27FC236}">
                <a16:creationId xmlns:a16="http://schemas.microsoft.com/office/drawing/2014/main" id="{8F9B5C56-282D-82C8-34BD-3689A687AB62}"/>
              </a:ext>
            </a:extLst>
          </p:cNvPr>
          <p:cNvSpPr>
            <a:spLocks noGrp="1"/>
          </p:cNvSpPr>
          <p:nvPr>
            <p:ph type="sldNum" sz="quarter" idx="4"/>
          </p:nvPr>
        </p:nvSpPr>
        <p:spPr/>
        <p:txBody>
          <a:bodyPr/>
          <a:lstStyle/>
          <a:p>
            <a:pPr lvl="0"/>
            <a:fld id="{6DBC486D-4FAB-B746-8B02-8D7C842291C6}" type="slidenum">
              <a:rPr lang="en-GB" noProof="0" smtClean="0"/>
              <a:pPr lvl="0"/>
              <a:t>11</a:t>
            </a:fld>
            <a:endParaRPr lang="en-GB" noProof="0"/>
          </a:p>
        </p:txBody>
      </p:sp>
      <p:sp>
        <p:nvSpPr>
          <p:cNvPr id="16" name="Rectangle: Rounded Corners 15">
            <a:extLst>
              <a:ext uri="{FF2B5EF4-FFF2-40B4-BE49-F238E27FC236}">
                <a16:creationId xmlns:a16="http://schemas.microsoft.com/office/drawing/2014/main" id="{CE61C9D9-664C-778B-D415-DDDD52759AB4}"/>
              </a:ext>
            </a:extLst>
          </p:cNvPr>
          <p:cNvSpPr/>
          <p:nvPr/>
        </p:nvSpPr>
        <p:spPr>
          <a:xfrm>
            <a:off x="539750" y="1398204"/>
            <a:ext cx="11110913" cy="738664"/>
          </a:xfrm>
          <a:prstGeom prst="roundRect">
            <a:avLst>
              <a:gd name="adj" fmla="val 111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0" rtlCol="0" anchor="t"/>
          <a:lstStyle/>
          <a:p>
            <a:pPr marR="0" lvl="0" algn="ctr" defTabSz="914400" rtl="0" eaLnBrk="1" fontAlgn="auto" latinLnBrk="0" hangingPunct="1">
              <a:lnSpc>
                <a:spcPct val="100000"/>
              </a:lnSpc>
              <a:spcBef>
                <a:spcPts val="1800"/>
              </a:spcBef>
              <a:spcAft>
                <a:spcPts val="0"/>
              </a:spcAft>
              <a:buClrTx/>
              <a:buSzTx/>
              <a:tabLst/>
              <a:defRPr/>
            </a:pPr>
            <a:endParaRPr kumimoji="0" lang="en-GB" sz="1600" i="0" u="none" strike="noStrike" kern="1200" cap="none" spc="0" normalizeH="0" baseline="0" noProof="0">
              <a:ln>
                <a:noFill/>
              </a:ln>
              <a:solidFill>
                <a:srgbClr val="3F1A01"/>
              </a:solidFill>
              <a:effectLst/>
              <a:uLnTx/>
              <a:uFillTx/>
              <a:latin typeface="Arial"/>
              <a:ea typeface="+mn-ea"/>
              <a:cs typeface="+mn-cs"/>
            </a:endParaRPr>
          </a:p>
        </p:txBody>
      </p:sp>
      <p:sp>
        <p:nvSpPr>
          <p:cNvPr id="35" name="TextBox 34">
            <a:extLst>
              <a:ext uri="{FF2B5EF4-FFF2-40B4-BE49-F238E27FC236}">
                <a16:creationId xmlns:a16="http://schemas.microsoft.com/office/drawing/2014/main" id="{4E5EA123-0CC7-5D8E-C0C8-32C41915CC79}"/>
              </a:ext>
            </a:extLst>
          </p:cNvPr>
          <p:cNvSpPr txBox="1"/>
          <p:nvPr/>
        </p:nvSpPr>
        <p:spPr>
          <a:xfrm>
            <a:off x="6527800" y="2067697"/>
            <a:ext cx="5023901" cy="523220"/>
          </a:xfrm>
          <a:prstGeom prst="rect">
            <a:avLst/>
          </a:prstGeom>
          <a:noFill/>
        </p:spPr>
        <p:txBody>
          <a:bodyPr wrap="square" rtlCol="0">
            <a:spAutoFit/>
          </a:bodyPr>
          <a:lstStyle/>
          <a:p>
            <a:pPr algn="ctr"/>
            <a:r>
              <a:rPr lang="en-GB" sz="1400" b="1" noProof="0">
                <a:solidFill>
                  <a:schemeClr val="accent2">
                    <a:lumMod val="50000"/>
                  </a:schemeClr>
                </a:solidFill>
              </a:rPr>
              <a:t>Sex-stratified ASDR for schizophrenia among youth populations (age</a:t>
            </a:r>
            <a:r>
              <a:rPr lang="en-GB" sz="1400" b="1">
                <a:solidFill>
                  <a:schemeClr val="accent2">
                    <a:lumMod val="50000"/>
                  </a:schemeClr>
                </a:solidFill>
              </a:rPr>
              <a:t>d</a:t>
            </a:r>
            <a:r>
              <a:rPr lang="en-GB" sz="1400" b="1" noProof="0">
                <a:solidFill>
                  <a:schemeClr val="accent2">
                    <a:lumMod val="50000"/>
                  </a:schemeClr>
                </a:solidFill>
              </a:rPr>
              <a:t> 10–24 years), in G20 countries in 2021</a:t>
            </a:r>
            <a:r>
              <a:rPr lang="en-GB" sz="1400" b="1" baseline="30000" noProof="0">
                <a:solidFill>
                  <a:schemeClr val="accent2">
                    <a:lumMod val="50000"/>
                  </a:schemeClr>
                </a:solidFill>
              </a:rPr>
              <a:t>1</a:t>
            </a:r>
            <a:endParaRPr lang="en-GB" sz="1400" b="1" noProof="0">
              <a:solidFill>
                <a:schemeClr val="accent2">
                  <a:lumMod val="50000"/>
                </a:schemeClr>
              </a:solidFill>
            </a:endParaRPr>
          </a:p>
        </p:txBody>
      </p:sp>
      <p:sp>
        <p:nvSpPr>
          <p:cNvPr id="9" name="Rectangle: Rounded Corners 8">
            <a:extLst>
              <a:ext uri="{FF2B5EF4-FFF2-40B4-BE49-F238E27FC236}">
                <a16:creationId xmlns:a16="http://schemas.microsoft.com/office/drawing/2014/main" id="{7B68CC4F-11C6-ADBD-8D9F-3A010EB7D1B0}"/>
              </a:ext>
            </a:extLst>
          </p:cNvPr>
          <p:cNvSpPr/>
          <p:nvPr/>
        </p:nvSpPr>
        <p:spPr>
          <a:xfrm>
            <a:off x="559002" y="1398204"/>
            <a:ext cx="11073996" cy="646986"/>
          </a:xfrm>
          <a:prstGeom prst="roundRect">
            <a:avLst/>
          </a:prstGeom>
          <a:solidFill>
            <a:schemeClr val="accent4">
              <a:lumMod val="40000"/>
              <a:lumOff val="60000"/>
            </a:schemeClr>
          </a:solidFill>
        </p:spPr>
        <p:txBody>
          <a:bodyPr wrap="square">
            <a:spAutoFit/>
          </a:bodyPr>
          <a:lstStyle/>
          <a:p>
            <a:pPr algn="ctr"/>
            <a:r>
              <a:rPr lang="en-GB" sz="1600" b="1" noProof="0">
                <a:solidFill>
                  <a:srgbClr val="3F1A01"/>
                </a:solidFill>
              </a:rPr>
              <a:t>Consistently</a:t>
            </a:r>
            <a:r>
              <a:rPr lang="en-GB" sz="1600" noProof="0">
                <a:solidFill>
                  <a:srgbClr val="3F1A01"/>
                </a:solidFill>
              </a:rPr>
              <a:t> </a:t>
            </a:r>
            <a:r>
              <a:rPr lang="en-GB" sz="1600" b="1" noProof="0">
                <a:solidFill>
                  <a:srgbClr val="3F1A01"/>
                </a:solidFill>
              </a:rPr>
              <a:t>higher ASDRs </a:t>
            </a:r>
            <a:r>
              <a:rPr lang="en-GB" sz="1600" noProof="0">
                <a:solidFill>
                  <a:srgbClr val="3F1A01"/>
                </a:solidFill>
              </a:rPr>
              <a:t>have been observed for </a:t>
            </a:r>
            <a:r>
              <a:rPr lang="en-GB" sz="1600" b="1" noProof="0">
                <a:solidFill>
                  <a:srgbClr val="3F1A01"/>
                </a:solidFill>
              </a:rPr>
              <a:t>males</a:t>
            </a:r>
            <a:r>
              <a:rPr lang="en-GB" sz="1600" noProof="0">
                <a:solidFill>
                  <a:srgbClr val="3F1A01"/>
                </a:solidFill>
              </a:rPr>
              <a:t> with schizophrenia than for females </a:t>
            </a:r>
            <a:br>
              <a:rPr lang="en-GB" sz="1600" noProof="0">
                <a:solidFill>
                  <a:srgbClr val="3F1A01"/>
                </a:solidFill>
              </a:rPr>
            </a:br>
            <a:r>
              <a:rPr lang="en-GB" sz="1600" noProof="0">
                <a:solidFill>
                  <a:srgbClr val="3F1A01"/>
                </a:solidFill>
              </a:rPr>
              <a:t>across age groups and regions</a:t>
            </a:r>
            <a:r>
              <a:rPr lang="en-GB" sz="1600" baseline="30000" noProof="0">
                <a:solidFill>
                  <a:srgbClr val="3F1A01"/>
                </a:solidFill>
              </a:rPr>
              <a:t>1–3</a:t>
            </a:r>
          </a:p>
        </p:txBody>
      </p:sp>
      <p:sp>
        <p:nvSpPr>
          <p:cNvPr id="10" name="TextBox 9">
            <a:extLst>
              <a:ext uri="{FF2B5EF4-FFF2-40B4-BE49-F238E27FC236}">
                <a16:creationId xmlns:a16="http://schemas.microsoft.com/office/drawing/2014/main" id="{F09943FE-46A9-4723-FF33-4EF564882326}"/>
              </a:ext>
            </a:extLst>
          </p:cNvPr>
          <p:cNvSpPr txBox="1"/>
          <p:nvPr/>
        </p:nvSpPr>
        <p:spPr>
          <a:xfrm>
            <a:off x="716597" y="2126677"/>
            <a:ext cx="4947603" cy="523220"/>
          </a:xfrm>
          <a:prstGeom prst="rect">
            <a:avLst/>
          </a:prstGeom>
          <a:noFill/>
        </p:spPr>
        <p:txBody>
          <a:bodyPr wrap="square" rtlCol="0">
            <a:spAutoFit/>
          </a:bodyPr>
          <a:lstStyle/>
          <a:p>
            <a:pPr algn="ctr"/>
            <a:r>
              <a:rPr lang="en-GB" sz="1400" b="1" noProof="0">
                <a:solidFill>
                  <a:schemeClr val="accent2">
                    <a:lumMod val="50000"/>
                  </a:schemeClr>
                </a:solidFill>
              </a:rPr>
              <a:t>Global DALYS for schizophrenia,</a:t>
            </a:r>
            <a:br>
              <a:rPr lang="en-GB" sz="1400" b="1" noProof="0">
                <a:solidFill>
                  <a:schemeClr val="accent2">
                    <a:lumMod val="50000"/>
                  </a:schemeClr>
                </a:solidFill>
              </a:rPr>
            </a:br>
            <a:r>
              <a:rPr lang="en-GB" sz="1400" b="1" noProof="0">
                <a:solidFill>
                  <a:schemeClr val="accent2">
                    <a:lumMod val="50000"/>
                  </a:schemeClr>
                </a:solidFill>
              </a:rPr>
              <a:t> by sex and age group in 2019</a:t>
            </a:r>
            <a:r>
              <a:rPr lang="en-GB" sz="1400" b="1" baseline="30000" noProof="0">
                <a:solidFill>
                  <a:schemeClr val="accent2">
                    <a:lumMod val="50000"/>
                  </a:schemeClr>
                </a:solidFill>
              </a:rPr>
              <a:t>a,4</a:t>
            </a:r>
          </a:p>
        </p:txBody>
      </p:sp>
      <p:sp>
        <p:nvSpPr>
          <p:cNvPr id="4" name="TextBox 7">
            <a:extLst>
              <a:ext uri="{FF2B5EF4-FFF2-40B4-BE49-F238E27FC236}">
                <a16:creationId xmlns:a16="http://schemas.microsoft.com/office/drawing/2014/main" id="{AAAAC680-043E-D890-E3CE-22A2959231ED}"/>
              </a:ext>
            </a:extLst>
          </p:cNvPr>
          <p:cNvSpPr txBox="1"/>
          <p:nvPr/>
        </p:nvSpPr>
        <p:spPr>
          <a:xfrm>
            <a:off x="441348" y="5376294"/>
            <a:ext cx="5510190" cy="646331"/>
          </a:xfrm>
          <a:prstGeom prst="rect">
            <a:avLst/>
          </a:prstGeom>
          <a:noFill/>
        </p:spPr>
        <p:txBody>
          <a:bodyPr wrap="square">
            <a:spAutoFit/>
          </a:bodyPr>
          <a:lstStyle/>
          <a:p>
            <a:pP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adapted from ‘Global, regional, and national burden of 12 mental disorders in 204 countries and territories, 1990-2019: a systematic analysis for the Global Burden of Disease Study 2019’ by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GBD 2019 Mental Disorders Collaborators</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used under CC-BY-4.0. This work is licensed under Creative Commons license CC-</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BY-SA </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by The Lundbeck Foundation.</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sp>
        <p:nvSpPr>
          <p:cNvPr id="7" name="TextBox 7">
            <a:extLst>
              <a:ext uri="{FF2B5EF4-FFF2-40B4-BE49-F238E27FC236}">
                <a16:creationId xmlns:a16="http://schemas.microsoft.com/office/drawing/2014/main" id="{CEFA12CD-9DBB-5337-C577-02C8D4B5C9C0}"/>
              </a:ext>
            </a:extLst>
          </p:cNvPr>
          <p:cNvSpPr txBox="1"/>
          <p:nvPr/>
        </p:nvSpPr>
        <p:spPr>
          <a:xfrm>
            <a:off x="9753600" y="5013040"/>
            <a:ext cx="1897063" cy="1708160"/>
          </a:xfrm>
          <a:prstGeom prst="rect">
            <a:avLst/>
          </a:prstGeom>
          <a:noFill/>
        </p:spPr>
        <p:txBody>
          <a:bodyPr wrap="square" rIns="0" bIns="0">
            <a:noAutofit/>
          </a:bodyPr>
          <a:lstStyle/>
          <a:p>
            <a:pPr algn="r" fontAlgn="base"/>
            <a:endParaRPr lang="en-GB" sz="1200" noProof="0" dirty="0">
              <a:solidFill>
                <a:srgbClr val="3F1A01"/>
              </a:solidFill>
              <a:effectLst/>
              <a:latin typeface="Times New Roman" panose="02020603050405020304" pitchFamily="18" charset="0"/>
              <a:ea typeface="Times New Roman" panose="02020603050405020304" pitchFamily="18" charset="0"/>
            </a:endParaRPr>
          </a:p>
        </p:txBody>
      </p:sp>
      <p:graphicFrame>
        <p:nvGraphicFramePr>
          <p:cNvPr id="5" name="Table 4">
            <a:extLst>
              <a:ext uri="{FF2B5EF4-FFF2-40B4-BE49-F238E27FC236}">
                <a16:creationId xmlns:a16="http://schemas.microsoft.com/office/drawing/2014/main" id="{AABCF877-6E42-33B2-E1A8-5330E067803B}"/>
              </a:ext>
            </a:extLst>
          </p:cNvPr>
          <p:cNvGraphicFramePr>
            <a:graphicFrameLocks noGrp="1"/>
          </p:cNvGraphicFramePr>
          <p:nvPr>
            <p:extLst>
              <p:ext uri="{D42A27DB-BD31-4B8C-83A1-F6EECF244321}">
                <p14:modId xmlns:p14="http://schemas.microsoft.com/office/powerpoint/2010/main" val="496911305"/>
              </p:ext>
            </p:extLst>
          </p:nvPr>
        </p:nvGraphicFramePr>
        <p:xfrm>
          <a:off x="322539" y="2533072"/>
          <a:ext cx="806872" cy="2318893"/>
        </p:xfrm>
        <a:graphic>
          <a:graphicData uri="http://schemas.openxmlformats.org/drawingml/2006/table">
            <a:tbl>
              <a:tblPr>
                <a:tableStyleId>{2D5ABB26-0587-4C30-8999-92F81FD0307C}</a:tableStyleId>
              </a:tblPr>
              <a:tblGrid>
                <a:gridCol w="806872">
                  <a:extLst>
                    <a:ext uri="{9D8B030D-6E8A-4147-A177-3AD203B41FA5}">
                      <a16:colId xmlns:a16="http://schemas.microsoft.com/office/drawing/2014/main" val="2697452508"/>
                    </a:ext>
                  </a:extLst>
                </a:gridCol>
              </a:tblGrid>
              <a:tr h="121709">
                <a:tc>
                  <a:txBody>
                    <a:bodyPr/>
                    <a:lstStyle/>
                    <a:p>
                      <a:pPr algn="r" fontAlgn="b">
                        <a:lnSpc>
                          <a:spcPct val="89000"/>
                        </a:lnSpc>
                        <a:buNone/>
                      </a:pPr>
                      <a:r>
                        <a:rPr lang="en-GB" sz="900" b="1" u="none" strike="noStrike" noProof="0">
                          <a:solidFill>
                            <a:srgbClr val="1A1A17"/>
                          </a:solidFill>
                          <a:effectLst/>
                        </a:rPr>
                        <a:t>Age (years)</a:t>
                      </a:r>
                      <a:endParaRPr lang="en-GB" sz="900" b="1"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3658924614"/>
                  </a:ext>
                </a:extLst>
              </a:tr>
              <a:tr h="121709">
                <a:tc>
                  <a:txBody>
                    <a:bodyPr/>
                    <a:lstStyle/>
                    <a:p>
                      <a:pPr algn="r" fontAlgn="b">
                        <a:lnSpc>
                          <a:spcPct val="89000"/>
                        </a:lnSpc>
                        <a:buNone/>
                      </a:pPr>
                      <a:r>
                        <a:rPr lang="en-GB" sz="900" u="none" strike="noStrike" noProof="0">
                          <a:solidFill>
                            <a:srgbClr val="1A1A17"/>
                          </a:solidFill>
                          <a:effectLst/>
                        </a:rPr>
                        <a:t>≥95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4019243859"/>
                  </a:ext>
                </a:extLst>
              </a:tr>
              <a:tr h="121709">
                <a:tc>
                  <a:txBody>
                    <a:bodyPr/>
                    <a:lstStyle/>
                    <a:p>
                      <a:pPr algn="r" fontAlgn="b">
                        <a:lnSpc>
                          <a:spcPct val="89000"/>
                        </a:lnSpc>
                        <a:buNone/>
                      </a:pPr>
                      <a:r>
                        <a:rPr lang="en-GB" sz="900" u="none" strike="noStrike" noProof="0">
                          <a:solidFill>
                            <a:srgbClr val="1A1A17"/>
                          </a:solidFill>
                          <a:effectLst/>
                        </a:rPr>
                        <a:t>90–94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757665227"/>
                  </a:ext>
                </a:extLst>
              </a:tr>
              <a:tr h="121709">
                <a:tc>
                  <a:txBody>
                    <a:bodyPr/>
                    <a:lstStyle/>
                    <a:p>
                      <a:pPr algn="r" fontAlgn="b">
                        <a:lnSpc>
                          <a:spcPct val="89000"/>
                        </a:lnSpc>
                        <a:buNone/>
                      </a:pPr>
                      <a:r>
                        <a:rPr lang="en-GB" sz="900" u="none" strike="noStrike" noProof="0">
                          <a:solidFill>
                            <a:srgbClr val="1A1A17"/>
                          </a:solidFill>
                          <a:effectLst/>
                        </a:rPr>
                        <a:t>85–89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2128504666"/>
                  </a:ext>
                </a:extLst>
              </a:tr>
              <a:tr h="121709">
                <a:tc>
                  <a:txBody>
                    <a:bodyPr/>
                    <a:lstStyle/>
                    <a:p>
                      <a:pPr algn="r" fontAlgn="b">
                        <a:lnSpc>
                          <a:spcPct val="89000"/>
                        </a:lnSpc>
                        <a:buNone/>
                      </a:pPr>
                      <a:r>
                        <a:rPr lang="en-GB" sz="900" u="none" strike="noStrike" noProof="0">
                          <a:solidFill>
                            <a:srgbClr val="1A1A17"/>
                          </a:solidFill>
                          <a:effectLst/>
                        </a:rPr>
                        <a:t>80–84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2580478740"/>
                  </a:ext>
                </a:extLst>
              </a:tr>
              <a:tr h="121709">
                <a:tc>
                  <a:txBody>
                    <a:bodyPr/>
                    <a:lstStyle/>
                    <a:p>
                      <a:pPr algn="r" fontAlgn="b">
                        <a:lnSpc>
                          <a:spcPct val="89000"/>
                        </a:lnSpc>
                        <a:buNone/>
                      </a:pPr>
                      <a:r>
                        <a:rPr lang="en-GB" sz="900" u="none" strike="noStrike" noProof="0">
                          <a:solidFill>
                            <a:srgbClr val="1A1A17"/>
                          </a:solidFill>
                          <a:effectLst/>
                        </a:rPr>
                        <a:t>75–79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3939930958"/>
                  </a:ext>
                </a:extLst>
              </a:tr>
              <a:tr h="121709">
                <a:tc>
                  <a:txBody>
                    <a:bodyPr/>
                    <a:lstStyle/>
                    <a:p>
                      <a:pPr algn="r" fontAlgn="b">
                        <a:lnSpc>
                          <a:spcPct val="89000"/>
                        </a:lnSpc>
                        <a:buNone/>
                      </a:pPr>
                      <a:r>
                        <a:rPr lang="en-GB" sz="900" u="none" strike="noStrike" noProof="0">
                          <a:solidFill>
                            <a:srgbClr val="1A1A17"/>
                          </a:solidFill>
                          <a:effectLst/>
                        </a:rPr>
                        <a:t>70–74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2978900706"/>
                  </a:ext>
                </a:extLst>
              </a:tr>
              <a:tr h="121709">
                <a:tc>
                  <a:txBody>
                    <a:bodyPr/>
                    <a:lstStyle/>
                    <a:p>
                      <a:pPr algn="r" fontAlgn="b">
                        <a:lnSpc>
                          <a:spcPct val="89000"/>
                        </a:lnSpc>
                        <a:buNone/>
                      </a:pPr>
                      <a:r>
                        <a:rPr lang="en-GB" sz="900" u="none" strike="noStrike" noProof="0">
                          <a:solidFill>
                            <a:srgbClr val="1A1A17"/>
                          </a:solidFill>
                          <a:effectLst/>
                        </a:rPr>
                        <a:t>65–69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366126330"/>
                  </a:ext>
                </a:extLst>
              </a:tr>
              <a:tr h="121709">
                <a:tc>
                  <a:txBody>
                    <a:bodyPr/>
                    <a:lstStyle/>
                    <a:p>
                      <a:pPr algn="r" fontAlgn="b">
                        <a:lnSpc>
                          <a:spcPct val="89000"/>
                        </a:lnSpc>
                        <a:buNone/>
                      </a:pPr>
                      <a:r>
                        <a:rPr lang="en-GB" sz="900" u="none" strike="noStrike" noProof="0">
                          <a:solidFill>
                            <a:srgbClr val="1A1A17"/>
                          </a:solidFill>
                          <a:effectLst/>
                        </a:rPr>
                        <a:t>60–64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255098208"/>
                  </a:ext>
                </a:extLst>
              </a:tr>
              <a:tr h="121709">
                <a:tc>
                  <a:txBody>
                    <a:bodyPr/>
                    <a:lstStyle/>
                    <a:p>
                      <a:pPr algn="r" fontAlgn="b">
                        <a:lnSpc>
                          <a:spcPct val="89000"/>
                        </a:lnSpc>
                        <a:buNone/>
                      </a:pPr>
                      <a:r>
                        <a:rPr lang="en-GB" sz="900" u="none" strike="noStrike" noProof="0">
                          <a:solidFill>
                            <a:srgbClr val="1A1A17"/>
                          </a:solidFill>
                          <a:effectLst/>
                        </a:rPr>
                        <a:t>55–59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2318681396"/>
                  </a:ext>
                </a:extLst>
              </a:tr>
              <a:tr h="121709">
                <a:tc>
                  <a:txBody>
                    <a:bodyPr/>
                    <a:lstStyle/>
                    <a:p>
                      <a:pPr algn="r" fontAlgn="b">
                        <a:lnSpc>
                          <a:spcPct val="89000"/>
                        </a:lnSpc>
                        <a:buNone/>
                      </a:pPr>
                      <a:r>
                        <a:rPr lang="en-GB" sz="900" u="none" strike="noStrike" noProof="0">
                          <a:solidFill>
                            <a:srgbClr val="1A1A17"/>
                          </a:solidFill>
                          <a:effectLst/>
                        </a:rPr>
                        <a:t>50–54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86598419"/>
                  </a:ext>
                </a:extLst>
              </a:tr>
              <a:tr h="121709">
                <a:tc>
                  <a:txBody>
                    <a:bodyPr/>
                    <a:lstStyle/>
                    <a:p>
                      <a:pPr algn="r" fontAlgn="b">
                        <a:lnSpc>
                          <a:spcPct val="89000"/>
                        </a:lnSpc>
                        <a:buNone/>
                      </a:pPr>
                      <a:r>
                        <a:rPr lang="en-GB" sz="900" u="none" strike="noStrike" noProof="0">
                          <a:solidFill>
                            <a:srgbClr val="1A1A17"/>
                          </a:solidFill>
                          <a:effectLst/>
                        </a:rPr>
                        <a:t>45–49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300382722"/>
                  </a:ext>
                </a:extLst>
              </a:tr>
              <a:tr h="121709">
                <a:tc>
                  <a:txBody>
                    <a:bodyPr/>
                    <a:lstStyle/>
                    <a:p>
                      <a:pPr algn="r" fontAlgn="b">
                        <a:lnSpc>
                          <a:spcPct val="89000"/>
                        </a:lnSpc>
                        <a:buNone/>
                      </a:pPr>
                      <a:r>
                        <a:rPr lang="en-GB" sz="900" u="none" strike="noStrike" noProof="0">
                          <a:solidFill>
                            <a:srgbClr val="1A1A17"/>
                          </a:solidFill>
                          <a:effectLst/>
                        </a:rPr>
                        <a:t>40–44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383191039"/>
                  </a:ext>
                </a:extLst>
              </a:tr>
              <a:tr h="121709">
                <a:tc>
                  <a:txBody>
                    <a:bodyPr/>
                    <a:lstStyle/>
                    <a:p>
                      <a:pPr algn="r" fontAlgn="b">
                        <a:lnSpc>
                          <a:spcPct val="89000"/>
                        </a:lnSpc>
                        <a:buNone/>
                      </a:pPr>
                      <a:r>
                        <a:rPr lang="en-GB" sz="900" u="none" strike="noStrike" noProof="0">
                          <a:solidFill>
                            <a:srgbClr val="1A1A17"/>
                          </a:solidFill>
                          <a:effectLst/>
                        </a:rPr>
                        <a:t>35–39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662788244"/>
                  </a:ext>
                </a:extLst>
              </a:tr>
              <a:tr h="121709">
                <a:tc>
                  <a:txBody>
                    <a:bodyPr/>
                    <a:lstStyle/>
                    <a:p>
                      <a:pPr algn="r" fontAlgn="b">
                        <a:lnSpc>
                          <a:spcPct val="89000"/>
                        </a:lnSpc>
                        <a:buNone/>
                      </a:pPr>
                      <a:r>
                        <a:rPr lang="en-GB" sz="900" u="none" strike="noStrike" noProof="0">
                          <a:solidFill>
                            <a:srgbClr val="1A1A17"/>
                          </a:solidFill>
                          <a:effectLst/>
                        </a:rPr>
                        <a:t>30–34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628404426"/>
                  </a:ext>
                </a:extLst>
              </a:tr>
              <a:tr h="121709">
                <a:tc>
                  <a:txBody>
                    <a:bodyPr/>
                    <a:lstStyle/>
                    <a:p>
                      <a:pPr algn="r" fontAlgn="b">
                        <a:lnSpc>
                          <a:spcPct val="89000"/>
                        </a:lnSpc>
                        <a:buNone/>
                      </a:pPr>
                      <a:r>
                        <a:rPr lang="en-GB" sz="900" u="none" strike="noStrike" noProof="0">
                          <a:solidFill>
                            <a:srgbClr val="1A1A17"/>
                          </a:solidFill>
                          <a:effectLst/>
                        </a:rPr>
                        <a:t>25–29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483777826"/>
                  </a:ext>
                </a:extLst>
              </a:tr>
              <a:tr h="121709">
                <a:tc>
                  <a:txBody>
                    <a:bodyPr/>
                    <a:lstStyle/>
                    <a:p>
                      <a:pPr algn="r" fontAlgn="b">
                        <a:lnSpc>
                          <a:spcPct val="89000"/>
                        </a:lnSpc>
                        <a:buNone/>
                      </a:pPr>
                      <a:r>
                        <a:rPr lang="en-GB" sz="900" u="none" strike="noStrike" noProof="0">
                          <a:solidFill>
                            <a:srgbClr val="1A1A17"/>
                          </a:solidFill>
                          <a:effectLst/>
                        </a:rPr>
                        <a:t>20–24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821815367"/>
                  </a:ext>
                </a:extLst>
              </a:tr>
              <a:tr h="121709">
                <a:tc>
                  <a:txBody>
                    <a:bodyPr/>
                    <a:lstStyle/>
                    <a:p>
                      <a:pPr algn="r" fontAlgn="b">
                        <a:lnSpc>
                          <a:spcPct val="89000"/>
                        </a:lnSpc>
                        <a:buNone/>
                      </a:pPr>
                      <a:r>
                        <a:rPr lang="en-GB" sz="900" u="none" strike="noStrike" noProof="0">
                          <a:solidFill>
                            <a:srgbClr val="1A1A17"/>
                          </a:solidFill>
                          <a:effectLst/>
                        </a:rPr>
                        <a:t>15–19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1572525053"/>
                  </a:ext>
                </a:extLst>
              </a:tr>
              <a:tr h="117541">
                <a:tc>
                  <a:txBody>
                    <a:bodyPr/>
                    <a:lstStyle/>
                    <a:p>
                      <a:pPr algn="r" fontAlgn="b">
                        <a:lnSpc>
                          <a:spcPct val="89000"/>
                        </a:lnSpc>
                        <a:buNone/>
                      </a:pPr>
                      <a:r>
                        <a:rPr lang="en-GB" sz="900" u="none" strike="noStrike" noProof="0">
                          <a:solidFill>
                            <a:srgbClr val="1A1A17"/>
                          </a:solidFill>
                          <a:effectLst/>
                        </a:rPr>
                        <a:t>10–14 </a:t>
                      </a:r>
                      <a:endParaRPr lang="en-GB" sz="900" b="0" i="0" u="none" strike="noStrike" noProof="0">
                        <a:solidFill>
                          <a:srgbClr val="1A1A17"/>
                        </a:solidFill>
                        <a:effectLst/>
                        <a:latin typeface="+mn-lt"/>
                      </a:endParaRPr>
                    </a:p>
                  </a:txBody>
                  <a:tcPr marL="0" marR="90000" marT="0" marB="0" anchor="ctr"/>
                </a:tc>
                <a:extLst>
                  <a:ext uri="{0D108BD9-81ED-4DB2-BD59-A6C34878D82A}">
                    <a16:rowId xmlns:a16="http://schemas.microsoft.com/office/drawing/2014/main" val="3812679548"/>
                  </a:ext>
                </a:extLst>
              </a:tr>
            </a:tbl>
          </a:graphicData>
        </a:graphic>
      </p:graphicFrame>
      <p:grpSp>
        <p:nvGrpSpPr>
          <p:cNvPr id="8" name="Group 7">
            <a:extLst>
              <a:ext uri="{FF2B5EF4-FFF2-40B4-BE49-F238E27FC236}">
                <a16:creationId xmlns:a16="http://schemas.microsoft.com/office/drawing/2014/main" id="{A1641529-4701-FF88-9FC0-15B105DFA811}"/>
              </a:ext>
            </a:extLst>
          </p:cNvPr>
          <p:cNvGrpSpPr/>
          <p:nvPr/>
        </p:nvGrpSpPr>
        <p:grpSpPr>
          <a:xfrm>
            <a:off x="1056677" y="2648507"/>
            <a:ext cx="4137441" cy="2717596"/>
            <a:chOff x="1056677" y="2567020"/>
            <a:chExt cx="4137441" cy="2717596"/>
          </a:xfrm>
        </p:grpSpPr>
        <p:sp>
          <p:nvSpPr>
            <p:cNvPr id="90" name="TextBox 89">
              <a:extLst>
                <a:ext uri="{FF2B5EF4-FFF2-40B4-BE49-F238E27FC236}">
                  <a16:creationId xmlns:a16="http://schemas.microsoft.com/office/drawing/2014/main" id="{B386C3C6-4AD5-D19A-F50E-54559CAE4B60}"/>
                </a:ext>
              </a:extLst>
            </p:cNvPr>
            <p:cNvSpPr txBox="1"/>
            <p:nvPr/>
          </p:nvSpPr>
          <p:spPr>
            <a:xfrm>
              <a:off x="2520908" y="5038395"/>
              <a:ext cx="1208985" cy="246221"/>
            </a:xfrm>
            <a:prstGeom prst="rect">
              <a:avLst/>
            </a:prstGeom>
            <a:noFill/>
          </p:spPr>
          <p:txBody>
            <a:bodyPr wrap="none" rtlCol="0">
              <a:spAutoFit/>
            </a:bodyPr>
            <a:lstStyle/>
            <a:p>
              <a:pPr algn="ctr"/>
              <a:r>
                <a:rPr lang="en-GB" sz="1000" b="1" noProof="0">
                  <a:solidFill>
                    <a:srgbClr val="1A1A17"/>
                  </a:solidFill>
                </a:rPr>
                <a:t>DALYs (millions)</a:t>
              </a:r>
            </a:p>
          </p:txBody>
        </p:sp>
        <p:grpSp>
          <p:nvGrpSpPr>
            <p:cNvPr id="3" name="Group 2">
              <a:extLst>
                <a:ext uri="{FF2B5EF4-FFF2-40B4-BE49-F238E27FC236}">
                  <a16:creationId xmlns:a16="http://schemas.microsoft.com/office/drawing/2014/main" id="{ED463348-AF18-3FAB-3A18-4347C487A291}"/>
                </a:ext>
              </a:extLst>
            </p:cNvPr>
            <p:cNvGrpSpPr/>
            <p:nvPr/>
          </p:nvGrpSpPr>
          <p:grpSpPr>
            <a:xfrm>
              <a:off x="1056677" y="2567020"/>
              <a:ext cx="4137441" cy="2515519"/>
              <a:chOff x="1056677" y="2567020"/>
              <a:chExt cx="4137441" cy="2515519"/>
            </a:xfrm>
          </p:grpSpPr>
          <p:sp>
            <p:nvSpPr>
              <p:cNvPr id="15" name="Line 114">
                <a:extLst>
                  <a:ext uri="{FF2B5EF4-FFF2-40B4-BE49-F238E27FC236}">
                    <a16:creationId xmlns:a16="http://schemas.microsoft.com/office/drawing/2014/main" id="{FA1A2966-4AE4-F76B-4329-8211C2AFA261}"/>
                  </a:ext>
                </a:extLst>
              </p:cNvPr>
              <p:cNvSpPr>
                <a:spLocks noChangeShapeType="1"/>
              </p:cNvSpPr>
              <p:nvPr/>
            </p:nvSpPr>
            <p:spPr bwMode="auto">
              <a:xfrm flipV="1">
                <a:off x="1184275" y="2567020"/>
                <a:ext cx="0" cy="2234875"/>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9" name="Rectangle 72">
                <a:extLst>
                  <a:ext uri="{FF2B5EF4-FFF2-40B4-BE49-F238E27FC236}">
                    <a16:creationId xmlns:a16="http://schemas.microsoft.com/office/drawing/2014/main" id="{F0173AA7-E051-4951-691E-FB2C5BEAA6B6}"/>
                  </a:ext>
                </a:extLst>
              </p:cNvPr>
              <p:cNvSpPr>
                <a:spLocks noChangeArrowheads="1"/>
              </p:cNvSpPr>
              <p:nvPr/>
            </p:nvSpPr>
            <p:spPr bwMode="auto">
              <a:xfrm>
                <a:off x="3124200" y="2595104"/>
                <a:ext cx="3175"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0" name="Rectangle 73">
                <a:extLst>
                  <a:ext uri="{FF2B5EF4-FFF2-40B4-BE49-F238E27FC236}">
                    <a16:creationId xmlns:a16="http://schemas.microsoft.com/office/drawing/2014/main" id="{64035612-4757-5332-8F09-FF70B0BA9489}"/>
                  </a:ext>
                </a:extLst>
              </p:cNvPr>
              <p:cNvSpPr>
                <a:spLocks noChangeArrowheads="1"/>
              </p:cNvSpPr>
              <p:nvPr/>
            </p:nvSpPr>
            <p:spPr bwMode="auto">
              <a:xfrm>
                <a:off x="3124200" y="2716369"/>
                <a:ext cx="7937"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1" name="Rectangle 74">
                <a:extLst>
                  <a:ext uri="{FF2B5EF4-FFF2-40B4-BE49-F238E27FC236}">
                    <a16:creationId xmlns:a16="http://schemas.microsoft.com/office/drawing/2014/main" id="{152D23FD-EB3F-3983-38C1-8D48F0A96DC6}"/>
                  </a:ext>
                </a:extLst>
              </p:cNvPr>
              <p:cNvSpPr>
                <a:spLocks noChangeArrowheads="1"/>
              </p:cNvSpPr>
              <p:nvPr/>
            </p:nvSpPr>
            <p:spPr bwMode="auto">
              <a:xfrm>
                <a:off x="3124200" y="2837635"/>
                <a:ext cx="1905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2" name="Rectangle 75">
                <a:extLst>
                  <a:ext uri="{FF2B5EF4-FFF2-40B4-BE49-F238E27FC236}">
                    <a16:creationId xmlns:a16="http://schemas.microsoft.com/office/drawing/2014/main" id="{1F2AB25D-086F-BCE5-BCF1-46E43F18656D}"/>
                  </a:ext>
                </a:extLst>
              </p:cNvPr>
              <p:cNvSpPr>
                <a:spLocks noChangeArrowheads="1"/>
              </p:cNvSpPr>
              <p:nvPr/>
            </p:nvSpPr>
            <p:spPr bwMode="auto">
              <a:xfrm>
                <a:off x="3124200" y="2958900"/>
                <a:ext cx="4603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4" name="Rectangle 76">
                <a:extLst>
                  <a:ext uri="{FF2B5EF4-FFF2-40B4-BE49-F238E27FC236}">
                    <a16:creationId xmlns:a16="http://schemas.microsoft.com/office/drawing/2014/main" id="{71A9D292-7B8C-BAB3-69E9-89E6B42E312A}"/>
                  </a:ext>
                </a:extLst>
              </p:cNvPr>
              <p:cNvSpPr>
                <a:spLocks noChangeArrowheads="1"/>
              </p:cNvSpPr>
              <p:nvPr/>
            </p:nvSpPr>
            <p:spPr bwMode="auto">
              <a:xfrm>
                <a:off x="3124200" y="3080165"/>
                <a:ext cx="8255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5" name="Rectangle 77">
                <a:extLst>
                  <a:ext uri="{FF2B5EF4-FFF2-40B4-BE49-F238E27FC236}">
                    <a16:creationId xmlns:a16="http://schemas.microsoft.com/office/drawing/2014/main" id="{A6862AD5-30AA-A4C5-1565-DF20218F6DCD}"/>
                  </a:ext>
                </a:extLst>
              </p:cNvPr>
              <p:cNvSpPr>
                <a:spLocks noChangeArrowheads="1"/>
              </p:cNvSpPr>
              <p:nvPr/>
            </p:nvSpPr>
            <p:spPr bwMode="auto">
              <a:xfrm>
                <a:off x="3124200" y="3201431"/>
                <a:ext cx="15081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6" name="Rectangle 78">
                <a:extLst>
                  <a:ext uri="{FF2B5EF4-FFF2-40B4-BE49-F238E27FC236}">
                    <a16:creationId xmlns:a16="http://schemas.microsoft.com/office/drawing/2014/main" id="{5891D7B1-BBC9-E423-3D6C-983CA70952A6}"/>
                  </a:ext>
                </a:extLst>
              </p:cNvPr>
              <p:cNvSpPr>
                <a:spLocks noChangeArrowheads="1"/>
              </p:cNvSpPr>
              <p:nvPr/>
            </p:nvSpPr>
            <p:spPr bwMode="auto">
              <a:xfrm>
                <a:off x="3124200" y="3322696"/>
                <a:ext cx="257175"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7" name="Rectangle 79">
                <a:extLst>
                  <a:ext uri="{FF2B5EF4-FFF2-40B4-BE49-F238E27FC236}">
                    <a16:creationId xmlns:a16="http://schemas.microsoft.com/office/drawing/2014/main" id="{F5764D91-D6BB-5839-58CA-FAA0AACD6353}"/>
                  </a:ext>
                </a:extLst>
              </p:cNvPr>
              <p:cNvSpPr>
                <a:spLocks noChangeArrowheads="1"/>
              </p:cNvSpPr>
              <p:nvPr/>
            </p:nvSpPr>
            <p:spPr bwMode="auto">
              <a:xfrm>
                <a:off x="3124200" y="3445238"/>
                <a:ext cx="366712" cy="77865"/>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8" name="Rectangle 80">
                <a:extLst>
                  <a:ext uri="{FF2B5EF4-FFF2-40B4-BE49-F238E27FC236}">
                    <a16:creationId xmlns:a16="http://schemas.microsoft.com/office/drawing/2014/main" id="{2AA4C9A5-B546-E3D5-764D-42054B695222}"/>
                  </a:ext>
                </a:extLst>
              </p:cNvPr>
              <p:cNvSpPr>
                <a:spLocks noChangeArrowheads="1"/>
              </p:cNvSpPr>
              <p:nvPr/>
            </p:nvSpPr>
            <p:spPr bwMode="auto">
              <a:xfrm>
                <a:off x="3124200" y="3566504"/>
                <a:ext cx="50958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9" name="Rectangle 81">
                <a:extLst>
                  <a:ext uri="{FF2B5EF4-FFF2-40B4-BE49-F238E27FC236}">
                    <a16:creationId xmlns:a16="http://schemas.microsoft.com/office/drawing/2014/main" id="{6972A83D-EFCC-8231-A8B3-8ECB8B6E7723}"/>
                  </a:ext>
                </a:extLst>
              </p:cNvPr>
              <p:cNvSpPr>
                <a:spLocks noChangeArrowheads="1"/>
              </p:cNvSpPr>
              <p:nvPr/>
            </p:nvSpPr>
            <p:spPr bwMode="auto">
              <a:xfrm>
                <a:off x="3124200" y="3687769"/>
                <a:ext cx="663575"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0" name="Rectangle 82">
                <a:extLst>
                  <a:ext uri="{FF2B5EF4-FFF2-40B4-BE49-F238E27FC236}">
                    <a16:creationId xmlns:a16="http://schemas.microsoft.com/office/drawing/2014/main" id="{BE361961-AC5A-3AB6-9EE4-60B4FDDAC987}"/>
                  </a:ext>
                </a:extLst>
              </p:cNvPr>
              <p:cNvSpPr>
                <a:spLocks noChangeArrowheads="1"/>
              </p:cNvSpPr>
              <p:nvPr/>
            </p:nvSpPr>
            <p:spPr bwMode="auto">
              <a:xfrm>
                <a:off x="3124200" y="3809034"/>
                <a:ext cx="76993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1" name="Rectangle 83">
                <a:extLst>
                  <a:ext uri="{FF2B5EF4-FFF2-40B4-BE49-F238E27FC236}">
                    <a16:creationId xmlns:a16="http://schemas.microsoft.com/office/drawing/2014/main" id="{1DDC4177-5EFD-6B01-2B1D-10E9E8D93BED}"/>
                  </a:ext>
                </a:extLst>
              </p:cNvPr>
              <p:cNvSpPr>
                <a:spLocks noChangeArrowheads="1"/>
              </p:cNvSpPr>
              <p:nvPr/>
            </p:nvSpPr>
            <p:spPr bwMode="auto">
              <a:xfrm>
                <a:off x="3124200" y="3934129"/>
                <a:ext cx="830262"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2" name="Rectangle 84">
                <a:extLst>
                  <a:ext uri="{FF2B5EF4-FFF2-40B4-BE49-F238E27FC236}">
                    <a16:creationId xmlns:a16="http://schemas.microsoft.com/office/drawing/2014/main" id="{0DA99A67-4CD1-88F7-3B72-A5EF8DF235D7}"/>
                  </a:ext>
                </a:extLst>
              </p:cNvPr>
              <p:cNvSpPr>
                <a:spLocks noChangeArrowheads="1"/>
              </p:cNvSpPr>
              <p:nvPr/>
            </p:nvSpPr>
            <p:spPr bwMode="auto">
              <a:xfrm>
                <a:off x="3124200" y="4051565"/>
                <a:ext cx="90963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3" name="Rectangle 85">
                <a:extLst>
                  <a:ext uri="{FF2B5EF4-FFF2-40B4-BE49-F238E27FC236}">
                    <a16:creationId xmlns:a16="http://schemas.microsoft.com/office/drawing/2014/main" id="{90A0C3B7-11E3-7C93-E49D-238FCB408C0E}"/>
                  </a:ext>
                </a:extLst>
              </p:cNvPr>
              <p:cNvSpPr>
                <a:spLocks noChangeArrowheads="1"/>
              </p:cNvSpPr>
              <p:nvPr/>
            </p:nvSpPr>
            <p:spPr bwMode="auto">
              <a:xfrm>
                <a:off x="3124200" y="4176660"/>
                <a:ext cx="93980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4" name="Rectangle 86">
                <a:extLst>
                  <a:ext uri="{FF2B5EF4-FFF2-40B4-BE49-F238E27FC236}">
                    <a16:creationId xmlns:a16="http://schemas.microsoft.com/office/drawing/2014/main" id="{E212043B-8B5A-37AD-C2BF-74D559DD885F}"/>
                  </a:ext>
                </a:extLst>
              </p:cNvPr>
              <p:cNvSpPr>
                <a:spLocks noChangeArrowheads="1"/>
              </p:cNvSpPr>
              <p:nvPr/>
            </p:nvSpPr>
            <p:spPr bwMode="auto">
              <a:xfrm>
                <a:off x="3124200" y="4297926"/>
                <a:ext cx="754062"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6" name="Rectangle 87">
                <a:extLst>
                  <a:ext uri="{FF2B5EF4-FFF2-40B4-BE49-F238E27FC236}">
                    <a16:creationId xmlns:a16="http://schemas.microsoft.com/office/drawing/2014/main" id="{C1143C68-7521-83B4-70F7-BDDFA444A17B}"/>
                  </a:ext>
                </a:extLst>
              </p:cNvPr>
              <p:cNvSpPr>
                <a:spLocks noChangeArrowheads="1"/>
              </p:cNvSpPr>
              <p:nvPr/>
            </p:nvSpPr>
            <p:spPr bwMode="auto">
              <a:xfrm>
                <a:off x="3124200" y="4419191"/>
                <a:ext cx="42703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7" name="Rectangle 88">
                <a:extLst>
                  <a:ext uri="{FF2B5EF4-FFF2-40B4-BE49-F238E27FC236}">
                    <a16:creationId xmlns:a16="http://schemas.microsoft.com/office/drawing/2014/main" id="{DD422DDC-2911-3E21-84DE-58984B5DE464}"/>
                  </a:ext>
                </a:extLst>
              </p:cNvPr>
              <p:cNvSpPr>
                <a:spLocks noChangeArrowheads="1"/>
              </p:cNvSpPr>
              <p:nvPr/>
            </p:nvSpPr>
            <p:spPr bwMode="auto">
              <a:xfrm>
                <a:off x="3124200" y="4540457"/>
                <a:ext cx="12065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8" name="Rectangle 89">
                <a:extLst>
                  <a:ext uri="{FF2B5EF4-FFF2-40B4-BE49-F238E27FC236}">
                    <a16:creationId xmlns:a16="http://schemas.microsoft.com/office/drawing/2014/main" id="{C0CC9F38-EDE0-19D7-1F1B-E80F0928C4AF}"/>
                  </a:ext>
                </a:extLst>
              </p:cNvPr>
              <p:cNvSpPr>
                <a:spLocks noChangeArrowheads="1"/>
              </p:cNvSpPr>
              <p:nvPr/>
            </p:nvSpPr>
            <p:spPr bwMode="auto">
              <a:xfrm>
                <a:off x="3124200" y="4672572"/>
                <a:ext cx="1428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9" name="Rectangle 90">
                <a:extLst>
                  <a:ext uri="{FF2B5EF4-FFF2-40B4-BE49-F238E27FC236}">
                    <a16:creationId xmlns:a16="http://schemas.microsoft.com/office/drawing/2014/main" id="{FAE0F328-E85E-D055-87EA-BEE059C4B877}"/>
                  </a:ext>
                </a:extLst>
              </p:cNvPr>
              <p:cNvSpPr>
                <a:spLocks noChangeArrowheads="1"/>
              </p:cNvSpPr>
              <p:nvPr/>
            </p:nvSpPr>
            <p:spPr bwMode="auto">
              <a:xfrm>
                <a:off x="3121025" y="2595104"/>
                <a:ext cx="3175"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0" name="Rectangle 91">
                <a:extLst>
                  <a:ext uri="{FF2B5EF4-FFF2-40B4-BE49-F238E27FC236}">
                    <a16:creationId xmlns:a16="http://schemas.microsoft.com/office/drawing/2014/main" id="{71975DB6-6114-AE90-FB5C-9A9A43B5E0F9}"/>
                  </a:ext>
                </a:extLst>
              </p:cNvPr>
              <p:cNvSpPr>
                <a:spLocks noChangeArrowheads="1"/>
              </p:cNvSpPr>
              <p:nvPr/>
            </p:nvSpPr>
            <p:spPr bwMode="auto">
              <a:xfrm>
                <a:off x="3121025" y="2716369"/>
                <a:ext cx="3175"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1" name="Rectangle 92">
                <a:extLst>
                  <a:ext uri="{FF2B5EF4-FFF2-40B4-BE49-F238E27FC236}">
                    <a16:creationId xmlns:a16="http://schemas.microsoft.com/office/drawing/2014/main" id="{C3213FE9-72E8-5964-79E8-834E38595C26}"/>
                  </a:ext>
                </a:extLst>
              </p:cNvPr>
              <p:cNvSpPr>
                <a:spLocks noChangeArrowheads="1"/>
              </p:cNvSpPr>
              <p:nvPr/>
            </p:nvSpPr>
            <p:spPr bwMode="auto">
              <a:xfrm>
                <a:off x="3116263" y="2837635"/>
                <a:ext cx="793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2" name="Rectangle 93">
                <a:extLst>
                  <a:ext uri="{FF2B5EF4-FFF2-40B4-BE49-F238E27FC236}">
                    <a16:creationId xmlns:a16="http://schemas.microsoft.com/office/drawing/2014/main" id="{67AD93AB-0D5B-C68E-40B0-2501FE9367AA}"/>
                  </a:ext>
                </a:extLst>
              </p:cNvPr>
              <p:cNvSpPr>
                <a:spLocks noChangeArrowheads="1"/>
              </p:cNvSpPr>
              <p:nvPr/>
            </p:nvSpPr>
            <p:spPr bwMode="auto">
              <a:xfrm>
                <a:off x="3094038" y="2958900"/>
                <a:ext cx="3016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3" name="Rectangle 94">
                <a:extLst>
                  <a:ext uri="{FF2B5EF4-FFF2-40B4-BE49-F238E27FC236}">
                    <a16:creationId xmlns:a16="http://schemas.microsoft.com/office/drawing/2014/main" id="{1BF947E5-0EC0-DE63-53E0-9F7C789C3FE4}"/>
                  </a:ext>
                </a:extLst>
              </p:cNvPr>
              <p:cNvSpPr>
                <a:spLocks noChangeArrowheads="1"/>
              </p:cNvSpPr>
              <p:nvPr/>
            </p:nvSpPr>
            <p:spPr bwMode="auto">
              <a:xfrm>
                <a:off x="3055938" y="3080165"/>
                <a:ext cx="6826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4" name="Rectangle 95">
                <a:extLst>
                  <a:ext uri="{FF2B5EF4-FFF2-40B4-BE49-F238E27FC236}">
                    <a16:creationId xmlns:a16="http://schemas.microsoft.com/office/drawing/2014/main" id="{B0A24BE3-EE03-A831-61C5-0DEAE5F332A8}"/>
                  </a:ext>
                </a:extLst>
              </p:cNvPr>
              <p:cNvSpPr>
                <a:spLocks noChangeArrowheads="1"/>
              </p:cNvSpPr>
              <p:nvPr/>
            </p:nvSpPr>
            <p:spPr bwMode="auto">
              <a:xfrm>
                <a:off x="2987675" y="3201431"/>
                <a:ext cx="136525"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5" name="Rectangle 96">
                <a:extLst>
                  <a:ext uri="{FF2B5EF4-FFF2-40B4-BE49-F238E27FC236}">
                    <a16:creationId xmlns:a16="http://schemas.microsoft.com/office/drawing/2014/main" id="{F666C1F1-C992-A5AE-CB33-3ED2EB1CC9BB}"/>
                  </a:ext>
                </a:extLst>
              </p:cNvPr>
              <p:cNvSpPr>
                <a:spLocks noChangeArrowheads="1"/>
              </p:cNvSpPr>
              <p:nvPr/>
            </p:nvSpPr>
            <p:spPr bwMode="auto">
              <a:xfrm>
                <a:off x="2871788" y="3322696"/>
                <a:ext cx="25241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6" name="Rectangle 97">
                <a:extLst>
                  <a:ext uri="{FF2B5EF4-FFF2-40B4-BE49-F238E27FC236}">
                    <a16:creationId xmlns:a16="http://schemas.microsoft.com/office/drawing/2014/main" id="{B2343EE3-F8A3-CF6D-57F3-F65E137BB044}"/>
                  </a:ext>
                </a:extLst>
              </p:cNvPr>
              <p:cNvSpPr>
                <a:spLocks noChangeArrowheads="1"/>
              </p:cNvSpPr>
              <p:nvPr/>
            </p:nvSpPr>
            <p:spPr bwMode="auto">
              <a:xfrm>
                <a:off x="2743200" y="3445238"/>
                <a:ext cx="381000" cy="77865"/>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7" name="Rectangle 98">
                <a:extLst>
                  <a:ext uri="{FF2B5EF4-FFF2-40B4-BE49-F238E27FC236}">
                    <a16:creationId xmlns:a16="http://schemas.microsoft.com/office/drawing/2014/main" id="{4491A0FB-BC7B-DC85-7D9F-5064014B3864}"/>
                  </a:ext>
                </a:extLst>
              </p:cNvPr>
              <p:cNvSpPr>
                <a:spLocks noChangeArrowheads="1"/>
              </p:cNvSpPr>
              <p:nvPr/>
            </p:nvSpPr>
            <p:spPr bwMode="auto">
              <a:xfrm>
                <a:off x="2573338" y="3566504"/>
                <a:ext cx="55086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8" name="Rectangle 99">
                <a:extLst>
                  <a:ext uri="{FF2B5EF4-FFF2-40B4-BE49-F238E27FC236}">
                    <a16:creationId xmlns:a16="http://schemas.microsoft.com/office/drawing/2014/main" id="{2AE2FD42-2ACF-B359-3AB5-90E7C72B115D}"/>
                  </a:ext>
                </a:extLst>
              </p:cNvPr>
              <p:cNvSpPr>
                <a:spLocks noChangeArrowheads="1"/>
              </p:cNvSpPr>
              <p:nvPr/>
            </p:nvSpPr>
            <p:spPr bwMode="auto">
              <a:xfrm>
                <a:off x="2381250" y="3687769"/>
                <a:ext cx="74295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9" name="Rectangle 100">
                <a:extLst>
                  <a:ext uri="{FF2B5EF4-FFF2-40B4-BE49-F238E27FC236}">
                    <a16:creationId xmlns:a16="http://schemas.microsoft.com/office/drawing/2014/main" id="{31707136-9C07-74E6-DCBE-011CC7A4D66E}"/>
                  </a:ext>
                </a:extLst>
              </p:cNvPr>
              <p:cNvSpPr>
                <a:spLocks noChangeArrowheads="1"/>
              </p:cNvSpPr>
              <p:nvPr/>
            </p:nvSpPr>
            <p:spPr bwMode="auto">
              <a:xfrm>
                <a:off x="2236788" y="3809034"/>
                <a:ext cx="88741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0" name="Rectangle 101">
                <a:extLst>
                  <a:ext uri="{FF2B5EF4-FFF2-40B4-BE49-F238E27FC236}">
                    <a16:creationId xmlns:a16="http://schemas.microsoft.com/office/drawing/2014/main" id="{4510CEF7-B481-84B5-16C5-7FE65CD1CDD5}"/>
                  </a:ext>
                </a:extLst>
              </p:cNvPr>
              <p:cNvSpPr>
                <a:spLocks noChangeArrowheads="1"/>
              </p:cNvSpPr>
              <p:nvPr/>
            </p:nvSpPr>
            <p:spPr bwMode="auto">
              <a:xfrm>
                <a:off x="2151063" y="3934129"/>
                <a:ext cx="973137"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1" name="Rectangle 102">
                <a:extLst>
                  <a:ext uri="{FF2B5EF4-FFF2-40B4-BE49-F238E27FC236}">
                    <a16:creationId xmlns:a16="http://schemas.microsoft.com/office/drawing/2014/main" id="{F2D8E123-9956-C46C-902B-5F8A0C237F58}"/>
                  </a:ext>
                </a:extLst>
              </p:cNvPr>
              <p:cNvSpPr>
                <a:spLocks noChangeArrowheads="1"/>
              </p:cNvSpPr>
              <p:nvPr/>
            </p:nvSpPr>
            <p:spPr bwMode="auto">
              <a:xfrm>
                <a:off x="2052638" y="4051565"/>
                <a:ext cx="107156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2" name="Rectangle 103">
                <a:extLst>
                  <a:ext uri="{FF2B5EF4-FFF2-40B4-BE49-F238E27FC236}">
                    <a16:creationId xmlns:a16="http://schemas.microsoft.com/office/drawing/2014/main" id="{C679D045-268D-7ABB-E44F-96607AFA9036}"/>
                  </a:ext>
                </a:extLst>
              </p:cNvPr>
              <p:cNvSpPr>
                <a:spLocks noChangeArrowheads="1"/>
              </p:cNvSpPr>
              <p:nvPr/>
            </p:nvSpPr>
            <p:spPr bwMode="auto">
              <a:xfrm>
                <a:off x="2017713" y="4176660"/>
                <a:ext cx="1106487"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3" name="Rectangle 104">
                <a:extLst>
                  <a:ext uri="{FF2B5EF4-FFF2-40B4-BE49-F238E27FC236}">
                    <a16:creationId xmlns:a16="http://schemas.microsoft.com/office/drawing/2014/main" id="{893D24D9-F849-1F8C-6A79-50ADA6D9220F}"/>
                  </a:ext>
                </a:extLst>
              </p:cNvPr>
              <p:cNvSpPr>
                <a:spLocks noChangeArrowheads="1"/>
              </p:cNvSpPr>
              <p:nvPr/>
            </p:nvSpPr>
            <p:spPr bwMode="auto">
              <a:xfrm>
                <a:off x="2230438" y="4297926"/>
                <a:ext cx="893762" cy="7531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4" name="Rectangle 105">
                <a:extLst>
                  <a:ext uri="{FF2B5EF4-FFF2-40B4-BE49-F238E27FC236}">
                    <a16:creationId xmlns:a16="http://schemas.microsoft.com/office/drawing/2014/main" id="{95A45BCB-026B-E805-4EEA-DE00D3FC6E2E}"/>
                  </a:ext>
                </a:extLst>
              </p:cNvPr>
              <p:cNvSpPr>
                <a:spLocks noChangeArrowheads="1"/>
              </p:cNvSpPr>
              <p:nvPr/>
            </p:nvSpPr>
            <p:spPr bwMode="auto">
              <a:xfrm>
                <a:off x="2606675" y="4419191"/>
                <a:ext cx="517525"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5" name="Rectangle 106">
                <a:extLst>
                  <a:ext uri="{FF2B5EF4-FFF2-40B4-BE49-F238E27FC236}">
                    <a16:creationId xmlns:a16="http://schemas.microsoft.com/office/drawing/2014/main" id="{80C38177-0491-FBE0-D5B5-739371B288E2}"/>
                  </a:ext>
                </a:extLst>
              </p:cNvPr>
              <p:cNvSpPr>
                <a:spLocks noChangeArrowheads="1"/>
              </p:cNvSpPr>
              <p:nvPr/>
            </p:nvSpPr>
            <p:spPr bwMode="auto">
              <a:xfrm>
                <a:off x="2973388" y="4540457"/>
                <a:ext cx="150812"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6" name="Rectangle 107">
                <a:extLst>
                  <a:ext uri="{FF2B5EF4-FFF2-40B4-BE49-F238E27FC236}">
                    <a16:creationId xmlns:a16="http://schemas.microsoft.com/office/drawing/2014/main" id="{ED5F8D0E-1E88-DFFD-A52F-D33CFA1F797A}"/>
                  </a:ext>
                </a:extLst>
              </p:cNvPr>
              <p:cNvSpPr>
                <a:spLocks noChangeArrowheads="1"/>
              </p:cNvSpPr>
              <p:nvPr/>
            </p:nvSpPr>
            <p:spPr bwMode="auto">
              <a:xfrm>
                <a:off x="3105150" y="4672572"/>
                <a:ext cx="19050" cy="79142"/>
              </a:xfrm>
              <a:prstGeom prst="rect">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7" name="Line 108">
                <a:extLst>
                  <a:ext uri="{FF2B5EF4-FFF2-40B4-BE49-F238E27FC236}">
                    <a16:creationId xmlns:a16="http://schemas.microsoft.com/office/drawing/2014/main" id="{C70C8544-DD51-55CF-3DF9-334C234954E6}"/>
                  </a:ext>
                </a:extLst>
              </p:cNvPr>
              <p:cNvSpPr>
                <a:spLocks noChangeShapeType="1"/>
              </p:cNvSpPr>
              <p:nvPr/>
            </p:nvSpPr>
            <p:spPr bwMode="auto">
              <a:xfrm>
                <a:off x="1184275" y="4815205"/>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58" name="Line 109">
                <a:extLst>
                  <a:ext uri="{FF2B5EF4-FFF2-40B4-BE49-F238E27FC236}">
                    <a16:creationId xmlns:a16="http://schemas.microsoft.com/office/drawing/2014/main" id="{F3327133-9137-7F07-F8BF-883F74087627}"/>
                  </a:ext>
                </a:extLst>
              </p:cNvPr>
              <p:cNvSpPr>
                <a:spLocks noChangeShapeType="1"/>
              </p:cNvSpPr>
              <p:nvPr/>
            </p:nvSpPr>
            <p:spPr bwMode="auto">
              <a:xfrm>
                <a:off x="3124200" y="4815205"/>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59" name="Line 110">
                <a:extLst>
                  <a:ext uri="{FF2B5EF4-FFF2-40B4-BE49-F238E27FC236}">
                    <a16:creationId xmlns:a16="http://schemas.microsoft.com/office/drawing/2014/main" id="{ED423933-88CA-BF5E-8899-6AF249AD6F5A}"/>
                  </a:ext>
                </a:extLst>
              </p:cNvPr>
              <p:cNvSpPr>
                <a:spLocks noChangeShapeType="1"/>
              </p:cNvSpPr>
              <p:nvPr/>
            </p:nvSpPr>
            <p:spPr bwMode="auto">
              <a:xfrm>
                <a:off x="2154238" y="4815205"/>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0" name="Line 111">
                <a:extLst>
                  <a:ext uri="{FF2B5EF4-FFF2-40B4-BE49-F238E27FC236}">
                    <a16:creationId xmlns:a16="http://schemas.microsoft.com/office/drawing/2014/main" id="{45840F78-0776-66F0-34B6-EFB875AD0E00}"/>
                  </a:ext>
                </a:extLst>
              </p:cNvPr>
              <p:cNvSpPr>
                <a:spLocks noChangeShapeType="1"/>
              </p:cNvSpPr>
              <p:nvPr/>
            </p:nvSpPr>
            <p:spPr bwMode="auto">
              <a:xfrm>
                <a:off x="4094163" y="4815205"/>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1" name="Line 112">
                <a:extLst>
                  <a:ext uri="{FF2B5EF4-FFF2-40B4-BE49-F238E27FC236}">
                    <a16:creationId xmlns:a16="http://schemas.microsoft.com/office/drawing/2014/main" id="{A2792884-EB4A-B4D6-4A1F-8A6DBF6C4B50}"/>
                  </a:ext>
                </a:extLst>
              </p:cNvPr>
              <p:cNvSpPr>
                <a:spLocks noChangeShapeType="1"/>
              </p:cNvSpPr>
              <p:nvPr/>
            </p:nvSpPr>
            <p:spPr bwMode="auto">
              <a:xfrm>
                <a:off x="5064125" y="4815205"/>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2" name="Line 113">
                <a:extLst>
                  <a:ext uri="{FF2B5EF4-FFF2-40B4-BE49-F238E27FC236}">
                    <a16:creationId xmlns:a16="http://schemas.microsoft.com/office/drawing/2014/main" id="{7627FB25-5DAF-575B-7CA2-59429AE58D75}"/>
                  </a:ext>
                </a:extLst>
              </p:cNvPr>
              <p:cNvSpPr>
                <a:spLocks noChangeShapeType="1"/>
              </p:cNvSpPr>
              <p:nvPr/>
            </p:nvSpPr>
            <p:spPr bwMode="auto">
              <a:xfrm>
                <a:off x="1184275" y="4801896"/>
                <a:ext cx="387985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3" name="Line 115">
                <a:extLst>
                  <a:ext uri="{FF2B5EF4-FFF2-40B4-BE49-F238E27FC236}">
                    <a16:creationId xmlns:a16="http://schemas.microsoft.com/office/drawing/2014/main" id="{E7138348-C38A-325C-79E1-C3DF2346570D}"/>
                  </a:ext>
                </a:extLst>
              </p:cNvPr>
              <p:cNvSpPr>
                <a:spLocks noChangeShapeType="1"/>
              </p:cNvSpPr>
              <p:nvPr/>
            </p:nvSpPr>
            <p:spPr bwMode="auto">
              <a:xfrm flipV="1">
                <a:off x="3124200" y="2570850"/>
                <a:ext cx="0" cy="2231046"/>
              </a:xfrm>
              <a:prstGeom prst="line">
                <a:avLst/>
              </a:prstGeom>
              <a:noFill/>
              <a:ln w="19050" cap="sq">
                <a:solidFill>
                  <a:srgbClr val="1A1A17"/>
                </a:solidFill>
                <a:prstDash val="sysDot"/>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4" name="Line 116">
                <a:extLst>
                  <a:ext uri="{FF2B5EF4-FFF2-40B4-BE49-F238E27FC236}">
                    <a16:creationId xmlns:a16="http://schemas.microsoft.com/office/drawing/2014/main" id="{AA88B395-2D64-A6F1-E17D-5133A16DFDAE}"/>
                  </a:ext>
                </a:extLst>
              </p:cNvPr>
              <p:cNvSpPr>
                <a:spLocks noChangeShapeType="1"/>
              </p:cNvSpPr>
              <p:nvPr/>
            </p:nvSpPr>
            <p:spPr bwMode="auto">
              <a:xfrm flipH="1">
                <a:off x="1135063" y="2632760"/>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5" name="Line 117">
                <a:extLst>
                  <a:ext uri="{FF2B5EF4-FFF2-40B4-BE49-F238E27FC236}">
                    <a16:creationId xmlns:a16="http://schemas.microsoft.com/office/drawing/2014/main" id="{A54E669A-FCE4-9629-F717-238F647A699E}"/>
                  </a:ext>
                </a:extLst>
              </p:cNvPr>
              <p:cNvSpPr>
                <a:spLocks noChangeShapeType="1"/>
              </p:cNvSpPr>
              <p:nvPr/>
            </p:nvSpPr>
            <p:spPr bwMode="auto">
              <a:xfrm flipH="1">
                <a:off x="1135063" y="2755077"/>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6" name="Line 118">
                <a:extLst>
                  <a:ext uri="{FF2B5EF4-FFF2-40B4-BE49-F238E27FC236}">
                    <a16:creationId xmlns:a16="http://schemas.microsoft.com/office/drawing/2014/main" id="{98C1D610-907A-EE63-5618-3B99E0E1D9B9}"/>
                  </a:ext>
                </a:extLst>
              </p:cNvPr>
              <p:cNvSpPr>
                <a:spLocks noChangeShapeType="1"/>
              </p:cNvSpPr>
              <p:nvPr/>
            </p:nvSpPr>
            <p:spPr bwMode="auto">
              <a:xfrm flipH="1">
                <a:off x="1135063" y="2877394"/>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7" name="Line 119">
                <a:extLst>
                  <a:ext uri="{FF2B5EF4-FFF2-40B4-BE49-F238E27FC236}">
                    <a16:creationId xmlns:a16="http://schemas.microsoft.com/office/drawing/2014/main" id="{0EE24B72-54C0-E9B9-95A3-5CDEF812919B}"/>
                  </a:ext>
                </a:extLst>
              </p:cNvPr>
              <p:cNvSpPr>
                <a:spLocks noChangeShapeType="1"/>
              </p:cNvSpPr>
              <p:nvPr/>
            </p:nvSpPr>
            <p:spPr bwMode="auto">
              <a:xfrm flipH="1">
                <a:off x="1135063" y="2999711"/>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8" name="Line 120">
                <a:extLst>
                  <a:ext uri="{FF2B5EF4-FFF2-40B4-BE49-F238E27FC236}">
                    <a16:creationId xmlns:a16="http://schemas.microsoft.com/office/drawing/2014/main" id="{83936B9B-9828-908E-8EE3-D290FAC452EF}"/>
                  </a:ext>
                </a:extLst>
              </p:cNvPr>
              <p:cNvSpPr>
                <a:spLocks noChangeShapeType="1"/>
              </p:cNvSpPr>
              <p:nvPr/>
            </p:nvSpPr>
            <p:spPr bwMode="auto">
              <a:xfrm flipH="1">
                <a:off x="1135063" y="3122028"/>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69" name="Line 121">
                <a:extLst>
                  <a:ext uri="{FF2B5EF4-FFF2-40B4-BE49-F238E27FC236}">
                    <a16:creationId xmlns:a16="http://schemas.microsoft.com/office/drawing/2014/main" id="{C3F284F2-287B-192B-0541-9DE3512DE128}"/>
                  </a:ext>
                </a:extLst>
              </p:cNvPr>
              <p:cNvSpPr>
                <a:spLocks noChangeShapeType="1"/>
              </p:cNvSpPr>
              <p:nvPr/>
            </p:nvSpPr>
            <p:spPr bwMode="auto">
              <a:xfrm flipH="1">
                <a:off x="1135063" y="3244345"/>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0" name="Line 122">
                <a:extLst>
                  <a:ext uri="{FF2B5EF4-FFF2-40B4-BE49-F238E27FC236}">
                    <a16:creationId xmlns:a16="http://schemas.microsoft.com/office/drawing/2014/main" id="{75109BE5-ABF7-4D44-19B1-DE1D566E8189}"/>
                  </a:ext>
                </a:extLst>
              </p:cNvPr>
              <p:cNvSpPr>
                <a:spLocks noChangeShapeType="1"/>
              </p:cNvSpPr>
              <p:nvPr/>
            </p:nvSpPr>
            <p:spPr bwMode="auto">
              <a:xfrm flipH="1">
                <a:off x="1135063" y="3366662"/>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1" name="Line 123">
                <a:extLst>
                  <a:ext uri="{FF2B5EF4-FFF2-40B4-BE49-F238E27FC236}">
                    <a16:creationId xmlns:a16="http://schemas.microsoft.com/office/drawing/2014/main" id="{1AEDCB65-9AE8-8436-E3A0-A54295764D8B}"/>
                  </a:ext>
                </a:extLst>
              </p:cNvPr>
              <p:cNvSpPr>
                <a:spLocks noChangeShapeType="1"/>
              </p:cNvSpPr>
              <p:nvPr/>
            </p:nvSpPr>
            <p:spPr bwMode="auto">
              <a:xfrm flipH="1">
                <a:off x="1135063" y="3488979"/>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2" name="Line 124">
                <a:extLst>
                  <a:ext uri="{FF2B5EF4-FFF2-40B4-BE49-F238E27FC236}">
                    <a16:creationId xmlns:a16="http://schemas.microsoft.com/office/drawing/2014/main" id="{0DE89BD1-0E1E-D1C6-28E1-D8457FA2B3E1}"/>
                  </a:ext>
                </a:extLst>
              </p:cNvPr>
              <p:cNvSpPr>
                <a:spLocks noChangeShapeType="1"/>
              </p:cNvSpPr>
              <p:nvPr/>
            </p:nvSpPr>
            <p:spPr bwMode="auto">
              <a:xfrm flipH="1">
                <a:off x="1135063" y="3611296"/>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3" name="Line 125">
                <a:extLst>
                  <a:ext uri="{FF2B5EF4-FFF2-40B4-BE49-F238E27FC236}">
                    <a16:creationId xmlns:a16="http://schemas.microsoft.com/office/drawing/2014/main" id="{C4F09E05-F74E-8392-CE71-51E37EF995F3}"/>
                  </a:ext>
                </a:extLst>
              </p:cNvPr>
              <p:cNvSpPr>
                <a:spLocks noChangeShapeType="1"/>
              </p:cNvSpPr>
              <p:nvPr/>
            </p:nvSpPr>
            <p:spPr bwMode="auto">
              <a:xfrm flipH="1">
                <a:off x="1135063" y="3733613"/>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4" name="Line 126">
                <a:extLst>
                  <a:ext uri="{FF2B5EF4-FFF2-40B4-BE49-F238E27FC236}">
                    <a16:creationId xmlns:a16="http://schemas.microsoft.com/office/drawing/2014/main" id="{D12681AE-903C-2216-BFD1-3E5FE63C8E3B}"/>
                  </a:ext>
                </a:extLst>
              </p:cNvPr>
              <p:cNvSpPr>
                <a:spLocks noChangeShapeType="1"/>
              </p:cNvSpPr>
              <p:nvPr/>
            </p:nvSpPr>
            <p:spPr bwMode="auto">
              <a:xfrm flipH="1">
                <a:off x="1135063" y="3855930"/>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5" name="Line 127">
                <a:extLst>
                  <a:ext uri="{FF2B5EF4-FFF2-40B4-BE49-F238E27FC236}">
                    <a16:creationId xmlns:a16="http://schemas.microsoft.com/office/drawing/2014/main" id="{10A3FB13-1E46-4B78-350A-4E9FAE4D0C56}"/>
                  </a:ext>
                </a:extLst>
              </p:cNvPr>
              <p:cNvSpPr>
                <a:spLocks noChangeShapeType="1"/>
              </p:cNvSpPr>
              <p:nvPr/>
            </p:nvSpPr>
            <p:spPr bwMode="auto">
              <a:xfrm flipH="1">
                <a:off x="1135063" y="3978247"/>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6" name="Line 128">
                <a:extLst>
                  <a:ext uri="{FF2B5EF4-FFF2-40B4-BE49-F238E27FC236}">
                    <a16:creationId xmlns:a16="http://schemas.microsoft.com/office/drawing/2014/main" id="{12B9476C-916C-4945-F082-5D389B842B48}"/>
                  </a:ext>
                </a:extLst>
              </p:cNvPr>
              <p:cNvSpPr>
                <a:spLocks noChangeShapeType="1"/>
              </p:cNvSpPr>
              <p:nvPr/>
            </p:nvSpPr>
            <p:spPr bwMode="auto">
              <a:xfrm flipH="1">
                <a:off x="1135063" y="4100564"/>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7" name="Line 129">
                <a:extLst>
                  <a:ext uri="{FF2B5EF4-FFF2-40B4-BE49-F238E27FC236}">
                    <a16:creationId xmlns:a16="http://schemas.microsoft.com/office/drawing/2014/main" id="{E659D83F-2C29-457A-A9D4-8C2BFF5D6BE1}"/>
                  </a:ext>
                </a:extLst>
              </p:cNvPr>
              <p:cNvSpPr>
                <a:spLocks noChangeShapeType="1"/>
              </p:cNvSpPr>
              <p:nvPr/>
            </p:nvSpPr>
            <p:spPr bwMode="auto">
              <a:xfrm flipH="1">
                <a:off x="1135063" y="4222881"/>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8" name="Line 130">
                <a:extLst>
                  <a:ext uri="{FF2B5EF4-FFF2-40B4-BE49-F238E27FC236}">
                    <a16:creationId xmlns:a16="http://schemas.microsoft.com/office/drawing/2014/main" id="{A060C155-C480-8969-196A-1FE2AD45E55B}"/>
                  </a:ext>
                </a:extLst>
              </p:cNvPr>
              <p:cNvSpPr>
                <a:spLocks noChangeShapeType="1"/>
              </p:cNvSpPr>
              <p:nvPr/>
            </p:nvSpPr>
            <p:spPr bwMode="auto">
              <a:xfrm flipH="1">
                <a:off x="1135063" y="4345198"/>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9" name="Line 131">
                <a:extLst>
                  <a:ext uri="{FF2B5EF4-FFF2-40B4-BE49-F238E27FC236}">
                    <a16:creationId xmlns:a16="http://schemas.microsoft.com/office/drawing/2014/main" id="{31A084A8-0718-2093-A0B4-CFFF309D9D7B}"/>
                  </a:ext>
                </a:extLst>
              </p:cNvPr>
              <p:cNvSpPr>
                <a:spLocks noChangeShapeType="1"/>
              </p:cNvSpPr>
              <p:nvPr/>
            </p:nvSpPr>
            <p:spPr bwMode="auto">
              <a:xfrm flipH="1">
                <a:off x="1135063" y="4467515"/>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0" name="Line 132">
                <a:extLst>
                  <a:ext uri="{FF2B5EF4-FFF2-40B4-BE49-F238E27FC236}">
                    <a16:creationId xmlns:a16="http://schemas.microsoft.com/office/drawing/2014/main" id="{82C2B616-D4A8-4D4C-CFC5-B8C4CB5112AA}"/>
                  </a:ext>
                </a:extLst>
              </p:cNvPr>
              <p:cNvSpPr>
                <a:spLocks noChangeShapeType="1"/>
              </p:cNvSpPr>
              <p:nvPr/>
            </p:nvSpPr>
            <p:spPr bwMode="auto">
              <a:xfrm flipH="1">
                <a:off x="1135063" y="4589832"/>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2" name="Line 134">
                <a:extLst>
                  <a:ext uri="{FF2B5EF4-FFF2-40B4-BE49-F238E27FC236}">
                    <a16:creationId xmlns:a16="http://schemas.microsoft.com/office/drawing/2014/main" id="{7C916A9F-F74D-565D-5F50-D47F50023F75}"/>
                  </a:ext>
                </a:extLst>
              </p:cNvPr>
              <p:cNvSpPr>
                <a:spLocks noChangeShapeType="1"/>
              </p:cNvSpPr>
              <p:nvPr/>
            </p:nvSpPr>
            <p:spPr bwMode="auto">
              <a:xfrm flipH="1">
                <a:off x="1135063" y="4712143"/>
                <a:ext cx="49212"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5" name="TextBox 84">
                <a:extLst>
                  <a:ext uri="{FF2B5EF4-FFF2-40B4-BE49-F238E27FC236}">
                    <a16:creationId xmlns:a16="http://schemas.microsoft.com/office/drawing/2014/main" id="{5295EC13-CC2F-94C4-7B2F-AC75536659DA}"/>
                  </a:ext>
                </a:extLst>
              </p:cNvPr>
              <p:cNvSpPr txBox="1"/>
              <p:nvPr/>
            </p:nvSpPr>
            <p:spPr>
              <a:xfrm>
                <a:off x="1056677" y="4836318"/>
                <a:ext cx="255198" cy="246221"/>
              </a:xfrm>
              <a:prstGeom prst="rect">
                <a:avLst/>
              </a:prstGeom>
              <a:noFill/>
            </p:spPr>
            <p:txBody>
              <a:bodyPr wrap="none" rtlCol="0">
                <a:spAutoFit/>
              </a:bodyPr>
              <a:lstStyle/>
              <a:p>
                <a:pPr algn="ctr"/>
                <a:r>
                  <a:rPr lang="en-GB" sz="1000" noProof="0">
                    <a:solidFill>
                      <a:srgbClr val="1A1A17"/>
                    </a:solidFill>
                  </a:rPr>
                  <a:t>2</a:t>
                </a:r>
              </a:p>
            </p:txBody>
          </p:sp>
          <p:sp>
            <p:nvSpPr>
              <p:cNvPr id="86" name="TextBox 85">
                <a:extLst>
                  <a:ext uri="{FF2B5EF4-FFF2-40B4-BE49-F238E27FC236}">
                    <a16:creationId xmlns:a16="http://schemas.microsoft.com/office/drawing/2014/main" id="{7C724035-5B36-E10A-24CE-335B8A341B7D}"/>
                  </a:ext>
                </a:extLst>
              </p:cNvPr>
              <p:cNvSpPr txBox="1"/>
              <p:nvPr/>
            </p:nvSpPr>
            <p:spPr>
              <a:xfrm>
                <a:off x="2027238" y="4836318"/>
                <a:ext cx="255198" cy="246221"/>
              </a:xfrm>
              <a:prstGeom prst="rect">
                <a:avLst/>
              </a:prstGeom>
              <a:noFill/>
            </p:spPr>
            <p:txBody>
              <a:bodyPr wrap="none" rtlCol="0">
                <a:spAutoFit/>
              </a:bodyPr>
              <a:lstStyle/>
              <a:p>
                <a:pPr algn="ctr"/>
                <a:r>
                  <a:rPr lang="en-GB" sz="1000" noProof="0">
                    <a:solidFill>
                      <a:srgbClr val="1A1A17"/>
                    </a:solidFill>
                  </a:rPr>
                  <a:t>1</a:t>
                </a:r>
              </a:p>
            </p:txBody>
          </p:sp>
          <p:sp>
            <p:nvSpPr>
              <p:cNvPr id="87" name="TextBox 86">
                <a:extLst>
                  <a:ext uri="{FF2B5EF4-FFF2-40B4-BE49-F238E27FC236}">
                    <a16:creationId xmlns:a16="http://schemas.microsoft.com/office/drawing/2014/main" id="{3BF7ED4D-DDCC-B12D-9E35-7FDF147C44B4}"/>
                  </a:ext>
                </a:extLst>
              </p:cNvPr>
              <p:cNvSpPr txBox="1"/>
              <p:nvPr/>
            </p:nvSpPr>
            <p:spPr>
              <a:xfrm>
                <a:off x="2997799" y="4836318"/>
                <a:ext cx="255198" cy="246221"/>
              </a:xfrm>
              <a:prstGeom prst="rect">
                <a:avLst/>
              </a:prstGeom>
              <a:noFill/>
            </p:spPr>
            <p:txBody>
              <a:bodyPr wrap="none" rtlCol="0">
                <a:spAutoFit/>
              </a:bodyPr>
              <a:lstStyle/>
              <a:p>
                <a:pPr algn="ctr"/>
                <a:r>
                  <a:rPr lang="en-GB" sz="1000" noProof="0">
                    <a:solidFill>
                      <a:srgbClr val="1A1A17"/>
                    </a:solidFill>
                  </a:rPr>
                  <a:t>0</a:t>
                </a:r>
              </a:p>
            </p:txBody>
          </p:sp>
          <p:sp>
            <p:nvSpPr>
              <p:cNvPr id="88" name="TextBox 87">
                <a:extLst>
                  <a:ext uri="{FF2B5EF4-FFF2-40B4-BE49-F238E27FC236}">
                    <a16:creationId xmlns:a16="http://schemas.microsoft.com/office/drawing/2014/main" id="{B822FA92-EE3E-5F6E-5868-3FAA331576BB}"/>
                  </a:ext>
                </a:extLst>
              </p:cNvPr>
              <p:cNvSpPr txBox="1"/>
              <p:nvPr/>
            </p:nvSpPr>
            <p:spPr>
              <a:xfrm>
                <a:off x="3968360" y="4836318"/>
                <a:ext cx="255198" cy="246221"/>
              </a:xfrm>
              <a:prstGeom prst="rect">
                <a:avLst/>
              </a:prstGeom>
              <a:noFill/>
            </p:spPr>
            <p:txBody>
              <a:bodyPr wrap="none" rtlCol="0">
                <a:spAutoFit/>
              </a:bodyPr>
              <a:lstStyle/>
              <a:p>
                <a:pPr algn="ctr"/>
                <a:r>
                  <a:rPr lang="en-GB" sz="1000" noProof="0">
                    <a:solidFill>
                      <a:srgbClr val="1A1A17"/>
                    </a:solidFill>
                  </a:rPr>
                  <a:t>1</a:t>
                </a:r>
              </a:p>
            </p:txBody>
          </p:sp>
          <p:sp>
            <p:nvSpPr>
              <p:cNvPr id="89" name="TextBox 88">
                <a:extLst>
                  <a:ext uri="{FF2B5EF4-FFF2-40B4-BE49-F238E27FC236}">
                    <a16:creationId xmlns:a16="http://schemas.microsoft.com/office/drawing/2014/main" id="{9C0664F2-95A4-507C-11A0-CBB0A30E1BF7}"/>
                  </a:ext>
                </a:extLst>
              </p:cNvPr>
              <p:cNvSpPr txBox="1"/>
              <p:nvPr/>
            </p:nvSpPr>
            <p:spPr>
              <a:xfrm>
                <a:off x="4938920" y="4836318"/>
                <a:ext cx="255198" cy="246221"/>
              </a:xfrm>
              <a:prstGeom prst="rect">
                <a:avLst/>
              </a:prstGeom>
              <a:noFill/>
            </p:spPr>
            <p:txBody>
              <a:bodyPr wrap="none" rtlCol="0">
                <a:spAutoFit/>
              </a:bodyPr>
              <a:lstStyle/>
              <a:p>
                <a:pPr algn="ctr"/>
                <a:r>
                  <a:rPr lang="en-GB" sz="1000" noProof="0">
                    <a:solidFill>
                      <a:srgbClr val="1A1A17"/>
                    </a:solidFill>
                  </a:rPr>
                  <a:t>2</a:t>
                </a:r>
              </a:p>
            </p:txBody>
          </p:sp>
          <p:sp>
            <p:nvSpPr>
              <p:cNvPr id="91" name="TextBox 90">
                <a:extLst>
                  <a:ext uri="{FF2B5EF4-FFF2-40B4-BE49-F238E27FC236}">
                    <a16:creationId xmlns:a16="http://schemas.microsoft.com/office/drawing/2014/main" id="{51256B5B-4A93-1DB3-8498-7640B63A09C1}"/>
                  </a:ext>
                </a:extLst>
              </p:cNvPr>
              <p:cNvSpPr txBox="1"/>
              <p:nvPr/>
            </p:nvSpPr>
            <p:spPr>
              <a:xfrm>
                <a:off x="1885372" y="2639941"/>
                <a:ext cx="538930" cy="246221"/>
              </a:xfrm>
              <a:prstGeom prst="rect">
                <a:avLst/>
              </a:prstGeom>
              <a:noFill/>
            </p:spPr>
            <p:txBody>
              <a:bodyPr wrap="none" rtlCol="0">
                <a:spAutoFit/>
              </a:bodyPr>
              <a:lstStyle/>
              <a:p>
                <a:pPr algn="ctr"/>
                <a:r>
                  <a:rPr lang="en-GB" sz="1000" noProof="0">
                    <a:solidFill>
                      <a:srgbClr val="1A1A17"/>
                    </a:solidFill>
                  </a:rPr>
                  <a:t>Males</a:t>
                </a:r>
              </a:p>
            </p:txBody>
          </p:sp>
          <p:sp>
            <p:nvSpPr>
              <p:cNvPr id="92" name="TextBox 91">
                <a:extLst>
                  <a:ext uri="{FF2B5EF4-FFF2-40B4-BE49-F238E27FC236}">
                    <a16:creationId xmlns:a16="http://schemas.microsoft.com/office/drawing/2014/main" id="{B63F41AA-09E2-A483-0412-BA121B8D3F2D}"/>
                  </a:ext>
                </a:extLst>
              </p:cNvPr>
              <p:cNvSpPr txBox="1"/>
              <p:nvPr/>
            </p:nvSpPr>
            <p:spPr>
              <a:xfrm>
                <a:off x="3748749" y="2639941"/>
                <a:ext cx="694421" cy="246221"/>
              </a:xfrm>
              <a:prstGeom prst="rect">
                <a:avLst/>
              </a:prstGeom>
              <a:noFill/>
            </p:spPr>
            <p:txBody>
              <a:bodyPr wrap="none" rtlCol="0">
                <a:spAutoFit/>
              </a:bodyPr>
              <a:lstStyle/>
              <a:p>
                <a:pPr algn="ctr"/>
                <a:r>
                  <a:rPr lang="en-GB" sz="1000" noProof="0">
                    <a:solidFill>
                      <a:srgbClr val="1A1A17"/>
                    </a:solidFill>
                  </a:rPr>
                  <a:t>Females</a:t>
                </a:r>
              </a:p>
            </p:txBody>
          </p:sp>
        </p:grpSp>
      </p:grpSp>
      <p:grpSp>
        <p:nvGrpSpPr>
          <p:cNvPr id="93" name="Group 92">
            <a:extLst>
              <a:ext uri="{FF2B5EF4-FFF2-40B4-BE49-F238E27FC236}">
                <a16:creationId xmlns:a16="http://schemas.microsoft.com/office/drawing/2014/main" id="{6E2A3DDC-2B04-C751-1861-2C7780587992}"/>
              </a:ext>
            </a:extLst>
          </p:cNvPr>
          <p:cNvGrpSpPr/>
          <p:nvPr/>
        </p:nvGrpSpPr>
        <p:grpSpPr>
          <a:xfrm>
            <a:off x="7900018" y="2632903"/>
            <a:ext cx="1729961" cy="3678360"/>
            <a:chOff x="7900018" y="2632903"/>
            <a:chExt cx="1729961" cy="3678360"/>
          </a:xfrm>
        </p:grpSpPr>
        <p:pic>
          <p:nvPicPr>
            <p:cNvPr id="94" name="Picture 93">
              <a:extLst>
                <a:ext uri="{FF2B5EF4-FFF2-40B4-BE49-F238E27FC236}">
                  <a16:creationId xmlns:a16="http://schemas.microsoft.com/office/drawing/2014/main" id="{D90D6454-F7B2-5A9D-FB4F-44CED781A67E}"/>
                </a:ext>
              </a:extLst>
            </p:cNvPr>
            <p:cNvPicPr>
              <a:picLocks noChangeAspect="1"/>
            </p:cNvPicPr>
            <p:nvPr/>
          </p:nvPicPr>
          <p:blipFill>
            <a:blip r:embed="rId4"/>
            <a:srcRect l="30865" t="2614" r="7245" b="4830"/>
            <a:stretch>
              <a:fillRect/>
            </a:stretch>
          </p:blipFill>
          <p:spPr>
            <a:xfrm>
              <a:off x="8137093" y="2632903"/>
              <a:ext cx="1259523" cy="3152367"/>
            </a:xfrm>
            <a:prstGeom prst="rect">
              <a:avLst/>
            </a:prstGeom>
          </p:spPr>
        </p:pic>
        <p:sp>
          <p:nvSpPr>
            <p:cNvPr id="95" name="TextBox 94">
              <a:extLst>
                <a:ext uri="{FF2B5EF4-FFF2-40B4-BE49-F238E27FC236}">
                  <a16:creationId xmlns:a16="http://schemas.microsoft.com/office/drawing/2014/main" id="{3D2D1604-F63B-8744-B70A-3A85DAA293DC}"/>
                </a:ext>
              </a:extLst>
            </p:cNvPr>
            <p:cNvSpPr txBox="1"/>
            <p:nvPr/>
          </p:nvSpPr>
          <p:spPr>
            <a:xfrm>
              <a:off x="8135782" y="5794561"/>
              <a:ext cx="70532" cy="153888"/>
            </a:xfrm>
            <a:prstGeom prst="rect">
              <a:avLst/>
            </a:prstGeom>
            <a:noFill/>
          </p:spPr>
          <p:txBody>
            <a:bodyPr wrap="none" lIns="0" tIns="0" rIns="0" bIns="0" rtlCol="0">
              <a:spAutoFit/>
            </a:bodyPr>
            <a:lstStyle/>
            <a:p>
              <a:pPr algn="ctr"/>
              <a:r>
                <a:rPr lang="en-GB" sz="1000" noProof="0">
                  <a:solidFill>
                    <a:srgbClr val="1A1A17"/>
                  </a:solidFill>
                </a:rPr>
                <a:t>0</a:t>
              </a:r>
            </a:p>
          </p:txBody>
        </p:sp>
        <p:sp>
          <p:nvSpPr>
            <p:cNvPr id="96" name="TextBox 95">
              <a:extLst>
                <a:ext uri="{FF2B5EF4-FFF2-40B4-BE49-F238E27FC236}">
                  <a16:creationId xmlns:a16="http://schemas.microsoft.com/office/drawing/2014/main" id="{F0344D29-21A9-742D-8872-CE07636A4D8C}"/>
                </a:ext>
              </a:extLst>
            </p:cNvPr>
            <p:cNvSpPr txBox="1"/>
            <p:nvPr/>
          </p:nvSpPr>
          <p:spPr>
            <a:xfrm>
              <a:off x="7900018" y="5911153"/>
              <a:ext cx="1729961" cy="400110"/>
            </a:xfrm>
            <a:prstGeom prst="rect">
              <a:avLst/>
            </a:prstGeom>
            <a:noFill/>
          </p:spPr>
          <p:txBody>
            <a:bodyPr wrap="none" rtlCol="0">
              <a:spAutoFit/>
            </a:bodyPr>
            <a:lstStyle/>
            <a:p>
              <a:pPr algn="ctr"/>
              <a:r>
                <a:rPr lang="en-GB" sz="1000" noProof="0">
                  <a:solidFill>
                    <a:srgbClr val="1A1A17"/>
                  </a:solidFill>
                </a:rPr>
                <a:t>Age-standardized DALYs</a:t>
              </a:r>
              <a:br>
                <a:rPr lang="en-GB" sz="1000" noProof="0">
                  <a:solidFill>
                    <a:srgbClr val="1A1A17"/>
                  </a:solidFill>
                </a:rPr>
              </a:br>
              <a:r>
                <a:rPr lang="en-GB" sz="1000" noProof="0">
                  <a:solidFill>
                    <a:srgbClr val="1A1A17"/>
                  </a:solidFill>
                </a:rPr>
                <a:t>(per 100,000 person-years)</a:t>
              </a:r>
            </a:p>
          </p:txBody>
        </p:sp>
        <p:sp>
          <p:nvSpPr>
            <p:cNvPr id="97" name="TextBox 96">
              <a:extLst>
                <a:ext uri="{FF2B5EF4-FFF2-40B4-BE49-F238E27FC236}">
                  <a16:creationId xmlns:a16="http://schemas.microsoft.com/office/drawing/2014/main" id="{09D526F4-3BC6-4073-773F-F52E2D47E29B}"/>
                </a:ext>
              </a:extLst>
            </p:cNvPr>
            <p:cNvSpPr txBox="1"/>
            <p:nvPr/>
          </p:nvSpPr>
          <p:spPr>
            <a:xfrm>
              <a:off x="8407356" y="5794561"/>
              <a:ext cx="211596" cy="153888"/>
            </a:xfrm>
            <a:prstGeom prst="rect">
              <a:avLst/>
            </a:prstGeom>
            <a:noFill/>
          </p:spPr>
          <p:txBody>
            <a:bodyPr wrap="none" lIns="0" tIns="0" rIns="0" bIns="0" rtlCol="0">
              <a:spAutoFit/>
            </a:bodyPr>
            <a:lstStyle/>
            <a:p>
              <a:pPr algn="ctr"/>
              <a:r>
                <a:rPr lang="en-GB" sz="1000" noProof="0">
                  <a:solidFill>
                    <a:srgbClr val="1A1A17"/>
                  </a:solidFill>
                </a:rPr>
                <a:t>100</a:t>
              </a:r>
            </a:p>
          </p:txBody>
        </p:sp>
        <p:sp>
          <p:nvSpPr>
            <p:cNvPr id="98" name="TextBox 97">
              <a:extLst>
                <a:ext uri="{FF2B5EF4-FFF2-40B4-BE49-F238E27FC236}">
                  <a16:creationId xmlns:a16="http://schemas.microsoft.com/office/drawing/2014/main" id="{37B98926-0529-3427-0C82-6AA63141FDD0}"/>
                </a:ext>
              </a:extLst>
            </p:cNvPr>
            <p:cNvSpPr txBox="1"/>
            <p:nvPr/>
          </p:nvSpPr>
          <p:spPr>
            <a:xfrm>
              <a:off x="8749462" y="5794561"/>
              <a:ext cx="211596" cy="153888"/>
            </a:xfrm>
            <a:prstGeom prst="rect">
              <a:avLst/>
            </a:prstGeom>
            <a:noFill/>
          </p:spPr>
          <p:txBody>
            <a:bodyPr wrap="none" lIns="0" tIns="0" rIns="0" bIns="0" rtlCol="0">
              <a:spAutoFit/>
            </a:bodyPr>
            <a:lstStyle/>
            <a:p>
              <a:pPr algn="ctr"/>
              <a:r>
                <a:rPr lang="en-GB" sz="1000" noProof="0">
                  <a:solidFill>
                    <a:srgbClr val="1A1A17"/>
                  </a:solidFill>
                </a:rPr>
                <a:t>200</a:t>
              </a:r>
            </a:p>
          </p:txBody>
        </p:sp>
        <p:sp>
          <p:nvSpPr>
            <p:cNvPr id="99" name="TextBox 98">
              <a:extLst>
                <a:ext uri="{FF2B5EF4-FFF2-40B4-BE49-F238E27FC236}">
                  <a16:creationId xmlns:a16="http://schemas.microsoft.com/office/drawing/2014/main" id="{89D39AA1-AFA3-545A-0AFB-4AF0A5EAFD3E}"/>
                </a:ext>
              </a:extLst>
            </p:cNvPr>
            <p:cNvSpPr txBox="1"/>
            <p:nvPr/>
          </p:nvSpPr>
          <p:spPr>
            <a:xfrm>
              <a:off x="9091568" y="5794561"/>
              <a:ext cx="211596" cy="153888"/>
            </a:xfrm>
            <a:prstGeom prst="rect">
              <a:avLst/>
            </a:prstGeom>
            <a:noFill/>
          </p:spPr>
          <p:txBody>
            <a:bodyPr wrap="none" lIns="0" tIns="0" rIns="0" bIns="0" rtlCol="0">
              <a:spAutoFit/>
            </a:bodyPr>
            <a:lstStyle/>
            <a:p>
              <a:pPr algn="ctr"/>
              <a:r>
                <a:rPr lang="en-GB" sz="1000" noProof="0">
                  <a:solidFill>
                    <a:srgbClr val="1A1A17"/>
                  </a:solidFill>
                </a:rPr>
                <a:t>300</a:t>
              </a:r>
            </a:p>
          </p:txBody>
        </p:sp>
      </p:grpSp>
      <p:pic>
        <p:nvPicPr>
          <p:cNvPr id="100" name="Picture 99">
            <a:extLst>
              <a:ext uri="{FF2B5EF4-FFF2-40B4-BE49-F238E27FC236}">
                <a16:creationId xmlns:a16="http://schemas.microsoft.com/office/drawing/2014/main" id="{353AE7FA-5321-F89A-206F-B16A87276AEE}"/>
              </a:ext>
            </a:extLst>
          </p:cNvPr>
          <p:cNvPicPr>
            <a:picLocks noChangeAspect="1"/>
          </p:cNvPicPr>
          <p:nvPr/>
        </p:nvPicPr>
        <p:blipFill>
          <a:blip r:embed="rId5"/>
          <a:srcRect t="19230"/>
          <a:stretch>
            <a:fillRect/>
          </a:stretch>
        </p:blipFill>
        <p:spPr>
          <a:xfrm>
            <a:off x="9544050" y="2631762"/>
            <a:ext cx="679450" cy="388728"/>
          </a:xfrm>
          <a:prstGeom prst="rect">
            <a:avLst/>
          </a:prstGeom>
        </p:spPr>
      </p:pic>
      <p:graphicFrame>
        <p:nvGraphicFramePr>
          <p:cNvPr id="101" name="Table 100">
            <a:extLst>
              <a:ext uri="{FF2B5EF4-FFF2-40B4-BE49-F238E27FC236}">
                <a16:creationId xmlns:a16="http://schemas.microsoft.com/office/drawing/2014/main" id="{459E78AE-E376-D805-16F5-BC2F26D3F778}"/>
              </a:ext>
            </a:extLst>
          </p:cNvPr>
          <p:cNvGraphicFramePr>
            <a:graphicFrameLocks noGrp="1"/>
          </p:cNvGraphicFramePr>
          <p:nvPr/>
        </p:nvGraphicFramePr>
        <p:xfrm>
          <a:off x="6604000" y="2627443"/>
          <a:ext cx="1497221" cy="3149991"/>
        </p:xfrm>
        <a:graphic>
          <a:graphicData uri="http://schemas.openxmlformats.org/drawingml/2006/table">
            <a:tbl>
              <a:tblPr/>
              <a:tblGrid>
                <a:gridCol w="1497221">
                  <a:extLst>
                    <a:ext uri="{9D8B030D-6E8A-4147-A177-3AD203B41FA5}">
                      <a16:colId xmlns:a16="http://schemas.microsoft.com/office/drawing/2014/main" val="529682989"/>
                    </a:ext>
                  </a:extLst>
                </a:gridCol>
              </a:tblGrid>
              <a:tr h="165789">
                <a:tc>
                  <a:txBody>
                    <a:bodyPr/>
                    <a:lstStyle/>
                    <a:p>
                      <a:pPr algn="r">
                        <a:buNone/>
                      </a:pPr>
                      <a:r>
                        <a:rPr lang="en-GB" sz="1000" noProof="0">
                          <a:solidFill>
                            <a:srgbClr val="1A1A17"/>
                          </a:solidFill>
                        </a:rPr>
                        <a:t>Australia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373806594"/>
                  </a:ext>
                </a:extLst>
              </a:tr>
              <a:tr h="165789">
                <a:tc>
                  <a:txBody>
                    <a:bodyPr/>
                    <a:lstStyle/>
                    <a:p>
                      <a:pPr algn="r">
                        <a:buNone/>
                      </a:pPr>
                      <a:r>
                        <a:rPr lang="en-GB" sz="1000" noProof="0">
                          <a:solidFill>
                            <a:srgbClr val="1A1A17"/>
                          </a:solidFill>
                        </a:rPr>
                        <a:t>United States of America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2411930615"/>
                  </a:ext>
                </a:extLst>
              </a:tr>
              <a:tr h="165789">
                <a:tc>
                  <a:txBody>
                    <a:bodyPr/>
                    <a:lstStyle/>
                    <a:p>
                      <a:pPr algn="r">
                        <a:buNone/>
                      </a:pPr>
                      <a:r>
                        <a:rPr lang="en-GB" sz="1000" noProof="0">
                          <a:solidFill>
                            <a:srgbClr val="1A1A17"/>
                          </a:solidFill>
                        </a:rPr>
                        <a:t>China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765711757"/>
                  </a:ext>
                </a:extLst>
              </a:tr>
              <a:tr h="165789">
                <a:tc>
                  <a:txBody>
                    <a:bodyPr/>
                    <a:lstStyle/>
                    <a:p>
                      <a:pPr algn="r">
                        <a:buNone/>
                      </a:pPr>
                      <a:r>
                        <a:rPr lang="en-GB" sz="1000" noProof="0">
                          <a:solidFill>
                            <a:srgbClr val="1A1A17"/>
                          </a:solidFill>
                        </a:rPr>
                        <a:t>India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3226705522"/>
                  </a:ext>
                </a:extLst>
              </a:tr>
              <a:tr h="165789">
                <a:tc>
                  <a:txBody>
                    <a:bodyPr/>
                    <a:lstStyle/>
                    <a:p>
                      <a:pPr algn="r">
                        <a:buNone/>
                      </a:pPr>
                      <a:r>
                        <a:rPr lang="en-GB" sz="1000" noProof="0">
                          <a:solidFill>
                            <a:srgbClr val="1A1A17"/>
                          </a:solidFill>
                        </a:rPr>
                        <a:t>Indonesia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859660178"/>
                  </a:ext>
                </a:extLst>
              </a:tr>
              <a:tr h="165789">
                <a:tc>
                  <a:txBody>
                    <a:bodyPr/>
                    <a:lstStyle/>
                    <a:p>
                      <a:pPr algn="r">
                        <a:buNone/>
                      </a:pPr>
                      <a:r>
                        <a:rPr lang="en-GB" sz="1000" noProof="0">
                          <a:solidFill>
                            <a:srgbClr val="1A1A17"/>
                          </a:solidFill>
                        </a:rPr>
                        <a:t>Canada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879708234"/>
                  </a:ext>
                </a:extLst>
              </a:tr>
              <a:tr h="165789">
                <a:tc>
                  <a:txBody>
                    <a:bodyPr/>
                    <a:lstStyle/>
                    <a:p>
                      <a:pPr algn="r">
                        <a:buNone/>
                      </a:pPr>
                      <a:r>
                        <a:rPr lang="en-GB" sz="1000" noProof="0">
                          <a:solidFill>
                            <a:srgbClr val="1A1A17"/>
                          </a:solidFill>
                        </a:rPr>
                        <a:t>Japan</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3182526430"/>
                  </a:ext>
                </a:extLst>
              </a:tr>
              <a:tr h="165789">
                <a:tc>
                  <a:txBody>
                    <a:bodyPr/>
                    <a:lstStyle/>
                    <a:p>
                      <a:pPr algn="r">
                        <a:buNone/>
                      </a:pPr>
                      <a:r>
                        <a:rPr lang="en-GB" sz="1000" noProof="0">
                          <a:solidFill>
                            <a:srgbClr val="1A1A17"/>
                          </a:solidFill>
                        </a:rPr>
                        <a:t>Argentina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2245174769"/>
                  </a:ext>
                </a:extLst>
              </a:tr>
              <a:tr h="165789">
                <a:tc>
                  <a:txBody>
                    <a:bodyPr/>
                    <a:lstStyle/>
                    <a:p>
                      <a:pPr algn="r">
                        <a:buNone/>
                      </a:pPr>
                      <a:r>
                        <a:rPr lang="en-GB" sz="1000" noProof="0">
                          <a:solidFill>
                            <a:srgbClr val="1A1A17"/>
                          </a:solidFill>
                        </a:rPr>
                        <a:t>Republic of Korea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2422840486"/>
                  </a:ext>
                </a:extLst>
              </a:tr>
              <a:tr h="165789">
                <a:tc>
                  <a:txBody>
                    <a:bodyPr/>
                    <a:lstStyle/>
                    <a:p>
                      <a:pPr algn="r">
                        <a:buNone/>
                      </a:pPr>
                      <a:r>
                        <a:rPr lang="en-GB" sz="1000" noProof="0">
                          <a:solidFill>
                            <a:srgbClr val="1A1A17"/>
                          </a:solidFill>
                        </a:rPr>
                        <a:t>France</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4002402866"/>
                  </a:ext>
                </a:extLst>
              </a:tr>
              <a:tr h="165789">
                <a:tc>
                  <a:txBody>
                    <a:bodyPr/>
                    <a:lstStyle/>
                    <a:p>
                      <a:pPr algn="r">
                        <a:buNone/>
                      </a:pPr>
                      <a:r>
                        <a:rPr lang="en-GB" sz="1000" noProof="0">
                          <a:solidFill>
                            <a:srgbClr val="1A1A17"/>
                          </a:solidFill>
                        </a:rPr>
                        <a:t>Saudi Arabia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4080675372"/>
                  </a:ext>
                </a:extLst>
              </a:tr>
              <a:tr h="165789">
                <a:tc>
                  <a:txBody>
                    <a:bodyPr/>
                    <a:lstStyle/>
                    <a:p>
                      <a:pPr algn="r">
                        <a:buNone/>
                      </a:pPr>
                      <a:r>
                        <a:rPr lang="en-GB" sz="1000" noProof="0">
                          <a:solidFill>
                            <a:srgbClr val="1A1A17"/>
                          </a:solidFill>
                        </a:rPr>
                        <a:t>Italy</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3276655910"/>
                  </a:ext>
                </a:extLst>
              </a:tr>
              <a:tr h="165789">
                <a:tc>
                  <a:txBody>
                    <a:bodyPr/>
                    <a:lstStyle/>
                    <a:p>
                      <a:pPr algn="r">
                        <a:buNone/>
                      </a:pPr>
                      <a:r>
                        <a:rPr lang="en-GB" sz="1000" noProof="0">
                          <a:solidFill>
                            <a:srgbClr val="1A1A17"/>
                          </a:solidFill>
                        </a:rPr>
                        <a:t>Mexico</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146173746"/>
                  </a:ext>
                </a:extLst>
              </a:tr>
              <a:tr h="165789">
                <a:tc>
                  <a:txBody>
                    <a:bodyPr/>
                    <a:lstStyle/>
                    <a:p>
                      <a:pPr algn="r">
                        <a:buNone/>
                      </a:pPr>
                      <a:r>
                        <a:rPr lang="en-GB" sz="1000" noProof="0">
                          <a:solidFill>
                            <a:srgbClr val="1A1A17"/>
                          </a:solidFill>
                        </a:rPr>
                        <a:t>Turkey</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4026457708"/>
                  </a:ext>
                </a:extLst>
              </a:tr>
              <a:tr h="165789">
                <a:tc>
                  <a:txBody>
                    <a:bodyPr/>
                    <a:lstStyle/>
                    <a:p>
                      <a:pPr algn="r">
                        <a:buNone/>
                      </a:pPr>
                      <a:r>
                        <a:rPr lang="en-GB" sz="1000" noProof="0">
                          <a:solidFill>
                            <a:srgbClr val="1A1A17"/>
                          </a:solidFill>
                        </a:rPr>
                        <a:t>Germany</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1454268836"/>
                  </a:ext>
                </a:extLst>
              </a:tr>
              <a:tr h="165789">
                <a:tc>
                  <a:txBody>
                    <a:bodyPr/>
                    <a:lstStyle/>
                    <a:p>
                      <a:pPr algn="r">
                        <a:buNone/>
                      </a:pPr>
                      <a:r>
                        <a:rPr lang="en-GB" sz="1000" noProof="0">
                          <a:solidFill>
                            <a:srgbClr val="1A1A17"/>
                          </a:solidFill>
                        </a:rPr>
                        <a:t>Brazil</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1134739059"/>
                  </a:ext>
                </a:extLst>
              </a:tr>
              <a:tr h="165789">
                <a:tc>
                  <a:txBody>
                    <a:bodyPr/>
                    <a:lstStyle/>
                    <a:p>
                      <a:pPr algn="r">
                        <a:buNone/>
                      </a:pPr>
                      <a:r>
                        <a:rPr lang="en-GB" sz="1000" noProof="0">
                          <a:solidFill>
                            <a:srgbClr val="1A1A17"/>
                          </a:solidFill>
                        </a:rPr>
                        <a:t>South Africa</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3708985002"/>
                  </a:ext>
                </a:extLst>
              </a:tr>
              <a:tr h="165789">
                <a:tc>
                  <a:txBody>
                    <a:bodyPr/>
                    <a:lstStyle/>
                    <a:p>
                      <a:pPr algn="r">
                        <a:buNone/>
                      </a:pPr>
                      <a:r>
                        <a:rPr lang="en-GB" sz="1000" noProof="0">
                          <a:solidFill>
                            <a:srgbClr val="1A1A17"/>
                          </a:solidFill>
                        </a:rPr>
                        <a:t>United Kingdom</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2115644003"/>
                  </a:ext>
                </a:extLst>
              </a:tr>
              <a:tr h="165789">
                <a:tc>
                  <a:txBody>
                    <a:bodyPr/>
                    <a:lstStyle/>
                    <a:p>
                      <a:pPr algn="r">
                        <a:buNone/>
                      </a:pPr>
                      <a:r>
                        <a:rPr lang="en-GB" sz="1000" noProof="0">
                          <a:solidFill>
                            <a:srgbClr val="1A1A17"/>
                          </a:solidFill>
                        </a:rPr>
                        <a:t>Russian Federation</a:t>
                      </a:r>
                    </a:p>
                  </a:txBody>
                  <a:tcPr marL="31685" marR="46185" marT="0" marB="0" anchor="ctr">
                    <a:lnL>
                      <a:noFill/>
                    </a:lnL>
                    <a:lnR>
                      <a:noFill/>
                    </a:lnR>
                    <a:lnT>
                      <a:noFill/>
                    </a:lnT>
                    <a:lnB>
                      <a:noFill/>
                    </a:lnB>
                    <a:solidFill>
                      <a:schemeClr val="bg1"/>
                    </a:solidFill>
                  </a:tcPr>
                </a:tc>
                <a:extLst>
                  <a:ext uri="{0D108BD9-81ED-4DB2-BD59-A6C34878D82A}">
                    <a16:rowId xmlns:a16="http://schemas.microsoft.com/office/drawing/2014/main" val="545043702"/>
                  </a:ext>
                </a:extLst>
              </a:tr>
            </a:tbl>
          </a:graphicData>
        </a:graphic>
      </p:graphicFrame>
      <p:grpSp>
        <p:nvGrpSpPr>
          <p:cNvPr id="102" name="Group 101">
            <a:extLst>
              <a:ext uri="{FF2B5EF4-FFF2-40B4-BE49-F238E27FC236}">
                <a16:creationId xmlns:a16="http://schemas.microsoft.com/office/drawing/2014/main" id="{530FB3CD-C660-E289-0760-90A95B7697EC}"/>
              </a:ext>
            </a:extLst>
          </p:cNvPr>
          <p:cNvGrpSpPr/>
          <p:nvPr/>
        </p:nvGrpSpPr>
        <p:grpSpPr>
          <a:xfrm>
            <a:off x="9544050" y="2631762"/>
            <a:ext cx="751594" cy="388728"/>
            <a:chOff x="9544050" y="2631762"/>
            <a:chExt cx="751594" cy="388728"/>
          </a:xfrm>
        </p:grpSpPr>
        <p:pic>
          <p:nvPicPr>
            <p:cNvPr id="103" name="Picture 102">
              <a:extLst>
                <a:ext uri="{FF2B5EF4-FFF2-40B4-BE49-F238E27FC236}">
                  <a16:creationId xmlns:a16="http://schemas.microsoft.com/office/drawing/2014/main" id="{24B0B245-4ECE-8180-D96F-3744AA0FB6A9}"/>
                </a:ext>
              </a:extLst>
            </p:cNvPr>
            <p:cNvPicPr>
              <a:picLocks noChangeAspect="1"/>
            </p:cNvPicPr>
            <p:nvPr/>
          </p:nvPicPr>
          <p:blipFill>
            <a:blip r:embed="rId5"/>
            <a:srcRect t="19230"/>
            <a:stretch>
              <a:fillRect/>
            </a:stretch>
          </p:blipFill>
          <p:spPr>
            <a:xfrm>
              <a:off x="9544050" y="2631762"/>
              <a:ext cx="679450" cy="388728"/>
            </a:xfrm>
            <a:prstGeom prst="rect">
              <a:avLst/>
            </a:prstGeom>
          </p:spPr>
        </p:pic>
        <p:sp>
          <p:nvSpPr>
            <p:cNvPr id="104" name="TextBox 103">
              <a:extLst>
                <a:ext uri="{FF2B5EF4-FFF2-40B4-BE49-F238E27FC236}">
                  <a16:creationId xmlns:a16="http://schemas.microsoft.com/office/drawing/2014/main" id="{840A346E-0BD8-5FBF-AA70-D068342B21A5}"/>
                </a:ext>
              </a:extLst>
            </p:cNvPr>
            <p:cNvSpPr txBox="1"/>
            <p:nvPr/>
          </p:nvSpPr>
          <p:spPr>
            <a:xfrm>
              <a:off x="9783718" y="2830654"/>
              <a:ext cx="511926" cy="153888"/>
            </a:xfrm>
            <a:prstGeom prst="rect">
              <a:avLst/>
            </a:prstGeom>
            <a:solidFill>
              <a:schemeClr val="bg1"/>
            </a:solidFill>
          </p:spPr>
          <p:txBody>
            <a:bodyPr wrap="none" lIns="36000" tIns="0" rIns="36000" bIns="0" rtlCol="0">
              <a:spAutoFit/>
            </a:bodyPr>
            <a:lstStyle/>
            <a:p>
              <a:r>
                <a:rPr lang="en-GB" sz="1000" noProof="0">
                  <a:solidFill>
                    <a:srgbClr val="1A1A17"/>
                  </a:solidFill>
                </a:rPr>
                <a:t>Female</a:t>
              </a:r>
            </a:p>
          </p:txBody>
        </p:sp>
        <p:sp>
          <p:nvSpPr>
            <p:cNvPr id="105" name="TextBox 104">
              <a:extLst>
                <a:ext uri="{FF2B5EF4-FFF2-40B4-BE49-F238E27FC236}">
                  <a16:creationId xmlns:a16="http://schemas.microsoft.com/office/drawing/2014/main" id="{B86D9850-1BE0-70E6-B45D-B3F001B11799}"/>
                </a:ext>
              </a:extLst>
            </p:cNvPr>
            <p:cNvSpPr txBox="1"/>
            <p:nvPr/>
          </p:nvSpPr>
          <p:spPr>
            <a:xfrm>
              <a:off x="9783718" y="2654300"/>
              <a:ext cx="356435" cy="153888"/>
            </a:xfrm>
            <a:prstGeom prst="rect">
              <a:avLst/>
            </a:prstGeom>
            <a:solidFill>
              <a:schemeClr val="bg1"/>
            </a:solidFill>
          </p:spPr>
          <p:txBody>
            <a:bodyPr wrap="none" lIns="36000" tIns="0" rIns="36000" bIns="0" rtlCol="0">
              <a:spAutoFit/>
            </a:bodyPr>
            <a:lstStyle/>
            <a:p>
              <a:r>
                <a:rPr lang="en-GB" sz="1000" noProof="0">
                  <a:solidFill>
                    <a:srgbClr val="1A1A17"/>
                  </a:solidFill>
                </a:rPr>
                <a:t>Male</a:t>
              </a:r>
            </a:p>
          </p:txBody>
        </p:sp>
      </p:grpSp>
      <p:sp>
        <p:nvSpPr>
          <p:cNvPr id="109" name="Freeform: Shape 108">
            <a:extLst>
              <a:ext uri="{FF2B5EF4-FFF2-40B4-BE49-F238E27FC236}">
                <a16:creationId xmlns:a16="http://schemas.microsoft.com/office/drawing/2014/main" id="{507DA270-B8CB-DA56-3D49-602A1DED810E}"/>
              </a:ext>
            </a:extLst>
          </p:cNvPr>
          <p:cNvSpPr/>
          <p:nvPr/>
        </p:nvSpPr>
        <p:spPr>
          <a:xfrm>
            <a:off x="8112187" y="2611555"/>
            <a:ext cx="1302219" cy="3170157"/>
          </a:xfrm>
          <a:custGeom>
            <a:avLst/>
            <a:gdLst>
              <a:gd name="csX0" fmla="*/ 0 w 1302219"/>
              <a:gd name="csY0" fmla="*/ 0 h 3170157"/>
              <a:gd name="csX1" fmla="*/ 0 w 1302219"/>
              <a:gd name="csY1" fmla="*/ 3170157 h 3170157"/>
              <a:gd name="csX2" fmla="*/ 1302219 w 1302219"/>
              <a:gd name="csY2" fmla="*/ 3170157 h 3170157"/>
            </a:gdLst>
            <a:ahLst/>
            <a:cxnLst>
              <a:cxn ang="0">
                <a:pos x="csX0" y="csY0"/>
              </a:cxn>
              <a:cxn ang="0">
                <a:pos x="csX1" y="csY1"/>
              </a:cxn>
              <a:cxn ang="0">
                <a:pos x="csX2" y="csY2"/>
              </a:cxn>
            </a:cxnLst>
            <a:rect l="l" t="t" r="r" b="b"/>
            <a:pathLst>
              <a:path w="1302219" h="3170157">
                <a:moveTo>
                  <a:pt x="0" y="0"/>
                </a:moveTo>
                <a:lnTo>
                  <a:pt x="0" y="3170157"/>
                </a:lnTo>
                <a:lnTo>
                  <a:pt x="1302219" y="3170157"/>
                </a:lnTo>
              </a:path>
            </a:pathLst>
          </a:custGeom>
          <a:noFill/>
          <a:ln w="19050">
            <a:solidFill>
              <a:srgbClr val="1A1A17"/>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07" name="Straight Connector 106">
            <a:extLst>
              <a:ext uri="{FF2B5EF4-FFF2-40B4-BE49-F238E27FC236}">
                <a16:creationId xmlns:a16="http://schemas.microsoft.com/office/drawing/2014/main" id="{EE867446-00A7-2589-96DF-B1B5AE39A69C}"/>
              </a:ext>
            </a:extLst>
          </p:cNvPr>
          <p:cNvCxnSpPr/>
          <p:nvPr/>
        </p:nvCxnSpPr>
        <p:spPr>
          <a:xfrm>
            <a:off x="8172450" y="5777434"/>
            <a:ext cx="0" cy="369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EAB0A2A-0083-F3BC-B82F-0FB1628BE7D2}"/>
              </a:ext>
            </a:extLst>
          </p:cNvPr>
          <p:cNvCxnSpPr/>
          <p:nvPr/>
        </p:nvCxnSpPr>
        <p:spPr>
          <a:xfrm>
            <a:off x="8515350" y="5777434"/>
            <a:ext cx="0" cy="369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547CAFB-38A5-0C2B-AB96-C218CAE0D41F}"/>
              </a:ext>
            </a:extLst>
          </p:cNvPr>
          <p:cNvCxnSpPr/>
          <p:nvPr/>
        </p:nvCxnSpPr>
        <p:spPr>
          <a:xfrm>
            <a:off x="8855869" y="5777434"/>
            <a:ext cx="0" cy="369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03F21C3A-62B6-329F-3740-A2B7448CAC46}"/>
              </a:ext>
            </a:extLst>
          </p:cNvPr>
          <p:cNvCxnSpPr/>
          <p:nvPr/>
        </p:nvCxnSpPr>
        <p:spPr>
          <a:xfrm>
            <a:off x="9197578" y="5777434"/>
            <a:ext cx="0" cy="369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0445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5488C-3A17-F0C9-44E8-CE70EABDAB3F}"/>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B3E77B36-0CA0-CFB5-253E-844DDCEA3AEC}"/>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A7EBE7DC-1F4D-3807-3ED0-5C1D4B1D2E79}"/>
              </a:ext>
            </a:extLst>
          </p:cNvPr>
          <p:cNvSpPr>
            <a:spLocks noGrp="1"/>
          </p:cNvSpPr>
          <p:nvPr>
            <p:ph type="title"/>
          </p:nvPr>
        </p:nvSpPr>
        <p:spPr/>
        <p:txBody>
          <a:bodyPr/>
          <a:lstStyle/>
          <a:p>
            <a:r>
              <a:rPr lang="en-GB" noProof="0"/>
              <a:t>Age patterns in the disability burden of schizophrenia</a:t>
            </a:r>
          </a:p>
        </p:txBody>
      </p:sp>
      <p:sp>
        <p:nvSpPr>
          <p:cNvPr id="5" name="Content Placeholder 4">
            <a:extLst>
              <a:ext uri="{FF2B5EF4-FFF2-40B4-BE49-F238E27FC236}">
                <a16:creationId xmlns:a16="http://schemas.microsoft.com/office/drawing/2014/main" id="{4AB58FE9-6979-531C-22C0-5F8FC6C775FD}"/>
              </a:ext>
            </a:extLst>
          </p:cNvPr>
          <p:cNvSpPr>
            <a:spLocks noGrp="1"/>
          </p:cNvSpPr>
          <p:nvPr>
            <p:ph idx="20"/>
          </p:nvPr>
        </p:nvSpPr>
        <p:spPr>
          <a:xfrm>
            <a:off x="539751" y="1416785"/>
            <a:ext cx="4133849" cy="4415215"/>
          </a:xfrm>
        </p:spPr>
        <p:txBody>
          <a:bodyPr/>
          <a:lstStyle/>
          <a:p>
            <a:r>
              <a:rPr lang="en-GB" b="1" noProof="0"/>
              <a:t>DALYs and </a:t>
            </a:r>
            <a:r>
              <a:rPr lang="en-GB" b="1" noProof="0">
                <a:solidFill>
                  <a:schemeClr val="tx1"/>
                </a:solidFill>
              </a:rPr>
              <a:t>YLD due to schizophrenia </a:t>
            </a:r>
            <a:r>
              <a:rPr lang="en-GB" b="1" noProof="0"/>
              <a:t>increase rapidly after age 15–19 years</a:t>
            </a:r>
            <a:r>
              <a:rPr lang="en-GB" noProof="0"/>
              <a:t> in both sexes, </a:t>
            </a:r>
            <a:r>
              <a:rPr lang="en-GB" b="1" noProof="0"/>
              <a:t>peaking at around 30–39 years </a:t>
            </a:r>
            <a:r>
              <a:rPr lang="en-GB" noProof="0"/>
              <a:t>but remaining high throughout lifetime</a:t>
            </a:r>
            <a:r>
              <a:rPr lang="en-GB" baseline="30000" noProof="0"/>
              <a:t>1–3 </a:t>
            </a:r>
            <a:endParaRPr lang="en-GB" noProof="0"/>
          </a:p>
          <a:p>
            <a:r>
              <a:rPr lang="en-GB" noProof="0"/>
              <a:t>Danish registry data show that </a:t>
            </a:r>
            <a:r>
              <a:rPr lang="en-GB" b="1" noProof="0"/>
              <a:t>YLD</a:t>
            </a:r>
            <a:r>
              <a:rPr lang="en-GB" b="1" noProof="0">
                <a:solidFill>
                  <a:schemeClr val="tx1"/>
                </a:solidFill>
              </a:rPr>
              <a:t> due to schizophrenia</a:t>
            </a:r>
            <a:r>
              <a:rPr lang="en-GB" b="1" noProof="0"/>
              <a:t> remain consistently high throughout adulthood </a:t>
            </a:r>
            <a:r>
              <a:rPr lang="en-GB" noProof="0"/>
              <a:t>in both sexes</a:t>
            </a:r>
            <a:r>
              <a:rPr lang="en-GB" baseline="30000" noProof="0"/>
              <a:t>2</a:t>
            </a:r>
            <a:endParaRPr lang="en-GB" noProof="0"/>
          </a:p>
          <a:p>
            <a:pPr lvl="1"/>
            <a:r>
              <a:rPr lang="en-GB" noProof="0"/>
              <a:t>Among mental and substance use disorders, schizophrenia was the leading cause of YLD, accounting for 42% of all YLD in males and</a:t>
            </a:r>
            <a:br>
              <a:rPr lang="en-GB" noProof="0"/>
            </a:br>
            <a:r>
              <a:rPr lang="en-GB" noProof="0"/>
              <a:t>30% in females</a:t>
            </a:r>
            <a:r>
              <a:rPr lang="en-GB" baseline="30000" noProof="0"/>
              <a:t>2</a:t>
            </a:r>
            <a:endParaRPr lang="en-GB" noProof="0"/>
          </a:p>
          <a:p>
            <a:r>
              <a:rPr lang="en-US" noProof="0"/>
              <a:t>The </a:t>
            </a:r>
            <a:r>
              <a:rPr lang="en-US" b="1" noProof="0"/>
              <a:t>rapid rise in schizophrenia burden during </a:t>
            </a:r>
            <a:r>
              <a:rPr lang="en-US" b="1"/>
              <a:t>early adulthood</a:t>
            </a:r>
            <a:r>
              <a:rPr lang="en-US"/>
              <a:t>, which persists </a:t>
            </a:r>
            <a:r>
              <a:rPr lang="en-US" noProof="0"/>
              <a:t>over lifetime has consistently been observed over time</a:t>
            </a:r>
            <a:r>
              <a:rPr lang="en-GB" baseline="30000" noProof="0"/>
              <a:t>3</a:t>
            </a:r>
            <a:endParaRPr lang="en-GB" noProof="0"/>
          </a:p>
          <a:p>
            <a:endParaRPr lang="en-GB" noProof="0"/>
          </a:p>
        </p:txBody>
      </p:sp>
      <p:sp>
        <p:nvSpPr>
          <p:cNvPr id="7" name="Text Placeholder 6">
            <a:extLst>
              <a:ext uri="{FF2B5EF4-FFF2-40B4-BE49-F238E27FC236}">
                <a16:creationId xmlns:a16="http://schemas.microsoft.com/office/drawing/2014/main" id="{BE42BCA6-80B3-B361-20CF-010AEDBDCE46}"/>
              </a:ext>
            </a:extLst>
          </p:cNvPr>
          <p:cNvSpPr>
            <a:spLocks noGrp="1"/>
          </p:cNvSpPr>
          <p:nvPr>
            <p:ph type="body" sz="quarter" idx="18"/>
          </p:nvPr>
        </p:nvSpPr>
        <p:spPr>
          <a:xfrm>
            <a:off x="539750" y="6102000"/>
            <a:ext cx="6638926" cy="619200"/>
          </a:xfrm>
        </p:spPr>
        <p:txBody>
          <a:bodyPr/>
          <a:lstStyle/>
          <a:p>
            <a:r>
              <a:rPr lang="en-GB" noProof="0"/>
              <a:t>DALY=disability-adjusted life year; GBD=Global Burden of Disease; YLD=years lived with disability</a:t>
            </a:r>
          </a:p>
          <a:p>
            <a:r>
              <a:rPr lang="en-GB" noProof="0"/>
              <a:t>1. GBD 2019 Mental Disorders Collaborators. Lancet Psychiatry 2022;9:137–150; 2. Weye et al. Lancet Psychiatry 2021;8:310–319;</a:t>
            </a:r>
            <a:br>
              <a:rPr lang="en-GB" noProof="0"/>
            </a:br>
            <a:r>
              <a:rPr lang="en-GB" noProof="0"/>
              <a:t>3. </a:t>
            </a:r>
            <a:r>
              <a:rPr lang="en-US" noProof="0"/>
              <a:t>Institute for Health Metrics and Evaluation 2025 https://vizhub.healthdata.org/gbd-compare</a:t>
            </a:r>
            <a:endParaRPr lang="en-GB" noProof="0"/>
          </a:p>
        </p:txBody>
      </p:sp>
      <p:sp>
        <p:nvSpPr>
          <p:cNvPr id="6" name="Slide Number Placeholder 5">
            <a:extLst>
              <a:ext uri="{FF2B5EF4-FFF2-40B4-BE49-F238E27FC236}">
                <a16:creationId xmlns:a16="http://schemas.microsoft.com/office/drawing/2014/main" id="{A9B8F7AC-E886-D08C-E880-A6BE43B184AE}"/>
              </a:ext>
            </a:extLst>
          </p:cNvPr>
          <p:cNvSpPr>
            <a:spLocks noGrp="1"/>
          </p:cNvSpPr>
          <p:nvPr>
            <p:ph type="sldNum" sz="quarter" idx="4"/>
          </p:nvPr>
        </p:nvSpPr>
        <p:spPr/>
        <p:txBody>
          <a:bodyPr/>
          <a:lstStyle/>
          <a:p>
            <a:fld id="{6DBC486D-4FAB-B746-8B02-8D7C842291C6}" type="slidenum">
              <a:rPr lang="en-GB" noProof="0" smtClean="0"/>
              <a:pPr/>
              <a:t>12</a:t>
            </a:fld>
            <a:endParaRPr lang="en-GB" noProof="0"/>
          </a:p>
        </p:txBody>
      </p:sp>
      <p:sp>
        <p:nvSpPr>
          <p:cNvPr id="11" name="TextBox 10">
            <a:extLst>
              <a:ext uri="{FF2B5EF4-FFF2-40B4-BE49-F238E27FC236}">
                <a16:creationId xmlns:a16="http://schemas.microsoft.com/office/drawing/2014/main" id="{6EFB0CA8-35DE-0A4E-E3E6-D8E82E5061A7}"/>
              </a:ext>
            </a:extLst>
          </p:cNvPr>
          <p:cNvSpPr txBox="1"/>
          <p:nvPr/>
        </p:nvSpPr>
        <p:spPr>
          <a:xfrm>
            <a:off x="5124588" y="1390772"/>
            <a:ext cx="6547286" cy="307777"/>
          </a:xfrm>
          <a:prstGeom prst="rect">
            <a:avLst/>
          </a:prstGeom>
          <a:noFill/>
        </p:spPr>
        <p:txBody>
          <a:bodyPr wrap="square" rtlCol="0">
            <a:spAutoFit/>
          </a:bodyPr>
          <a:lstStyle/>
          <a:p>
            <a:pPr algn="ctr"/>
            <a:r>
              <a:rPr lang="en-GB" sz="1400" b="1" noProof="0">
                <a:solidFill>
                  <a:schemeClr val="accent2">
                    <a:lumMod val="50000"/>
                  </a:schemeClr>
                </a:solidFill>
              </a:rPr>
              <a:t>Age- and sex-specific YLD rates for schizophrenia in Denmark (2000–2015)</a:t>
            </a:r>
            <a:r>
              <a:rPr lang="en-GB" sz="1400" b="1" baseline="30000" noProof="0">
                <a:solidFill>
                  <a:schemeClr val="accent2">
                    <a:lumMod val="50000"/>
                  </a:schemeClr>
                </a:solidFill>
              </a:rPr>
              <a:t>2</a:t>
            </a:r>
            <a:endParaRPr lang="en-GB" sz="1400" b="1" noProof="0">
              <a:solidFill>
                <a:schemeClr val="accent2">
                  <a:lumMod val="50000"/>
                </a:schemeClr>
              </a:solidFill>
            </a:endParaRPr>
          </a:p>
        </p:txBody>
      </p:sp>
      <p:sp>
        <p:nvSpPr>
          <p:cNvPr id="8" name="TextBox 7">
            <a:extLst>
              <a:ext uri="{FF2B5EF4-FFF2-40B4-BE49-F238E27FC236}">
                <a16:creationId xmlns:a16="http://schemas.microsoft.com/office/drawing/2014/main" id="{CF368124-571F-B1A9-8757-4D5286FE7B02}"/>
              </a:ext>
            </a:extLst>
          </p:cNvPr>
          <p:cNvSpPr txBox="1"/>
          <p:nvPr/>
        </p:nvSpPr>
        <p:spPr>
          <a:xfrm>
            <a:off x="7330439" y="6121036"/>
            <a:ext cx="4341434" cy="600164"/>
          </a:xfrm>
          <a:prstGeom prst="rect">
            <a:avLst/>
          </a:prstGeom>
          <a:noFill/>
        </p:spPr>
        <p:txBody>
          <a:bodyPr wrap="square" rIns="0" bIns="0">
            <a:spAutoFit/>
          </a:bodyPr>
          <a:lstStyle/>
          <a:p>
            <a:pPr algn="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adapted from ‘Register-based metrics of years lived with disability associated with mental and substance use disorders: a register-based cohort study in Denmark’ by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Weye</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et al., used under CC-BY-4.0. This work is licensed under Creative Commons license CC-</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BY-SA</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by The Lundbeck Foundation.</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grpSp>
        <p:nvGrpSpPr>
          <p:cNvPr id="4" name="Group 3">
            <a:extLst>
              <a:ext uri="{FF2B5EF4-FFF2-40B4-BE49-F238E27FC236}">
                <a16:creationId xmlns:a16="http://schemas.microsoft.com/office/drawing/2014/main" id="{D9333326-71B2-0C77-07FA-807518318E0A}"/>
              </a:ext>
            </a:extLst>
          </p:cNvPr>
          <p:cNvGrpSpPr/>
          <p:nvPr/>
        </p:nvGrpSpPr>
        <p:grpSpPr>
          <a:xfrm>
            <a:off x="4998800" y="1934695"/>
            <a:ext cx="3705691" cy="3878840"/>
            <a:chOff x="4722507" y="1934695"/>
            <a:chExt cx="3705691" cy="3878840"/>
          </a:xfrm>
        </p:grpSpPr>
        <p:sp>
          <p:nvSpPr>
            <p:cNvPr id="9" name="Line 5">
              <a:extLst>
                <a:ext uri="{FF2B5EF4-FFF2-40B4-BE49-F238E27FC236}">
                  <a16:creationId xmlns:a16="http://schemas.microsoft.com/office/drawing/2014/main" id="{5DD23336-9B12-1048-3A93-0EC299077BCC}"/>
                </a:ext>
              </a:extLst>
            </p:cNvPr>
            <p:cNvSpPr>
              <a:spLocks noChangeShapeType="1"/>
            </p:cNvSpPr>
            <p:nvPr/>
          </p:nvSpPr>
          <p:spPr bwMode="auto">
            <a:xfrm>
              <a:off x="842819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0" name="Line 6">
              <a:extLst>
                <a:ext uri="{FF2B5EF4-FFF2-40B4-BE49-F238E27FC236}">
                  <a16:creationId xmlns:a16="http://schemas.microsoft.com/office/drawing/2014/main" id="{1330143A-218C-4F63-2810-C4306305CED0}"/>
                </a:ext>
              </a:extLst>
            </p:cNvPr>
            <p:cNvSpPr>
              <a:spLocks noChangeShapeType="1"/>
            </p:cNvSpPr>
            <p:nvPr/>
          </p:nvSpPr>
          <p:spPr bwMode="auto">
            <a:xfrm>
              <a:off x="82458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2" name="Line 7">
              <a:extLst>
                <a:ext uri="{FF2B5EF4-FFF2-40B4-BE49-F238E27FC236}">
                  <a16:creationId xmlns:a16="http://schemas.microsoft.com/office/drawing/2014/main" id="{0BA98B11-DAD4-8DD9-1702-6043D333F508}"/>
                </a:ext>
              </a:extLst>
            </p:cNvPr>
            <p:cNvSpPr>
              <a:spLocks noChangeShapeType="1"/>
            </p:cNvSpPr>
            <p:nvPr/>
          </p:nvSpPr>
          <p:spPr bwMode="auto">
            <a:xfrm>
              <a:off x="80635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3" name="Line 8">
              <a:extLst>
                <a:ext uri="{FF2B5EF4-FFF2-40B4-BE49-F238E27FC236}">
                  <a16:creationId xmlns:a16="http://schemas.microsoft.com/office/drawing/2014/main" id="{67BE3958-6A61-66C5-5086-B0D94D8C2C29}"/>
                </a:ext>
              </a:extLst>
            </p:cNvPr>
            <p:cNvSpPr>
              <a:spLocks noChangeShapeType="1"/>
            </p:cNvSpPr>
            <p:nvPr/>
          </p:nvSpPr>
          <p:spPr bwMode="auto">
            <a:xfrm>
              <a:off x="7879396"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4" name="Line 9">
              <a:extLst>
                <a:ext uri="{FF2B5EF4-FFF2-40B4-BE49-F238E27FC236}">
                  <a16:creationId xmlns:a16="http://schemas.microsoft.com/office/drawing/2014/main" id="{B1CC322C-032F-19B7-6527-362D69EBF9CF}"/>
                </a:ext>
              </a:extLst>
            </p:cNvPr>
            <p:cNvSpPr>
              <a:spLocks noChangeShapeType="1"/>
            </p:cNvSpPr>
            <p:nvPr/>
          </p:nvSpPr>
          <p:spPr bwMode="auto">
            <a:xfrm>
              <a:off x="7697096"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5" name="Line 10">
              <a:extLst>
                <a:ext uri="{FF2B5EF4-FFF2-40B4-BE49-F238E27FC236}">
                  <a16:creationId xmlns:a16="http://schemas.microsoft.com/office/drawing/2014/main" id="{A6310D34-8DAF-AC8C-5EF9-69C32DF31F07}"/>
                </a:ext>
              </a:extLst>
            </p:cNvPr>
            <p:cNvSpPr>
              <a:spLocks noChangeShapeType="1"/>
            </p:cNvSpPr>
            <p:nvPr/>
          </p:nvSpPr>
          <p:spPr bwMode="auto">
            <a:xfrm>
              <a:off x="75109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6" name="Line 11">
              <a:extLst>
                <a:ext uri="{FF2B5EF4-FFF2-40B4-BE49-F238E27FC236}">
                  <a16:creationId xmlns:a16="http://schemas.microsoft.com/office/drawing/2014/main" id="{11C039D9-5712-0F57-B2BD-6ECB65915B61}"/>
                </a:ext>
              </a:extLst>
            </p:cNvPr>
            <p:cNvSpPr>
              <a:spLocks noChangeShapeType="1"/>
            </p:cNvSpPr>
            <p:nvPr/>
          </p:nvSpPr>
          <p:spPr bwMode="auto">
            <a:xfrm>
              <a:off x="7146396"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7" name="Line 12">
              <a:extLst>
                <a:ext uri="{FF2B5EF4-FFF2-40B4-BE49-F238E27FC236}">
                  <a16:creationId xmlns:a16="http://schemas.microsoft.com/office/drawing/2014/main" id="{85F4A4C0-C60D-35A4-D2FA-91F5BA4733A0}"/>
                </a:ext>
              </a:extLst>
            </p:cNvPr>
            <p:cNvSpPr>
              <a:spLocks noChangeShapeType="1"/>
            </p:cNvSpPr>
            <p:nvPr/>
          </p:nvSpPr>
          <p:spPr bwMode="auto">
            <a:xfrm>
              <a:off x="73286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9" name="Line 13">
              <a:extLst>
                <a:ext uri="{FF2B5EF4-FFF2-40B4-BE49-F238E27FC236}">
                  <a16:creationId xmlns:a16="http://schemas.microsoft.com/office/drawing/2014/main" id="{82DFC7D3-792C-B75E-C4CC-05A9A996EC84}"/>
                </a:ext>
              </a:extLst>
            </p:cNvPr>
            <p:cNvSpPr>
              <a:spLocks noChangeShapeType="1"/>
            </p:cNvSpPr>
            <p:nvPr/>
          </p:nvSpPr>
          <p:spPr bwMode="auto">
            <a:xfrm>
              <a:off x="6964095"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0" name="Line 14">
              <a:extLst>
                <a:ext uri="{FF2B5EF4-FFF2-40B4-BE49-F238E27FC236}">
                  <a16:creationId xmlns:a16="http://schemas.microsoft.com/office/drawing/2014/main" id="{F9B4408F-359C-E13B-0046-FE863F799AE4}"/>
                </a:ext>
              </a:extLst>
            </p:cNvPr>
            <p:cNvSpPr>
              <a:spLocks noChangeShapeType="1"/>
            </p:cNvSpPr>
            <p:nvPr/>
          </p:nvSpPr>
          <p:spPr bwMode="auto">
            <a:xfrm>
              <a:off x="67798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1" name="Line 15">
              <a:extLst>
                <a:ext uri="{FF2B5EF4-FFF2-40B4-BE49-F238E27FC236}">
                  <a16:creationId xmlns:a16="http://schemas.microsoft.com/office/drawing/2014/main" id="{A5302885-064E-5425-F222-4BBB48AD3690}"/>
                </a:ext>
              </a:extLst>
            </p:cNvPr>
            <p:cNvSpPr>
              <a:spLocks noChangeShapeType="1"/>
            </p:cNvSpPr>
            <p:nvPr/>
          </p:nvSpPr>
          <p:spPr bwMode="auto">
            <a:xfrm>
              <a:off x="659379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2" name="Line 16">
              <a:extLst>
                <a:ext uri="{FF2B5EF4-FFF2-40B4-BE49-F238E27FC236}">
                  <a16:creationId xmlns:a16="http://schemas.microsoft.com/office/drawing/2014/main" id="{B58F154B-7DA9-8A6D-8334-7C7F74D8A5D2}"/>
                </a:ext>
              </a:extLst>
            </p:cNvPr>
            <p:cNvSpPr>
              <a:spLocks noChangeShapeType="1"/>
            </p:cNvSpPr>
            <p:nvPr/>
          </p:nvSpPr>
          <p:spPr bwMode="auto">
            <a:xfrm>
              <a:off x="64114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4" name="Line 17">
              <a:extLst>
                <a:ext uri="{FF2B5EF4-FFF2-40B4-BE49-F238E27FC236}">
                  <a16:creationId xmlns:a16="http://schemas.microsoft.com/office/drawing/2014/main" id="{AA8C8F2A-4379-84D2-DF4E-6B28ABEE6260}"/>
                </a:ext>
              </a:extLst>
            </p:cNvPr>
            <p:cNvSpPr>
              <a:spLocks noChangeShapeType="1"/>
            </p:cNvSpPr>
            <p:nvPr/>
          </p:nvSpPr>
          <p:spPr bwMode="auto">
            <a:xfrm>
              <a:off x="62291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5" name="Line 18">
              <a:extLst>
                <a:ext uri="{FF2B5EF4-FFF2-40B4-BE49-F238E27FC236}">
                  <a16:creationId xmlns:a16="http://schemas.microsoft.com/office/drawing/2014/main" id="{AA4051B1-09A1-C11D-B9B2-C3E55695A324}"/>
                </a:ext>
              </a:extLst>
            </p:cNvPr>
            <p:cNvSpPr>
              <a:spLocks noChangeShapeType="1"/>
            </p:cNvSpPr>
            <p:nvPr/>
          </p:nvSpPr>
          <p:spPr bwMode="auto">
            <a:xfrm>
              <a:off x="6046896"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6" name="Line 19">
              <a:extLst>
                <a:ext uri="{FF2B5EF4-FFF2-40B4-BE49-F238E27FC236}">
                  <a16:creationId xmlns:a16="http://schemas.microsoft.com/office/drawing/2014/main" id="{B476DB09-93EE-7041-CB03-CEE386D401EF}"/>
                </a:ext>
              </a:extLst>
            </p:cNvPr>
            <p:cNvSpPr>
              <a:spLocks noChangeShapeType="1"/>
            </p:cNvSpPr>
            <p:nvPr/>
          </p:nvSpPr>
          <p:spPr bwMode="auto">
            <a:xfrm>
              <a:off x="586079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7" name="Line 20">
              <a:extLst>
                <a:ext uri="{FF2B5EF4-FFF2-40B4-BE49-F238E27FC236}">
                  <a16:creationId xmlns:a16="http://schemas.microsoft.com/office/drawing/2014/main" id="{021E3ABB-FD37-ACC1-529F-94DCB8FE23C6}"/>
                </a:ext>
              </a:extLst>
            </p:cNvPr>
            <p:cNvSpPr>
              <a:spLocks noChangeShapeType="1"/>
            </p:cNvSpPr>
            <p:nvPr/>
          </p:nvSpPr>
          <p:spPr bwMode="auto">
            <a:xfrm>
              <a:off x="567659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8" name="Line 21">
              <a:extLst>
                <a:ext uri="{FF2B5EF4-FFF2-40B4-BE49-F238E27FC236}">
                  <a16:creationId xmlns:a16="http://schemas.microsoft.com/office/drawing/2014/main" id="{1A627FEB-44C0-9C18-8B23-5177FA617384}"/>
                </a:ext>
              </a:extLst>
            </p:cNvPr>
            <p:cNvSpPr>
              <a:spLocks noChangeShapeType="1"/>
            </p:cNvSpPr>
            <p:nvPr/>
          </p:nvSpPr>
          <p:spPr bwMode="auto">
            <a:xfrm>
              <a:off x="549429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29" name="Line 22">
              <a:extLst>
                <a:ext uri="{FF2B5EF4-FFF2-40B4-BE49-F238E27FC236}">
                  <a16:creationId xmlns:a16="http://schemas.microsoft.com/office/drawing/2014/main" id="{FA58A103-DDD7-41D1-5D51-F60E82FF5D99}"/>
                </a:ext>
              </a:extLst>
            </p:cNvPr>
            <p:cNvSpPr>
              <a:spLocks noChangeShapeType="1"/>
            </p:cNvSpPr>
            <p:nvPr/>
          </p:nvSpPr>
          <p:spPr bwMode="auto">
            <a:xfrm>
              <a:off x="5494297" y="2010446"/>
              <a:ext cx="0" cy="3185684"/>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0" name="Line 23">
              <a:extLst>
                <a:ext uri="{FF2B5EF4-FFF2-40B4-BE49-F238E27FC236}">
                  <a16:creationId xmlns:a16="http://schemas.microsoft.com/office/drawing/2014/main" id="{2AA9D1FB-A6DE-1326-100A-95D39F1D4ABE}"/>
                </a:ext>
              </a:extLst>
            </p:cNvPr>
            <p:cNvSpPr>
              <a:spLocks noChangeShapeType="1"/>
            </p:cNvSpPr>
            <p:nvPr/>
          </p:nvSpPr>
          <p:spPr bwMode="auto">
            <a:xfrm flipH="1">
              <a:off x="5444923" y="440037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1" name="Line 24">
              <a:extLst>
                <a:ext uri="{FF2B5EF4-FFF2-40B4-BE49-F238E27FC236}">
                  <a16:creationId xmlns:a16="http://schemas.microsoft.com/office/drawing/2014/main" id="{75BD24E3-9B36-F4AE-676A-FCA079B951FB}"/>
                </a:ext>
              </a:extLst>
            </p:cNvPr>
            <p:cNvSpPr>
              <a:spLocks noChangeShapeType="1"/>
            </p:cNvSpPr>
            <p:nvPr/>
          </p:nvSpPr>
          <p:spPr bwMode="auto">
            <a:xfrm flipH="1">
              <a:off x="5444923" y="5196130"/>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2" name="Rectangle 25">
              <a:extLst>
                <a:ext uri="{FF2B5EF4-FFF2-40B4-BE49-F238E27FC236}">
                  <a16:creationId xmlns:a16="http://schemas.microsoft.com/office/drawing/2014/main" id="{FE3ECB33-70A3-984B-DCBD-500037BB6C38}"/>
                </a:ext>
              </a:extLst>
            </p:cNvPr>
            <p:cNvSpPr>
              <a:spLocks noChangeArrowheads="1"/>
            </p:cNvSpPr>
            <p:nvPr/>
          </p:nvSpPr>
          <p:spPr bwMode="auto">
            <a:xfrm>
              <a:off x="5332160" y="5120379"/>
              <a:ext cx="7053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noProof="0">
                  <a:ln>
                    <a:noFill/>
                  </a:ln>
                  <a:solidFill>
                    <a:srgbClr val="1A1A17"/>
                  </a:solidFill>
                  <a:effectLst/>
                  <a:latin typeface="+mn-lt"/>
                </a:rPr>
                <a:t>0</a:t>
              </a:r>
              <a:endParaRPr kumimoji="0" lang="en-GB" sz="2800" b="0" i="0" u="none" strike="noStrike" cap="none" normalizeH="0" baseline="0" noProof="0">
                <a:ln>
                  <a:noFill/>
                </a:ln>
                <a:solidFill>
                  <a:srgbClr val="1A1A17"/>
                </a:solidFill>
                <a:effectLst/>
                <a:latin typeface="+mn-lt"/>
              </a:endParaRPr>
            </a:p>
          </p:txBody>
        </p:sp>
        <p:sp>
          <p:nvSpPr>
            <p:cNvPr id="33" name="Rectangle 26">
              <a:extLst>
                <a:ext uri="{FF2B5EF4-FFF2-40B4-BE49-F238E27FC236}">
                  <a16:creationId xmlns:a16="http://schemas.microsoft.com/office/drawing/2014/main" id="{C403984F-0B95-9C64-ABC8-A65E7E08D4D3}"/>
                </a:ext>
              </a:extLst>
            </p:cNvPr>
            <p:cNvSpPr>
              <a:spLocks noChangeArrowheads="1"/>
            </p:cNvSpPr>
            <p:nvPr/>
          </p:nvSpPr>
          <p:spPr bwMode="auto">
            <a:xfrm>
              <a:off x="5191097" y="4327133"/>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noProof="0">
                  <a:ln>
                    <a:noFill/>
                  </a:ln>
                  <a:solidFill>
                    <a:srgbClr val="1A1A17"/>
                  </a:solidFill>
                  <a:effectLst/>
                  <a:latin typeface="+mn-lt"/>
                </a:rPr>
                <a:t>200</a:t>
              </a:r>
              <a:endParaRPr kumimoji="0" lang="en-GB" sz="2800" b="0" i="0" u="none" strike="noStrike" cap="none" normalizeH="0" baseline="0" noProof="0">
                <a:ln>
                  <a:noFill/>
                </a:ln>
                <a:solidFill>
                  <a:srgbClr val="1A1A17"/>
                </a:solidFill>
                <a:effectLst/>
                <a:latin typeface="+mn-lt"/>
              </a:endParaRPr>
            </a:p>
          </p:txBody>
        </p:sp>
        <p:sp>
          <p:nvSpPr>
            <p:cNvPr id="34" name="Line 27">
              <a:extLst>
                <a:ext uri="{FF2B5EF4-FFF2-40B4-BE49-F238E27FC236}">
                  <a16:creationId xmlns:a16="http://schemas.microsoft.com/office/drawing/2014/main" id="{C676F1C8-C7F0-712E-E343-58B23CF853E0}"/>
                </a:ext>
              </a:extLst>
            </p:cNvPr>
            <p:cNvSpPr>
              <a:spLocks noChangeShapeType="1"/>
            </p:cNvSpPr>
            <p:nvPr/>
          </p:nvSpPr>
          <p:spPr bwMode="auto">
            <a:xfrm flipH="1">
              <a:off x="5444923" y="360462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5" name="Rectangle 28">
              <a:extLst>
                <a:ext uri="{FF2B5EF4-FFF2-40B4-BE49-F238E27FC236}">
                  <a16:creationId xmlns:a16="http://schemas.microsoft.com/office/drawing/2014/main" id="{87AECE64-8962-DA20-C7F7-4BA38F0ED463}"/>
                </a:ext>
              </a:extLst>
            </p:cNvPr>
            <p:cNvSpPr>
              <a:spLocks noChangeArrowheads="1"/>
            </p:cNvSpPr>
            <p:nvPr/>
          </p:nvSpPr>
          <p:spPr bwMode="auto">
            <a:xfrm>
              <a:off x="5191097" y="3530712"/>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noProof="0">
                  <a:ln>
                    <a:noFill/>
                  </a:ln>
                  <a:solidFill>
                    <a:srgbClr val="1A1A17"/>
                  </a:solidFill>
                  <a:effectLst/>
                  <a:latin typeface="+mn-lt"/>
                </a:rPr>
                <a:t>400</a:t>
              </a:r>
              <a:endParaRPr kumimoji="0" lang="en-GB" sz="2800" b="0" i="0" u="none" strike="noStrike" cap="none" normalizeH="0" baseline="0" noProof="0">
                <a:ln>
                  <a:noFill/>
                </a:ln>
                <a:solidFill>
                  <a:srgbClr val="1A1A17"/>
                </a:solidFill>
                <a:effectLst/>
                <a:latin typeface="+mn-lt"/>
              </a:endParaRPr>
            </a:p>
          </p:txBody>
        </p:sp>
        <p:sp>
          <p:nvSpPr>
            <p:cNvPr id="36" name="Line 29">
              <a:extLst>
                <a:ext uri="{FF2B5EF4-FFF2-40B4-BE49-F238E27FC236}">
                  <a16:creationId xmlns:a16="http://schemas.microsoft.com/office/drawing/2014/main" id="{9428B510-23EC-E261-D502-37EA91F3FD64}"/>
                </a:ext>
              </a:extLst>
            </p:cNvPr>
            <p:cNvSpPr>
              <a:spLocks noChangeShapeType="1"/>
            </p:cNvSpPr>
            <p:nvPr/>
          </p:nvSpPr>
          <p:spPr bwMode="auto">
            <a:xfrm flipH="1">
              <a:off x="5444923" y="280619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7" name="Rectangle 30">
              <a:extLst>
                <a:ext uri="{FF2B5EF4-FFF2-40B4-BE49-F238E27FC236}">
                  <a16:creationId xmlns:a16="http://schemas.microsoft.com/office/drawing/2014/main" id="{B9F76080-258D-7448-3FBB-AA1E19332720}"/>
                </a:ext>
              </a:extLst>
            </p:cNvPr>
            <p:cNvSpPr>
              <a:spLocks noChangeArrowheads="1"/>
            </p:cNvSpPr>
            <p:nvPr/>
          </p:nvSpPr>
          <p:spPr bwMode="auto">
            <a:xfrm>
              <a:off x="5191097" y="2734291"/>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noProof="0">
                  <a:ln>
                    <a:noFill/>
                  </a:ln>
                  <a:solidFill>
                    <a:srgbClr val="1A1A17"/>
                  </a:solidFill>
                  <a:effectLst/>
                  <a:latin typeface="+mn-lt"/>
                </a:rPr>
                <a:t>600</a:t>
              </a:r>
              <a:endParaRPr kumimoji="0" lang="en-GB" sz="2800" b="0" i="0" u="none" strike="noStrike" cap="none" normalizeH="0" baseline="0" noProof="0">
                <a:ln>
                  <a:noFill/>
                </a:ln>
                <a:solidFill>
                  <a:srgbClr val="1A1A17"/>
                </a:solidFill>
                <a:effectLst/>
                <a:latin typeface="+mn-lt"/>
              </a:endParaRPr>
            </a:p>
          </p:txBody>
        </p:sp>
        <p:sp>
          <p:nvSpPr>
            <p:cNvPr id="38" name="Line 31">
              <a:extLst>
                <a:ext uri="{FF2B5EF4-FFF2-40B4-BE49-F238E27FC236}">
                  <a16:creationId xmlns:a16="http://schemas.microsoft.com/office/drawing/2014/main" id="{D10BE05C-1DCA-56A7-F2DF-FCB65EEB74AA}"/>
                </a:ext>
              </a:extLst>
            </p:cNvPr>
            <p:cNvSpPr>
              <a:spLocks noChangeShapeType="1"/>
            </p:cNvSpPr>
            <p:nvPr/>
          </p:nvSpPr>
          <p:spPr bwMode="auto">
            <a:xfrm flipH="1">
              <a:off x="5444923" y="2010446"/>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39" name="Rectangle 39">
              <a:extLst>
                <a:ext uri="{FF2B5EF4-FFF2-40B4-BE49-F238E27FC236}">
                  <a16:creationId xmlns:a16="http://schemas.microsoft.com/office/drawing/2014/main" id="{158F412C-1FEE-E1A3-57A8-6FFEF3A881B5}"/>
                </a:ext>
              </a:extLst>
            </p:cNvPr>
            <p:cNvSpPr>
              <a:spLocks noChangeArrowheads="1"/>
            </p:cNvSpPr>
            <p:nvPr/>
          </p:nvSpPr>
          <p:spPr bwMode="auto">
            <a:xfrm>
              <a:off x="5191097" y="1934695"/>
              <a:ext cx="211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noProof="0">
                  <a:ln>
                    <a:noFill/>
                  </a:ln>
                  <a:solidFill>
                    <a:srgbClr val="1A1A17"/>
                  </a:solidFill>
                  <a:effectLst/>
                  <a:latin typeface="+mn-lt"/>
                </a:rPr>
                <a:t>800</a:t>
              </a:r>
              <a:endParaRPr kumimoji="0" lang="en-GB" sz="2800" b="0" i="0" u="none" strike="noStrike" cap="none" normalizeH="0" baseline="0" noProof="0">
                <a:ln>
                  <a:noFill/>
                </a:ln>
                <a:solidFill>
                  <a:srgbClr val="1A1A17"/>
                </a:solidFill>
                <a:effectLst/>
                <a:latin typeface="+mn-lt"/>
              </a:endParaRPr>
            </a:p>
          </p:txBody>
        </p:sp>
        <p:sp>
          <p:nvSpPr>
            <p:cNvPr id="40" name="Rectangle 57">
              <a:extLst>
                <a:ext uri="{FF2B5EF4-FFF2-40B4-BE49-F238E27FC236}">
                  <a16:creationId xmlns:a16="http://schemas.microsoft.com/office/drawing/2014/main" id="{17315250-F2B5-2D45-D683-5232516F16ED}"/>
                </a:ext>
              </a:extLst>
            </p:cNvPr>
            <p:cNvSpPr>
              <a:spLocks noChangeArrowheads="1"/>
            </p:cNvSpPr>
            <p:nvPr/>
          </p:nvSpPr>
          <p:spPr bwMode="auto">
            <a:xfrm>
              <a:off x="6493579" y="5659647"/>
              <a:ext cx="109485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noProof="0">
                  <a:ln>
                    <a:noFill/>
                  </a:ln>
                  <a:solidFill>
                    <a:srgbClr val="000000"/>
                  </a:solidFill>
                  <a:effectLst/>
                  <a:latin typeface="+mn-lt"/>
                </a:rPr>
                <a:t>Age group (years)</a:t>
              </a:r>
              <a:endParaRPr kumimoji="0" lang="en-GB" sz="2800" b="1" i="0" u="none" strike="noStrike" cap="none" normalizeH="0" baseline="0" noProof="0">
                <a:ln>
                  <a:noFill/>
                </a:ln>
                <a:solidFill>
                  <a:schemeClr val="tx1"/>
                </a:solidFill>
                <a:effectLst/>
                <a:latin typeface="+mn-lt"/>
              </a:endParaRPr>
            </a:p>
          </p:txBody>
        </p:sp>
        <p:sp>
          <p:nvSpPr>
            <p:cNvPr id="41" name="Rectangle 59">
              <a:extLst>
                <a:ext uri="{FF2B5EF4-FFF2-40B4-BE49-F238E27FC236}">
                  <a16:creationId xmlns:a16="http://schemas.microsoft.com/office/drawing/2014/main" id="{71C5FFAB-7F41-59DB-C42C-8B7DDC238B84}"/>
                </a:ext>
              </a:extLst>
            </p:cNvPr>
            <p:cNvSpPr>
              <a:spLocks noChangeArrowheads="1"/>
            </p:cNvSpPr>
            <p:nvPr/>
          </p:nvSpPr>
          <p:spPr bwMode="auto">
            <a:xfrm>
              <a:off x="5891181" y="5180054"/>
              <a:ext cx="125332" cy="16076"/>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2" name="Rectangle 60">
              <a:extLst>
                <a:ext uri="{FF2B5EF4-FFF2-40B4-BE49-F238E27FC236}">
                  <a16:creationId xmlns:a16="http://schemas.microsoft.com/office/drawing/2014/main" id="{22320930-B82C-10E5-B057-B7DEE0D3D14A}"/>
                </a:ext>
              </a:extLst>
            </p:cNvPr>
            <p:cNvSpPr>
              <a:spLocks noChangeArrowheads="1"/>
            </p:cNvSpPr>
            <p:nvPr/>
          </p:nvSpPr>
          <p:spPr bwMode="auto">
            <a:xfrm>
              <a:off x="6073482" y="4858539"/>
              <a:ext cx="129130" cy="337591"/>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3" name="Rectangle 61">
              <a:extLst>
                <a:ext uri="{FF2B5EF4-FFF2-40B4-BE49-F238E27FC236}">
                  <a16:creationId xmlns:a16="http://schemas.microsoft.com/office/drawing/2014/main" id="{9F2DE63E-CC7E-A512-E523-9C47BD2E7388}"/>
                </a:ext>
              </a:extLst>
            </p:cNvPr>
            <p:cNvSpPr>
              <a:spLocks noChangeArrowheads="1"/>
            </p:cNvSpPr>
            <p:nvPr/>
          </p:nvSpPr>
          <p:spPr bwMode="auto">
            <a:xfrm>
              <a:off x="6255782" y="4137807"/>
              <a:ext cx="129130" cy="1058323"/>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4" name="Rectangle 62">
              <a:extLst>
                <a:ext uri="{FF2B5EF4-FFF2-40B4-BE49-F238E27FC236}">
                  <a16:creationId xmlns:a16="http://schemas.microsoft.com/office/drawing/2014/main" id="{33FC64CC-C631-E5BC-FD16-8A4BD57CCD3C}"/>
                </a:ext>
              </a:extLst>
            </p:cNvPr>
            <p:cNvSpPr>
              <a:spLocks noChangeArrowheads="1"/>
            </p:cNvSpPr>
            <p:nvPr/>
          </p:nvSpPr>
          <p:spPr bwMode="auto">
            <a:xfrm>
              <a:off x="6438083" y="3931502"/>
              <a:ext cx="129130" cy="1264628"/>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5" name="Rectangle 63">
              <a:extLst>
                <a:ext uri="{FF2B5EF4-FFF2-40B4-BE49-F238E27FC236}">
                  <a16:creationId xmlns:a16="http://schemas.microsoft.com/office/drawing/2014/main" id="{97998BFC-776F-42D0-526B-E5D016C9D772}"/>
                </a:ext>
              </a:extLst>
            </p:cNvPr>
            <p:cNvSpPr>
              <a:spLocks noChangeArrowheads="1"/>
            </p:cNvSpPr>
            <p:nvPr/>
          </p:nvSpPr>
          <p:spPr bwMode="auto">
            <a:xfrm>
              <a:off x="6624181" y="3931502"/>
              <a:ext cx="125332" cy="1264628"/>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6" name="Rectangle 64">
              <a:extLst>
                <a:ext uri="{FF2B5EF4-FFF2-40B4-BE49-F238E27FC236}">
                  <a16:creationId xmlns:a16="http://schemas.microsoft.com/office/drawing/2014/main" id="{24D4CA4F-5B1A-E004-54D4-656DEF2C579E}"/>
                </a:ext>
              </a:extLst>
            </p:cNvPr>
            <p:cNvSpPr>
              <a:spLocks noChangeArrowheads="1"/>
            </p:cNvSpPr>
            <p:nvPr/>
          </p:nvSpPr>
          <p:spPr bwMode="auto">
            <a:xfrm>
              <a:off x="6806482" y="3888633"/>
              <a:ext cx="131029" cy="1307497"/>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7" name="Rectangle 65">
              <a:extLst>
                <a:ext uri="{FF2B5EF4-FFF2-40B4-BE49-F238E27FC236}">
                  <a16:creationId xmlns:a16="http://schemas.microsoft.com/office/drawing/2014/main" id="{E63DA056-9E6E-887B-BC16-B84D4973442A}"/>
                </a:ext>
              </a:extLst>
            </p:cNvPr>
            <p:cNvSpPr>
              <a:spLocks noChangeArrowheads="1"/>
            </p:cNvSpPr>
            <p:nvPr/>
          </p:nvSpPr>
          <p:spPr bwMode="auto">
            <a:xfrm>
              <a:off x="6990681" y="3813613"/>
              <a:ext cx="129130" cy="1382517"/>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8" name="Rectangle 66">
              <a:extLst>
                <a:ext uri="{FF2B5EF4-FFF2-40B4-BE49-F238E27FC236}">
                  <a16:creationId xmlns:a16="http://schemas.microsoft.com/office/drawing/2014/main" id="{42C08E5C-FA2B-7775-DB4D-4B89F7F77153}"/>
                </a:ext>
              </a:extLst>
            </p:cNvPr>
            <p:cNvSpPr>
              <a:spLocks noChangeArrowheads="1"/>
            </p:cNvSpPr>
            <p:nvPr/>
          </p:nvSpPr>
          <p:spPr bwMode="auto">
            <a:xfrm>
              <a:off x="7172982" y="3760027"/>
              <a:ext cx="129130" cy="1436103"/>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49" name="Rectangle 67">
              <a:extLst>
                <a:ext uri="{FF2B5EF4-FFF2-40B4-BE49-F238E27FC236}">
                  <a16:creationId xmlns:a16="http://schemas.microsoft.com/office/drawing/2014/main" id="{83A0D979-00D7-443B-025B-38D845034C8F}"/>
                </a:ext>
              </a:extLst>
            </p:cNvPr>
            <p:cNvSpPr>
              <a:spLocks noChangeArrowheads="1"/>
            </p:cNvSpPr>
            <p:nvPr/>
          </p:nvSpPr>
          <p:spPr bwMode="auto">
            <a:xfrm>
              <a:off x="7355282" y="3786820"/>
              <a:ext cx="129130" cy="140931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0" name="Rectangle 68">
              <a:extLst>
                <a:ext uri="{FF2B5EF4-FFF2-40B4-BE49-F238E27FC236}">
                  <a16:creationId xmlns:a16="http://schemas.microsoft.com/office/drawing/2014/main" id="{7BD2040D-B30D-3B3F-34BE-790D7AEB6397}"/>
                </a:ext>
              </a:extLst>
            </p:cNvPr>
            <p:cNvSpPr>
              <a:spLocks noChangeArrowheads="1"/>
            </p:cNvSpPr>
            <p:nvPr/>
          </p:nvSpPr>
          <p:spPr bwMode="auto">
            <a:xfrm>
              <a:off x="7541381" y="3920785"/>
              <a:ext cx="125332" cy="1275345"/>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1" name="Rectangle 69">
              <a:extLst>
                <a:ext uri="{FF2B5EF4-FFF2-40B4-BE49-F238E27FC236}">
                  <a16:creationId xmlns:a16="http://schemas.microsoft.com/office/drawing/2014/main" id="{658D1884-F12D-46E4-6A4F-499C18D4A043}"/>
                </a:ext>
              </a:extLst>
            </p:cNvPr>
            <p:cNvSpPr>
              <a:spLocks noChangeArrowheads="1"/>
            </p:cNvSpPr>
            <p:nvPr/>
          </p:nvSpPr>
          <p:spPr bwMode="auto">
            <a:xfrm>
              <a:off x="7723681" y="4070825"/>
              <a:ext cx="129130" cy="1125304"/>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2" name="Rectangle 70">
              <a:extLst>
                <a:ext uri="{FF2B5EF4-FFF2-40B4-BE49-F238E27FC236}">
                  <a16:creationId xmlns:a16="http://schemas.microsoft.com/office/drawing/2014/main" id="{90E2133E-67C9-F413-A137-465AD104623E}"/>
                </a:ext>
              </a:extLst>
            </p:cNvPr>
            <p:cNvSpPr>
              <a:spLocks noChangeArrowheads="1"/>
            </p:cNvSpPr>
            <p:nvPr/>
          </p:nvSpPr>
          <p:spPr bwMode="auto">
            <a:xfrm>
              <a:off x="7905982" y="4250337"/>
              <a:ext cx="131029" cy="945792"/>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3" name="Rectangle 71">
              <a:extLst>
                <a:ext uri="{FF2B5EF4-FFF2-40B4-BE49-F238E27FC236}">
                  <a16:creationId xmlns:a16="http://schemas.microsoft.com/office/drawing/2014/main" id="{E18FB5BE-6A3A-3EB5-C16C-BD2EBA5C1185}"/>
                </a:ext>
              </a:extLst>
            </p:cNvPr>
            <p:cNvSpPr>
              <a:spLocks noChangeArrowheads="1"/>
            </p:cNvSpPr>
            <p:nvPr/>
          </p:nvSpPr>
          <p:spPr bwMode="auto">
            <a:xfrm>
              <a:off x="8090182" y="4405737"/>
              <a:ext cx="129130" cy="790393"/>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4" name="Rectangle 72">
              <a:extLst>
                <a:ext uri="{FF2B5EF4-FFF2-40B4-BE49-F238E27FC236}">
                  <a16:creationId xmlns:a16="http://schemas.microsoft.com/office/drawing/2014/main" id="{85DB7F6D-9291-4BC0-351D-8C3944A61F52}"/>
                </a:ext>
              </a:extLst>
            </p:cNvPr>
            <p:cNvSpPr>
              <a:spLocks noChangeArrowheads="1"/>
            </p:cNvSpPr>
            <p:nvPr/>
          </p:nvSpPr>
          <p:spPr bwMode="auto">
            <a:xfrm>
              <a:off x="8272483" y="4673666"/>
              <a:ext cx="129130" cy="522464"/>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55" name="Line 87">
              <a:extLst>
                <a:ext uri="{FF2B5EF4-FFF2-40B4-BE49-F238E27FC236}">
                  <a16:creationId xmlns:a16="http://schemas.microsoft.com/office/drawing/2014/main" id="{FE460804-2B3A-127D-C11D-76C73940DA2F}"/>
                </a:ext>
              </a:extLst>
            </p:cNvPr>
            <p:cNvSpPr>
              <a:spLocks noChangeShapeType="1"/>
            </p:cNvSpPr>
            <p:nvPr/>
          </p:nvSpPr>
          <p:spPr bwMode="auto">
            <a:xfrm flipH="1">
              <a:off x="5494297" y="5196130"/>
              <a:ext cx="2933901"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56" name="TextBox 55">
              <a:extLst>
                <a:ext uri="{FF2B5EF4-FFF2-40B4-BE49-F238E27FC236}">
                  <a16:creationId xmlns:a16="http://schemas.microsoft.com/office/drawing/2014/main" id="{4B9E576F-98E2-9124-9D25-2F8115176924}"/>
                </a:ext>
              </a:extLst>
            </p:cNvPr>
            <p:cNvSpPr txBox="1"/>
            <p:nvPr/>
          </p:nvSpPr>
          <p:spPr>
            <a:xfrm rot="16200000">
              <a:off x="3324006" y="3404917"/>
              <a:ext cx="3197111" cy="400110"/>
            </a:xfrm>
            <a:prstGeom prst="rect">
              <a:avLst/>
            </a:prstGeom>
            <a:noFill/>
          </p:spPr>
          <p:txBody>
            <a:bodyPr wrap="square" rtlCol="0">
              <a:spAutoFit/>
            </a:bodyPr>
            <a:lstStyle/>
            <a:p>
              <a:pPr algn="ctr"/>
              <a:r>
                <a:rPr lang="en-GB" sz="1000" b="1" noProof="0">
                  <a:solidFill>
                    <a:srgbClr val="1A1A17"/>
                  </a:solidFill>
                </a:rPr>
                <a:t>Rate of years lived with disability</a:t>
              </a:r>
              <a:br>
                <a:rPr lang="en-GB" sz="1000" b="1" noProof="0">
                  <a:solidFill>
                    <a:srgbClr val="1A1A17"/>
                  </a:solidFill>
                </a:rPr>
              </a:br>
              <a:r>
                <a:rPr lang="en-GB" sz="1000" b="1" noProof="0">
                  <a:solidFill>
                    <a:srgbClr val="1A1A17"/>
                  </a:solidFill>
                </a:rPr>
                <a:t>(per 100,000 person-year)</a:t>
              </a:r>
            </a:p>
          </p:txBody>
        </p:sp>
        <p:sp>
          <p:nvSpPr>
            <p:cNvPr id="57" name="Rectangle 170">
              <a:extLst>
                <a:ext uri="{FF2B5EF4-FFF2-40B4-BE49-F238E27FC236}">
                  <a16:creationId xmlns:a16="http://schemas.microsoft.com/office/drawing/2014/main" id="{BE202A8F-188B-FACC-8671-967EA60E0E77}"/>
                </a:ext>
              </a:extLst>
            </p:cNvPr>
            <p:cNvSpPr>
              <a:spLocks noChangeArrowheads="1"/>
            </p:cNvSpPr>
            <p:nvPr/>
          </p:nvSpPr>
          <p:spPr bwMode="auto">
            <a:xfrm rot="18900000">
              <a:off x="5470869"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0–4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58" name="Rectangle 170">
              <a:extLst>
                <a:ext uri="{FF2B5EF4-FFF2-40B4-BE49-F238E27FC236}">
                  <a16:creationId xmlns:a16="http://schemas.microsoft.com/office/drawing/2014/main" id="{F8D08089-A9E6-5BE3-4687-C0B9F3A885FE}"/>
                </a:ext>
              </a:extLst>
            </p:cNvPr>
            <p:cNvSpPr>
              <a:spLocks noChangeArrowheads="1"/>
            </p:cNvSpPr>
            <p:nvPr/>
          </p:nvSpPr>
          <p:spPr bwMode="auto">
            <a:xfrm rot="18900000">
              <a:off x="5654224"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59" name="Rectangle 170">
              <a:extLst>
                <a:ext uri="{FF2B5EF4-FFF2-40B4-BE49-F238E27FC236}">
                  <a16:creationId xmlns:a16="http://schemas.microsoft.com/office/drawing/2014/main" id="{014BA579-D128-029B-A087-B6DBD7133B1C}"/>
                </a:ext>
              </a:extLst>
            </p:cNvPr>
            <p:cNvSpPr>
              <a:spLocks noChangeArrowheads="1"/>
            </p:cNvSpPr>
            <p:nvPr/>
          </p:nvSpPr>
          <p:spPr bwMode="auto">
            <a:xfrm rot="18900000">
              <a:off x="5725833"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10–14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0" name="Rectangle 170">
              <a:extLst>
                <a:ext uri="{FF2B5EF4-FFF2-40B4-BE49-F238E27FC236}">
                  <a16:creationId xmlns:a16="http://schemas.microsoft.com/office/drawing/2014/main" id="{810E855C-3507-9501-6075-1176CA60E81A}"/>
                </a:ext>
              </a:extLst>
            </p:cNvPr>
            <p:cNvSpPr>
              <a:spLocks noChangeArrowheads="1"/>
            </p:cNvSpPr>
            <p:nvPr/>
          </p:nvSpPr>
          <p:spPr bwMode="auto">
            <a:xfrm rot="18900000">
              <a:off x="591157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15–19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1" name="Rectangle 170">
              <a:extLst>
                <a:ext uri="{FF2B5EF4-FFF2-40B4-BE49-F238E27FC236}">
                  <a16:creationId xmlns:a16="http://schemas.microsoft.com/office/drawing/2014/main" id="{329E2B8B-066C-E8DF-D165-ACF3C67926B3}"/>
                </a:ext>
              </a:extLst>
            </p:cNvPr>
            <p:cNvSpPr>
              <a:spLocks noChangeArrowheads="1"/>
            </p:cNvSpPr>
            <p:nvPr/>
          </p:nvSpPr>
          <p:spPr bwMode="auto">
            <a:xfrm rot="18900000">
              <a:off x="6094924"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20–24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2" name="Rectangle 170">
              <a:extLst>
                <a:ext uri="{FF2B5EF4-FFF2-40B4-BE49-F238E27FC236}">
                  <a16:creationId xmlns:a16="http://schemas.microsoft.com/office/drawing/2014/main" id="{29D561FE-5658-75EE-8E8D-6658794A2902}"/>
                </a:ext>
              </a:extLst>
            </p:cNvPr>
            <p:cNvSpPr>
              <a:spLocks noChangeArrowheads="1"/>
            </p:cNvSpPr>
            <p:nvPr/>
          </p:nvSpPr>
          <p:spPr bwMode="auto">
            <a:xfrm rot="18900000">
              <a:off x="6275898"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25–29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3" name="Rectangle 170">
              <a:extLst>
                <a:ext uri="{FF2B5EF4-FFF2-40B4-BE49-F238E27FC236}">
                  <a16:creationId xmlns:a16="http://schemas.microsoft.com/office/drawing/2014/main" id="{CEE90A42-B57A-544E-E606-AA92AF7FF14C}"/>
                </a:ext>
              </a:extLst>
            </p:cNvPr>
            <p:cNvSpPr>
              <a:spLocks noChangeArrowheads="1"/>
            </p:cNvSpPr>
            <p:nvPr/>
          </p:nvSpPr>
          <p:spPr bwMode="auto">
            <a:xfrm rot="18900000">
              <a:off x="646163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30–34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4" name="Rectangle 170">
              <a:extLst>
                <a:ext uri="{FF2B5EF4-FFF2-40B4-BE49-F238E27FC236}">
                  <a16:creationId xmlns:a16="http://schemas.microsoft.com/office/drawing/2014/main" id="{1C096262-C269-3F91-1C90-90EE2D6A5C46}"/>
                </a:ext>
              </a:extLst>
            </p:cNvPr>
            <p:cNvSpPr>
              <a:spLocks noChangeArrowheads="1"/>
            </p:cNvSpPr>
            <p:nvPr/>
          </p:nvSpPr>
          <p:spPr bwMode="auto">
            <a:xfrm rot="18900000">
              <a:off x="664737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35–39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5" name="Rectangle 170">
              <a:extLst>
                <a:ext uri="{FF2B5EF4-FFF2-40B4-BE49-F238E27FC236}">
                  <a16:creationId xmlns:a16="http://schemas.microsoft.com/office/drawing/2014/main" id="{C66D2D7A-7D06-271C-ECF4-9FBE54B9638A}"/>
                </a:ext>
              </a:extLst>
            </p:cNvPr>
            <p:cNvSpPr>
              <a:spLocks noChangeArrowheads="1"/>
            </p:cNvSpPr>
            <p:nvPr/>
          </p:nvSpPr>
          <p:spPr bwMode="auto">
            <a:xfrm rot="18900000">
              <a:off x="683072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40–44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6" name="Rectangle 170">
              <a:extLst>
                <a:ext uri="{FF2B5EF4-FFF2-40B4-BE49-F238E27FC236}">
                  <a16:creationId xmlns:a16="http://schemas.microsoft.com/office/drawing/2014/main" id="{A7CEBB98-7743-7309-7AB9-B612D1335A2E}"/>
                </a:ext>
              </a:extLst>
            </p:cNvPr>
            <p:cNvSpPr>
              <a:spLocks noChangeArrowheads="1"/>
            </p:cNvSpPr>
            <p:nvPr/>
          </p:nvSpPr>
          <p:spPr bwMode="auto">
            <a:xfrm rot="18900000">
              <a:off x="701408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45–49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7" name="Rectangle 170">
              <a:extLst>
                <a:ext uri="{FF2B5EF4-FFF2-40B4-BE49-F238E27FC236}">
                  <a16:creationId xmlns:a16="http://schemas.microsoft.com/office/drawing/2014/main" id="{45144A6A-516C-FFEA-7777-2F0B845747C7}"/>
                </a:ext>
              </a:extLst>
            </p:cNvPr>
            <p:cNvSpPr>
              <a:spLocks noChangeArrowheads="1"/>
            </p:cNvSpPr>
            <p:nvPr/>
          </p:nvSpPr>
          <p:spPr bwMode="auto">
            <a:xfrm rot="18900000">
              <a:off x="719743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50–54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8" name="Rectangle 170">
              <a:extLst>
                <a:ext uri="{FF2B5EF4-FFF2-40B4-BE49-F238E27FC236}">
                  <a16:creationId xmlns:a16="http://schemas.microsoft.com/office/drawing/2014/main" id="{4AA52B05-C8F3-89B2-2FB4-E4D55D46BDCE}"/>
                </a:ext>
              </a:extLst>
            </p:cNvPr>
            <p:cNvSpPr>
              <a:spLocks noChangeArrowheads="1"/>
            </p:cNvSpPr>
            <p:nvPr/>
          </p:nvSpPr>
          <p:spPr bwMode="auto">
            <a:xfrm rot="18900000">
              <a:off x="738079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55–59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69" name="Rectangle 170">
              <a:extLst>
                <a:ext uri="{FF2B5EF4-FFF2-40B4-BE49-F238E27FC236}">
                  <a16:creationId xmlns:a16="http://schemas.microsoft.com/office/drawing/2014/main" id="{420A7687-C0D2-D951-E489-4A6B6D3BADEB}"/>
                </a:ext>
              </a:extLst>
            </p:cNvPr>
            <p:cNvSpPr>
              <a:spLocks noChangeArrowheads="1"/>
            </p:cNvSpPr>
            <p:nvPr/>
          </p:nvSpPr>
          <p:spPr bwMode="auto">
            <a:xfrm rot="18900000">
              <a:off x="756414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60–64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70" name="Rectangle 170">
              <a:extLst>
                <a:ext uri="{FF2B5EF4-FFF2-40B4-BE49-F238E27FC236}">
                  <a16:creationId xmlns:a16="http://schemas.microsoft.com/office/drawing/2014/main" id="{C4DD88CA-5879-B7EE-2079-BC581505E869}"/>
                </a:ext>
              </a:extLst>
            </p:cNvPr>
            <p:cNvSpPr>
              <a:spLocks noChangeArrowheads="1"/>
            </p:cNvSpPr>
            <p:nvPr/>
          </p:nvSpPr>
          <p:spPr bwMode="auto">
            <a:xfrm rot="18900000">
              <a:off x="774750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65–69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71" name="Rectangle 170">
              <a:extLst>
                <a:ext uri="{FF2B5EF4-FFF2-40B4-BE49-F238E27FC236}">
                  <a16:creationId xmlns:a16="http://schemas.microsoft.com/office/drawing/2014/main" id="{B503DE81-74F5-FA62-508C-3C0CD072052D}"/>
                </a:ext>
              </a:extLst>
            </p:cNvPr>
            <p:cNvSpPr>
              <a:spLocks noChangeArrowheads="1"/>
            </p:cNvSpPr>
            <p:nvPr/>
          </p:nvSpPr>
          <p:spPr bwMode="auto">
            <a:xfrm rot="18900000">
              <a:off x="793085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70–74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72" name="Rectangle 170">
              <a:extLst>
                <a:ext uri="{FF2B5EF4-FFF2-40B4-BE49-F238E27FC236}">
                  <a16:creationId xmlns:a16="http://schemas.microsoft.com/office/drawing/2014/main" id="{B3761FAB-C823-8B13-BCB6-DEB1BF379939}"/>
                </a:ext>
              </a:extLst>
            </p:cNvPr>
            <p:cNvSpPr>
              <a:spLocks noChangeArrowheads="1"/>
            </p:cNvSpPr>
            <p:nvPr/>
          </p:nvSpPr>
          <p:spPr bwMode="auto">
            <a:xfrm rot="18900000">
              <a:off x="8221521"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cs typeface="Arial" panose="020B0604020202020204" pitchFamily="34" charset="0"/>
                </a:rPr>
                <a:t>≥</a:t>
              </a:r>
              <a:r>
                <a:rPr kumimoji="0" lang="en-GB" sz="900" b="0" i="0" u="none" strike="noStrike" cap="none" normalizeH="0" baseline="0" noProof="0">
                  <a:ln>
                    <a:noFill/>
                  </a:ln>
                  <a:solidFill>
                    <a:srgbClr val="1A1A17"/>
                  </a:solidFill>
                  <a:effectLst/>
                </a:rPr>
                <a:t>75</a:t>
              </a:r>
              <a:endParaRPr kumimoji="0" lang="en-GB" sz="1800" b="0" i="0" u="none" strike="noStrike" cap="none" normalizeH="0" baseline="0" noProof="0">
                <a:ln>
                  <a:noFill/>
                </a:ln>
                <a:solidFill>
                  <a:schemeClr val="tx1"/>
                </a:solidFill>
                <a:effectLst/>
              </a:endParaRPr>
            </a:p>
          </p:txBody>
        </p:sp>
        <p:sp>
          <p:nvSpPr>
            <p:cNvPr id="73" name="TextBox 72">
              <a:extLst>
                <a:ext uri="{FF2B5EF4-FFF2-40B4-BE49-F238E27FC236}">
                  <a16:creationId xmlns:a16="http://schemas.microsoft.com/office/drawing/2014/main" id="{057B4F00-615B-6233-E5B3-76C9F1EA98E4}"/>
                </a:ext>
              </a:extLst>
            </p:cNvPr>
            <p:cNvSpPr txBox="1"/>
            <p:nvPr/>
          </p:nvSpPr>
          <p:spPr>
            <a:xfrm>
              <a:off x="6614037" y="2030474"/>
              <a:ext cx="694421" cy="246221"/>
            </a:xfrm>
            <a:prstGeom prst="rect">
              <a:avLst/>
            </a:prstGeom>
            <a:noFill/>
          </p:spPr>
          <p:txBody>
            <a:bodyPr wrap="none" rtlCol="0">
              <a:spAutoFit/>
            </a:bodyPr>
            <a:lstStyle/>
            <a:p>
              <a:pPr algn="ctr"/>
              <a:r>
                <a:rPr lang="en-GB" sz="1000" b="1" noProof="0">
                  <a:solidFill>
                    <a:srgbClr val="1A1A17"/>
                  </a:solidFill>
                </a:rPr>
                <a:t>Females</a:t>
              </a:r>
            </a:p>
          </p:txBody>
        </p:sp>
      </p:grpSp>
      <p:grpSp>
        <p:nvGrpSpPr>
          <p:cNvPr id="74" name="Group 73">
            <a:extLst>
              <a:ext uri="{FF2B5EF4-FFF2-40B4-BE49-F238E27FC236}">
                <a16:creationId xmlns:a16="http://schemas.microsoft.com/office/drawing/2014/main" id="{F2DB07CB-B6E1-19E3-CB9E-FA07F6A0ED5E}"/>
              </a:ext>
            </a:extLst>
          </p:cNvPr>
          <p:cNvGrpSpPr/>
          <p:nvPr/>
        </p:nvGrpSpPr>
        <p:grpSpPr>
          <a:xfrm>
            <a:off x="8832593" y="2010446"/>
            <a:ext cx="2983538" cy="3803089"/>
            <a:chOff x="8556300" y="2010446"/>
            <a:chExt cx="2983538" cy="3803089"/>
          </a:xfrm>
        </p:grpSpPr>
        <p:sp>
          <p:nvSpPr>
            <p:cNvPr id="75" name="Line 32">
              <a:extLst>
                <a:ext uri="{FF2B5EF4-FFF2-40B4-BE49-F238E27FC236}">
                  <a16:creationId xmlns:a16="http://schemas.microsoft.com/office/drawing/2014/main" id="{CC5F61B3-226C-5FD8-729B-3C006574CB7C}"/>
                </a:ext>
              </a:extLst>
            </p:cNvPr>
            <p:cNvSpPr>
              <a:spLocks noChangeShapeType="1"/>
            </p:cNvSpPr>
            <p:nvPr/>
          </p:nvSpPr>
          <p:spPr bwMode="auto">
            <a:xfrm>
              <a:off x="8606700"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6" name="Line 33">
              <a:extLst>
                <a:ext uri="{FF2B5EF4-FFF2-40B4-BE49-F238E27FC236}">
                  <a16:creationId xmlns:a16="http://schemas.microsoft.com/office/drawing/2014/main" id="{B78C4592-ABF9-3EF2-2EF8-99E6344D4743}"/>
                </a:ext>
              </a:extLst>
            </p:cNvPr>
            <p:cNvSpPr>
              <a:spLocks noChangeShapeType="1"/>
            </p:cNvSpPr>
            <p:nvPr/>
          </p:nvSpPr>
          <p:spPr bwMode="auto">
            <a:xfrm>
              <a:off x="8606700" y="2010446"/>
              <a:ext cx="0" cy="3185684"/>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7" name="Line 34">
              <a:extLst>
                <a:ext uri="{FF2B5EF4-FFF2-40B4-BE49-F238E27FC236}">
                  <a16:creationId xmlns:a16="http://schemas.microsoft.com/office/drawing/2014/main" id="{E7426FA1-0BB4-5512-57A5-A2DCA0299845}"/>
                </a:ext>
              </a:extLst>
            </p:cNvPr>
            <p:cNvSpPr>
              <a:spLocks noChangeShapeType="1"/>
            </p:cNvSpPr>
            <p:nvPr/>
          </p:nvSpPr>
          <p:spPr bwMode="auto">
            <a:xfrm flipH="1">
              <a:off x="8556300" y="440037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8" name="Line 35">
              <a:extLst>
                <a:ext uri="{FF2B5EF4-FFF2-40B4-BE49-F238E27FC236}">
                  <a16:creationId xmlns:a16="http://schemas.microsoft.com/office/drawing/2014/main" id="{A9095CBE-63A8-F8CF-A65C-93480CE7A0E1}"/>
                </a:ext>
              </a:extLst>
            </p:cNvPr>
            <p:cNvSpPr>
              <a:spLocks noChangeShapeType="1"/>
            </p:cNvSpPr>
            <p:nvPr/>
          </p:nvSpPr>
          <p:spPr bwMode="auto">
            <a:xfrm flipH="1">
              <a:off x="8556300" y="5196130"/>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79" name="Line 36">
              <a:extLst>
                <a:ext uri="{FF2B5EF4-FFF2-40B4-BE49-F238E27FC236}">
                  <a16:creationId xmlns:a16="http://schemas.microsoft.com/office/drawing/2014/main" id="{567FF097-7095-BD13-576E-CBCDA6F48729}"/>
                </a:ext>
              </a:extLst>
            </p:cNvPr>
            <p:cNvSpPr>
              <a:spLocks noChangeShapeType="1"/>
            </p:cNvSpPr>
            <p:nvPr/>
          </p:nvSpPr>
          <p:spPr bwMode="auto">
            <a:xfrm flipH="1">
              <a:off x="8556300" y="360462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0" name="Line 37">
              <a:extLst>
                <a:ext uri="{FF2B5EF4-FFF2-40B4-BE49-F238E27FC236}">
                  <a16:creationId xmlns:a16="http://schemas.microsoft.com/office/drawing/2014/main" id="{A80CB9D6-8F53-9486-C346-A9A445303A6D}"/>
                </a:ext>
              </a:extLst>
            </p:cNvPr>
            <p:cNvSpPr>
              <a:spLocks noChangeShapeType="1"/>
            </p:cNvSpPr>
            <p:nvPr/>
          </p:nvSpPr>
          <p:spPr bwMode="auto">
            <a:xfrm flipH="1">
              <a:off x="8556300" y="2806198"/>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1" name="Line 38">
              <a:extLst>
                <a:ext uri="{FF2B5EF4-FFF2-40B4-BE49-F238E27FC236}">
                  <a16:creationId xmlns:a16="http://schemas.microsoft.com/office/drawing/2014/main" id="{0D72FD28-F92A-582E-B1D5-1573E2B0DA73}"/>
                </a:ext>
              </a:extLst>
            </p:cNvPr>
            <p:cNvSpPr>
              <a:spLocks noChangeShapeType="1"/>
            </p:cNvSpPr>
            <p:nvPr/>
          </p:nvSpPr>
          <p:spPr bwMode="auto">
            <a:xfrm flipH="1">
              <a:off x="8556300" y="2010446"/>
              <a:ext cx="504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2" name="Rectangle 58">
              <a:extLst>
                <a:ext uri="{FF2B5EF4-FFF2-40B4-BE49-F238E27FC236}">
                  <a16:creationId xmlns:a16="http://schemas.microsoft.com/office/drawing/2014/main" id="{856B8A66-9EEB-9ECD-9080-EAB4F1099F11}"/>
                </a:ext>
              </a:extLst>
            </p:cNvPr>
            <p:cNvSpPr>
              <a:spLocks noChangeArrowheads="1"/>
            </p:cNvSpPr>
            <p:nvPr/>
          </p:nvSpPr>
          <p:spPr bwMode="auto">
            <a:xfrm>
              <a:off x="9655355" y="5659647"/>
              <a:ext cx="109485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noProof="0">
                  <a:ln>
                    <a:noFill/>
                  </a:ln>
                  <a:solidFill>
                    <a:srgbClr val="000000"/>
                  </a:solidFill>
                  <a:effectLst/>
                  <a:latin typeface="+mn-lt"/>
                </a:rPr>
                <a:t>Age group (years)</a:t>
              </a:r>
              <a:endParaRPr kumimoji="0" lang="en-GB" sz="2800" b="1" i="0" u="none" strike="noStrike" cap="none" normalizeH="0" baseline="0" noProof="0">
                <a:ln>
                  <a:noFill/>
                </a:ln>
                <a:solidFill>
                  <a:schemeClr val="tx1"/>
                </a:solidFill>
                <a:effectLst/>
                <a:latin typeface="+mn-lt"/>
              </a:endParaRPr>
            </a:p>
          </p:txBody>
        </p:sp>
        <p:sp>
          <p:nvSpPr>
            <p:cNvPr id="83" name="Line 40">
              <a:extLst>
                <a:ext uri="{FF2B5EF4-FFF2-40B4-BE49-F238E27FC236}">
                  <a16:creationId xmlns:a16="http://schemas.microsoft.com/office/drawing/2014/main" id="{B0B87ACD-1DC4-F25F-417E-961D7567E338}"/>
                </a:ext>
              </a:extLst>
            </p:cNvPr>
            <p:cNvSpPr>
              <a:spLocks noChangeShapeType="1"/>
            </p:cNvSpPr>
            <p:nvPr/>
          </p:nvSpPr>
          <p:spPr bwMode="auto">
            <a:xfrm>
              <a:off x="1153983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4" name="Line 41">
              <a:extLst>
                <a:ext uri="{FF2B5EF4-FFF2-40B4-BE49-F238E27FC236}">
                  <a16:creationId xmlns:a16="http://schemas.microsoft.com/office/drawing/2014/main" id="{3EBE9784-EE1A-351A-1269-FC325FAE4692}"/>
                </a:ext>
              </a:extLst>
            </p:cNvPr>
            <p:cNvSpPr>
              <a:spLocks noChangeShapeType="1"/>
            </p:cNvSpPr>
            <p:nvPr/>
          </p:nvSpPr>
          <p:spPr bwMode="auto">
            <a:xfrm>
              <a:off x="11357537"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5" name="Line 42">
              <a:extLst>
                <a:ext uri="{FF2B5EF4-FFF2-40B4-BE49-F238E27FC236}">
                  <a16:creationId xmlns:a16="http://schemas.microsoft.com/office/drawing/2014/main" id="{4A6F23C3-4B8A-3C80-EEE8-043D0A97CCB9}"/>
                </a:ext>
              </a:extLst>
            </p:cNvPr>
            <p:cNvSpPr>
              <a:spLocks noChangeShapeType="1"/>
            </p:cNvSpPr>
            <p:nvPr/>
          </p:nvSpPr>
          <p:spPr bwMode="auto">
            <a:xfrm>
              <a:off x="111714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6" name="Line 43">
              <a:extLst>
                <a:ext uri="{FF2B5EF4-FFF2-40B4-BE49-F238E27FC236}">
                  <a16:creationId xmlns:a16="http://schemas.microsoft.com/office/drawing/2014/main" id="{40E52F6C-0C38-1714-CC15-301EEF40E7C9}"/>
                </a:ext>
              </a:extLst>
            </p:cNvPr>
            <p:cNvSpPr>
              <a:spLocks noChangeShapeType="1"/>
            </p:cNvSpPr>
            <p:nvPr/>
          </p:nvSpPr>
          <p:spPr bwMode="auto">
            <a:xfrm>
              <a:off x="10987240"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7" name="Line 44">
              <a:extLst>
                <a:ext uri="{FF2B5EF4-FFF2-40B4-BE49-F238E27FC236}">
                  <a16:creationId xmlns:a16="http://schemas.microsoft.com/office/drawing/2014/main" id="{7B0745B2-368E-38CA-C5DE-F47128861D1A}"/>
                </a:ext>
              </a:extLst>
            </p:cNvPr>
            <p:cNvSpPr>
              <a:spLocks noChangeShapeType="1"/>
            </p:cNvSpPr>
            <p:nvPr/>
          </p:nvSpPr>
          <p:spPr bwMode="auto">
            <a:xfrm>
              <a:off x="108049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8" name="Line 45">
              <a:extLst>
                <a:ext uri="{FF2B5EF4-FFF2-40B4-BE49-F238E27FC236}">
                  <a16:creationId xmlns:a16="http://schemas.microsoft.com/office/drawing/2014/main" id="{0A01DC47-EAD9-42BC-4057-1811F7FA46E7}"/>
                </a:ext>
              </a:extLst>
            </p:cNvPr>
            <p:cNvSpPr>
              <a:spLocks noChangeShapeType="1"/>
            </p:cNvSpPr>
            <p:nvPr/>
          </p:nvSpPr>
          <p:spPr bwMode="auto">
            <a:xfrm>
              <a:off x="106226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89" name="Line 46">
              <a:extLst>
                <a:ext uri="{FF2B5EF4-FFF2-40B4-BE49-F238E27FC236}">
                  <a16:creationId xmlns:a16="http://schemas.microsoft.com/office/drawing/2014/main" id="{FC2373EF-6BDC-0E47-4694-6D3661A44B8F}"/>
                </a:ext>
              </a:extLst>
            </p:cNvPr>
            <p:cNvSpPr>
              <a:spLocks noChangeShapeType="1"/>
            </p:cNvSpPr>
            <p:nvPr/>
          </p:nvSpPr>
          <p:spPr bwMode="auto">
            <a:xfrm>
              <a:off x="10254240"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0" name="Line 47">
              <a:extLst>
                <a:ext uri="{FF2B5EF4-FFF2-40B4-BE49-F238E27FC236}">
                  <a16:creationId xmlns:a16="http://schemas.microsoft.com/office/drawing/2014/main" id="{0AEB9E9A-FC4C-31B7-8451-2C5767E27B12}"/>
                </a:ext>
              </a:extLst>
            </p:cNvPr>
            <p:cNvSpPr>
              <a:spLocks noChangeShapeType="1"/>
            </p:cNvSpPr>
            <p:nvPr/>
          </p:nvSpPr>
          <p:spPr bwMode="auto">
            <a:xfrm>
              <a:off x="1044033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1" name="Line 48">
              <a:extLst>
                <a:ext uri="{FF2B5EF4-FFF2-40B4-BE49-F238E27FC236}">
                  <a16:creationId xmlns:a16="http://schemas.microsoft.com/office/drawing/2014/main" id="{152E9B8B-285B-C8BD-EF42-57E980CD1A8E}"/>
                </a:ext>
              </a:extLst>
            </p:cNvPr>
            <p:cNvSpPr>
              <a:spLocks noChangeShapeType="1"/>
            </p:cNvSpPr>
            <p:nvPr/>
          </p:nvSpPr>
          <p:spPr bwMode="auto">
            <a:xfrm>
              <a:off x="100719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2" name="Line 49">
              <a:extLst>
                <a:ext uri="{FF2B5EF4-FFF2-40B4-BE49-F238E27FC236}">
                  <a16:creationId xmlns:a16="http://schemas.microsoft.com/office/drawing/2014/main" id="{3252DE92-4753-DC98-01F6-FFBD178693C2}"/>
                </a:ext>
              </a:extLst>
            </p:cNvPr>
            <p:cNvSpPr>
              <a:spLocks noChangeShapeType="1"/>
            </p:cNvSpPr>
            <p:nvPr/>
          </p:nvSpPr>
          <p:spPr bwMode="auto">
            <a:xfrm>
              <a:off x="98877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3" name="Line 50">
              <a:extLst>
                <a:ext uri="{FF2B5EF4-FFF2-40B4-BE49-F238E27FC236}">
                  <a16:creationId xmlns:a16="http://schemas.microsoft.com/office/drawing/2014/main" id="{FD745D48-822E-37E2-8643-41C1CE741B15}"/>
                </a:ext>
              </a:extLst>
            </p:cNvPr>
            <p:cNvSpPr>
              <a:spLocks noChangeShapeType="1"/>
            </p:cNvSpPr>
            <p:nvPr/>
          </p:nvSpPr>
          <p:spPr bwMode="auto">
            <a:xfrm>
              <a:off x="970543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4" name="Line 51">
              <a:extLst>
                <a:ext uri="{FF2B5EF4-FFF2-40B4-BE49-F238E27FC236}">
                  <a16:creationId xmlns:a16="http://schemas.microsoft.com/office/drawing/2014/main" id="{EA6A4D73-829A-F27B-C5D4-8C8257FC6EA5}"/>
                </a:ext>
              </a:extLst>
            </p:cNvPr>
            <p:cNvSpPr>
              <a:spLocks noChangeShapeType="1"/>
            </p:cNvSpPr>
            <p:nvPr/>
          </p:nvSpPr>
          <p:spPr bwMode="auto">
            <a:xfrm>
              <a:off x="952313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5" name="Line 52">
              <a:extLst>
                <a:ext uri="{FF2B5EF4-FFF2-40B4-BE49-F238E27FC236}">
                  <a16:creationId xmlns:a16="http://schemas.microsoft.com/office/drawing/2014/main" id="{FDB3B5FF-E5A8-3388-122A-62D4CB9E782C}"/>
                </a:ext>
              </a:extLst>
            </p:cNvPr>
            <p:cNvSpPr>
              <a:spLocks noChangeShapeType="1"/>
            </p:cNvSpPr>
            <p:nvPr/>
          </p:nvSpPr>
          <p:spPr bwMode="auto">
            <a:xfrm>
              <a:off x="93370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6" name="Line 53">
              <a:extLst>
                <a:ext uri="{FF2B5EF4-FFF2-40B4-BE49-F238E27FC236}">
                  <a16:creationId xmlns:a16="http://schemas.microsoft.com/office/drawing/2014/main" id="{05F5F3E8-3B34-BAE0-8F38-17086EAA566C}"/>
                </a:ext>
              </a:extLst>
            </p:cNvPr>
            <p:cNvSpPr>
              <a:spLocks noChangeShapeType="1"/>
            </p:cNvSpPr>
            <p:nvPr/>
          </p:nvSpPr>
          <p:spPr bwMode="auto">
            <a:xfrm>
              <a:off x="91547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7" name="Line 54">
              <a:extLst>
                <a:ext uri="{FF2B5EF4-FFF2-40B4-BE49-F238E27FC236}">
                  <a16:creationId xmlns:a16="http://schemas.microsoft.com/office/drawing/2014/main" id="{5CE1289C-4B91-40E0-C72D-6C7D6BFB5B4C}"/>
                </a:ext>
              </a:extLst>
            </p:cNvPr>
            <p:cNvSpPr>
              <a:spLocks noChangeShapeType="1"/>
            </p:cNvSpPr>
            <p:nvPr/>
          </p:nvSpPr>
          <p:spPr bwMode="auto">
            <a:xfrm>
              <a:off x="8972438"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8" name="Line 55">
              <a:extLst>
                <a:ext uri="{FF2B5EF4-FFF2-40B4-BE49-F238E27FC236}">
                  <a16:creationId xmlns:a16="http://schemas.microsoft.com/office/drawing/2014/main" id="{CBF0F739-4D49-ED4F-5BBE-B634AEB541E7}"/>
                </a:ext>
              </a:extLst>
            </p:cNvPr>
            <p:cNvSpPr>
              <a:spLocks noChangeShapeType="1"/>
            </p:cNvSpPr>
            <p:nvPr/>
          </p:nvSpPr>
          <p:spPr bwMode="auto">
            <a:xfrm>
              <a:off x="8788239" y="5196130"/>
              <a:ext cx="0" cy="5040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99" name="Rectangle 73">
              <a:extLst>
                <a:ext uri="{FF2B5EF4-FFF2-40B4-BE49-F238E27FC236}">
                  <a16:creationId xmlns:a16="http://schemas.microsoft.com/office/drawing/2014/main" id="{46789E89-BA12-E0BD-43BC-7AD40D4DC270}"/>
                </a:ext>
              </a:extLst>
            </p:cNvPr>
            <p:cNvSpPr>
              <a:spLocks noChangeArrowheads="1"/>
            </p:cNvSpPr>
            <p:nvPr/>
          </p:nvSpPr>
          <p:spPr bwMode="auto">
            <a:xfrm>
              <a:off x="9002821" y="5185413"/>
              <a:ext cx="121534" cy="10717"/>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0" name="Rectangle 74">
              <a:extLst>
                <a:ext uri="{FF2B5EF4-FFF2-40B4-BE49-F238E27FC236}">
                  <a16:creationId xmlns:a16="http://schemas.microsoft.com/office/drawing/2014/main" id="{0E0E2837-6F2F-9918-C0DF-A8F26E9C08C9}"/>
                </a:ext>
              </a:extLst>
            </p:cNvPr>
            <p:cNvSpPr>
              <a:spLocks noChangeArrowheads="1"/>
            </p:cNvSpPr>
            <p:nvPr/>
          </p:nvSpPr>
          <p:spPr bwMode="auto">
            <a:xfrm>
              <a:off x="9185122" y="4901407"/>
              <a:ext cx="121534" cy="294723"/>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1" name="Rectangle 75">
              <a:extLst>
                <a:ext uri="{FF2B5EF4-FFF2-40B4-BE49-F238E27FC236}">
                  <a16:creationId xmlns:a16="http://schemas.microsoft.com/office/drawing/2014/main" id="{36AF2D07-433B-6F2D-9BF2-EBDC9FAE9C3F}"/>
                </a:ext>
              </a:extLst>
            </p:cNvPr>
            <p:cNvSpPr>
              <a:spLocks noChangeArrowheads="1"/>
            </p:cNvSpPr>
            <p:nvPr/>
          </p:nvSpPr>
          <p:spPr bwMode="auto">
            <a:xfrm>
              <a:off x="9367423" y="3824330"/>
              <a:ext cx="125332" cy="137180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2" name="Rectangle 76">
              <a:extLst>
                <a:ext uri="{FF2B5EF4-FFF2-40B4-BE49-F238E27FC236}">
                  <a16:creationId xmlns:a16="http://schemas.microsoft.com/office/drawing/2014/main" id="{6F6798DA-F4E4-6E4E-82AB-4A24AA18C1A5}"/>
                </a:ext>
              </a:extLst>
            </p:cNvPr>
            <p:cNvSpPr>
              <a:spLocks noChangeArrowheads="1"/>
            </p:cNvSpPr>
            <p:nvPr/>
          </p:nvSpPr>
          <p:spPr bwMode="auto">
            <a:xfrm>
              <a:off x="9549723" y="3082164"/>
              <a:ext cx="125332" cy="2113966"/>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3" name="Rectangle 77">
              <a:extLst>
                <a:ext uri="{FF2B5EF4-FFF2-40B4-BE49-F238E27FC236}">
                  <a16:creationId xmlns:a16="http://schemas.microsoft.com/office/drawing/2014/main" id="{768DBF40-BADD-623F-D988-2AC9B8851DA8}"/>
                </a:ext>
              </a:extLst>
            </p:cNvPr>
            <p:cNvSpPr>
              <a:spLocks noChangeArrowheads="1"/>
            </p:cNvSpPr>
            <p:nvPr/>
          </p:nvSpPr>
          <p:spPr bwMode="auto">
            <a:xfrm>
              <a:off x="9735822" y="2851745"/>
              <a:ext cx="121534" cy="2344385"/>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4" name="Rectangle 78">
              <a:extLst>
                <a:ext uri="{FF2B5EF4-FFF2-40B4-BE49-F238E27FC236}">
                  <a16:creationId xmlns:a16="http://schemas.microsoft.com/office/drawing/2014/main" id="{112B9A51-FA26-6544-AD39-649FBF06E95F}"/>
                </a:ext>
              </a:extLst>
            </p:cNvPr>
            <p:cNvSpPr>
              <a:spLocks noChangeArrowheads="1"/>
            </p:cNvSpPr>
            <p:nvPr/>
          </p:nvSpPr>
          <p:spPr bwMode="auto">
            <a:xfrm>
              <a:off x="9918122" y="2774046"/>
              <a:ext cx="123433" cy="2422084"/>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5" name="Rectangle 79">
              <a:extLst>
                <a:ext uri="{FF2B5EF4-FFF2-40B4-BE49-F238E27FC236}">
                  <a16:creationId xmlns:a16="http://schemas.microsoft.com/office/drawing/2014/main" id="{A8EECB44-D8B5-9ACC-2900-AD5318110BAA}"/>
                </a:ext>
              </a:extLst>
            </p:cNvPr>
            <p:cNvSpPr>
              <a:spLocks noChangeArrowheads="1"/>
            </p:cNvSpPr>
            <p:nvPr/>
          </p:nvSpPr>
          <p:spPr bwMode="auto">
            <a:xfrm>
              <a:off x="10102322" y="2800839"/>
              <a:ext cx="121534" cy="2395291"/>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6" name="Rectangle 80">
              <a:extLst>
                <a:ext uri="{FF2B5EF4-FFF2-40B4-BE49-F238E27FC236}">
                  <a16:creationId xmlns:a16="http://schemas.microsoft.com/office/drawing/2014/main" id="{17CF648B-00AD-AB23-009E-2F9E962E53C4}"/>
                </a:ext>
              </a:extLst>
            </p:cNvPr>
            <p:cNvSpPr>
              <a:spLocks noChangeArrowheads="1"/>
            </p:cNvSpPr>
            <p:nvPr/>
          </p:nvSpPr>
          <p:spPr bwMode="auto">
            <a:xfrm>
              <a:off x="10284623" y="2899972"/>
              <a:ext cx="125332" cy="2296158"/>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7" name="Rectangle 81">
              <a:extLst>
                <a:ext uri="{FF2B5EF4-FFF2-40B4-BE49-F238E27FC236}">
                  <a16:creationId xmlns:a16="http://schemas.microsoft.com/office/drawing/2014/main" id="{FF8C5B0C-AA0B-61AA-08A6-DB271BF42160}"/>
                </a:ext>
              </a:extLst>
            </p:cNvPr>
            <p:cNvSpPr>
              <a:spLocks noChangeArrowheads="1"/>
            </p:cNvSpPr>
            <p:nvPr/>
          </p:nvSpPr>
          <p:spPr bwMode="auto">
            <a:xfrm>
              <a:off x="10466924" y="3183977"/>
              <a:ext cx="125332" cy="2012152"/>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8" name="Rectangle 82">
              <a:extLst>
                <a:ext uri="{FF2B5EF4-FFF2-40B4-BE49-F238E27FC236}">
                  <a16:creationId xmlns:a16="http://schemas.microsoft.com/office/drawing/2014/main" id="{DEE1AD1B-6455-EED7-00C1-F09E92D2F86E}"/>
                </a:ext>
              </a:extLst>
            </p:cNvPr>
            <p:cNvSpPr>
              <a:spLocks noChangeArrowheads="1"/>
            </p:cNvSpPr>
            <p:nvPr/>
          </p:nvSpPr>
          <p:spPr bwMode="auto">
            <a:xfrm>
              <a:off x="10653022" y="3620704"/>
              <a:ext cx="121534" cy="1575426"/>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09" name="Rectangle 83">
              <a:extLst>
                <a:ext uri="{FF2B5EF4-FFF2-40B4-BE49-F238E27FC236}">
                  <a16:creationId xmlns:a16="http://schemas.microsoft.com/office/drawing/2014/main" id="{B92F2308-B9BD-BC90-C337-398F08ED3F76}"/>
                </a:ext>
              </a:extLst>
            </p:cNvPr>
            <p:cNvSpPr>
              <a:spLocks noChangeArrowheads="1"/>
            </p:cNvSpPr>
            <p:nvPr/>
          </p:nvSpPr>
          <p:spPr bwMode="auto">
            <a:xfrm>
              <a:off x="10835323" y="4022598"/>
              <a:ext cx="121534" cy="1173532"/>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10" name="Rectangle 84">
              <a:extLst>
                <a:ext uri="{FF2B5EF4-FFF2-40B4-BE49-F238E27FC236}">
                  <a16:creationId xmlns:a16="http://schemas.microsoft.com/office/drawing/2014/main" id="{6F8703AB-41BA-7263-3A9D-7EBC1429D975}"/>
                </a:ext>
              </a:extLst>
            </p:cNvPr>
            <p:cNvSpPr>
              <a:spLocks noChangeArrowheads="1"/>
            </p:cNvSpPr>
            <p:nvPr/>
          </p:nvSpPr>
          <p:spPr bwMode="auto">
            <a:xfrm>
              <a:off x="11019522" y="4395019"/>
              <a:ext cx="125332" cy="80111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11" name="Rectangle 85">
              <a:extLst>
                <a:ext uri="{FF2B5EF4-FFF2-40B4-BE49-F238E27FC236}">
                  <a16:creationId xmlns:a16="http://schemas.microsoft.com/office/drawing/2014/main" id="{212BC6DF-3DE2-E32E-19C4-80A6FD59BA27}"/>
                </a:ext>
              </a:extLst>
            </p:cNvPr>
            <p:cNvSpPr>
              <a:spLocks noChangeArrowheads="1"/>
            </p:cNvSpPr>
            <p:nvPr/>
          </p:nvSpPr>
          <p:spPr bwMode="auto">
            <a:xfrm>
              <a:off x="11201822" y="4657590"/>
              <a:ext cx="125332" cy="538539"/>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12" name="Rectangle 86">
              <a:extLst>
                <a:ext uri="{FF2B5EF4-FFF2-40B4-BE49-F238E27FC236}">
                  <a16:creationId xmlns:a16="http://schemas.microsoft.com/office/drawing/2014/main" id="{6EE103EF-DFC3-269D-628E-CDAE8DABAD65}"/>
                </a:ext>
              </a:extLst>
            </p:cNvPr>
            <p:cNvSpPr>
              <a:spLocks noChangeArrowheads="1"/>
            </p:cNvSpPr>
            <p:nvPr/>
          </p:nvSpPr>
          <p:spPr bwMode="auto">
            <a:xfrm>
              <a:off x="11387921" y="4928200"/>
              <a:ext cx="121534" cy="26793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noProof="0"/>
            </a:p>
          </p:txBody>
        </p:sp>
        <p:sp>
          <p:nvSpPr>
            <p:cNvPr id="113" name="Line 88">
              <a:extLst>
                <a:ext uri="{FF2B5EF4-FFF2-40B4-BE49-F238E27FC236}">
                  <a16:creationId xmlns:a16="http://schemas.microsoft.com/office/drawing/2014/main" id="{84C51212-F83C-FDAD-AA43-C1D25BC0E3CA}"/>
                </a:ext>
              </a:extLst>
            </p:cNvPr>
            <p:cNvSpPr>
              <a:spLocks noChangeShapeType="1"/>
            </p:cNvSpPr>
            <p:nvPr/>
          </p:nvSpPr>
          <p:spPr bwMode="auto">
            <a:xfrm flipH="1">
              <a:off x="8605838" y="5196130"/>
              <a:ext cx="2934000" cy="0"/>
            </a:xfrm>
            <a:prstGeom prst="line">
              <a:avLst/>
            </a:prstGeom>
            <a:noFill/>
            <a:ln w="19050" cap="sq">
              <a:solidFill>
                <a:srgbClr val="1A1A1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14" name="Rectangle 170">
              <a:extLst>
                <a:ext uri="{FF2B5EF4-FFF2-40B4-BE49-F238E27FC236}">
                  <a16:creationId xmlns:a16="http://schemas.microsoft.com/office/drawing/2014/main" id="{4DEE2CC3-9BF6-FE44-BBD3-92E3F722C052}"/>
                </a:ext>
              </a:extLst>
            </p:cNvPr>
            <p:cNvSpPr>
              <a:spLocks noChangeArrowheads="1"/>
            </p:cNvSpPr>
            <p:nvPr/>
          </p:nvSpPr>
          <p:spPr bwMode="auto">
            <a:xfrm rot="18900000">
              <a:off x="8585564"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0–4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15" name="Rectangle 170">
              <a:extLst>
                <a:ext uri="{FF2B5EF4-FFF2-40B4-BE49-F238E27FC236}">
                  <a16:creationId xmlns:a16="http://schemas.microsoft.com/office/drawing/2014/main" id="{C7F0E61B-F080-1219-58B3-3FBC2D36C24D}"/>
                </a:ext>
              </a:extLst>
            </p:cNvPr>
            <p:cNvSpPr>
              <a:spLocks noChangeArrowheads="1"/>
            </p:cNvSpPr>
            <p:nvPr/>
          </p:nvSpPr>
          <p:spPr bwMode="auto">
            <a:xfrm rot="18900000">
              <a:off x="8768919"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16" name="Rectangle 170">
              <a:extLst>
                <a:ext uri="{FF2B5EF4-FFF2-40B4-BE49-F238E27FC236}">
                  <a16:creationId xmlns:a16="http://schemas.microsoft.com/office/drawing/2014/main" id="{397FF385-0D32-A34E-713B-979CE7697348}"/>
                </a:ext>
              </a:extLst>
            </p:cNvPr>
            <p:cNvSpPr>
              <a:spLocks noChangeArrowheads="1"/>
            </p:cNvSpPr>
            <p:nvPr/>
          </p:nvSpPr>
          <p:spPr bwMode="auto">
            <a:xfrm rot="18900000">
              <a:off x="8840528"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10–14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17" name="Rectangle 170">
              <a:extLst>
                <a:ext uri="{FF2B5EF4-FFF2-40B4-BE49-F238E27FC236}">
                  <a16:creationId xmlns:a16="http://schemas.microsoft.com/office/drawing/2014/main" id="{A2A47399-5878-3632-DF57-EEE9C14C469F}"/>
                </a:ext>
              </a:extLst>
            </p:cNvPr>
            <p:cNvSpPr>
              <a:spLocks noChangeArrowheads="1"/>
            </p:cNvSpPr>
            <p:nvPr/>
          </p:nvSpPr>
          <p:spPr bwMode="auto">
            <a:xfrm rot="18900000">
              <a:off x="902626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15–19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18" name="Rectangle 170">
              <a:extLst>
                <a:ext uri="{FF2B5EF4-FFF2-40B4-BE49-F238E27FC236}">
                  <a16:creationId xmlns:a16="http://schemas.microsoft.com/office/drawing/2014/main" id="{53FD2E82-8C69-D672-F52F-16C947CC7D57}"/>
                </a:ext>
              </a:extLst>
            </p:cNvPr>
            <p:cNvSpPr>
              <a:spLocks noChangeArrowheads="1"/>
            </p:cNvSpPr>
            <p:nvPr/>
          </p:nvSpPr>
          <p:spPr bwMode="auto">
            <a:xfrm rot="18900000">
              <a:off x="9209619"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20–24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19" name="Rectangle 170">
              <a:extLst>
                <a:ext uri="{FF2B5EF4-FFF2-40B4-BE49-F238E27FC236}">
                  <a16:creationId xmlns:a16="http://schemas.microsoft.com/office/drawing/2014/main" id="{5F5F4B32-AF42-917C-FEA1-BE4594E81365}"/>
                </a:ext>
              </a:extLst>
            </p:cNvPr>
            <p:cNvSpPr>
              <a:spLocks noChangeArrowheads="1"/>
            </p:cNvSpPr>
            <p:nvPr/>
          </p:nvSpPr>
          <p:spPr bwMode="auto">
            <a:xfrm rot="18900000">
              <a:off x="9390593"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25–29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0" name="Rectangle 170">
              <a:extLst>
                <a:ext uri="{FF2B5EF4-FFF2-40B4-BE49-F238E27FC236}">
                  <a16:creationId xmlns:a16="http://schemas.microsoft.com/office/drawing/2014/main" id="{7BFA0857-767A-2FCD-7A2A-D429F34B704C}"/>
                </a:ext>
              </a:extLst>
            </p:cNvPr>
            <p:cNvSpPr>
              <a:spLocks noChangeArrowheads="1"/>
            </p:cNvSpPr>
            <p:nvPr/>
          </p:nvSpPr>
          <p:spPr bwMode="auto">
            <a:xfrm rot="18900000">
              <a:off x="957633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30–34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1" name="Rectangle 170">
              <a:extLst>
                <a:ext uri="{FF2B5EF4-FFF2-40B4-BE49-F238E27FC236}">
                  <a16:creationId xmlns:a16="http://schemas.microsoft.com/office/drawing/2014/main" id="{EEA6C629-485A-8867-4AAF-EA7895F28489}"/>
                </a:ext>
              </a:extLst>
            </p:cNvPr>
            <p:cNvSpPr>
              <a:spLocks noChangeArrowheads="1"/>
            </p:cNvSpPr>
            <p:nvPr/>
          </p:nvSpPr>
          <p:spPr bwMode="auto">
            <a:xfrm rot="18900000">
              <a:off x="976206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35–39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2" name="Rectangle 170">
              <a:extLst>
                <a:ext uri="{FF2B5EF4-FFF2-40B4-BE49-F238E27FC236}">
                  <a16:creationId xmlns:a16="http://schemas.microsoft.com/office/drawing/2014/main" id="{C75D4FF4-D53E-3FF1-11CC-6E3E642D6BBA}"/>
                </a:ext>
              </a:extLst>
            </p:cNvPr>
            <p:cNvSpPr>
              <a:spLocks noChangeArrowheads="1"/>
            </p:cNvSpPr>
            <p:nvPr/>
          </p:nvSpPr>
          <p:spPr bwMode="auto">
            <a:xfrm rot="18900000">
              <a:off x="994542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40–44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3" name="Rectangle 170">
              <a:extLst>
                <a:ext uri="{FF2B5EF4-FFF2-40B4-BE49-F238E27FC236}">
                  <a16:creationId xmlns:a16="http://schemas.microsoft.com/office/drawing/2014/main" id="{29288BB0-8E02-B130-9F5D-807BF0716C64}"/>
                </a:ext>
              </a:extLst>
            </p:cNvPr>
            <p:cNvSpPr>
              <a:spLocks noChangeArrowheads="1"/>
            </p:cNvSpPr>
            <p:nvPr/>
          </p:nvSpPr>
          <p:spPr bwMode="auto">
            <a:xfrm rot="18900000">
              <a:off x="1012877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45–49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4" name="Rectangle 170">
              <a:extLst>
                <a:ext uri="{FF2B5EF4-FFF2-40B4-BE49-F238E27FC236}">
                  <a16:creationId xmlns:a16="http://schemas.microsoft.com/office/drawing/2014/main" id="{129872FA-F64E-C47F-0A5A-69F05FFB0808}"/>
                </a:ext>
              </a:extLst>
            </p:cNvPr>
            <p:cNvSpPr>
              <a:spLocks noChangeArrowheads="1"/>
            </p:cNvSpPr>
            <p:nvPr/>
          </p:nvSpPr>
          <p:spPr bwMode="auto">
            <a:xfrm rot="18900000">
              <a:off x="1031213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50–54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5" name="Rectangle 170">
              <a:extLst>
                <a:ext uri="{FF2B5EF4-FFF2-40B4-BE49-F238E27FC236}">
                  <a16:creationId xmlns:a16="http://schemas.microsoft.com/office/drawing/2014/main" id="{17213EF0-7A6E-4735-2CFB-4D993ABF8D40}"/>
                </a:ext>
              </a:extLst>
            </p:cNvPr>
            <p:cNvSpPr>
              <a:spLocks noChangeArrowheads="1"/>
            </p:cNvSpPr>
            <p:nvPr/>
          </p:nvSpPr>
          <p:spPr bwMode="auto">
            <a:xfrm rot="18900000">
              <a:off x="1049548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55–59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6" name="Rectangle 170">
              <a:extLst>
                <a:ext uri="{FF2B5EF4-FFF2-40B4-BE49-F238E27FC236}">
                  <a16:creationId xmlns:a16="http://schemas.microsoft.com/office/drawing/2014/main" id="{EC39662E-49F0-78C2-16E0-9D14A0ABE844}"/>
                </a:ext>
              </a:extLst>
            </p:cNvPr>
            <p:cNvSpPr>
              <a:spLocks noChangeArrowheads="1"/>
            </p:cNvSpPr>
            <p:nvPr/>
          </p:nvSpPr>
          <p:spPr bwMode="auto">
            <a:xfrm rot="18900000">
              <a:off x="1067884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60–64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7" name="Rectangle 170">
              <a:extLst>
                <a:ext uri="{FF2B5EF4-FFF2-40B4-BE49-F238E27FC236}">
                  <a16:creationId xmlns:a16="http://schemas.microsoft.com/office/drawing/2014/main" id="{7475C852-3B8A-C938-62F8-F70B4A827529}"/>
                </a:ext>
              </a:extLst>
            </p:cNvPr>
            <p:cNvSpPr>
              <a:spLocks noChangeArrowheads="1"/>
            </p:cNvSpPr>
            <p:nvPr/>
          </p:nvSpPr>
          <p:spPr bwMode="auto">
            <a:xfrm rot="18900000">
              <a:off x="10862195"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65–69</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8" name="Rectangle 170">
              <a:extLst>
                <a:ext uri="{FF2B5EF4-FFF2-40B4-BE49-F238E27FC236}">
                  <a16:creationId xmlns:a16="http://schemas.microsoft.com/office/drawing/2014/main" id="{B45C4568-2CF9-1206-BC43-69A630C39E13}"/>
                </a:ext>
              </a:extLst>
            </p:cNvPr>
            <p:cNvSpPr>
              <a:spLocks noChangeArrowheads="1"/>
            </p:cNvSpPr>
            <p:nvPr/>
          </p:nvSpPr>
          <p:spPr bwMode="auto">
            <a:xfrm rot="18900000">
              <a:off x="11045550" y="5343521"/>
              <a:ext cx="3206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latin typeface="Arial" panose="020B0604020202020204" pitchFamily="34" charset="0"/>
                </a:rPr>
                <a:t>70–74</a:t>
              </a:r>
              <a:endParaRPr kumimoji="0" lang="en-GB" sz="1800" b="0" i="0" u="none" strike="noStrike" cap="none" normalizeH="0" baseline="0" noProof="0">
                <a:ln>
                  <a:noFill/>
                </a:ln>
                <a:solidFill>
                  <a:schemeClr val="tx1"/>
                </a:solidFill>
                <a:effectLst/>
                <a:latin typeface="Arial" panose="020B0604020202020204" pitchFamily="34" charset="0"/>
              </a:endParaRPr>
            </a:p>
          </p:txBody>
        </p:sp>
        <p:sp>
          <p:nvSpPr>
            <p:cNvPr id="129" name="Rectangle 170">
              <a:extLst>
                <a:ext uri="{FF2B5EF4-FFF2-40B4-BE49-F238E27FC236}">
                  <a16:creationId xmlns:a16="http://schemas.microsoft.com/office/drawing/2014/main" id="{89B1A66B-8C07-E129-63F6-3EF68A5B907D}"/>
                </a:ext>
              </a:extLst>
            </p:cNvPr>
            <p:cNvSpPr>
              <a:spLocks noChangeArrowheads="1"/>
            </p:cNvSpPr>
            <p:nvPr/>
          </p:nvSpPr>
          <p:spPr bwMode="auto">
            <a:xfrm rot="18900000">
              <a:off x="11336216" y="5298180"/>
              <a:ext cx="1923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noProof="0">
                  <a:ln>
                    <a:noFill/>
                  </a:ln>
                  <a:solidFill>
                    <a:srgbClr val="1A1A17"/>
                  </a:solidFill>
                  <a:effectLst/>
                  <a:cs typeface="Arial" panose="020B0604020202020204" pitchFamily="34" charset="0"/>
                </a:rPr>
                <a:t>≥</a:t>
              </a:r>
              <a:r>
                <a:rPr kumimoji="0" lang="en-GB" sz="900" b="0" i="0" u="none" strike="noStrike" cap="none" normalizeH="0" baseline="0" noProof="0">
                  <a:ln>
                    <a:noFill/>
                  </a:ln>
                  <a:solidFill>
                    <a:srgbClr val="1A1A17"/>
                  </a:solidFill>
                  <a:effectLst/>
                </a:rPr>
                <a:t>75</a:t>
              </a:r>
              <a:endParaRPr kumimoji="0" lang="en-GB" sz="1800" b="0" i="0" u="none" strike="noStrike" cap="none" normalizeH="0" baseline="0" noProof="0">
                <a:ln>
                  <a:noFill/>
                </a:ln>
                <a:solidFill>
                  <a:schemeClr val="tx1"/>
                </a:solidFill>
                <a:effectLst/>
              </a:endParaRPr>
            </a:p>
          </p:txBody>
        </p:sp>
        <p:sp>
          <p:nvSpPr>
            <p:cNvPr id="130" name="TextBox 129">
              <a:extLst>
                <a:ext uri="{FF2B5EF4-FFF2-40B4-BE49-F238E27FC236}">
                  <a16:creationId xmlns:a16="http://schemas.microsoft.com/office/drawing/2014/main" id="{1E54D481-A3B1-CCF2-56C5-B9400E6864D5}"/>
                </a:ext>
              </a:extLst>
            </p:cNvPr>
            <p:cNvSpPr txBox="1"/>
            <p:nvPr/>
          </p:nvSpPr>
          <p:spPr>
            <a:xfrm>
              <a:off x="9803373" y="2030474"/>
              <a:ext cx="538930" cy="246221"/>
            </a:xfrm>
            <a:prstGeom prst="rect">
              <a:avLst/>
            </a:prstGeom>
            <a:noFill/>
          </p:spPr>
          <p:txBody>
            <a:bodyPr wrap="none" rtlCol="0">
              <a:spAutoFit/>
            </a:bodyPr>
            <a:lstStyle/>
            <a:p>
              <a:pPr algn="ctr"/>
              <a:r>
                <a:rPr lang="en-GB" sz="1000" b="1" noProof="0">
                  <a:solidFill>
                    <a:srgbClr val="1A1A17"/>
                  </a:solidFill>
                </a:rPr>
                <a:t>Males</a:t>
              </a:r>
            </a:p>
          </p:txBody>
        </p:sp>
      </p:grpSp>
    </p:spTree>
    <p:custDataLst>
      <p:tags r:id="rId1"/>
    </p:custDataLst>
    <p:extLst>
      <p:ext uri="{BB962C8B-B14F-4D97-AF65-F5344CB8AC3E}">
        <p14:creationId xmlns:p14="http://schemas.microsoft.com/office/powerpoint/2010/main" val="2526126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B9E3-CFDF-B878-C4FD-BA9E90A84895}"/>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4F908292-5867-FFFD-2C13-7EE9D0E62337}"/>
              </a:ext>
            </a:extLst>
          </p:cNvPr>
          <p:cNvPicPr>
            <a:picLocks noChangeAspect="1"/>
          </p:cNvPicPr>
          <p:nvPr/>
        </p:nvPicPr>
        <p:blipFill>
          <a:blip r:embed="rId4"/>
          <a:srcRect l="16340" t="9437" r="2828" b="7201"/>
          <a:stretch>
            <a:fillRect/>
          </a:stretch>
        </p:blipFill>
        <p:spPr>
          <a:xfrm>
            <a:off x="1390330" y="2016802"/>
            <a:ext cx="3993503" cy="3168058"/>
          </a:xfrm>
          <a:prstGeom prst="rect">
            <a:avLst/>
          </a:prstGeom>
        </p:spPr>
      </p:pic>
      <p:sp>
        <p:nvSpPr>
          <p:cNvPr id="18" name="Text Placeholder 17">
            <a:extLst>
              <a:ext uri="{FF2B5EF4-FFF2-40B4-BE49-F238E27FC236}">
                <a16:creationId xmlns:a16="http://schemas.microsoft.com/office/drawing/2014/main" id="{D3CD6491-EE43-CA9E-CDCF-FB2843BAAEB3}"/>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ACA6E940-6D2D-62C9-11EC-B3E874A34609}"/>
              </a:ext>
            </a:extLst>
          </p:cNvPr>
          <p:cNvSpPr>
            <a:spLocks noGrp="1"/>
          </p:cNvSpPr>
          <p:nvPr>
            <p:ph type="title"/>
          </p:nvPr>
        </p:nvSpPr>
        <p:spPr>
          <a:xfrm>
            <a:off x="539749" y="814386"/>
            <a:ext cx="11110914" cy="332399"/>
          </a:xfrm>
        </p:spPr>
        <p:txBody>
          <a:bodyPr/>
          <a:lstStyle/>
          <a:p>
            <a:r>
              <a:rPr lang="en-GB" noProof="0"/>
              <a:t>Disability burden due to schizophrenia over time and by SDI</a:t>
            </a:r>
          </a:p>
        </p:txBody>
      </p:sp>
      <p:sp>
        <p:nvSpPr>
          <p:cNvPr id="16" name="Text Placeholder 15">
            <a:extLst>
              <a:ext uri="{FF2B5EF4-FFF2-40B4-BE49-F238E27FC236}">
                <a16:creationId xmlns:a16="http://schemas.microsoft.com/office/drawing/2014/main" id="{FBD5FE88-F09A-5FBB-AA6D-DC34232A5EA9}"/>
              </a:ext>
            </a:extLst>
          </p:cNvPr>
          <p:cNvSpPr>
            <a:spLocks noGrp="1"/>
          </p:cNvSpPr>
          <p:nvPr>
            <p:ph type="body" sz="quarter" idx="18"/>
          </p:nvPr>
        </p:nvSpPr>
        <p:spPr>
          <a:xfrm>
            <a:off x="539749" y="6102000"/>
            <a:ext cx="9213851" cy="619200"/>
          </a:xfrm>
        </p:spPr>
        <p:txBody>
          <a:bodyPr/>
          <a:lstStyle/>
          <a:p>
            <a:r>
              <a:rPr lang="en-GB" noProof="0"/>
              <a:t>ASDR=age-standardized disability rate; DALY=disability-adjusted life year; SDI=sociodemographic index</a:t>
            </a:r>
          </a:p>
          <a:p>
            <a:r>
              <a:rPr lang="en-GB" noProof="0"/>
              <a:t>1. Zhan et al Front Psychiatry 2025;16:1629032; 2. Solmi et al. Mol Psychiatry 2023;28:5319–5327</a:t>
            </a:r>
          </a:p>
        </p:txBody>
      </p:sp>
      <p:sp>
        <p:nvSpPr>
          <p:cNvPr id="6" name="Slide Number Placeholder 5">
            <a:extLst>
              <a:ext uri="{FF2B5EF4-FFF2-40B4-BE49-F238E27FC236}">
                <a16:creationId xmlns:a16="http://schemas.microsoft.com/office/drawing/2014/main" id="{743AE86F-811A-D2A5-68B4-A7E19C57667E}"/>
              </a:ext>
            </a:extLst>
          </p:cNvPr>
          <p:cNvSpPr>
            <a:spLocks noGrp="1"/>
          </p:cNvSpPr>
          <p:nvPr>
            <p:ph type="sldNum" sz="quarter" idx="4"/>
          </p:nvPr>
        </p:nvSpPr>
        <p:spPr>
          <a:xfrm>
            <a:off x="11326690" y="6434112"/>
            <a:ext cx="595310" cy="153888"/>
          </a:xfrm>
        </p:spPr>
        <p:txBody>
          <a:bodyPr/>
          <a:lstStyle/>
          <a:p>
            <a:fld id="{6DBC486D-4FAB-B746-8B02-8D7C842291C6}" type="slidenum">
              <a:rPr lang="en-GB" noProof="0" smtClean="0"/>
              <a:pPr/>
              <a:t>13</a:t>
            </a:fld>
            <a:endParaRPr lang="en-GB" noProof="0"/>
          </a:p>
        </p:txBody>
      </p:sp>
      <p:sp>
        <p:nvSpPr>
          <p:cNvPr id="4" name="Rectangle: Rounded Corners 3">
            <a:extLst>
              <a:ext uri="{FF2B5EF4-FFF2-40B4-BE49-F238E27FC236}">
                <a16:creationId xmlns:a16="http://schemas.microsoft.com/office/drawing/2014/main" id="{E282EE3C-EE76-2DD8-623F-E14BDB07F2BA}"/>
              </a:ext>
            </a:extLst>
          </p:cNvPr>
          <p:cNvSpPr/>
          <p:nvPr/>
        </p:nvSpPr>
        <p:spPr>
          <a:xfrm>
            <a:off x="539749" y="5701883"/>
            <a:ext cx="11073996" cy="374571"/>
          </a:xfrm>
          <a:prstGeom prst="roundRect">
            <a:avLst/>
          </a:prstGeom>
          <a:solidFill>
            <a:schemeClr val="accent4">
              <a:lumMod val="40000"/>
              <a:lumOff val="60000"/>
            </a:schemeClr>
          </a:solidFill>
        </p:spPr>
        <p:txBody>
          <a:bodyPr wrap="square">
            <a:spAutoFit/>
          </a:bodyPr>
          <a:lstStyle/>
          <a:p>
            <a:pPr algn="ctr"/>
            <a:r>
              <a:rPr lang="en-GB" sz="1600" noProof="0">
                <a:solidFill>
                  <a:srgbClr val="3F1A01"/>
                </a:solidFill>
              </a:rPr>
              <a:t>Generally, </a:t>
            </a:r>
            <a:r>
              <a:rPr lang="en-GB" sz="1600" b="1" noProof="0">
                <a:solidFill>
                  <a:srgbClr val="3F1A01"/>
                </a:solidFill>
              </a:rPr>
              <a:t>ASDR rates have increased over time</a:t>
            </a:r>
            <a:r>
              <a:rPr lang="en-GB" sz="1600" noProof="0">
                <a:solidFill>
                  <a:srgbClr val="3F1A01"/>
                </a:solidFill>
              </a:rPr>
              <a:t> since 2002; high SDI regions consistently have higher DALY rates</a:t>
            </a:r>
            <a:r>
              <a:rPr lang="en-GB" sz="1600" baseline="30000" noProof="0">
                <a:solidFill>
                  <a:srgbClr val="3F1A01"/>
                </a:solidFill>
              </a:rPr>
              <a:t>1,2</a:t>
            </a:r>
            <a:endParaRPr lang="en-GB" sz="1600" noProof="0">
              <a:solidFill>
                <a:srgbClr val="3F1A01"/>
              </a:solidFill>
            </a:endParaRPr>
          </a:p>
        </p:txBody>
      </p:sp>
      <p:sp>
        <p:nvSpPr>
          <p:cNvPr id="22" name="TextBox 21">
            <a:extLst>
              <a:ext uri="{FF2B5EF4-FFF2-40B4-BE49-F238E27FC236}">
                <a16:creationId xmlns:a16="http://schemas.microsoft.com/office/drawing/2014/main" id="{DE9D35EB-CDAF-B667-7A17-E2B8D0A5A8D9}"/>
              </a:ext>
            </a:extLst>
          </p:cNvPr>
          <p:cNvSpPr txBox="1"/>
          <p:nvPr/>
        </p:nvSpPr>
        <p:spPr>
          <a:xfrm>
            <a:off x="6054881" y="1354574"/>
            <a:ext cx="4332288" cy="523220"/>
          </a:xfrm>
          <a:prstGeom prst="rect">
            <a:avLst/>
          </a:prstGeom>
          <a:noFill/>
        </p:spPr>
        <p:txBody>
          <a:bodyPr wrap="square">
            <a:spAutoFit/>
          </a:bodyPr>
          <a:lstStyle/>
          <a:p>
            <a:pPr algn="ctr"/>
            <a:r>
              <a:rPr lang="en-GB" sz="1400" b="1" noProof="0">
                <a:solidFill>
                  <a:schemeClr val="accent2">
                    <a:lumMod val="50000"/>
                  </a:schemeClr>
                </a:solidFill>
              </a:rPr>
              <a:t>ASDR for schizophrenia </a:t>
            </a:r>
            <a:br>
              <a:rPr lang="en-GB" sz="1400" b="1" noProof="0">
                <a:solidFill>
                  <a:schemeClr val="accent2">
                    <a:lumMod val="50000"/>
                  </a:schemeClr>
                </a:solidFill>
              </a:rPr>
            </a:br>
            <a:r>
              <a:rPr lang="en-GB" sz="1400" b="1" noProof="0">
                <a:solidFill>
                  <a:schemeClr val="accent2">
                    <a:lumMod val="50000"/>
                  </a:schemeClr>
                </a:solidFill>
              </a:rPr>
              <a:t>across SDI regions (1990–2021)</a:t>
            </a:r>
            <a:r>
              <a:rPr lang="en-GB" sz="1400" b="1" baseline="30000" noProof="0">
                <a:solidFill>
                  <a:schemeClr val="accent2">
                    <a:lumMod val="50000"/>
                  </a:schemeClr>
                </a:solidFill>
              </a:rPr>
              <a:t>1</a:t>
            </a:r>
            <a:endParaRPr lang="en-GB" sz="1400" b="1" noProof="0">
              <a:solidFill>
                <a:schemeClr val="accent2">
                  <a:lumMod val="50000"/>
                </a:schemeClr>
              </a:solidFill>
            </a:endParaRPr>
          </a:p>
        </p:txBody>
      </p:sp>
      <p:sp>
        <p:nvSpPr>
          <p:cNvPr id="29" name="TextBox 28">
            <a:extLst>
              <a:ext uri="{FF2B5EF4-FFF2-40B4-BE49-F238E27FC236}">
                <a16:creationId xmlns:a16="http://schemas.microsoft.com/office/drawing/2014/main" id="{54259924-5D56-8155-EF22-0B1C9E8DDF6F}"/>
              </a:ext>
            </a:extLst>
          </p:cNvPr>
          <p:cNvSpPr txBox="1"/>
          <p:nvPr/>
        </p:nvSpPr>
        <p:spPr>
          <a:xfrm>
            <a:off x="1311653" y="1354574"/>
            <a:ext cx="3835021" cy="523220"/>
          </a:xfrm>
          <a:prstGeom prst="rect">
            <a:avLst/>
          </a:prstGeom>
          <a:noFill/>
        </p:spPr>
        <p:txBody>
          <a:bodyPr wrap="square">
            <a:spAutoFit/>
          </a:bodyPr>
          <a:lstStyle/>
          <a:p>
            <a:pPr algn="ctr"/>
            <a:r>
              <a:rPr lang="en-GB" sz="1400" b="1" noProof="0">
                <a:solidFill>
                  <a:schemeClr val="accent2">
                    <a:lumMod val="50000"/>
                  </a:schemeClr>
                </a:solidFill>
              </a:rPr>
              <a:t>Global ASDR for schizophrenia </a:t>
            </a:r>
            <a:br>
              <a:rPr lang="en-GB" sz="1400" b="1" noProof="0">
                <a:solidFill>
                  <a:schemeClr val="accent2">
                    <a:lumMod val="50000"/>
                  </a:schemeClr>
                </a:solidFill>
              </a:rPr>
            </a:br>
            <a:r>
              <a:rPr lang="en-GB" sz="1400" b="1" noProof="0">
                <a:solidFill>
                  <a:schemeClr val="accent2">
                    <a:lumMod val="50000"/>
                  </a:schemeClr>
                </a:solidFill>
              </a:rPr>
              <a:t>(1990–2021)</a:t>
            </a:r>
            <a:r>
              <a:rPr lang="en-GB" sz="1400" b="1" baseline="30000" noProof="0">
                <a:solidFill>
                  <a:schemeClr val="accent2">
                    <a:lumMod val="50000"/>
                  </a:schemeClr>
                </a:solidFill>
              </a:rPr>
              <a:t>1</a:t>
            </a:r>
            <a:endParaRPr lang="en-GB" sz="1400" b="1" noProof="0">
              <a:solidFill>
                <a:schemeClr val="accent2">
                  <a:lumMod val="50000"/>
                </a:schemeClr>
              </a:solidFill>
            </a:endParaRPr>
          </a:p>
        </p:txBody>
      </p:sp>
      <p:sp>
        <p:nvSpPr>
          <p:cNvPr id="2" name="TextBox 7">
            <a:extLst>
              <a:ext uri="{FF2B5EF4-FFF2-40B4-BE49-F238E27FC236}">
                <a16:creationId xmlns:a16="http://schemas.microsoft.com/office/drawing/2014/main" id="{94691D46-9121-2EDD-3DDC-451DD8AF0547}"/>
              </a:ext>
            </a:extLst>
          </p:cNvPr>
          <p:cNvSpPr txBox="1"/>
          <p:nvPr/>
        </p:nvSpPr>
        <p:spPr>
          <a:xfrm>
            <a:off x="6928424" y="6121036"/>
            <a:ext cx="4743451" cy="600164"/>
          </a:xfrm>
          <a:prstGeom prst="rect">
            <a:avLst/>
          </a:prstGeom>
          <a:noFill/>
        </p:spPr>
        <p:txBody>
          <a:bodyPr wrap="square" rIns="0" bIns="0">
            <a:spAutoFit/>
          </a:bodyPr>
          <a:lstStyle/>
          <a:p>
            <a:pPr algn="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Zhan</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et al., used under CC-BY-4.0. This work is licensed under Creative Commons license CC-</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BY-SA </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by</a:t>
            </a:r>
            <a:b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b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The Lundbeck Foundation.</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cxnSp>
        <p:nvCxnSpPr>
          <p:cNvPr id="8" name="Straight Connector 7">
            <a:extLst>
              <a:ext uri="{FF2B5EF4-FFF2-40B4-BE49-F238E27FC236}">
                <a16:creationId xmlns:a16="http://schemas.microsoft.com/office/drawing/2014/main" id="{DFCB490A-ABCC-05EB-6315-A1DE9ED1ADEE}"/>
              </a:ext>
            </a:extLst>
          </p:cNvPr>
          <p:cNvCxnSpPr>
            <a:cxnSpLocks/>
          </p:cNvCxnSpPr>
          <p:nvPr/>
        </p:nvCxnSpPr>
        <p:spPr>
          <a:xfrm>
            <a:off x="1287503" y="2001562"/>
            <a:ext cx="0" cy="32580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1D0192A-0A0C-CEEB-D4A4-6F6C165A7F36}"/>
              </a:ext>
            </a:extLst>
          </p:cNvPr>
          <p:cNvCxnSpPr>
            <a:cxnSpLocks/>
          </p:cNvCxnSpPr>
          <p:nvPr/>
        </p:nvCxnSpPr>
        <p:spPr>
          <a:xfrm flipH="1">
            <a:off x="1287503" y="5259603"/>
            <a:ext cx="413793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9F0335-9EB3-F587-B88C-89BF72706532}"/>
              </a:ext>
            </a:extLst>
          </p:cNvPr>
          <p:cNvCxnSpPr>
            <a:cxnSpLocks/>
          </p:cNvCxnSpPr>
          <p:nvPr/>
        </p:nvCxnSpPr>
        <p:spPr>
          <a:xfrm rot="5400000">
            <a:off x="5118887"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FBEC874-E1C9-6EAA-E597-3A0858CE86C8}"/>
              </a:ext>
            </a:extLst>
          </p:cNvPr>
          <p:cNvCxnSpPr>
            <a:cxnSpLocks/>
          </p:cNvCxnSpPr>
          <p:nvPr/>
        </p:nvCxnSpPr>
        <p:spPr>
          <a:xfrm rot="5400000">
            <a:off x="3892928"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CDDDF1-9F86-3234-F36F-647B21578763}"/>
              </a:ext>
            </a:extLst>
          </p:cNvPr>
          <p:cNvCxnSpPr>
            <a:cxnSpLocks/>
          </p:cNvCxnSpPr>
          <p:nvPr/>
        </p:nvCxnSpPr>
        <p:spPr>
          <a:xfrm rot="5400000">
            <a:off x="2666171"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CC910F2-1D9D-6064-E8CE-2DE5455083B8}"/>
              </a:ext>
            </a:extLst>
          </p:cNvPr>
          <p:cNvCxnSpPr>
            <a:cxnSpLocks/>
          </p:cNvCxnSpPr>
          <p:nvPr/>
        </p:nvCxnSpPr>
        <p:spPr>
          <a:xfrm rot="5400000">
            <a:off x="1434656"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A0B23C9-42F3-10BF-F9F8-D3F67FCABFB8}"/>
              </a:ext>
            </a:extLst>
          </p:cNvPr>
          <p:cNvCxnSpPr>
            <a:cxnSpLocks/>
          </p:cNvCxnSpPr>
          <p:nvPr/>
        </p:nvCxnSpPr>
        <p:spPr>
          <a:xfrm rot="10800000">
            <a:off x="1222681" y="3173869"/>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545FDFD-6626-835C-B42F-1BF0261236DB}"/>
              </a:ext>
            </a:extLst>
          </p:cNvPr>
          <p:cNvCxnSpPr>
            <a:cxnSpLocks/>
          </p:cNvCxnSpPr>
          <p:nvPr/>
        </p:nvCxnSpPr>
        <p:spPr>
          <a:xfrm rot="10800000">
            <a:off x="1222681" y="2456434"/>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73655E1-6E89-3901-F851-15F6DCAC9575}"/>
              </a:ext>
            </a:extLst>
          </p:cNvPr>
          <p:cNvSpPr txBox="1"/>
          <p:nvPr/>
        </p:nvSpPr>
        <p:spPr>
          <a:xfrm>
            <a:off x="214011" y="2337157"/>
            <a:ext cx="1084305" cy="246221"/>
          </a:xfrm>
          <a:prstGeom prst="rect">
            <a:avLst/>
          </a:prstGeom>
          <a:noFill/>
        </p:spPr>
        <p:txBody>
          <a:bodyPr wrap="square" rtlCol="0">
            <a:spAutoFit/>
          </a:bodyPr>
          <a:lstStyle/>
          <a:p>
            <a:pPr algn="r"/>
            <a:r>
              <a:rPr lang="en-GB" sz="1000" noProof="0">
                <a:solidFill>
                  <a:schemeClr val="tx2"/>
                </a:solidFill>
              </a:rPr>
              <a:t>178.0</a:t>
            </a:r>
          </a:p>
        </p:txBody>
      </p:sp>
      <p:sp>
        <p:nvSpPr>
          <p:cNvPr id="30" name="TextBox 29">
            <a:extLst>
              <a:ext uri="{FF2B5EF4-FFF2-40B4-BE49-F238E27FC236}">
                <a16:creationId xmlns:a16="http://schemas.microsoft.com/office/drawing/2014/main" id="{4B59EE0F-3297-E304-5589-F3B89B9866CD}"/>
              </a:ext>
            </a:extLst>
          </p:cNvPr>
          <p:cNvSpPr txBox="1"/>
          <p:nvPr/>
        </p:nvSpPr>
        <p:spPr>
          <a:xfrm>
            <a:off x="924314" y="5266090"/>
            <a:ext cx="1084305" cy="289227"/>
          </a:xfrm>
          <a:prstGeom prst="rect">
            <a:avLst/>
          </a:prstGeom>
          <a:noFill/>
        </p:spPr>
        <p:txBody>
          <a:bodyPr wrap="square" rtlCol="0">
            <a:spAutoFit/>
          </a:bodyPr>
          <a:lstStyle/>
          <a:p>
            <a:pPr algn="ctr"/>
            <a:r>
              <a:rPr lang="en-GB" sz="1000" noProof="0">
                <a:solidFill>
                  <a:schemeClr val="tx2"/>
                </a:solidFill>
              </a:rPr>
              <a:t>1990</a:t>
            </a:r>
          </a:p>
        </p:txBody>
      </p:sp>
      <p:sp>
        <p:nvSpPr>
          <p:cNvPr id="31" name="TextBox 30">
            <a:extLst>
              <a:ext uri="{FF2B5EF4-FFF2-40B4-BE49-F238E27FC236}">
                <a16:creationId xmlns:a16="http://schemas.microsoft.com/office/drawing/2014/main" id="{F1CAA531-F93F-66F4-3678-AB80C17A27E3}"/>
              </a:ext>
            </a:extLst>
          </p:cNvPr>
          <p:cNvSpPr txBox="1"/>
          <p:nvPr/>
        </p:nvSpPr>
        <p:spPr>
          <a:xfrm>
            <a:off x="2151483" y="5266090"/>
            <a:ext cx="1084305" cy="289227"/>
          </a:xfrm>
          <a:prstGeom prst="rect">
            <a:avLst/>
          </a:prstGeom>
          <a:noFill/>
        </p:spPr>
        <p:txBody>
          <a:bodyPr wrap="square" rtlCol="0">
            <a:spAutoFit/>
          </a:bodyPr>
          <a:lstStyle/>
          <a:p>
            <a:pPr algn="ctr"/>
            <a:r>
              <a:rPr lang="en-GB" sz="1000" noProof="0">
                <a:solidFill>
                  <a:schemeClr val="tx2"/>
                </a:solidFill>
              </a:rPr>
              <a:t>2000</a:t>
            </a:r>
          </a:p>
        </p:txBody>
      </p:sp>
      <p:sp>
        <p:nvSpPr>
          <p:cNvPr id="32" name="TextBox 31">
            <a:extLst>
              <a:ext uri="{FF2B5EF4-FFF2-40B4-BE49-F238E27FC236}">
                <a16:creationId xmlns:a16="http://schemas.microsoft.com/office/drawing/2014/main" id="{8197F56D-5F37-D140-39E8-D787D0CE8BE5}"/>
              </a:ext>
            </a:extLst>
          </p:cNvPr>
          <p:cNvSpPr txBox="1"/>
          <p:nvPr/>
        </p:nvSpPr>
        <p:spPr>
          <a:xfrm>
            <a:off x="3381827" y="5266090"/>
            <a:ext cx="1084305" cy="289227"/>
          </a:xfrm>
          <a:prstGeom prst="rect">
            <a:avLst/>
          </a:prstGeom>
          <a:noFill/>
        </p:spPr>
        <p:txBody>
          <a:bodyPr wrap="square" rtlCol="0">
            <a:spAutoFit/>
          </a:bodyPr>
          <a:lstStyle/>
          <a:p>
            <a:pPr algn="ctr"/>
            <a:r>
              <a:rPr lang="en-GB" sz="1000" noProof="0">
                <a:solidFill>
                  <a:schemeClr val="tx2"/>
                </a:solidFill>
              </a:rPr>
              <a:t>2010</a:t>
            </a:r>
          </a:p>
        </p:txBody>
      </p:sp>
      <p:sp>
        <p:nvSpPr>
          <p:cNvPr id="33" name="TextBox 32">
            <a:extLst>
              <a:ext uri="{FF2B5EF4-FFF2-40B4-BE49-F238E27FC236}">
                <a16:creationId xmlns:a16="http://schemas.microsoft.com/office/drawing/2014/main" id="{1D401225-F690-B446-9252-B5011EF83E3E}"/>
              </a:ext>
            </a:extLst>
          </p:cNvPr>
          <p:cNvSpPr txBox="1"/>
          <p:nvPr/>
        </p:nvSpPr>
        <p:spPr>
          <a:xfrm rot="16200000">
            <a:off x="-952585" y="3522362"/>
            <a:ext cx="3257340" cy="246221"/>
          </a:xfrm>
          <a:prstGeom prst="rect">
            <a:avLst/>
          </a:prstGeom>
          <a:noFill/>
        </p:spPr>
        <p:txBody>
          <a:bodyPr wrap="square" rtlCol="0">
            <a:spAutoFit/>
          </a:bodyPr>
          <a:lstStyle/>
          <a:p>
            <a:pPr algn="ctr"/>
            <a:r>
              <a:rPr lang="en-GB" sz="1000" b="1" noProof="0">
                <a:solidFill>
                  <a:schemeClr val="tx2"/>
                </a:solidFill>
              </a:rPr>
              <a:t>ASDR per 100,000</a:t>
            </a:r>
          </a:p>
        </p:txBody>
      </p:sp>
      <p:cxnSp>
        <p:nvCxnSpPr>
          <p:cNvPr id="34" name="Straight Connector 33">
            <a:extLst>
              <a:ext uri="{FF2B5EF4-FFF2-40B4-BE49-F238E27FC236}">
                <a16:creationId xmlns:a16="http://schemas.microsoft.com/office/drawing/2014/main" id="{9553C720-EAB7-6A70-3449-6458905F4B5E}"/>
              </a:ext>
            </a:extLst>
          </p:cNvPr>
          <p:cNvCxnSpPr>
            <a:cxnSpLocks/>
          </p:cNvCxnSpPr>
          <p:nvPr/>
        </p:nvCxnSpPr>
        <p:spPr>
          <a:xfrm rot="10800000">
            <a:off x="1222681" y="3891304"/>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FCD3A5E-248B-F7F9-06EE-6BB446367EE9}"/>
              </a:ext>
            </a:extLst>
          </p:cNvPr>
          <p:cNvCxnSpPr>
            <a:cxnSpLocks/>
          </p:cNvCxnSpPr>
          <p:nvPr/>
        </p:nvCxnSpPr>
        <p:spPr>
          <a:xfrm rot="10800000">
            <a:off x="1222681" y="4608739"/>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59529E1-DDA2-AE01-5D4B-736D3668CB48}"/>
              </a:ext>
            </a:extLst>
          </p:cNvPr>
          <p:cNvSpPr txBox="1"/>
          <p:nvPr/>
        </p:nvSpPr>
        <p:spPr>
          <a:xfrm>
            <a:off x="214011" y="3052349"/>
            <a:ext cx="1084305" cy="246221"/>
          </a:xfrm>
          <a:prstGeom prst="rect">
            <a:avLst/>
          </a:prstGeom>
          <a:noFill/>
        </p:spPr>
        <p:txBody>
          <a:bodyPr wrap="square" rtlCol="0">
            <a:spAutoFit/>
          </a:bodyPr>
          <a:lstStyle/>
          <a:p>
            <a:pPr algn="r"/>
            <a:r>
              <a:rPr lang="en-GB" sz="1000" noProof="0">
                <a:solidFill>
                  <a:schemeClr val="tx2"/>
                </a:solidFill>
              </a:rPr>
              <a:t>177.5</a:t>
            </a:r>
          </a:p>
        </p:txBody>
      </p:sp>
      <p:sp>
        <p:nvSpPr>
          <p:cNvPr id="37" name="TextBox 36">
            <a:extLst>
              <a:ext uri="{FF2B5EF4-FFF2-40B4-BE49-F238E27FC236}">
                <a16:creationId xmlns:a16="http://schemas.microsoft.com/office/drawing/2014/main" id="{5BD76B0F-1674-7926-989D-BF84632F9E03}"/>
              </a:ext>
            </a:extLst>
          </p:cNvPr>
          <p:cNvSpPr txBox="1"/>
          <p:nvPr/>
        </p:nvSpPr>
        <p:spPr>
          <a:xfrm>
            <a:off x="214011" y="3767541"/>
            <a:ext cx="1084305" cy="246221"/>
          </a:xfrm>
          <a:prstGeom prst="rect">
            <a:avLst/>
          </a:prstGeom>
          <a:noFill/>
        </p:spPr>
        <p:txBody>
          <a:bodyPr wrap="square" rtlCol="0">
            <a:spAutoFit/>
          </a:bodyPr>
          <a:lstStyle/>
          <a:p>
            <a:pPr algn="r"/>
            <a:r>
              <a:rPr lang="en-GB" sz="1000" noProof="0">
                <a:solidFill>
                  <a:schemeClr val="tx2"/>
                </a:solidFill>
              </a:rPr>
              <a:t>177.0</a:t>
            </a:r>
          </a:p>
        </p:txBody>
      </p:sp>
      <p:sp>
        <p:nvSpPr>
          <p:cNvPr id="38" name="TextBox 37">
            <a:extLst>
              <a:ext uri="{FF2B5EF4-FFF2-40B4-BE49-F238E27FC236}">
                <a16:creationId xmlns:a16="http://schemas.microsoft.com/office/drawing/2014/main" id="{9A8D39CF-0B8F-FA2B-9A19-CB90F9539D0E}"/>
              </a:ext>
            </a:extLst>
          </p:cNvPr>
          <p:cNvSpPr txBox="1"/>
          <p:nvPr/>
        </p:nvSpPr>
        <p:spPr>
          <a:xfrm>
            <a:off x="214011" y="4482732"/>
            <a:ext cx="1084305" cy="246221"/>
          </a:xfrm>
          <a:prstGeom prst="rect">
            <a:avLst/>
          </a:prstGeom>
          <a:noFill/>
        </p:spPr>
        <p:txBody>
          <a:bodyPr wrap="square" rtlCol="0">
            <a:spAutoFit/>
          </a:bodyPr>
          <a:lstStyle/>
          <a:p>
            <a:pPr algn="r"/>
            <a:r>
              <a:rPr lang="en-GB" sz="1000" noProof="0">
                <a:solidFill>
                  <a:schemeClr val="tx2"/>
                </a:solidFill>
              </a:rPr>
              <a:t>176.5</a:t>
            </a:r>
          </a:p>
        </p:txBody>
      </p:sp>
      <p:sp>
        <p:nvSpPr>
          <p:cNvPr id="39" name="TextBox 38">
            <a:extLst>
              <a:ext uri="{FF2B5EF4-FFF2-40B4-BE49-F238E27FC236}">
                <a16:creationId xmlns:a16="http://schemas.microsoft.com/office/drawing/2014/main" id="{4FA89F14-42A3-FB60-B00C-2C556A28C837}"/>
              </a:ext>
            </a:extLst>
          </p:cNvPr>
          <p:cNvSpPr txBox="1"/>
          <p:nvPr/>
        </p:nvSpPr>
        <p:spPr>
          <a:xfrm>
            <a:off x="4612172" y="5266090"/>
            <a:ext cx="1084305" cy="246221"/>
          </a:xfrm>
          <a:prstGeom prst="rect">
            <a:avLst/>
          </a:prstGeom>
          <a:noFill/>
        </p:spPr>
        <p:txBody>
          <a:bodyPr wrap="square" rtlCol="0">
            <a:spAutoFit/>
          </a:bodyPr>
          <a:lstStyle/>
          <a:p>
            <a:pPr algn="ctr"/>
            <a:r>
              <a:rPr lang="en-GB" sz="1000" noProof="0">
                <a:solidFill>
                  <a:schemeClr val="tx2"/>
                </a:solidFill>
              </a:rPr>
              <a:t>2020</a:t>
            </a:r>
          </a:p>
        </p:txBody>
      </p:sp>
      <p:sp>
        <p:nvSpPr>
          <p:cNvPr id="40" name="TextBox 39">
            <a:extLst>
              <a:ext uri="{FF2B5EF4-FFF2-40B4-BE49-F238E27FC236}">
                <a16:creationId xmlns:a16="http://schemas.microsoft.com/office/drawing/2014/main" id="{25964979-2D21-E565-BEA5-F6C3816EEF8F}"/>
              </a:ext>
            </a:extLst>
          </p:cNvPr>
          <p:cNvSpPr txBox="1"/>
          <p:nvPr/>
        </p:nvSpPr>
        <p:spPr>
          <a:xfrm>
            <a:off x="1217613" y="5450936"/>
            <a:ext cx="4207823" cy="246221"/>
          </a:xfrm>
          <a:prstGeom prst="rect">
            <a:avLst/>
          </a:prstGeom>
          <a:noFill/>
        </p:spPr>
        <p:txBody>
          <a:bodyPr wrap="square" rtlCol="0">
            <a:spAutoFit/>
          </a:bodyPr>
          <a:lstStyle/>
          <a:p>
            <a:pPr algn="ctr"/>
            <a:r>
              <a:rPr lang="en-GB" sz="1000" b="1" noProof="0">
                <a:solidFill>
                  <a:schemeClr val="tx2"/>
                </a:solidFill>
              </a:rPr>
              <a:t>Year </a:t>
            </a:r>
          </a:p>
        </p:txBody>
      </p:sp>
      <p:grpSp>
        <p:nvGrpSpPr>
          <p:cNvPr id="78" name="Group 77">
            <a:extLst>
              <a:ext uri="{FF2B5EF4-FFF2-40B4-BE49-F238E27FC236}">
                <a16:creationId xmlns:a16="http://schemas.microsoft.com/office/drawing/2014/main" id="{37728BBF-AB7E-61DB-FDFD-631FA9963F0D}"/>
              </a:ext>
            </a:extLst>
          </p:cNvPr>
          <p:cNvGrpSpPr/>
          <p:nvPr/>
        </p:nvGrpSpPr>
        <p:grpSpPr>
          <a:xfrm>
            <a:off x="5830168" y="1959025"/>
            <a:ext cx="4781714" cy="3738132"/>
            <a:chOff x="6690675" y="1959025"/>
            <a:chExt cx="4781714" cy="3738132"/>
          </a:xfrm>
        </p:grpSpPr>
        <p:grpSp>
          <p:nvGrpSpPr>
            <p:cNvPr id="76" name="Group 75">
              <a:extLst>
                <a:ext uri="{FF2B5EF4-FFF2-40B4-BE49-F238E27FC236}">
                  <a16:creationId xmlns:a16="http://schemas.microsoft.com/office/drawing/2014/main" id="{7F8D2B2C-92FE-EA97-BBBE-462DD734EF26}"/>
                </a:ext>
              </a:extLst>
            </p:cNvPr>
            <p:cNvGrpSpPr/>
            <p:nvPr/>
          </p:nvGrpSpPr>
          <p:grpSpPr>
            <a:xfrm>
              <a:off x="6690675" y="1959025"/>
              <a:ext cx="4781714" cy="3596292"/>
              <a:chOff x="6690675" y="1959025"/>
              <a:chExt cx="4781714" cy="3596292"/>
            </a:xfrm>
          </p:grpSpPr>
          <p:cxnSp>
            <p:nvCxnSpPr>
              <p:cNvPr id="41" name="Straight Connector 40">
                <a:extLst>
                  <a:ext uri="{FF2B5EF4-FFF2-40B4-BE49-F238E27FC236}">
                    <a16:creationId xmlns:a16="http://schemas.microsoft.com/office/drawing/2014/main" id="{1D14DA8A-6B39-1F9A-85B5-9EF3C9D713CC}"/>
                  </a:ext>
                </a:extLst>
              </p:cNvPr>
              <p:cNvCxnSpPr>
                <a:cxnSpLocks/>
              </p:cNvCxnSpPr>
              <p:nvPr/>
            </p:nvCxnSpPr>
            <p:spPr>
              <a:xfrm>
                <a:off x="7279871" y="2093002"/>
                <a:ext cx="0" cy="31666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4BF5655-BFDC-C4C4-EED1-35E872D886ED}"/>
                  </a:ext>
                </a:extLst>
              </p:cNvPr>
              <p:cNvCxnSpPr>
                <a:cxnSpLocks/>
              </p:cNvCxnSpPr>
              <p:nvPr/>
            </p:nvCxnSpPr>
            <p:spPr>
              <a:xfrm flipH="1">
                <a:off x="7279871" y="5258899"/>
                <a:ext cx="392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52C2F72-5003-1233-9B24-04238422479E}"/>
                  </a:ext>
                </a:extLst>
              </p:cNvPr>
              <p:cNvCxnSpPr>
                <a:cxnSpLocks/>
              </p:cNvCxnSpPr>
              <p:nvPr/>
            </p:nvCxnSpPr>
            <p:spPr>
              <a:xfrm rot="5400000">
                <a:off x="10899244" y="5289894"/>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CAF1AD7-1082-1B30-A90B-E9962104819C}"/>
                  </a:ext>
                </a:extLst>
              </p:cNvPr>
              <p:cNvCxnSpPr>
                <a:cxnSpLocks/>
              </p:cNvCxnSpPr>
              <p:nvPr/>
            </p:nvCxnSpPr>
            <p:spPr>
              <a:xfrm rot="5400000">
                <a:off x="9742950"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09961E6-0920-4745-5BF2-4BD68CF229B9}"/>
                  </a:ext>
                </a:extLst>
              </p:cNvPr>
              <p:cNvCxnSpPr>
                <a:cxnSpLocks/>
              </p:cNvCxnSpPr>
              <p:nvPr/>
            </p:nvCxnSpPr>
            <p:spPr>
              <a:xfrm rot="5400000">
                <a:off x="8592611" y="5289893"/>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5962165-636E-3CC2-E178-30177E96EB18}"/>
                  </a:ext>
                </a:extLst>
              </p:cNvPr>
              <p:cNvCxnSpPr>
                <a:cxnSpLocks/>
              </p:cNvCxnSpPr>
              <p:nvPr/>
            </p:nvCxnSpPr>
            <p:spPr>
              <a:xfrm rot="10800000">
                <a:off x="7215049" y="2465959"/>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028A49A9-411C-C1B7-DCDD-BAFFBF440523}"/>
                  </a:ext>
                </a:extLst>
              </p:cNvPr>
              <p:cNvSpPr txBox="1"/>
              <p:nvPr/>
            </p:nvSpPr>
            <p:spPr>
              <a:xfrm rot="16200000">
                <a:off x="5185116" y="3522362"/>
                <a:ext cx="3257340" cy="246221"/>
              </a:xfrm>
              <a:prstGeom prst="rect">
                <a:avLst/>
              </a:prstGeom>
              <a:noFill/>
            </p:spPr>
            <p:txBody>
              <a:bodyPr wrap="square" rtlCol="0">
                <a:spAutoFit/>
              </a:bodyPr>
              <a:lstStyle/>
              <a:p>
                <a:pPr algn="ctr"/>
                <a:r>
                  <a:rPr lang="en-GB" sz="1000" b="1" noProof="0">
                    <a:solidFill>
                      <a:schemeClr val="tx2"/>
                    </a:solidFill>
                  </a:rPr>
                  <a:t>ASDR per 100,000</a:t>
                </a:r>
              </a:p>
            </p:txBody>
          </p:sp>
          <p:sp>
            <p:nvSpPr>
              <p:cNvPr id="58" name="TextBox 57">
                <a:extLst>
                  <a:ext uri="{FF2B5EF4-FFF2-40B4-BE49-F238E27FC236}">
                    <a16:creationId xmlns:a16="http://schemas.microsoft.com/office/drawing/2014/main" id="{86A834A6-3AA9-9277-D2ED-F93E1C85BB4C}"/>
                  </a:ext>
                </a:extLst>
              </p:cNvPr>
              <p:cNvSpPr txBox="1"/>
              <p:nvPr/>
            </p:nvSpPr>
            <p:spPr>
              <a:xfrm>
                <a:off x="6832681" y="4455032"/>
                <a:ext cx="464652" cy="246221"/>
              </a:xfrm>
              <a:prstGeom prst="rect">
                <a:avLst/>
              </a:prstGeom>
              <a:noFill/>
            </p:spPr>
            <p:txBody>
              <a:bodyPr wrap="square" rtlCol="0">
                <a:spAutoFit/>
              </a:bodyPr>
              <a:lstStyle/>
              <a:p>
                <a:pPr algn="r"/>
                <a:r>
                  <a:rPr lang="en-GB" sz="1000" noProof="0">
                    <a:solidFill>
                      <a:schemeClr val="tx2"/>
                    </a:solidFill>
                  </a:rPr>
                  <a:t>160</a:t>
                </a:r>
              </a:p>
            </p:txBody>
          </p:sp>
          <p:cxnSp>
            <p:nvCxnSpPr>
              <p:cNvPr id="63" name="Straight Connector 62">
                <a:extLst>
                  <a:ext uri="{FF2B5EF4-FFF2-40B4-BE49-F238E27FC236}">
                    <a16:creationId xmlns:a16="http://schemas.microsoft.com/office/drawing/2014/main" id="{23925A6C-0361-F481-565D-5A0843B92D0C}"/>
                  </a:ext>
                </a:extLst>
              </p:cNvPr>
              <p:cNvCxnSpPr>
                <a:cxnSpLocks/>
              </p:cNvCxnSpPr>
              <p:nvPr/>
            </p:nvCxnSpPr>
            <p:spPr>
              <a:xfrm rot="5400000">
                <a:off x="7426789" y="5289894"/>
                <a:ext cx="6198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F7E45D15-4BD6-9C01-F126-6F80DACE362D}"/>
                  </a:ext>
                </a:extLst>
              </p:cNvPr>
              <p:cNvSpPr txBox="1"/>
              <p:nvPr/>
            </p:nvSpPr>
            <p:spPr>
              <a:xfrm>
                <a:off x="6914994" y="5266090"/>
                <a:ext cx="1084305" cy="246221"/>
              </a:xfrm>
              <a:prstGeom prst="rect">
                <a:avLst/>
              </a:prstGeom>
              <a:noFill/>
            </p:spPr>
            <p:txBody>
              <a:bodyPr wrap="square" rtlCol="0">
                <a:spAutoFit/>
              </a:bodyPr>
              <a:lstStyle/>
              <a:p>
                <a:pPr algn="ctr"/>
                <a:r>
                  <a:rPr lang="en-GB" sz="1000" noProof="0">
                    <a:solidFill>
                      <a:schemeClr val="tx2"/>
                    </a:solidFill>
                  </a:rPr>
                  <a:t>1990</a:t>
                </a:r>
              </a:p>
            </p:txBody>
          </p:sp>
          <p:sp>
            <p:nvSpPr>
              <p:cNvPr id="65" name="TextBox 64">
                <a:extLst>
                  <a:ext uri="{FF2B5EF4-FFF2-40B4-BE49-F238E27FC236}">
                    <a16:creationId xmlns:a16="http://schemas.microsoft.com/office/drawing/2014/main" id="{A9314232-4C1B-E318-FBD3-CCA366DBDC7E}"/>
                  </a:ext>
                </a:extLst>
              </p:cNvPr>
              <p:cNvSpPr txBox="1"/>
              <p:nvPr/>
            </p:nvSpPr>
            <p:spPr>
              <a:xfrm>
                <a:off x="8069515" y="5266090"/>
                <a:ext cx="1084305" cy="289227"/>
              </a:xfrm>
              <a:prstGeom prst="rect">
                <a:avLst/>
              </a:prstGeom>
              <a:noFill/>
            </p:spPr>
            <p:txBody>
              <a:bodyPr wrap="square" rtlCol="0">
                <a:spAutoFit/>
              </a:bodyPr>
              <a:lstStyle/>
              <a:p>
                <a:pPr algn="ctr"/>
                <a:r>
                  <a:rPr lang="en-GB" sz="1000" noProof="0">
                    <a:solidFill>
                      <a:schemeClr val="tx2"/>
                    </a:solidFill>
                  </a:rPr>
                  <a:t>2000</a:t>
                </a:r>
              </a:p>
            </p:txBody>
          </p:sp>
          <p:sp>
            <p:nvSpPr>
              <p:cNvPr id="66" name="TextBox 65">
                <a:extLst>
                  <a:ext uri="{FF2B5EF4-FFF2-40B4-BE49-F238E27FC236}">
                    <a16:creationId xmlns:a16="http://schemas.microsoft.com/office/drawing/2014/main" id="{B6CCC0EC-B179-D9B5-60CE-0596ECDD951F}"/>
                  </a:ext>
                </a:extLst>
              </p:cNvPr>
              <p:cNvSpPr txBox="1"/>
              <p:nvPr/>
            </p:nvSpPr>
            <p:spPr>
              <a:xfrm>
                <a:off x="9231182" y="5266090"/>
                <a:ext cx="1084305" cy="289227"/>
              </a:xfrm>
              <a:prstGeom prst="rect">
                <a:avLst/>
              </a:prstGeom>
              <a:noFill/>
            </p:spPr>
            <p:txBody>
              <a:bodyPr wrap="square" rtlCol="0">
                <a:spAutoFit/>
              </a:bodyPr>
              <a:lstStyle/>
              <a:p>
                <a:pPr algn="ctr"/>
                <a:r>
                  <a:rPr lang="en-GB" sz="1000" noProof="0">
                    <a:solidFill>
                      <a:schemeClr val="tx2"/>
                    </a:solidFill>
                  </a:rPr>
                  <a:t>2010</a:t>
                </a:r>
              </a:p>
            </p:txBody>
          </p:sp>
          <p:sp>
            <p:nvSpPr>
              <p:cNvPr id="67" name="TextBox 66">
                <a:extLst>
                  <a:ext uri="{FF2B5EF4-FFF2-40B4-BE49-F238E27FC236}">
                    <a16:creationId xmlns:a16="http://schemas.microsoft.com/office/drawing/2014/main" id="{A9F8BE89-1F06-2A3C-6B59-61A1BC39F64E}"/>
                  </a:ext>
                </a:extLst>
              </p:cNvPr>
              <p:cNvSpPr txBox="1"/>
              <p:nvPr/>
            </p:nvSpPr>
            <p:spPr>
              <a:xfrm>
                <a:off x="10388084" y="5266090"/>
                <a:ext cx="1084305" cy="246221"/>
              </a:xfrm>
              <a:prstGeom prst="rect">
                <a:avLst/>
              </a:prstGeom>
              <a:noFill/>
            </p:spPr>
            <p:txBody>
              <a:bodyPr wrap="square" rtlCol="0">
                <a:spAutoFit/>
              </a:bodyPr>
              <a:lstStyle/>
              <a:p>
                <a:pPr algn="ctr"/>
                <a:r>
                  <a:rPr lang="en-GB" sz="1000" noProof="0">
                    <a:solidFill>
                      <a:schemeClr val="tx2"/>
                    </a:solidFill>
                  </a:rPr>
                  <a:t>2020</a:t>
                </a:r>
              </a:p>
            </p:txBody>
          </p:sp>
          <p:cxnSp>
            <p:nvCxnSpPr>
              <p:cNvPr id="69" name="Straight Connector 68">
                <a:extLst>
                  <a:ext uri="{FF2B5EF4-FFF2-40B4-BE49-F238E27FC236}">
                    <a16:creationId xmlns:a16="http://schemas.microsoft.com/office/drawing/2014/main" id="{458BE2F5-E397-272A-3209-00D086D6A76B}"/>
                  </a:ext>
                </a:extLst>
              </p:cNvPr>
              <p:cNvCxnSpPr>
                <a:cxnSpLocks/>
              </p:cNvCxnSpPr>
              <p:nvPr/>
            </p:nvCxnSpPr>
            <p:spPr>
              <a:xfrm rot="10800000">
                <a:off x="7215049" y="3168021"/>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B80F875-9446-C380-76D0-2BB5C1358520}"/>
                  </a:ext>
                </a:extLst>
              </p:cNvPr>
              <p:cNvCxnSpPr>
                <a:cxnSpLocks/>
              </p:cNvCxnSpPr>
              <p:nvPr/>
            </p:nvCxnSpPr>
            <p:spPr>
              <a:xfrm rot="10800000">
                <a:off x="7215049" y="3870083"/>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53E9494-6760-D676-C58F-661BE96BF2C8}"/>
                  </a:ext>
                </a:extLst>
              </p:cNvPr>
              <p:cNvCxnSpPr>
                <a:cxnSpLocks/>
              </p:cNvCxnSpPr>
              <p:nvPr/>
            </p:nvCxnSpPr>
            <p:spPr>
              <a:xfrm rot="10800000">
                <a:off x="7215049" y="4572145"/>
                <a:ext cx="6482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9933584B-4DA7-D445-2C1A-3E513DE80C08}"/>
                  </a:ext>
                </a:extLst>
              </p:cNvPr>
              <p:cNvSpPr txBox="1"/>
              <p:nvPr/>
            </p:nvSpPr>
            <p:spPr>
              <a:xfrm>
                <a:off x="6832681" y="3754630"/>
                <a:ext cx="464652" cy="246221"/>
              </a:xfrm>
              <a:prstGeom prst="rect">
                <a:avLst/>
              </a:prstGeom>
              <a:noFill/>
            </p:spPr>
            <p:txBody>
              <a:bodyPr wrap="square" rtlCol="0">
                <a:spAutoFit/>
              </a:bodyPr>
              <a:lstStyle/>
              <a:p>
                <a:pPr algn="r"/>
                <a:r>
                  <a:rPr lang="en-GB" sz="1000" noProof="0">
                    <a:solidFill>
                      <a:schemeClr val="tx2"/>
                    </a:solidFill>
                  </a:rPr>
                  <a:t>170</a:t>
                </a:r>
              </a:p>
            </p:txBody>
          </p:sp>
          <p:sp>
            <p:nvSpPr>
              <p:cNvPr id="73" name="TextBox 72">
                <a:extLst>
                  <a:ext uri="{FF2B5EF4-FFF2-40B4-BE49-F238E27FC236}">
                    <a16:creationId xmlns:a16="http://schemas.microsoft.com/office/drawing/2014/main" id="{A1AEAE8B-9143-62B6-616A-7B790A3C2503}"/>
                  </a:ext>
                </a:extLst>
              </p:cNvPr>
              <p:cNvSpPr txBox="1"/>
              <p:nvPr/>
            </p:nvSpPr>
            <p:spPr>
              <a:xfrm>
                <a:off x="6832681" y="3054228"/>
                <a:ext cx="464652" cy="246221"/>
              </a:xfrm>
              <a:prstGeom prst="rect">
                <a:avLst/>
              </a:prstGeom>
              <a:noFill/>
            </p:spPr>
            <p:txBody>
              <a:bodyPr wrap="square" rtlCol="0">
                <a:spAutoFit/>
              </a:bodyPr>
              <a:lstStyle/>
              <a:p>
                <a:pPr algn="r"/>
                <a:r>
                  <a:rPr lang="en-GB" sz="1000" noProof="0">
                    <a:solidFill>
                      <a:schemeClr val="tx2"/>
                    </a:solidFill>
                  </a:rPr>
                  <a:t>180</a:t>
                </a:r>
              </a:p>
            </p:txBody>
          </p:sp>
          <p:sp>
            <p:nvSpPr>
              <p:cNvPr id="74" name="TextBox 73">
                <a:extLst>
                  <a:ext uri="{FF2B5EF4-FFF2-40B4-BE49-F238E27FC236}">
                    <a16:creationId xmlns:a16="http://schemas.microsoft.com/office/drawing/2014/main" id="{F09985B4-1E72-AF46-D2AB-F4AF89316145}"/>
                  </a:ext>
                </a:extLst>
              </p:cNvPr>
              <p:cNvSpPr txBox="1"/>
              <p:nvPr/>
            </p:nvSpPr>
            <p:spPr>
              <a:xfrm>
                <a:off x="6832681" y="2353826"/>
                <a:ext cx="464652" cy="246221"/>
              </a:xfrm>
              <a:prstGeom prst="rect">
                <a:avLst/>
              </a:prstGeom>
              <a:noFill/>
            </p:spPr>
            <p:txBody>
              <a:bodyPr wrap="square" rtlCol="0">
                <a:spAutoFit/>
              </a:bodyPr>
              <a:lstStyle/>
              <a:p>
                <a:pPr algn="r"/>
                <a:r>
                  <a:rPr lang="en-GB" sz="1000" noProof="0">
                    <a:solidFill>
                      <a:schemeClr val="tx2"/>
                    </a:solidFill>
                  </a:rPr>
                  <a:t>190</a:t>
                </a:r>
              </a:p>
            </p:txBody>
          </p:sp>
          <p:pic>
            <p:nvPicPr>
              <p:cNvPr id="75" name="Picture 74">
                <a:extLst>
                  <a:ext uri="{FF2B5EF4-FFF2-40B4-BE49-F238E27FC236}">
                    <a16:creationId xmlns:a16="http://schemas.microsoft.com/office/drawing/2014/main" id="{72499476-7C35-0A5A-4D26-EA9526CD5A47}"/>
                  </a:ext>
                </a:extLst>
              </p:cNvPr>
              <p:cNvPicPr>
                <a:picLocks noChangeAspect="1"/>
              </p:cNvPicPr>
              <p:nvPr/>
            </p:nvPicPr>
            <p:blipFill>
              <a:blip r:embed="rId5"/>
              <a:srcRect l="12482" t="14303" r="5477" b="2142"/>
              <a:stretch>
                <a:fillRect/>
              </a:stretch>
            </p:blipFill>
            <p:spPr>
              <a:xfrm>
                <a:off x="7344693" y="1959025"/>
                <a:ext cx="3822022" cy="3251380"/>
              </a:xfrm>
              <a:prstGeom prst="rect">
                <a:avLst/>
              </a:prstGeom>
            </p:spPr>
          </p:pic>
        </p:grpSp>
        <p:sp>
          <p:nvSpPr>
            <p:cNvPr id="77" name="TextBox 76">
              <a:extLst>
                <a:ext uri="{FF2B5EF4-FFF2-40B4-BE49-F238E27FC236}">
                  <a16:creationId xmlns:a16="http://schemas.microsoft.com/office/drawing/2014/main" id="{DBD96DF5-CE09-7276-8745-DA675BAEB905}"/>
                </a:ext>
              </a:extLst>
            </p:cNvPr>
            <p:cNvSpPr txBox="1"/>
            <p:nvPr/>
          </p:nvSpPr>
          <p:spPr>
            <a:xfrm>
              <a:off x="7279871" y="5450936"/>
              <a:ext cx="3924000" cy="246221"/>
            </a:xfrm>
            <a:prstGeom prst="rect">
              <a:avLst/>
            </a:prstGeom>
            <a:noFill/>
          </p:spPr>
          <p:txBody>
            <a:bodyPr wrap="square" rtlCol="0">
              <a:spAutoFit/>
            </a:bodyPr>
            <a:lstStyle/>
            <a:p>
              <a:pPr algn="ctr"/>
              <a:r>
                <a:rPr lang="en-GB" sz="1000" b="1" noProof="0">
                  <a:solidFill>
                    <a:schemeClr val="tx2"/>
                  </a:solidFill>
                </a:rPr>
                <a:t>Year </a:t>
              </a:r>
            </a:p>
          </p:txBody>
        </p:sp>
      </p:grpSp>
      <p:grpSp>
        <p:nvGrpSpPr>
          <p:cNvPr id="110" name="Group 109">
            <a:extLst>
              <a:ext uri="{FF2B5EF4-FFF2-40B4-BE49-F238E27FC236}">
                <a16:creationId xmlns:a16="http://schemas.microsoft.com/office/drawing/2014/main" id="{A532AC4F-158E-F0D0-38D8-DD88F954E698}"/>
              </a:ext>
            </a:extLst>
          </p:cNvPr>
          <p:cNvGrpSpPr/>
          <p:nvPr/>
        </p:nvGrpSpPr>
        <p:grpSpPr>
          <a:xfrm>
            <a:off x="10387169" y="2659101"/>
            <a:ext cx="1445486" cy="1572772"/>
            <a:chOff x="5841999" y="1830821"/>
            <a:chExt cx="1445486" cy="1572772"/>
          </a:xfrm>
        </p:grpSpPr>
        <p:grpSp>
          <p:nvGrpSpPr>
            <p:cNvPr id="80" name="Group 79">
              <a:extLst>
                <a:ext uri="{FF2B5EF4-FFF2-40B4-BE49-F238E27FC236}">
                  <a16:creationId xmlns:a16="http://schemas.microsoft.com/office/drawing/2014/main" id="{0969CD50-F75F-96F2-BECC-D0F2FC79B609}"/>
                </a:ext>
              </a:extLst>
            </p:cNvPr>
            <p:cNvGrpSpPr/>
            <p:nvPr/>
          </p:nvGrpSpPr>
          <p:grpSpPr>
            <a:xfrm>
              <a:off x="5841999" y="1830821"/>
              <a:ext cx="818567" cy="184666"/>
              <a:chOff x="1509669" y="177672"/>
              <a:chExt cx="818567" cy="184666"/>
            </a:xfrm>
          </p:grpSpPr>
          <p:sp>
            <p:nvSpPr>
              <p:cNvPr id="106" name="TextBox 105">
                <a:extLst>
                  <a:ext uri="{FF2B5EF4-FFF2-40B4-BE49-F238E27FC236}">
                    <a16:creationId xmlns:a16="http://schemas.microsoft.com/office/drawing/2014/main" id="{770D388F-BDA8-24CA-EA2A-CC9337C750BB}"/>
                  </a:ext>
                </a:extLst>
              </p:cNvPr>
              <p:cNvSpPr txBox="1"/>
              <p:nvPr/>
            </p:nvSpPr>
            <p:spPr>
              <a:xfrm>
                <a:off x="1757877" y="177672"/>
                <a:ext cx="570359" cy="184666"/>
              </a:xfrm>
              <a:prstGeom prst="rect">
                <a:avLst/>
              </a:prstGeom>
              <a:noFill/>
            </p:spPr>
            <p:txBody>
              <a:bodyPr wrap="square" lIns="36000" tIns="0" rIns="36000" bIns="0" rtlCol="0">
                <a:spAutoFit/>
              </a:bodyPr>
              <a:lstStyle/>
              <a:p>
                <a:r>
                  <a:rPr lang="en-GB" sz="1200" noProof="0">
                    <a:solidFill>
                      <a:schemeClr val="tx2"/>
                    </a:solidFill>
                  </a:rPr>
                  <a:t>Global</a:t>
                </a:r>
              </a:p>
            </p:txBody>
          </p:sp>
          <p:grpSp>
            <p:nvGrpSpPr>
              <p:cNvPr id="107" name="Group 106">
                <a:extLst>
                  <a:ext uri="{FF2B5EF4-FFF2-40B4-BE49-F238E27FC236}">
                    <a16:creationId xmlns:a16="http://schemas.microsoft.com/office/drawing/2014/main" id="{C69FF333-F9AE-AEAB-0BD8-3E3EDD9FF6D7}"/>
                  </a:ext>
                </a:extLst>
              </p:cNvPr>
              <p:cNvGrpSpPr/>
              <p:nvPr/>
            </p:nvGrpSpPr>
            <p:grpSpPr>
              <a:xfrm>
                <a:off x="1509669" y="221175"/>
                <a:ext cx="216000" cy="72000"/>
                <a:chOff x="1509669" y="221175"/>
                <a:chExt cx="216000" cy="72000"/>
              </a:xfrm>
            </p:grpSpPr>
            <p:cxnSp>
              <p:nvCxnSpPr>
                <p:cNvPr id="108" name="Straight Connector 107">
                  <a:extLst>
                    <a:ext uri="{FF2B5EF4-FFF2-40B4-BE49-F238E27FC236}">
                      <a16:creationId xmlns:a16="http://schemas.microsoft.com/office/drawing/2014/main" id="{2F4F7B85-E565-61B2-ACDC-61C634990D2C}"/>
                    </a:ext>
                  </a:extLst>
                </p:cNvPr>
                <p:cNvCxnSpPr>
                  <a:cxnSpLocks/>
                </p:cNvCxnSpPr>
                <p:nvPr/>
              </p:nvCxnSpPr>
              <p:spPr>
                <a:xfrm>
                  <a:off x="1509669" y="257175"/>
                  <a:ext cx="216000" cy="0"/>
                </a:xfrm>
                <a:prstGeom prst="line">
                  <a:avLst/>
                </a:prstGeom>
                <a:ln w="19050">
                  <a:solidFill>
                    <a:srgbClr val="006DC2"/>
                  </a:solidFill>
                </a:ln>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9FB17C54-CDFD-EA17-F64D-17BA408AA0D0}"/>
                    </a:ext>
                  </a:extLst>
                </p:cNvPr>
                <p:cNvSpPr/>
                <p:nvPr/>
              </p:nvSpPr>
              <p:spPr>
                <a:xfrm>
                  <a:off x="1581669" y="221175"/>
                  <a:ext cx="72000" cy="72000"/>
                </a:xfrm>
                <a:prstGeom prst="ellipse">
                  <a:avLst/>
                </a:prstGeom>
                <a:solidFill>
                  <a:srgbClr val="006DC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grpSp>
          <p:nvGrpSpPr>
            <p:cNvPr id="81" name="Group 80">
              <a:extLst>
                <a:ext uri="{FF2B5EF4-FFF2-40B4-BE49-F238E27FC236}">
                  <a16:creationId xmlns:a16="http://schemas.microsoft.com/office/drawing/2014/main" id="{86E70262-8DFB-FC73-0359-F35BAE1D4BB8}"/>
                </a:ext>
              </a:extLst>
            </p:cNvPr>
            <p:cNvGrpSpPr/>
            <p:nvPr/>
          </p:nvGrpSpPr>
          <p:grpSpPr>
            <a:xfrm>
              <a:off x="5841999" y="2108442"/>
              <a:ext cx="1445486" cy="184666"/>
              <a:chOff x="2390736" y="174346"/>
              <a:chExt cx="1445486" cy="184666"/>
            </a:xfrm>
          </p:grpSpPr>
          <p:sp>
            <p:nvSpPr>
              <p:cNvPr id="102" name="TextBox 101">
                <a:extLst>
                  <a:ext uri="{FF2B5EF4-FFF2-40B4-BE49-F238E27FC236}">
                    <a16:creationId xmlns:a16="http://schemas.microsoft.com/office/drawing/2014/main" id="{9F6807AD-3B03-9DD2-5F77-FCFBF924D037}"/>
                  </a:ext>
                </a:extLst>
              </p:cNvPr>
              <p:cNvSpPr txBox="1"/>
              <p:nvPr/>
            </p:nvSpPr>
            <p:spPr>
              <a:xfrm>
                <a:off x="2651594" y="174346"/>
                <a:ext cx="1184628" cy="184666"/>
              </a:xfrm>
              <a:prstGeom prst="rect">
                <a:avLst/>
              </a:prstGeom>
              <a:noFill/>
            </p:spPr>
            <p:txBody>
              <a:bodyPr wrap="square" lIns="36000" tIns="0" rIns="36000" bIns="0" rtlCol="0">
                <a:spAutoFit/>
              </a:bodyPr>
              <a:lstStyle/>
              <a:p>
                <a:r>
                  <a:rPr lang="en-GB" sz="1200" noProof="0">
                    <a:solidFill>
                      <a:schemeClr val="tx2"/>
                    </a:solidFill>
                  </a:rPr>
                  <a:t>High-middle SDI</a:t>
                </a:r>
              </a:p>
            </p:txBody>
          </p:sp>
          <p:grpSp>
            <p:nvGrpSpPr>
              <p:cNvPr id="103" name="Group 102">
                <a:extLst>
                  <a:ext uri="{FF2B5EF4-FFF2-40B4-BE49-F238E27FC236}">
                    <a16:creationId xmlns:a16="http://schemas.microsoft.com/office/drawing/2014/main" id="{0730E903-07BB-332F-4E11-805F7320E638}"/>
                  </a:ext>
                </a:extLst>
              </p:cNvPr>
              <p:cNvGrpSpPr/>
              <p:nvPr/>
            </p:nvGrpSpPr>
            <p:grpSpPr>
              <a:xfrm>
                <a:off x="2390736" y="221175"/>
                <a:ext cx="216000" cy="72000"/>
                <a:chOff x="1509669" y="221175"/>
                <a:chExt cx="216000" cy="72000"/>
              </a:xfrm>
            </p:grpSpPr>
            <p:cxnSp>
              <p:nvCxnSpPr>
                <p:cNvPr id="104" name="Straight Connector 103">
                  <a:extLst>
                    <a:ext uri="{FF2B5EF4-FFF2-40B4-BE49-F238E27FC236}">
                      <a16:creationId xmlns:a16="http://schemas.microsoft.com/office/drawing/2014/main" id="{DE35DD9A-3D32-C427-7036-5E0690133714}"/>
                    </a:ext>
                  </a:extLst>
                </p:cNvPr>
                <p:cNvCxnSpPr>
                  <a:cxnSpLocks/>
                </p:cNvCxnSpPr>
                <p:nvPr/>
              </p:nvCxnSpPr>
              <p:spPr>
                <a:xfrm>
                  <a:off x="1509669" y="257175"/>
                  <a:ext cx="216000" cy="0"/>
                </a:xfrm>
                <a:prstGeom prst="line">
                  <a:avLst/>
                </a:prstGeom>
                <a:ln w="19050">
                  <a:solidFill>
                    <a:srgbClr val="EDC009"/>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9E1DEC1-5F15-3CD7-0F38-A157FA6D9DA1}"/>
                    </a:ext>
                  </a:extLst>
                </p:cNvPr>
                <p:cNvSpPr/>
                <p:nvPr/>
              </p:nvSpPr>
              <p:spPr>
                <a:xfrm>
                  <a:off x="1581669" y="221175"/>
                  <a:ext cx="72000" cy="72000"/>
                </a:xfrm>
                <a:prstGeom prst="ellipse">
                  <a:avLst/>
                </a:prstGeom>
                <a:solidFill>
                  <a:srgbClr val="EDC00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grpSp>
          <p:nvGrpSpPr>
            <p:cNvPr id="82" name="Group 81">
              <a:extLst>
                <a:ext uri="{FF2B5EF4-FFF2-40B4-BE49-F238E27FC236}">
                  <a16:creationId xmlns:a16="http://schemas.microsoft.com/office/drawing/2014/main" id="{9FE5C259-52C8-49E8-27C8-0F1D618140FD}"/>
                </a:ext>
              </a:extLst>
            </p:cNvPr>
            <p:cNvGrpSpPr/>
            <p:nvPr/>
          </p:nvGrpSpPr>
          <p:grpSpPr>
            <a:xfrm>
              <a:off x="5841999" y="2386063"/>
              <a:ext cx="952263" cy="184666"/>
              <a:chOff x="4055133" y="174346"/>
              <a:chExt cx="952263" cy="184666"/>
            </a:xfrm>
          </p:grpSpPr>
          <p:grpSp>
            <p:nvGrpSpPr>
              <p:cNvPr id="98" name="Group 97">
                <a:extLst>
                  <a:ext uri="{FF2B5EF4-FFF2-40B4-BE49-F238E27FC236}">
                    <a16:creationId xmlns:a16="http://schemas.microsoft.com/office/drawing/2014/main" id="{A3F55331-5D9C-F354-74BF-8657926376A4}"/>
                  </a:ext>
                </a:extLst>
              </p:cNvPr>
              <p:cNvGrpSpPr/>
              <p:nvPr/>
            </p:nvGrpSpPr>
            <p:grpSpPr>
              <a:xfrm>
                <a:off x="4055133" y="221175"/>
                <a:ext cx="216000" cy="72000"/>
                <a:chOff x="1509669" y="221175"/>
                <a:chExt cx="216000" cy="72000"/>
              </a:xfrm>
            </p:grpSpPr>
            <p:cxnSp>
              <p:nvCxnSpPr>
                <p:cNvPr id="100" name="Straight Connector 99">
                  <a:extLst>
                    <a:ext uri="{FF2B5EF4-FFF2-40B4-BE49-F238E27FC236}">
                      <a16:creationId xmlns:a16="http://schemas.microsoft.com/office/drawing/2014/main" id="{D76D736E-300A-163C-2B34-94DC221B0B9F}"/>
                    </a:ext>
                  </a:extLst>
                </p:cNvPr>
                <p:cNvCxnSpPr>
                  <a:cxnSpLocks/>
                </p:cNvCxnSpPr>
                <p:nvPr/>
              </p:nvCxnSpPr>
              <p:spPr>
                <a:xfrm>
                  <a:off x="1509669" y="257175"/>
                  <a:ext cx="216000" cy="0"/>
                </a:xfrm>
                <a:prstGeom prst="line">
                  <a:avLst/>
                </a:prstGeom>
                <a:ln w="19050">
                  <a:solidFill>
                    <a:srgbClr val="878787"/>
                  </a:solidFill>
                </a:ln>
              </p:spPr>
              <p:style>
                <a:lnRef idx="1">
                  <a:schemeClr val="accent1"/>
                </a:lnRef>
                <a:fillRef idx="0">
                  <a:schemeClr val="accent1"/>
                </a:fillRef>
                <a:effectRef idx="0">
                  <a:schemeClr val="accent1"/>
                </a:effectRef>
                <a:fontRef idx="minor">
                  <a:schemeClr val="tx1"/>
                </a:fontRef>
              </p:style>
            </p:cxnSp>
            <p:sp>
              <p:nvSpPr>
                <p:cNvPr id="101" name="Oval 100">
                  <a:extLst>
                    <a:ext uri="{FF2B5EF4-FFF2-40B4-BE49-F238E27FC236}">
                      <a16:creationId xmlns:a16="http://schemas.microsoft.com/office/drawing/2014/main" id="{C5413250-4862-19C8-19A4-A45A4D8D7E5D}"/>
                    </a:ext>
                  </a:extLst>
                </p:cNvPr>
                <p:cNvSpPr/>
                <p:nvPr/>
              </p:nvSpPr>
              <p:spPr>
                <a:xfrm>
                  <a:off x="1581669" y="221175"/>
                  <a:ext cx="72000" cy="72000"/>
                </a:xfrm>
                <a:prstGeom prst="ellipse">
                  <a:avLst/>
                </a:prstGeom>
                <a:solidFill>
                  <a:srgbClr val="87878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9" name="TextBox 98">
                <a:extLst>
                  <a:ext uri="{FF2B5EF4-FFF2-40B4-BE49-F238E27FC236}">
                    <a16:creationId xmlns:a16="http://schemas.microsoft.com/office/drawing/2014/main" id="{46C32CF6-62FE-732C-02FF-7326420AD0D2}"/>
                  </a:ext>
                </a:extLst>
              </p:cNvPr>
              <p:cNvSpPr txBox="1"/>
              <p:nvPr/>
            </p:nvSpPr>
            <p:spPr>
              <a:xfrm>
                <a:off x="4311474" y="174346"/>
                <a:ext cx="695922" cy="184666"/>
              </a:xfrm>
              <a:prstGeom prst="rect">
                <a:avLst/>
              </a:prstGeom>
              <a:noFill/>
            </p:spPr>
            <p:txBody>
              <a:bodyPr wrap="square" lIns="36000" tIns="0" rIns="36000" bIns="0" rtlCol="0">
                <a:spAutoFit/>
              </a:bodyPr>
              <a:lstStyle/>
              <a:p>
                <a:r>
                  <a:rPr lang="en-GB" sz="1200" noProof="0">
                    <a:solidFill>
                      <a:schemeClr val="tx2"/>
                    </a:solidFill>
                  </a:rPr>
                  <a:t>High SDI</a:t>
                </a:r>
              </a:p>
            </p:txBody>
          </p:sp>
        </p:grpSp>
        <p:grpSp>
          <p:nvGrpSpPr>
            <p:cNvPr id="83" name="Group 82">
              <a:extLst>
                <a:ext uri="{FF2B5EF4-FFF2-40B4-BE49-F238E27FC236}">
                  <a16:creationId xmlns:a16="http://schemas.microsoft.com/office/drawing/2014/main" id="{B35E9C5E-9BE9-EA48-0B6A-39F514576420}"/>
                </a:ext>
              </a:extLst>
            </p:cNvPr>
            <p:cNvGrpSpPr/>
            <p:nvPr/>
          </p:nvGrpSpPr>
          <p:grpSpPr>
            <a:xfrm>
              <a:off x="5841999" y="2663684"/>
              <a:ext cx="1425778" cy="184666"/>
              <a:chOff x="5065613" y="174346"/>
              <a:chExt cx="1425778" cy="184666"/>
            </a:xfrm>
          </p:grpSpPr>
          <p:grpSp>
            <p:nvGrpSpPr>
              <p:cNvPr id="94" name="Group 93">
                <a:extLst>
                  <a:ext uri="{FF2B5EF4-FFF2-40B4-BE49-F238E27FC236}">
                    <a16:creationId xmlns:a16="http://schemas.microsoft.com/office/drawing/2014/main" id="{014367B4-A08E-1101-F61E-7B7AB48AD9ED}"/>
                  </a:ext>
                </a:extLst>
              </p:cNvPr>
              <p:cNvGrpSpPr/>
              <p:nvPr/>
            </p:nvGrpSpPr>
            <p:grpSpPr>
              <a:xfrm>
                <a:off x="5065613" y="221175"/>
                <a:ext cx="216000" cy="72000"/>
                <a:chOff x="1509669" y="221175"/>
                <a:chExt cx="216000" cy="72000"/>
              </a:xfrm>
            </p:grpSpPr>
            <p:cxnSp>
              <p:nvCxnSpPr>
                <p:cNvPr id="96" name="Straight Connector 95">
                  <a:extLst>
                    <a:ext uri="{FF2B5EF4-FFF2-40B4-BE49-F238E27FC236}">
                      <a16:creationId xmlns:a16="http://schemas.microsoft.com/office/drawing/2014/main" id="{FAC5F997-28D3-A895-B7DF-3296DA655016}"/>
                    </a:ext>
                  </a:extLst>
                </p:cNvPr>
                <p:cNvCxnSpPr>
                  <a:cxnSpLocks/>
                </p:cNvCxnSpPr>
                <p:nvPr/>
              </p:nvCxnSpPr>
              <p:spPr>
                <a:xfrm>
                  <a:off x="1509669" y="257175"/>
                  <a:ext cx="216000" cy="0"/>
                </a:xfrm>
                <a:prstGeom prst="line">
                  <a:avLst/>
                </a:prstGeom>
                <a:ln w="19050">
                  <a:solidFill>
                    <a:srgbClr val="CB564E"/>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8D7E7B7D-FF21-4B58-56D7-218B23CE2291}"/>
                    </a:ext>
                  </a:extLst>
                </p:cNvPr>
                <p:cNvSpPr/>
                <p:nvPr/>
              </p:nvSpPr>
              <p:spPr>
                <a:xfrm>
                  <a:off x="1581669" y="221175"/>
                  <a:ext cx="72000" cy="72000"/>
                </a:xfrm>
                <a:prstGeom prst="ellipse">
                  <a:avLst/>
                </a:prstGeom>
                <a:solidFill>
                  <a:srgbClr val="CB564E"/>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BB784DF1-2E7C-DD85-C544-283FD78DD504}"/>
                  </a:ext>
                </a:extLst>
              </p:cNvPr>
              <p:cNvSpPr txBox="1"/>
              <p:nvPr/>
            </p:nvSpPr>
            <p:spPr>
              <a:xfrm>
                <a:off x="5330753" y="174346"/>
                <a:ext cx="1160638" cy="184666"/>
              </a:xfrm>
              <a:prstGeom prst="rect">
                <a:avLst/>
              </a:prstGeom>
              <a:noFill/>
            </p:spPr>
            <p:txBody>
              <a:bodyPr wrap="square" lIns="36000" tIns="0" rIns="36000" bIns="0" rtlCol="0">
                <a:spAutoFit/>
              </a:bodyPr>
              <a:lstStyle/>
              <a:p>
                <a:r>
                  <a:rPr lang="en-GB" sz="1200" noProof="0">
                    <a:solidFill>
                      <a:schemeClr val="tx2"/>
                    </a:solidFill>
                  </a:rPr>
                  <a:t>Low-middle SDI</a:t>
                </a:r>
              </a:p>
            </p:txBody>
          </p:sp>
        </p:grpSp>
        <p:grpSp>
          <p:nvGrpSpPr>
            <p:cNvPr id="84" name="Group 83">
              <a:extLst>
                <a:ext uri="{FF2B5EF4-FFF2-40B4-BE49-F238E27FC236}">
                  <a16:creationId xmlns:a16="http://schemas.microsoft.com/office/drawing/2014/main" id="{58320FDF-B058-B6E1-9EFF-71410ADFF05C}"/>
                </a:ext>
              </a:extLst>
            </p:cNvPr>
            <p:cNvGrpSpPr/>
            <p:nvPr/>
          </p:nvGrpSpPr>
          <p:grpSpPr>
            <a:xfrm>
              <a:off x="5841999" y="2941305"/>
              <a:ext cx="943353" cy="184666"/>
              <a:chOff x="6670940" y="166726"/>
              <a:chExt cx="943353" cy="184666"/>
            </a:xfrm>
          </p:grpSpPr>
          <p:grpSp>
            <p:nvGrpSpPr>
              <p:cNvPr id="90" name="Group 89">
                <a:extLst>
                  <a:ext uri="{FF2B5EF4-FFF2-40B4-BE49-F238E27FC236}">
                    <a16:creationId xmlns:a16="http://schemas.microsoft.com/office/drawing/2014/main" id="{6AF96AB3-F550-1817-1C8B-895AFCB816F3}"/>
                  </a:ext>
                </a:extLst>
              </p:cNvPr>
              <p:cNvGrpSpPr/>
              <p:nvPr/>
            </p:nvGrpSpPr>
            <p:grpSpPr>
              <a:xfrm>
                <a:off x="6670940" y="221175"/>
                <a:ext cx="216000" cy="72000"/>
                <a:chOff x="1509669" y="221175"/>
                <a:chExt cx="216000" cy="72000"/>
              </a:xfrm>
            </p:grpSpPr>
            <p:cxnSp>
              <p:nvCxnSpPr>
                <p:cNvPr id="92" name="Straight Connector 91">
                  <a:extLst>
                    <a:ext uri="{FF2B5EF4-FFF2-40B4-BE49-F238E27FC236}">
                      <a16:creationId xmlns:a16="http://schemas.microsoft.com/office/drawing/2014/main" id="{514710A0-01E8-033B-E897-096322BDFF0B}"/>
                    </a:ext>
                  </a:extLst>
                </p:cNvPr>
                <p:cNvCxnSpPr>
                  <a:cxnSpLocks/>
                </p:cNvCxnSpPr>
                <p:nvPr/>
              </p:nvCxnSpPr>
              <p:spPr>
                <a:xfrm>
                  <a:off x="1509669" y="257175"/>
                  <a:ext cx="216000" cy="0"/>
                </a:xfrm>
                <a:prstGeom prst="line">
                  <a:avLst/>
                </a:prstGeom>
                <a:ln w="19050">
                  <a:solidFill>
                    <a:srgbClr val="75A1D7"/>
                  </a:solidFill>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58DE1921-CE29-7D06-EF04-87326BA71CCF}"/>
                    </a:ext>
                  </a:extLst>
                </p:cNvPr>
                <p:cNvSpPr/>
                <p:nvPr/>
              </p:nvSpPr>
              <p:spPr>
                <a:xfrm>
                  <a:off x="1581669" y="221175"/>
                  <a:ext cx="72000" cy="72000"/>
                </a:xfrm>
                <a:prstGeom prst="ellipse">
                  <a:avLst/>
                </a:prstGeom>
                <a:solidFill>
                  <a:srgbClr val="75A1D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1" name="TextBox 90">
                <a:extLst>
                  <a:ext uri="{FF2B5EF4-FFF2-40B4-BE49-F238E27FC236}">
                    <a16:creationId xmlns:a16="http://schemas.microsoft.com/office/drawing/2014/main" id="{99581366-5206-1459-1492-1DABA7747172}"/>
                  </a:ext>
                </a:extLst>
              </p:cNvPr>
              <p:cNvSpPr txBox="1"/>
              <p:nvPr/>
            </p:nvSpPr>
            <p:spPr>
              <a:xfrm>
                <a:off x="6936223" y="166726"/>
                <a:ext cx="678070" cy="184666"/>
              </a:xfrm>
              <a:prstGeom prst="rect">
                <a:avLst/>
              </a:prstGeom>
              <a:noFill/>
            </p:spPr>
            <p:txBody>
              <a:bodyPr wrap="square" lIns="36000" tIns="0" rIns="36000" bIns="0" rtlCol="0">
                <a:spAutoFit/>
              </a:bodyPr>
              <a:lstStyle/>
              <a:p>
                <a:r>
                  <a:rPr lang="en-GB" sz="1200" noProof="0">
                    <a:solidFill>
                      <a:schemeClr val="tx2"/>
                    </a:solidFill>
                  </a:rPr>
                  <a:t>Low SDI</a:t>
                </a:r>
              </a:p>
            </p:txBody>
          </p:sp>
        </p:grpSp>
        <p:grpSp>
          <p:nvGrpSpPr>
            <p:cNvPr id="85" name="Group 84">
              <a:extLst>
                <a:ext uri="{FF2B5EF4-FFF2-40B4-BE49-F238E27FC236}">
                  <a16:creationId xmlns:a16="http://schemas.microsoft.com/office/drawing/2014/main" id="{D4360495-4ADF-6C3B-1331-907D85770CF3}"/>
                </a:ext>
              </a:extLst>
            </p:cNvPr>
            <p:cNvGrpSpPr/>
            <p:nvPr/>
          </p:nvGrpSpPr>
          <p:grpSpPr>
            <a:xfrm>
              <a:off x="5841999" y="3218927"/>
              <a:ext cx="1164019" cy="184666"/>
              <a:chOff x="7684439" y="174346"/>
              <a:chExt cx="1164019" cy="184666"/>
            </a:xfrm>
          </p:grpSpPr>
          <p:grpSp>
            <p:nvGrpSpPr>
              <p:cNvPr id="86" name="Group 85">
                <a:extLst>
                  <a:ext uri="{FF2B5EF4-FFF2-40B4-BE49-F238E27FC236}">
                    <a16:creationId xmlns:a16="http://schemas.microsoft.com/office/drawing/2014/main" id="{94E814B1-356E-DCA5-FFD8-96F5B56900E2}"/>
                  </a:ext>
                </a:extLst>
              </p:cNvPr>
              <p:cNvGrpSpPr/>
              <p:nvPr/>
            </p:nvGrpSpPr>
            <p:grpSpPr>
              <a:xfrm>
                <a:off x="7684439" y="221175"/>
                <a:ext cx="216000" cy="72000"/>
                <a:chOff x="1509669" y="221175"/>
                <a:chExt cx="216000" cy="72000"/>
              </a:xfrm>
            </p:grpSpPr>
            <p:cxnSp>
              <p:nvCxnSpPr>
                <p:cNvPr id="88" name="Straight Connector 87">
                  <a:extLst>
                    <a:ext uri="{FF2B5EF4-FFF2-40B4-BE49-F238E27FC236}">
                      <a16:creationId xmlns:a16="http://schemas.microsoft.com/office/drawing/2014/main" id="{E7538A98-F74C-AA28-6260-EC0537F6D5AA}"/>
                    </a:ext>
                  </a:extLst>
                </p:cNvPr>
                <p:cNvCxnSpPr>
                  <a:cxnSpLocks/>
                </p:cNvCxnSpPr>
                <p:nvPr/>
              </p:nvCxnSpPr>
              <p:spPr>
                <a:xfrm>
                  <a:off x="1509669" y="257175"/>
                  <a:ext cx="216000" cy="0"/>
                </a:xfrm>
                <a:prstGeom prst="line">
                  <a:avLst/>
                </a:prstGeom>
                <a:ln w="19050">
                  <a:solidFill>
                    <a:srgbClr val="033D65"/>
                  </a:solidFill>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53E2AEF0-269B-98C8-C569-3820A67AC270}"/>
                    </a:ext>
                  </a:extLst>
                </p:cNvPr>
                <p:cNvSpPr/>
                <p:nvPr/>
              </p:nvSpPr>
              <p:spPr>
                <a:xfrm>
                  <a:off x="1581669" y="221175"/>
                  <a:ext cx="72000" cy="72000"/>
                </a:xfrm>
                <a:prstGeom prst="ellipse">
                  <a:avLst/>
                </a:prstGeom>
                <a:solidFill>
                  <a:srgbClr val="033D6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87" name="TextBox 86">
                <a:extLst>
                  <a:ext uri="{FF2B5EF4-FFF2-40B4-BE49-F238E27FC236}">
                    <a16:creationId xmlns:a16="http://schemas.microsoft.com/office/drawing/2014/main" id="{F38B7B92-6903-75BE-C3F7-C0A7A0749E7B}"/>
                  </a:ext>
                </a:extLst>
              </p:cNvPr>
              <p:cNvSpPr txBox="1"/>
              <p:nvPr/>
            </p:nvSpPr>
            <p:spPr>
              <a:xfrm>
                <a:off x="7937895" y="174346"/>
                <a:ext cx="910563" cy="184666"/>
              </a:xfrm>
              <a:prstGeom prst="rect">
                <a:avLst/>
              </a:prstGeom>
              <a:noFill/>
            </p:spPr>
            <p:txBody>
              <a:bodyPr wrap="square" lIns="36000" tIns="0" rIns="36000" bIns="0" rtlCol="0">
                <a:spAutoFit/>
              </a:bodyPr>
              <a:lstStyle/>
              <a:p>
                <a:r>
                  <a:rPr lang="en-GB" sz="1200" noProof="0">
                    <a:solidFill>
                      <a:schemeClr val="tx2"/>
                    </a:solidFill>
                  </a:rPr>
                  <a:t>Middle SDI</a:t>
                </a:r>
              </a:p>
            </p:txBody>
          </p:sp>
        </p:grpSp>
      </p:grpSp>
    </p:spTree>
    <p:custDataLst>
      <p:tags r:id="rId1"/>
    </p:custDataLst>
    <p:extLst>
      <p:ext uri="{BB962C8B-B14F-4D97-AF65-F5344CB8AC3E}">
        <p14:creationId xmlns:p14="http://schemas.microsoft.com/office/powerpoint/2010/main" val="2952397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7C64-C953-335D-E2FF-3137637097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3FA85A-7A26-D53B-2CDD-13178ABC0528}"/>
              </a:ext>
            </a:extLst>
          </p:cNvPr>
          <p:cNvSpPr>
            <a:spLocks noGrp="1"/>
          </p:cNvSpPr>
          <p:nvPr>
            <p:ph type="title"/>
          </p:nvPr>
        </p:nvSpPr>
        <p:spPr>
          <a:xfrm>
            <a:off x="1219200" y="546100"/>
            <a:ext cx="6642100" cy="2105818"/>
          </a:xfrm>
        </p:spPr>
        <p:txBody>
          <a:bodyPr/>
          <a:lstStyle/>
          <a:p>
            <a:r>
              <a:rPr lang="en-GB" noProof="0"/>
              <a:t>Mortality in schizophrenia</a:t>
            </a:r>
          </a:p>
        </p:txBody>
      </p:sp>
      <p:sp>
        <p:nvSpPr>
          <p:cNvPr id="5" name="Text Placeholder 4">
            <a:extLst>
              <a:ext uri="{FF2B5EF4-FFF2-40B4-BE49-F238E27FC236}">
                <a16:creationId xmlns:a16="http://schemas.microsoft.com/office/drawing/2014/main" id="{7CCCA352-1393-7FA7-B9F0-DF0AFCB21E48}"/>
              </a:ext>
            </a:extLst>
          </p:cNvPr>
          <p:cNvSpPr>
            <a:spLocks noGrp="1"/>
          </p:cNvSpPr>
          <p:nvPr>
            <p:ph type="body" idx="1"/>
          </p:nvPr>
        </p:nvSpPr>
        <p:spPr>
          <a:xfrm>
            <a:off x="1219200" y="2678906"/>
            <a:ext cx="6642100" cy="1500187"/>
          </a:xfrm>
        </p:spPr>
        <p:txBody>
          <a:bodyPr/>
          <a:lstStyle/>
          <a:p>
            <a:endParaRPr lang="en-GB" noProof="0">
              <a:solidFill>
                <a:schemeClr val="accent3">
                  <a:lumMod val="50000"/>
                </a:schemeClr>
              </a:solidFill>
            </a:endParaRPr>
          </a:p>
        </p:txBody>
      </p:sp>
    </p:spTree>
    <p:custDataLst>
      <p:tags r:id="rId1"/>
    </p:custDataLst>
    <p:extLst>
      <p:ext uri="{BB962C8B-B14F-4D97-AF65-F5344CB8AC3E}">
        <p14:creationId xmlns:p14="http://schemas.microsoft.com/office/powerpoint/2010/main" val="343055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6BAD6-4D58-7DE9-8370-0D9680286222}"/>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D10E7C8F-2731-5685-74B8-26A1CA9C87AA}"/>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29DECB01-A485-C967-18B3-970F585BB2D2}"/>
              </a:ext>
            </a:extLst>
          </p:cNvPr>
          <p:cNvSpPr>
            <a:spLocks noGrp="1"/>
          </p:cNvSpPr>
          <p:nvPr>
            <p:ph type="title"/>
          </p:nvPr>
        </p:nvSpPr>
        <p:spPr/>
        <p:txBody>
          <a:bodyPr/>
          <a:lstStyle/>
          <a:p>
            <a:r>
              <a:rPr lang="en-GB" noProof="0"/>
              <a:t>Life expectancy in schizophrenia</a:t>
            </a:r>
          </a:p>
        </p:txBody>
      </p:sp>
      <p:sp>
        <p:nvSpPr>
          <p:cNvPr id="2" name="Text Placeholder 1">
            <a:extLst>
              <a:ext uri="{FF2B5EF4-FFF2-40B4-BE49-F238E27FC236}">
                <a16:creationId xmlns:a16="http://schemas.microsoft.com/office/drawing/2014/main" id="{BF93400E-8BAD-C6AE-A35B-299331EA87E7}"/>
              </a:ext>
            </a:extLst>
          </p:cNvPr>
          <p:cNvSpPr>
            <a:spLocks noGrp="1"/>
          </p:cNvSpPr>
          <p:nvPr>
            <p:ph type="body" sz="quarter" idx="18"/>
          </p:nvPr>
        </p:nvSpPr>
        <p:spPr>
          <a:xfrm>
            <a:off x="539749" y="6102000"/>
            <a:ext cx="4296411" cy="619200"/>
          </a:xfrm>
        </p:spPr>
        <p:txBody>
          <a:bodyPr/>
          <a:lstStyle/>
          <a:p>
            <a:r>
              <a:rPr lang="en-GB" noProof="0"/>
              <a:t>BD=bipolar disorder; CI=confidence interval; ED=eating disorder; PD=personality disorder; SCZ=schizophrenia; SMI=severe mental illness; SSD=schizophrenia-spectrum disorder; YPLL=years of potential life lost </a:t>
            </a:r>
          </a:p>
          <a:p>
            <a:r>
              <a:rPr lang="en-GB" noProof="0"/>
              <a:t>Chan et al. EClinicalMedicine 2023;65:102294</a:t>
            </a:r>
          </a:p>
        </p:txBody>
      </p:sp>
      <p:sp>
        <p:nvSpPr>
          <p:cNvPr id="6" name="Slide Number Placeholder 5">
            <a:extLst>
              <a:ext uri="{FF2B5EF4-FFF2-40B4-BE49-F238E27FC236}">
                <a16:creationId xmlns:a16="http://schemas.microsoft.com/office/drawing/2014/main" id="{4131EA0F-9FC8-3934-F0AB-5693B05E284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4" name="Content Placeholder 4">
            <a:extLst>
              <a:ext uri="{FF2B5EF4-FFF2-40B4-BE49-F238E27FC236}">
                <a16:creationId xmlns:a16="http://schemas.microsoft.com/office/drawing/2014/main" id="{6338A319-1070-72E4-B6BC-6CA1A66E5244}"/>
              </a:ext>
            </a:extLst>
          </p:cNvPr>
          <p:cNvSpPr txBox="1">
            <a:spLocks/>
          </p:cNvSpPr>
          <p:nvPr/>
        </p:nvSpPr>
        <p:spPr>
          <a:xfrm>
            <a:off x="539751" y="1416785"/>
            <a:ext cx="4483280" cy="4415215"/>
          </a:xfrm>
          <a:prstGeom prst="rect">
            <a:avLst/>
          </a:prstGeom>
        </p:spPr>
        <p:txBody>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a:p>
            <a:pPr marL="0" marR="0" lvl="0" indent="0" algn="l"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a:p>
            <a:pPr marL="18000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srgbClr val="3F1A01"/>
              </a:solidFill>
              <a:effectLst/>
              <a:uLnTx/>
              <a:uFillTx/>
              <a:latin typeface="Arial"/>
              <a:ea typeface="+mn-ea"/>
              <a:cs typeface="+mn-cs"/>
            </a:endParaRPr>
          </a:p>
        </p:txBody>
      </p:sp>
      <p:graphicFrame>
        <p:nvGraphicFramePr>
          <p:cNvPr id="5" name="Table 4">
            <a:extLst>
              <a:ext uri="{FF2B5EF4-FFF2-40B4-BE49-F238E27FC236}">
                <a16:creationId xmlns:a16="http://schemas.microsoft.com/office/drawing/2014/main" id="{BCA87F76-94F9-B7D2-BB24-1344E33A3F9A}"/>
              </a:ext>
            </a:extLst>
          </p:cNvPr>
          <p:cNvGraphicFramePr>
            <a:graphicFrameLocks noGrp="1"/>
          </p:cNvGraphicFramePr>
          <p:nvPr>
            <p:extLst>
              <p:ext uri="{D42A27DB-BD31-4B8C-83A1-F6EECF244321}">
                <p14:modId xmlns:p14="http://schemas.microsoft.com/office/powerpoint/2010/main" val="1734516713"/>
              </p:ext>
            </p:extLst>
          </p:nvPr>
        </p:nvGraphicFramePr>
        <p:xfrm>
          <a:off x="523790" y="2019308"/>
          <a:ext cx="4618776" cy="2748960"/>
        </p:xfrm>
        <a:graphic>
          <a:graphicData uri="http://schemas.openxmlformats.org/drawingml/2006/table">
            <a:tbl>
              <a:tblPr firstRow="1" bandRow="1">
                <a:effectLst/>
                <a:tableStyleId>{2D5ABB26-0587-4C30-8999-92F81FD0307C}</a:tableStyleId>
              </a:tblPr>
              <a:tblGrid>
                <a:gridCol w="1199850">
                  <a:extLst>
                    <a:ext uri="{9D8B030D-6E8A-4147-A177-3AD203B41FA5}">
                      <a16:colId xmlns:a16="http://schemas.microsoft.com/office/drawing/2014/main" val="796413520"/>
                    </a:ext>
                  </a:extLst>
                </a:gridCol>
                <a:gridCol w="1139642">
                  <a:extLst>
                    <a:ext uri="{9D8B030D-6E8A-4147-A177-3AD203B41FA5}">
                      <a16:colId xmlns:a16="http://schemas.microsoft.com/office/drawing/2014/main" val="546986024"/>
                    </a:ext>
                  </a:extLst>
                </a:gridCol>
                <a:gridCol w="1139642">
                  <a:extLst>
                    <a:ext uri="{9D8B030D-6E8A-4147-A177-3AD203B41FA5}">
                      <a16:colId xmlns:a16="http://schemas.microsoft.com/office/drawing/2014/main" val="3781591556"/>
                    </a:ext>
                  </a:extLst>
                </a:gridCol>
                <a:gridCol w="1139642">
                  <a:extLst>
                    <a:ext uri="{9D8B030D-6E8A-4147-A177-3AD203B41FA5}">
                      <a16:colId xmlns:a16="http://schemas.microsoft.com/office/drawing/2014/main" val="1651929166"/>
                    </a:ext>
                  </a:extLst>
                </a:gridCol>
              </a:tblGrid>
              <a:tr h="91632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mj-lt"/>
                          <a:ea typeface="+mn-ea"/>
                          <a:cs typeface="+mn-cs"/>
                          <a:sym typeface=""/>
                        </a:rPr>
                        <a:t>Years </a:t>
                      </a:r>
                      <a:br>
                        <a:rPr lang="en-GB" sz="1400" b="1" i="0" u="none" strike="noStrike" kern="1200" cap="none" spc="0" normalizeH="0" baseline="0" noProof="0">
                          <a:solidFill>
                            <a:schemeClr val="lt1">
                              <a:lumMod val="100000"/>
                            </a:schemeClr>
                          </a:solidFill>
                          <a:latin typeface="+mj-lt"/>
                          <a:ea typeface="+mn-ea"/>
                          <a:cs typeface="+mn-cs"/>
                          <a:sym typeface=""/>
                        </a:rPr>
                      </a:br>
                      <a:r>
                        <a:rPr lang="en-GB" sz="1400" b="1" i="0" u="none" strike="noStrike" kern="1200" cap="none" spc="0" normalizeH="0" baseline="0" noProof="0">
                          <a:solidFill>
                            <a:schemeClr val="lt1">
                              <a:lumMod val="100000"/>
                            </a:schemeClr>
                          </a:solidFill>
                          <a:latin typeface="+mj-lt"/>
                          <a:ea typeface="+mn-ea"/>
                          <a:cs typeface="+mn-cs"/>
                          <a:sym typeface=""/>
                        </a:rPr>
                        <a:t>(95% CI)</a:t>
                      </a: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mj-lt"/>
                          <a:ea typeface="+mn-ea"/>
                          <a:cs typeface="+mn-cs"/>
                          <a:sym typeface=""/>
                        </a:rPr>
                        <a:t>Male</a:t>
                      </a: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mj-lt"/>
                          <a:ea typeface="+mn-ea"/>
                          <a:cs typeface="+mn-cs"/>
                          <a:sym typeface=""/>
                        </a:rPr>
                        <a:t>Female</a:t>
                      </a: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mj-lt"/>
                          <a:ea typeface="+mn-ea"/>
                          <a:cs typeface="+mn-cs"/>
                          <a:sym typeface=""/>
                        </a:rPr>
                        <a:t>Overall</a:t>
                      </a:r>
                    </a:p>
                  </a:txBody>
                  <a:tcPr marL="90000" marR="90000" marT="46800" marB="4680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691912527"/>
                  </a:ext>
                </a:extLst>
              </a:tr>
              <a:tr h="916320">
                <a:tc>
                  <a:txBody>
                    <a:bodyPr/>
                    <a:lstStyle/>
                    <a:p>
                      <a:pPr marL="0" marR="0" lvl="0" indent="0" algn="l" defTabSz="914400" rtl="0" eaLnBrk="1" fontAlgn="auto" hangingPunct="1">
                        <a:lnSpc>
                          <a:spcPct val="100000"/>
                        </a:lnSpc>
                        <a:spcBef>
                          <a:spcPts val="600"/>
                        </a:spcBef>
                        <a:spcAft>
                          <a:spcPts val="0"/>
                        </a:spcAft>
                        <a:buFontTx/>
                        <a:buNone/>
                      </a:pPr>
                      <a:r>
                        <a:rPr lang="en-GB" sz="1400" b="1" i="0" u="none" strike="noStrike" kern="1200" cap="none" spc="0" normalizeH="0" baseline="0" noProof="0">
                          <a:solidFill>
                            <a:schemeClr val="tx1"/>
                          </a:solidFill>
                          <a:latin typeface="+mj-lt"/>
                          <a:ea typeface="+mn-ea"/>
                          <a:cs typeface="+mn-cs"/>
                          <a:sym typeface=""/>
                        </a:rPr>
                        <a:t>Life expectancy</a:t>
                      </a: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400" b="1" i="0" u="none" strike="noStrike" kern="1200" baseline="0" noProof="0">
                          <a:solidFill>
                            <a:schemeClr val="tx1"/>
                          </a:solidFill>
                          <a:latin typeface="+mn-lt"/>
                          <a:ea typeface="+mn-ea"/>
                          <a:cs typeface="+mn-cs"/>
                        </a:rPr>
                        <a:t>61.7</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(59.3, 64.1)</a:t>
                      </a:r>
                      <a:endParaRPr lang="en-GB" sz="1200" b="0" i="0" u="none" strike="noStrike" kern="1200" cap="none" spc="0" normalizeH="0" baseline="0" noProof="0">
                        <a:solidFill>
                          <a:schemeClr val="tx1"/>
                        </a:solidFill>
                        <a:latin typeface="+mj-lt"/>
                        <a:ea typeface="+mn-ea"/>
                        <a:cs typeface="+mn-cs"/>
                        <a:sym typeface=""/>
                      </a:endParaRP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400" b="1" i="0" u="none" strike="noStrike" kern="1200" baseline="0" noProof="0">
                          <a:solidFill>
                            <a:schemeClr val="tx1"/>
                          </a:solidFill>
                          <a:latin typeface="+mn-lt"/>
                          <a:ea typeface="+mn-ea"/>
                          <a:cs typeface="+mn-cs"/>
                        </a:rPr>
                        <a:t>69.2</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(66.8, 71.6)</a:t>
                      </a:r>
                      <a:endParaRPr lang="en-GB" sz="1200" b="0" i="0" u="none" strike="noStrike" kern="1200" cap="none" spc="0" normalizeH="0" baseline="0" noProof="0">
                        <a:solidFill>
                          <a:schemeClr val="tx1"/>
                        </a:solidFill>
                        <a:latin typeface="+mj-lt"/>
                        <a:ea typeface="+mn-ea"/>
                        <a:cs typeface="+mn-cs"/>
                        <a:sym typeface=""/>
                      </a:endParaRP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400" b="1" i="0" u="none" strike="noStrike" kern="1200" baseline="0" noProof="0">
                          <a:solidFill>
                            <a:schemeClr val="tx1"/>
                          </a:solidFill>
                          <a:latin typeface="+mn-lt"/>
                          <a:ea typeface="+mn-ea"/>
                          <a:cs typeface="+mn-cs"/>
                        </a:rPr>
                        <a:t>63.7</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(61.5, 65.8)</a:t>
                      </a:r>
                      <a:endParaRPr lang="en-GB" sz="1200" b="0" i="0" u="none" strike="noStrike" kern="1200" cap="none" spc="0" normalizeH="0" baseline="0" noProof="0">
                        <a:solidFill>
                          <a:schemeClr val="tx1"/>
                        </a:solidFill>
                        <a:latin typeface="+mj-lt"/>
                        <a:ea typeface="+mn-ea"/>
                        <a:cs typeface="+mn-cs"/>
                        <a:sym typeface=""/>
                      </a:endParaRPr>
                    </a:p>
                  </a:txBody>
                  <a:tcPr marL="90000" marR="90000" marT="46800" marB="468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386469266"/>
                  </a:ext>
                </a:extLst>
              </a:tr>
              <a:tr h="916320">
                <a:tc>
                  <a:txBody>
                    <a:bodyPr/>
                    <a:lstStyle/>
                    <a:p>
                      <a:pPr algn="l" defTabSz="914400"/>
                      <a:r>
                        <a:rPr lang="en-GB" sz="1400" b="1" noProof="0">
                          <a:solidFill>
                            <a:schemeClr val="tx1"/>
                          </a:solidFill>
                          <a:latin typeface="+mj-lt"/>
                        </a:rPr>
                        <a:t>YPLL</a:t>
                      </a: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36000" lvl="1" algn="ctr"/>
                      <a:r>
                        <a:rPr lang="en-GB" sz="1400" b="1" i="0" u="none" strike="noStrike" kern="1200" baseline="0" noProof="0">
                          <a:solidFill>
                            <a:schemeClr val="tx1"/>
                          </a:solidFill>
                          <a:latin typeface="+mn-lt"/>
                          <a:ea typeface="+mn-ea"/>
                          <a:cs typeface="+mn-cs"/>
                        </a:rPr>
                        <a:t>15.0</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(13.3, 16.6)</a:t>
                      </a:r>
                      <a:endParaRPr lang="en-GB" sz="1200" noProof="0">
                        <a:solidFill>
                          <a:schemeClr val="tx1"/>
                        </a:solidFill>
                        <a:latin typeface="+mj-lt"/>
                      </a:endParaRP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36000" lvl="1" algn="ctr" defTabSz="914400" rtl="0" eaLnBrk="1" latinLnBrk="0" hangingPunct="1"/>
                      <a:r>
                        <a:rPr lang="en-GB" sz="1400" b="1" i="0" u="none" strike="noStrike" kern="1200" baseline="0" noProof="0">
                          <a:solidFill>
                            <a:schemeClr val="tx1"/>
                          </a:solidFill>
                          <a:latin typeface="+mn-lt"/>
                          <a:ea typeface="+mn-ea"/>
                          <a:cs typeface="+mn-cs"/>
                        </a:rPr>
                        <a:t>13.1</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(11.3, 14.9)</a:t>
                      </a:r>
                      <a:endParaRPr lang="en-GB" sz="1200" kern="1200" noProof="0">
                        <a:solidFill>
                          <a:schemeClr val="tx1"/>
                        </a:solidFill>
                        <a:latin typeface="+mj-lt"/>
                        <a:ea typeface="+mn-ea"/>
                        <a:cs typeface="+mn-cs"/>
                      </a:endParaRPr>
                    </a:p>
                  </a:txBody>
                  <a:tcPr marL="90000" marR="90000" marT="46800" marB="468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noProof="0">
                          <a:solidFill>
                            <a:schemeClr val="tx1"/>
                          </a:solidFill>
                          <a:latin typeface="+mn-lt"/>
                          <a:ea typeface="+mn-ea"/>
                          <a:cs typeface="+mn-cs"/>
                        </a:rPr>
                        <a:t>15.2</a:t>
                      </a:r>
                      <a:r>
                        <a:rPr lang="en-GB" sz="1400" b="0" i="0" u="none" strike="noStrike" kern="1200" baseline="0" noProof="0">
                          <a:solidFill>
                            <a:schemeClr val="tx1"/>
                          </a:solidFill>
                          <a:latin typeface="+mn-lt"/>
                          <a:ea typeface="+mn-ea"/>
                          <a:cs typeface="+mn-cs"/>
                        </a:rPr>
                        <a:t> </a:t>
                      </a:r>
                      <a:br>
                        <a:rPr lang="en-GB" sz="1400" b="0" i="0" u="none" strike="noStrike" kern="1200" baseline="0" noProof="0">
                          <a:solidFill>
                            <a:schemeClr val="tx1"/>
                          </a:solidFill>
                          <a:latin typeface="+mn-lt"/>
                          <a:ea typeface="+mn-ea"/>
                          <a:cs typeface="+mn-cs"/>
                        </a:rPr>
                      </a:br>
                      <a:r>
                        <a:rPr lang="en-GB" sz="1400" b="0" i="0" u="none" strike="noStrike" kern="1200" baseline="0" noProof="0">
                          <a:solidFill>
                            <a:schemeClr val="tx1"/>
                          </a:solidFill>
                          <a:latin typeface="+mn-lt"/>
                          <a:ea typeface="+mn-ea"/>
                          <a:cs typeface="+mn-cs"/>
                        </a:rPr>
                        <a:t>(13.8, 16.7)</a:t>
                      </a:r>
                      <a:endParaRPr lang="en-GB" sz="1200" kern="1200" noProof="0">
                        <a:solidFill>
                          <a:schemeClr val="tx1"/>
                        </a:solidFill>
                        <a:latin typeface="+mj-lt"/>
                        <a:ea typeface="+mn-ea"/>
                        <a:cs typeface="+mn-cs"/>
                      </a:endParaRPr>
                    </a:p>
                  </a:txBody>
                  <a:tcPr marL="90000" marR="90000" marT="46800" marB="4680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99384075"/>
                  </a:ext>
                </a:extLst>
              </a:tr>
            </a:tbl>
          </a:graphicData>
        </a:graphic>
      </p:graphicFrame>
      <p:sp>
        <p:nvSpPr>
          <p:cNvPr id="17" name="Rectangle: Rounded Corners 16">
            <a:extLst>
              <a:ext uri="{FF2B5EF4-FFF2-40B4-BE49-F238E27FC236}">
                <a16:creationId xmlns:a16="http://schemas.microsoft.com/office/drawing/2014/main" id="{43774146-1524-FF95-945C-EACC639206BE}"/>
              </a:ext>
            </a:extLst>
          </p:cNvPr>
          <p:cNvSpPr/>
          <p:nvPr/>
        </p:nvSpPr>
        <p:spPr>
          <a:xfrm>
            <a:off x="522858" y="5111642"/>
            <a:ext cx="11127806" cy="919401"/>
          </a:xfrm>
          <a:prstGeom prst="roundRect">
            <a:avLst/>
          </a:prstGeom>
          <a:solidFill>
            <a:schemeClr val="accent4">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The </a:t>
            </a:r>
            <a:r>
              <a:rPr kumimoji="0" lang="en-GB" sz="1600" b="1" i="0" u="none" strike="noStrike" kern="1200" cap="none" spc="0" normalizeH="0" baseline="0" noProof="0">
                <a:ln>
                  <a:noFill/>
                </a:ln>
                <a:solidFill>
                  <a:srgbClr val="3F1A01"/>
                </a:solidFill>
                <a:effectLst/>
                <a:uLnTx/>
                <a:uFillTx/>
                <a:latin typeface="Arial"/>
                <a:ea typeface="+mn-ea"/>
                <a:cs typeface="+mn-cs"/>
              </a:rPr>
              <a:t>shortest life expectancy </a:t>
            </a:r>
            <a:r>
              <a:rPr kumimoji="0" lang="en-GB" sz="1600" b="0" i="0" u="none" strike="noStrike" kern="1200" cap="none" spc="0" normalizeH="0" baseline="0" noProof="0">
                <a:ln>
                  <a:noFill/>
                </a:ln>
                <a:solidFill>
                  <a:srgbClr val="3F1A01"/>
                </a:solidFill>
                <a:effectLst/>
                <a:uLnTx/>
                <a:uFillTx/>
                <a:latin typeface="Arial"/>
                <a:ea typeface="+mn-ea"/>
                <a:cs typeface="+mn-cs"/>
              </a:rPr>
              <a:t>was reported for people with </a:t>
            </a:r>
            <a:r>
              <a:rPr kumimoji="0" lang="en-GB" sz="1600" b="1" i="0" u="none" strike="noStrike" kern="1200" cap="none" spc="0" normalizeH="0" baseline="0" noProof="0">
                <a:ln>
                  <a:noFill/>
                </a:ln>
                <a:solidFill>
                  <a:srgbClr val="3F1A01"/>
                </a:solidFill>
                <a:effectLst/>
                <a:uLnTx/>
                <a:uFillTx/>
                <a:latin typeface="Arial"/>
                <a:ea typeface="+mn-ea"/>
                <a:cs typeface="+mn-cs"/>
              </a:rPr>
              <a:t>substance use disorders</a:t>
            </a:r>
            <a:r>
              <a:rPr kumimoji="0" lang="en-GB" sz="1600" b="0" i="0" u="none" strike="noStrike" kern="1200" cap="none" spc="0" normalizeH="0" baseline="0" noProof="0">
                <a:ln>
                  <a:noFill/>
                </a:ln>
                <a:solidFill>
                  <a:srgbClr val="3F1A01"/>
                </a:solidFill>
                <a:effectLst/>
                <a:uLnTx/>
                <a:uFillTx/>
                <a:latin typeface="Arial"/>
                <a:ea typeface="+mn-ea"/>
                <a:cs typeface="+mn-cs"/>
              </a:rPr>
              <a:t>, </a:t>
            </a:r>
            <a:br>
              <a:rPr kumimoji="0" lang="en-GB" sz="1600" b="0" i="0" u="none" strike="noStrike" kern="1200" cap="none" spc="0" normalizeH="0" baseline="0" noProof="0">
                <a:ln>
                  <a:noFill/>
                </a:ln>
                <a:solidFill>
                  <a:srgbClr val="3F1A01"/>
                </a:solidFill>
                <a:effectLst/>
                <a:uLnTx/>
                <a:uFillTx/>
                <a:latin typeface="Arial"/>
                <a:ea typeface="+mn-ea"/>
                <a:cs typeface="+mn-cs"/>
              </a:rPr>
            </a:br>
            <a:r>
              <a:rPr kumimoji="0" lang="en-GB" sz="1600" b="0" i="0" u="none" strike="noStrike" kern="1200" cap="none" spc="0" normalizeH="0" baseline="0" noProof="0">
                <a:ln>
                  <a:noFill/>
                </a:ln>
                <a:solidFill>
                  <a:srgbClr val="3F1A01"/>
                </a:solidFill>
                <a:effectLst/>
                <a:uLnTx/>
                <a:uFillTx/>
                <a:latin typeface="Arial"/>
                <a:ea typeface="+mn-ea"/>
                <a:cs typeface="+mn-cs"/>
              </a:rPr>
              <a:t>followed by depressive disorders, personality disorders, and </a:t>
            </a:r>
            <a:r>
              <a:rPr kumimoji="0" lang="en-GB" sz="1600" b="1" i="0" u="none" strike="noStrike" kern="1200" cap="none" spc="0" normalizeH="0" baseline="0" noProof="0">
                <a:ln>
                  <a:noFill/>
                </a:ln>
                <a:solidFill>
                  <a:srgbClr val="3F1A01"/>
                </a:solidFill>
                <a:effectLst/>
                <a:uLnTx/>
                <a:uFillTx/>
                <a:latin typeface="Arial"/>
                <a:ea typeface="+mn-ea"/>
                <a:cs typeface="+mn-cs"/>
              </a:rPr>
              <a:t>schizophrenia</a:t>
            </a:r>
            <a:r>
              <a:rPr kumimoji="0" lang="en-GB" sz="1600" b="0" i="0" u="none" strike="noStrike" kern="1200" cap="none" spc="0" normalizeH="0" baseline="0" noProof="0">
                <a:ln>
                  <a:noFill/>
                </a:ln>
                <a:solidFill>
                  <a:srgbClr val="3F1A01"/>
                </a:solidFill>
                <a:effectLst/>
                <a:uLnTx/>
                <a:uFillTx/>
                <a:latin typeface="Arial"/>
                <a:ea typeface="+mn-ea"/>
                <a:cs typeface="+mn-cs"/>
              </a:rPr>
              <a:t>; YPLL was highest for people with substance use disorders, eating disorders, </a:t>
            </a:r>
            <a:r>
              <a:rPr kumimoji="0" lang="en-US" sz="1600" b="0" i="0" u="none" strike="noStrike" kern="1200" cap="none" spc="0" normalizeH="0" baseline="0" noProof="0">
                <a:ln>
                  <a:noFill/>
                </a:ln>
                <a:solidFill>
                  <a:srgbClr val="3F1A01"/>
                </a:solidFill>
                <a:effectLst/>
                <a:uLnTx/>
                <a:uFillTx/>
                <a:latin typeface="Arial"/>
                <a:ea typeface="+mn-ea"/>
                <a:cs typeface="+mn-cs"/>
              </a:rPr>
              <a:t>schizophrenia-spectrum disorders, and personality disorders.</a:t>
            </a:r>
            <a:endParaRPr kumimoji="0" lang="en-GB" sz="1600" b="0" i="0" u="none" strike="noStrike" kern="1200" cap="none" spc="0" normalizeH="0" baseline="0" noProof="0">
              <a:ln>
                <a:noFill/>
              </a:ln>
              <a:solidFill>
                <a:srgbClr val="3F1A01"/>
              </a:solidFill>
              <a:effectLst/>
              <a:uLnTx/>
              <a:uFillTx/>
              <a:latin typeface="Arial"/>
              <a:ea typeface="+mn-ea"/>
              <a:cs typeface="+mn-cs"/>
            </a:endParaRPr>
          </a:p>
        </p:txBody>
      </p:sp>
      <p:sp>
        <p:nvSpPr>
          <p:cNvPr id="20" name="TextBox 19">
            <a:extLst>
              <a:ext uri="{FF2B5EF4-FFF2-40B4-BE49-F238E27FC236}">
                <a16:creationId xmlns:a16="http://schemas.microsoft.com/office/drawing/2014/main" id="{898A8329-4E73-C9CB-2B91-EC59396A74FF}"/>
              </a:ext>
            </a:extLst>
          </p:cNvPr>
          <p:cNvSpPr txBox="1"/>
          <p:nvPr/>
        </p:nvSpPr>
        <p:spPr>
          <a:xfrm>
            <a:off x="693681" y="1341626"/>
            <a:ext cx="42789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7B9CBB">
                    <a:lumMod val="50000"/>
                  </a:srgbClr>
                </a:solidFill>
                <a:effectLst/>
                <a:uLnTx/>
                <a:uFillTx/>
                <a:latin typeface="Arial"/>
                <a:ea typeface="+mn-ea"/>
                <a:cs typeface="+mn-cs"/>
              </a:rPr>
              <a:t>Life expectancy and YPLL in</a:t>
            </a:r>
            <a:br>
              <a:rPr kumimoji="0" lang="en-GB" sz="1400" b="1" i="0" u="none" strike="noStrike" kern="1200" cap="none" spc="0" normalizeH="0" baseline="0" noProof="0">
                <a:ln>
                  <a:noFill/>
                </a:ln>
                <a:solidFill>
                  <a:srgbClr val="7B9CBB">
                    <a:lumMod val="50000"/>
                  </a:srgbClr>
                </a:solidFill>
                <a:effectLst/>
                <a:uLnTx/>
                <a:uFillTx/>
                <a:latin typeface="Arial"/>
                <a:ea typeface="+mn-ea"/>
                <a:cs typeface="+mn-cs"/>
              </a:rPr>
            </a:br>
            <a:r>
              <a:rPr kumimoji="0" lang="en-GB" sz="1400" b="1" i="0" u="none" strike="noStrike" kern="1200" cap="none" spc="0" normalizeH="0" baseline="0" noProof="0">
                <a:ln>
                  <a:noFill/>
                </a:ln>
                <a:solidFill>
                  <a:srgbClr val="7B9CBB">
                    <a:lumMod val="50000"/>
                  </a:srgbClr>
                </a:solidFill>
                <a:effectLst/>
                <a:uLnTx/>
                <a:uFillTx/>
                <a:latin typeface="Arial"/>
                <a:ea typeface="+mn-ea"/>
                <a:cs typeface="+mn-cs"/>
              </a:rPr>
              <a:t>people with schizophrenia</a:t>
            </a:r>
          </a:p>
        </p:txBody>
      </p:sp>
      <p:sp>
        <p:nvSpPr>
          <p:cNvPr id="3" name="TextBox 7">
            <a:extLst>
              <a:ext uri="{FF2B5EF4-FFF2-40B4-BE49-F238E27FC236}">
                <a16:creationId xmlns:a16="http://schemas.microsoft.com/office/drawing/2014/main" id="{DF19A571-CB5F-6683-DF5D-6BDF8935044B}"/>
              </a:ext>
            </a:extLst>
          </p:cNvPr>
          <p:cNvSpPr txBox="1"/>
          <p:nvPr/>
        </p:nvSpPr>
        <p:spPr>
          <a:xfrm>
            <a:off x="5393833" y="6121036"/>
            <a:ext cx="6278041" cy="600164"/>
          </a:xfrm>
          <a:prstGeom prst="rect">
            <a:avLst/>
          </a:prstGeom>
          <a:noFill/>
        </p:spPr>
        <p:txBody>
          <a:bodyPr wrap="square" rIns="0" bIns="0">
            <a:spAutoFit/>
          </a:bodyPr>
          <a:lstStyle/>
          <a:p>
            <a:pPr lvl="0" algn="r" fontAlgn="base">
              <a:defRPr/>
            </a:pPr>
            <a: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This work is from Chan et al.</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 eClinicalMedicine 2023.</a:t>
            </a:r>
            <a: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 ‘Life expectancy and years of potential life lost in people with mental disorders: a systematic review and meta-analysis’, licensed under CC-BY-NC-ND-4.0. Published by Elsevier on behalf of eClinicalMedicine. The work cannot be changed in any way or used commercially without permission</a:t>
            </a:r>
            <a:b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br>
            <a: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from the journal. </a:t>
            </a:r>
            <a:endParaRPr kumimoji="0" lang="en-GB" sz="1200" b="0" i="0" u="none" strike="noStrike" kern="1200" cap="none" spc="0" normalizeH="0" baseline="0" noProof="0">
              <a:ln>
                <a:noFill/>
              </a:ln>
              <a:solidFill>
                <a:srgbClr val="3F1A01"/>
              </a:solidFill>
              <a:effectLst/>
              <a:uLnTx/>
              <a:uFillTx/>
              <a:latin typeface="Times New Roman" panose="02020603050405020304" pitchFamily="18" charset="0"/>
              <a:ea typeface="Times New Roman" panose="02020603050405020304" pitchFamily="18" charset="0"/>
              <a:cs typeface="+mn-cs"/>
            </a:endParaRPr>
          </a:p>
        </p:txBody>
      </p:sp>
      <p:grpSp>
        <p:nvGrpSpPr>
          <p:cNvPr id="76" name="Group 75">
            <a:extLst>
              <a:ext uri="{FF2B5EF4-FFF2-40B4-BE49-F238E27FC236}">
                <a16:creationId xmlns:a16="http://schemas.microsoft.com/office/drawing/2014/main" id="{8DF9C92A-2DDD-3236-0E45-8C8792C72C9C}"/>
              </a:ext>
            </a:extLst>
          </p:cNvPr>
          <p:cNvGrpSpPr/>
          <p:nvPr/>
        </p:nvGrpSpPr>
        <p:grpSpPr>
          <a:xfrm>
            <a:off x="5380673" y="1308320"/>
            <a:ext cx="6180008" cy="3623863"/>
            <a:chOff x="5380673" y="1246903"/>
            <a:chExt cx="6180008" cy="3623863"/>
          </a:xfrm>
        </p:grpSpPr>
        <p:grpSp>
          <p:nvGrpSpPr>
            <p:cNvPr id="15" name="Group 14">
              <a:extLst>
                <a:ext uri="{FF2B5EF4-FFF2-40B4-BE49-F238E27FC236}">
                  <a16:creationId xmlns:a16="http://schemas.microsoft.com/office/drawing/2014/main" id="{22B1A9DD-F1F4-1B2F-7DFA-70C00D57263A}"/>
                </a:ext>
              </a:extLst>
            </p:cNvPr>
            <p:cNvGrpSpPr/>
            <p:nvPr/>
          </p:nvGrpSpPr>
          <p:grpSpPr>
            <a:xfrm>
              <a:off x="5380673" y="1246903"/>
              <a:ext cx="6180008" cy="3569388"/>
              <a:chOff x="6332654" y="1369439"/>
              <a:chExt cx="5288318" cy="3018341"/>
            </a:xfrm>
          </p:grpSpPr>
          <p:pic>
            <p:nvPicPr>
              <p:cNvPr id="11" name="Picture 10">
                <a:extLst>
                  <a:ext uri="{FF2B5EF4-FFF2-40B4-BE49-F238E27FC236}">
                    <a16:creationId xmlns:a16="http://schemas.microsoft.com/office/drawing/2014/main" id="{00DDB145-099B-CAC3-9F4B-D5EBC855106F}"/>
                  </a:ext>
                </a:extLst>
              </p:cNvPr>
              <p:cNvPicPr>
                <a:picLocks noChangeAspect="1"/>
              </p:cNvPicPr>
              <p:nvPr/>
            </p:nvPicPr>
            <p:blipFill>
              <a:blip r:embed="rId4"/>
              <a:srcRect b="55699"/>
              <a:stretch>
                <a:fillRect/>
              </a:stretch>
            </p:blipFill>
            <p:spPr>
              <a:xfrm>
                <a:off x="6343915" y="1726448"/>
                <a:ext cx="5277057" cy="1245273"/>
              </a:xfrm>
              <a:prstGeom prst="rect">
                <a:avLst/>
              </a:prstGeom>
            </p:spPr>
          </p:pic>
          <p:pic>
            <p:nvPicPr>
              <p:cNvPr id="12" name="Picture 11">
                <a:extLst>
                  <a:ext uri="{FF2B5EF4-FFF2-40B4-BE49-F238E27FC236}">
                    <a16:creationId xmlns:a16="http://schemas.microsoft.com/office/drawing/2014/main" id="{4AAA5FB5-404F-6D53-7709-D04E275DF74F}"/>
                  </a:ext>
                </a:extLst>
              </p:cNvPr>
              <p:cNvPicPr>
                <a:picLocks noChangeAspect="1"/>
              </p:cNvPicPr>
              <p:nvPr/>
            </p:nvPicPr>
            <p:blipFill>
              <a:blip r:embed="rId4"/>
              <a:srcRect t="45336" b="19234"/>
              <a:stretch>
                <a:fillRect/>
              </a:stretch>
            </p:blipFill>
            <p:spPr>
              <a:xfrm>
                <a:off x="6332654" y="3275028"/>
                <a:ext cx="5277057" cy="1112752"/>
              </a:xfrm>
              <a:prstGeom prst="rect">
                <a:avLst/>
              </a:prstGeom>
            </p:spPr>
          </p:pic>
          <p:sp>
            <p:nvSpPr>
              <p:cNvPr id="13" name="TextBox 12">
                <a:extLst>
                  <a:ext uri="{FF2B5EF4-FFF2-40B4-BE49-F238E27FC236}">
                    <a16:creationId xmlns:a16="http://schemas.microsoft.com/office/drawing/2014/main" id="{22FF3E2D-8077-27CA-18FC-789E6AD94619}"/>
                  </a:ext>
                </a:extLst>
              </p:cNvPr>
              <p:cNvSpPr txBox="1"/>
              <p:nvPr/>
            </p:nvSpPr>
            <p:spPr>
              <a:xfrm>
                <a:off x="6821151" y="1369439"/>
                <a:ext cx="4300063" cy="442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Life expectancy of people with mental disorders</a:t>
                </a:r>
                <a:b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b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before 2001, in 2001–2010, and after 2010</a:t>
                </a:r>
                <a:endParaRPr kumimoji="0" lang="en-GB" sz="1400" b="1" i="0" u="none" strike="noStrike" kern="1200" cap="none" spc="0" normalizeH="0" baseline="30000" noProof="0">
                  <a:ln>
                    <a:noFill/>
                  </a:ln>
                  <a:solidFill>
                    <a:schemeClr val="accent2">
                      <a:lumMod val="50000"/>
                    </a:schemeClr>
                  </a:solidFill>
                  <a:effectLst/>
                  <a:uLnTx/>
                  <a:uFillTx/>
                  <a:latin typeface="Arial"/>
                  <a:ea typeface="+mn-ea"/>
                  <a:cs typeface="+mn-cs"/>
                </a:endParaRPr>
              </a:p>
            </p:txBody>
          </p:sp>
          <p:sp>
            <p:nvSpPr>
              <p:cNvPr id="14" name="TextBox 13">
                <a:extLst>
                  <a:ext uri="{FF2B5EF4-FFF2-40B4-BE49-F238E27FC236}">
                    <a16:creationId xmlns:a16="http://schemas.microsoft.com/office/drawing/2014/main" id="{C3E0BC32-6D60-45B3-16A6-ADD5F3384200}"/>
                  </a:ext>
                </a:extLst>
              </p:cNvPr>
              <p:cNvSpPr txBox="1"/>
              <p:nvPr/>
            </p:nvSpPr>
            <p:spPr>
              <a:xfrm>
                <a:off x="6710361" y="2973802"/>
                <a:ext cx="4566688" cy="4424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YPPL in people with mental disorders</a:t>
                </a:r>
                <a:b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b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before 2001, in 2001–2010, and after 2010</a:t>
                </a:r>
                <a:endParaRPr kumimoji="0" lang="en-GB" sz="1400" b="1" i="0" u="none" strike="noStrike" kern="1200" cap="none" spc="0" normalizeH="0" baseline="30000" noProof="0">
                  <a:ln>
                    <a:noFill/>
                  </a:ln>
                  <a:solidFill>
                    <a:schemeClr val="accent2">
                      <a:lumMod val="50000"/>
                    </a:schemeClr>
                  </a:solidFill>
                  <a:effectLst/>
                  <a:uLnTx/>
                  <a:uFillTx/>
                  <a:latin typeface="Arial"/>
                  <a:ea typeface="+mn-ea"/>
                  <a:cs typeface="+mn-cs"/>
                </a:endParaRPr>
              </a:p>
            </p:txBody>
          </p:sp>
        </p:grpSp>
        <p:sp>
          <p:nvSpPr>
            <p:cNvPr id="9" name="TextBox 8">
              <a:extLst>
                <a:ext uri="{FF2B5EF4-FFF2-40B4-BE49-F238E27FC236}">
                  <a16:creationId xmlns:a16="http://schemas.microsoft.com/office/drawing/2014/main" id="{61318305-F05A-7BDB-BD3B-7B97B6905893}"/>
                </a:ext>
              </a:extLst>
            </p:cNvPr>
            <p:cNvSpPr txBox="1"/>
            <p:nvPr/>
          </p:nvSpPr>
          <p:spPr>
            <a:xfrm>
              <a:off x="6307928" y="3015901"/>
              <a:ext cx="46910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Dementia</a:t>
              </a:r>
            </a:p>
          </p:txBody>
        </p:sp>
        <p:sp>
          <p:nvSpPr>
            <p:cNvPr id="10" name="TextBox 9">
              <a:extLst>
                <a:ext uri="{FF2B5EF4-FFF2-40B4-BE49-F238E27FC236}">
                  <a16:creationId xmlns:a16="http://schemas.microsoft.com/office/drawing/2014/main" id="{1419003B-5D23-1330-F768-18D1ACB2C331}"/>
                </a:ext>
              </a:extLst>
            </p:cNvPr>
            <p:cNvSpPr txBox="1"/>
            <p:nvPr/>
          </p:nvSpPr>
          <p:spPr>
            <a:xfrm>
              <a:off x="5784055" y="3015901"/>
              <a:ext cx="46910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Any</a:t>
              </a:r>
            </a:p>
          </p:txBody>
        </p:sp>
        <p:sp>
          <p:nvSpPr>
            <p:cNvPr id="16" name="TextBox 15">
              <a:extLst>
                <a:ext uri="{FF2B5EF4-FFF2-40B4-BE49-F238E27FC236}">
                  <a16:creationId xmlns:a16="http://schemas.microsoft.com/office/drawing/2014/main" id="{864D9392-8CDD-71FD-0E6B-99959AE29A50}"/>
                </a:ext>
              </a:extLst>
            </p:cNvPr>
            <p:cNvSpPr txBox="1"/>
            <p:nvPr/>
          </p:nvSpPr>
          <p:spPr>
            <a:xfrm>
              <a:off x="6777034" y="3015902"/>
              <a:ext cx="51366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Substance</a:t>
              </a:r>
            </a:p>
          </p:txBody>
        </p:sp>
        <p:sp>
          <p:nvSpPr>
            <p:cNvPr id="19" name="TextBox 18">
              <a:extLst>
                <a:ext uri="{FF2B5EF4-FFF2-40B4-BE49-F238E27FC236}">
                  <a16:creationId xmlns:a16="http://schemas.microsoft.com/office/drawing/2014/main" id="{EECDA874-6194-4461-CD60-762E0A4D9407}"/>
                </a:ext>
              </a:extLst>
            </p:cNvPr>
            <p:cNvSpPr txBox="1"/>
            <p:nvPr/>
          </p:nvSpPr>
          <p:spPr>
            <a:xfrm>
              <a:off x="7300906" y="3015902"/>
              <a:ext cx="493253"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SMI</a:t>
              </a:r>
            </a:p>
          </p:txBody>
        </p:sp>
        <p:sp>
          <p:nvSpPr>
            <p:cNvPr id="21" name="TextBox 20">
              <a:extLst>
                <a:ext uri="{FF2B5EF4-FFF2-40B4-BE49-F238E27FC236}">
                  <a16:creationId xmlns:a16="http://schemas.microsoft.com/office/drawing/2014/main" id="{C7B615B1-8078-81A5-BC12-6FB411D336D7}"/>
                </a:ext>
              </a:extLst>
            </p:cNvPr>
            <p:cNvSpPr txBox="1"/>
            <p:nvPr/>
          </p:nvSpPr>
          <p:spPr>
            <a:xfrm>
              <a:off x="7794158" y="3015901"/>
              <a:ext cx="513668"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SSD</a:t>
              </a:r>
            </a:p>
          </p:txBody>
        </p:sp>
        <p:sp>
          <p:nvSpPr>
            <p:cNvPr id="22" name="TextBox 21">
              <a:extLst>
                <a:ext uri="{FF2B5EF4-FFF2-40B4-BE49-F238E27FC236}">
                  <a16:creationId xmlns:a16="http://schemas.microsoft.com/office/drawing/2014/main" id="{EA431701-5AEA-5A0C-078E-17CF23CCAA1E}"/>
                </a:ext>
              </a:extLst>
            </p:cNvPr>
            <p:cNvSpPr txBox="1"/>
            <p:nvPr/>
          </p:nvSpPr>
          <p:spPr>
            <a:xfrm>
              <a:off x="8307824" y="3015901"/>
              <a:ext cx="513668"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SCZ</a:t>
              </a:r>
            </a:p>
          </p:txBody>
        </p:sp>
        <p:sp>
          <p:nvSpPr>
            <p:cNvPr id="25" name="TextBox 24">
              <a:extLst>
                <a:ext uri="{FF2B5EF4-FFF2-40B4-BE49-F238E27FC236}">
                  <a16:creationId xmlns:a16="http://schemas.microsoft.com/office/drawing/2014/main" id="{7B6B49A3-A64B-5E77-CD6C-1C8D94049AAC}"/>
                </a:ext>
              </a:extLst>
            </p:cNvPr>
            <p:cNvSpPr txBox="1"/>
            <p:nvPr/>
          </p:nvSpPr>
          <p:spPr>
            <a:xfrm>
              <a:off x="8811282" y="3015901"/>
              <a:ext cx="523876"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Mood</a:t>
              </a:r>
            </a:p>
          </p:txBody>
        </p:sp>
        <p:sp>
          <p:nvSpPr>
            <p:cNvPr id="26" name="TextBox 25">
              <a:extLst>
                <a:ext uri="{FF2B5EF4-FFF2-40B4-BE49-F238E27FC236}">
                  <a16:creationId xmlns:a16="http://schemas.microsoft.com/office/drawing/2014/main" id="{7B1DA4F6-C9DF-A919-8200-E539E9FE57DB}"/>
                </a:ext>
              </a:extLst>
            </p:cNvPr>
            <p:cNvSpPr txBox="1"/>
            <p:nvPr/>
          </p:nvSpPr>
          <p:spPr>
            <a:xfrm>
              <a:off x="9324948" y="3015901"/>
              <a:ext cx="500268"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BD</a:t>
              </a:r>
            </a:p>
          </p:txBody>
        </p:sp>
        <p:sp>
          <p:nvSpPr>
            <p:cNvPr id="27" name="TextBox 26">
              <a:extLst>
                <a:ext uri="{FF2B5EF4-FFF2-40B4-BE49-F238E27FC236}">
                  <a16:creationId xmlns:a16="http://schemas.microsoft.com/office/drawing/2014/main" id="{DC97C485-8FE1-7D6F-EEB6-E62F1969BCCA}"/>
                </a:ext>
              </a:extLst>
            </p:cNvPr>
            <p:cNvSpPr txBox="1"/>
            <p:nvPr/>
          </p:nvSpPr>
          <p:spPr>
            <a:xfrm>
              <a:off x="9825216" y="3015901"/>
              <a:ext cx="537274"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Depression</a:t>
              </a:r>
            </a:p>
          </p:txBody>
        </p:sp>
        <p:sp>
          <p:nvSpPr>
            <p:cNvPr id="28" name="TextBox 27">
              <a:extLst>
                <a:ext uri="{FF2B5EF4-FFF2-40B4-BE49-F238E27FC236}">
                  <a16:creationId xmlns:a16="http://schemas.microsoft.com/office/drawing/2014/main" id="{C9DD7E42-6FF7-C0E2-AA31-A9993DFC00AB}"/>
                </a:ext>
              </a:extLst>
            </p:cNvPr>
            <p:cNvSpPr txBox="1"/>
            <p:nvPr/>
          </p:nvSpPr>
          <p:spPr>
            <a:xfrm>
              <a:off x="10338880" y="3015901"/>
              <a:ext cx="513668"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Neurotic</a:t>
              </a:r>
            </a:p>
          </p:txBody>
        </p:sp>
        <p:sp>
          <p:nvSpPr>
            <p:cNvPr id="29" name="TextBox 28">
              <a:extLst>
                <a:ext uri="{FF2B5EF4-FFF2-40B4-BE49-F238E27FC236}">
                  <a16:creationId xmlns:a16="http://schemas.microsoft.com/office/drawing/2014/main" id="{3CA8F320-9A12-CC9B-0E05-258BC5AC7D04}"/>
                </a:ext>
              </a:extLst>
            </p:cNvPr>
            <p:cNvSpPr txBox="1"/>
            <p:nvPr/>
          </p:nvSpPr>
          <p:spPr>
            <a:xfrm>
              <a:off x="10852548" y="3015901"/>
              <a:ext cx="420290"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PD</a:t>
              </a:r>
            </a:p>
          </p:txBody>
        </p:sp>
        <p:sp>
          <p:nvSpPr>
            <p:cNvPr id="30" name="TextBox 29">
              <a:extLst>
                <a:ext uri="{FF2B5EF4-FFF2-40B4-BE49-F238E27FC236}">
                  <a16:creationId xmlns:a16="http://schemas.microsoft.com/office/drawing/2014/main" id="{6FF37999-7453-2F96-B23B-C148522A735E}"/>
                </a:ext>
              </a:extLst>
            </p:cNvPr>
            <p:cNvSpPr txBox="1"/>
            <p:nvPr/>
          </p:nvSpPr>
          <p:spPr>
            <a:xfrm>
              <a:off x="6163437" y="4704024"/>
              <a:ext cx="39843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Dementia</a:t>
              </a:r>
            </a:p>
          </p:txBody>
        </p:sp>
        <p:sp>
          <p:nvSpPr>
            <p:cNvPr id="31" name="TextBox 30">
              <a:extLst>
                <a:ext uri="{FF2B5EF4-FFF2-40B4-BE49-F238E27FC236}">
                  <a16:creationId xmlns:a16="http://schemas.microsoft.com/office/drawing/2014/main" id="{CAF1B9D2-859F-BD01-2921-D52D368D9596}"/>
                </a:ext>
              </a:extLst>
            </p:cNvPr>
            <p:cNvSpPr txBox="1"/>
            <p:nvPr/>
          </p:nvSpPr>
          <p:spPr>
            <a:xfrm>
              <a:off x="5762624" y="4704024"/>
              <a:ext cx="39843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Any</a:t>
              </a:r>
            </a:p>
          </p:txBody>
        </p:sp>
        <p:sp>
          <p:nvSpPr>
            <p:cNvPr id="32" name="TextBox 31">
              <a:extLst>
                <a:ext uri="{FF2B5EF4-FFF2-40B4-BE49-F238E27FC236}">
                  <a16:creationId xmlns:a16="http://schemas.microsoft.com/office/drawing/2014/main" id="{A0FA0AD5-2A65-D4E8-6195-C1022E950943}"/>
                </a:ext>
              </a:extLst>
            </p:cNvPr>
            <p:cNvSpPr txBox="1"/>
            <p:nvPr/>
          </p:nvSpPr>
          <p:spPr>
            <a:xfrm>
              <a:off x="6564250" y="4704024"/>
              <a:ext cx="443937"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Substance</a:t>
              </a:r>
            </a:p>
          </p:txBody>
        </p:sp>
        <p:sp>
          <p:nvSpPr>
            <p:cNvPr id="33" name="TextBox 32">
              <a:extLst>
                <a:ext uri="{FF2B5EF4-FFF2-40B4-BE49-F238E27FC236}">
                  <a16:creationId xmlns:a16="http://schemas.microsoft.com/office/drawing/2014/main" id="{F64271A3-10CC-721E-9135-2D6202A7E655}"/>
                </a:ext>
              </a:extLst>
            </p:cNvPr>
            <p:cNvSpPr txBox="1"/>
            <p:nvPr/>
          </p:nvSpPr>
          <p:spPr>
            <a:xfrm>
              <a:off x="7002210" y="4704024"/>
              <a:ext cx="331296"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SMI</a:t>
              </a:r>
            </a:p>
          </p:txBody>
        </p:sp>
        <p:sp>
          <p:nvSpPr>
            <p:cNvPr id="34" name="TextBox 33">
              <a:extLst>
                <a:ext uri="{FF2B5EF4-FFF2-40B4-BE49-F238E27FC236}">
                  <a16:creationId xmlns:a16="http://schemas.microsoft.com/office/drawing/2014/main" id="{787989D0-04E7-9363-B37F-260831A1F6FC}"/>
                </a:ext>
              </a:extLst>
            </p:cNvPr>
            <p:cNvSpPr txBox="1"/>
            <p:nvPr/>
          </p:nvSpPr>
          <p:spPr>
            <a:xfrm>
              <a:off x="7365828" y="4702788"/>
              <a:ext cx="399821"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SSD</a:t>
              </a:r>
            </a:p>
          </p:txBody>
        </p:sp>
        <p:sp>
          <p:nvSpPr>
            <p:cNvPr id="36" name="TextBox 35">
              <a:extLst>
                <a:ext uri="{FF2B5EF4-FFF2-40B4-BE49-F238E27FC236}">
                  <a16:creationId xmlns:a16="http://schemas.microsoft.com/office/drawing/2014/main" id="{9EBA2AF3-6C62-902C-F740-3C88A1E226DD}"/>
                </a:ext>
              </a:extLst>
            </p:cNvPr>
            <p:cNvSpPr txBox="1"/>
            <p:nvPr/>
          </p:nvSpPr>
          <p:spPr>
            <a:xfrm>
              <a:off x="8091201" y="4704024"/>
              <a:ext cx="512188"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Mood</a:t>
              </a:r>
            </a:p>
          </p:txBody>
        </p:sp>
        <p:sp>
          <p:nvSpPr>
            <p:cNvPr id="37" name="TextBox 36">
              <a:extLst>
                <a:ext uri="{FF2B5EF4-FFF2-40B4-BE49-F238E27FC236}">
                  <a16:creationId xmlns:a16="http://schemas.microsoft.com/office/drawing/2014/main" id="{A99F72C5-2119-8A15-D947-62F28BF529B5}"/>
                </a:ext>
              </a:extLst>
            </p:cNvPr>
            <p:cNvSpPr txBox="1"/>
            <p:nvPr/>
          </p:nvSpPr>
          <p:spPr>
            <a:xfrm>
              <a:off x="8550005" y="4704024"/>
              <a:ext cx="393496"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BD</a:t>
              </a:r>
            </a:p>
          </p:txBody>
        </p:sp>
        <p:sp>
          <p:nvSpPr>
            <p:cNvPr id="38" name="TextBox 37">
              <a:extLst>
                <a:ext uri="{FF2B5EF4-FFF2-40B4-BE49-F238E27FC236}">
                  <a16:creationId xmlns:a16="http://schemas.microsoft.com/office/drawing/2014/main" id="{B380C584-5A9D-8ECF-9940-688005AEB0D2}"/>
                </a:ext>
              </a:extLst>
            </p:cNvPr>
            <p:cNvSpPr txBox="1"/>
            <p:nvPr/>
          </p:nvSpPr>
          <p:spPr>
            <a:xfrm>
              <a:off x="8945877" y="4704024"/>
              <a:ext cx="412373"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Depression </a:t>
              </a:r>
            </a:p>
          </p:txBody>
        </p:sp>
        <p:sp>
          <p:nvSpPr>
            <p:cNvPr id="39" name="TextBox 38">
              <a:extLst>
                <a:ext uri="{FF2B5EF4-FFF2-40B4-BE49-F238E27FC236}">
                  <a16:creationId xmlns:a16="http://schemas.microsoft.com/office/drawing/2014/main" id="{0EB54103-D732-6D41-D95A-B3B1722C0F90}"/>
                </a:ext>
              </a:extLst>
            </p:cNvPr>
            <p:cNvSpPr txBox="1"/>
            <p:nvPr/>
          </p:nvSpPr>
          <p:spPr>
            <a:xfrm>
              <a:off x="9360627" y="4704024"/>
              <a:ext cx="392974"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Neurotic</a:t>
              </a:r>
            </a:p>
          </p:txBody>
        </p:sp>
        <p:sp>
          <p:nvSpPr>
            <p:cNvPr id="40" name="TextBox 39">
              <a:extLst>
                <a:ext uri="{FF2B5EF4-FFF2-40B4-BE49-F238E27FC236}">
                  <a16:creationId xmlns:a16="http://schemas.microsoft.com/office/drawing/2014/main" id="{A43FE46B-20BD-0679-BE92-4373D2087B0A}"/>
                </a:ext>
              </a:extLst>
            </p:cNvPr>
            <p:cNvSpPr txBox="1"/>
            <p:nvPr/>
          </p:nvSpPr>
          <p:spPr>
            <a:xfrm>
              <a:off x="9741724" y="4704024"/>
              <a:ext cx="392975"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ED</a:t>
              </a:r>
            </a:p>
          </p:txBody>
        </p:sp>
        <p:sp>
          <p:nvSpPr>
            <p:cNvPr id="42" name="TextBox 41">
              <a:extLst>
                <a:ext uri="{FF2B5EF4-FFF2-40B4-BE49-F238E27FC236}">
                  <a16:creationId xmlns:a16="http://schemas.microsoft.com/office/drawing/2014/main" id="{B1A677AA-FC00-F03D-03D2-AAE76DAA4C1C}"/>
                </a:ext>
              </a:extLst>
            </p:cNvPr>
            <p:cNvSpPr txBox="1"/>
            <p:nvPr/>
          </p:nvSpPr>
          <p:spPr>
            <a:xfrm>
              <a:off x="10484684" y="4686100"/>
              <a:ext cx="481448" cy="184666"/>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Develop-mental</a:t>
              </a:r>
            </a:p>
          </p:txBody>
        </p:sp>
        <p:sp>
          <p:nvSpPr>
            <p:cNvPr id="35" name="TextBox 34">
              <a:extLst>
                <a:ext uri="{FF2B5EF4-FFF2-40B4-BE49-F238E27FC236}">
                  <a16:creationId xmlns:a16="http://schemas.microsoft.com/office/drawing/2014/main" id="{1D4B8E48-30D7-CC55-8524-D49E44154EF7}"/>
                </a:ext>
              </a:extLst>
            </p:cNvPr>
            <p:cNvSpPr txBox="1"/>
            <p:nvPr/>
          </p:nvSpPr>
          <p:spPr>
            <a:xfrm>
              <a:off x="7759447" y="4704024"/>
              <a:ext cx="386025"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SCZ</a:t>
              </a:r>
            </a:p>
          </p:txBody>
        </p:sp>
        <p:sp>
          <p:nvSpPr>
            <p:cNvPr id="43" name="TextBox 42">
              <a:extLst>
                <a:ext uri="{FF2B5EF4-FFF2-40B4-BE49-F238E27FC236}">
                  <a16:creationId xmlns:a16="http://schemas.microsoft.com/office/drawing/2014/main" id="{FA9CD098-F162-B0C9-FE30-19077762A27C}"/>
                </a:ext>
              </a:extLst>
            </p:cNvPr>
            <p:cNvSpPr txBox="1"/>
            <p:nvPr/>
          </p:nvSpPr>
          <p:spPr>
            <a:xfrm>
              <a:off x="5603081" y="1887914"/>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90</a:t>
              </a:r>
            </a:p>
          </p:txBody>
        </p:sp>
        <p:sp>
          <p:nvSpPr>
            <p:cNvPr id="44" name="TextBox 43">
              <a:extLst>
                <a:ext uri="{FF2B5EF4-FFF2-40B4-BE49-F238E27FC236}">
                  <a16:creationId xmlns:a16="http://schemas.microsoft.com/office/drawing/2014/main" id="{21F47298-69BF-F8C9-AECB-AB0BBAFA8DD4}"/>
                </a:ext>
              </a:extLst>
            </p:cNvPr>
            <p:cNvSpPr txBox="1"/>
            <p:nvPr/>
          </p:nvSpPr>
          <p:spPr>
            <a:xfrm>
              <a:off x="5603081" y="2003317"/>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80</a:t>
              </a:r>
            </a:p>
          </p:txBody>
        </p:sp>
        <p:sp>
          <p:nvSpPr>
            <p:cNvPr id="45" name="TextBox 44">
              <a:extLst>
                <a:ext uri="{FF2B5EF4-FFF2-40B4-BE49-F238E27FC236}">
                  <a16:creationId xmlns:a16="http://schemas.microsoft.com/office/drawing/2014/main" id="{39955313-0C7E-276F-57A8-B75BB018B57D}"/>
                </a:ext>
              </a:extLst>
            </p:cNvPr>
            <p:cNvSpPr txBox="1"/>
            <p:nvPr/>
          </p:nvSpPr>
          <p:spPr>
            <a:xfrm>
              <a:off x="5603081" y="2118720"/>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70</a:t>
              </a:r>
            </a:p>
          </p:txBody>
        </p:sp>
        <p:sp>
          <p:nvSpPr>
            <p:cNvPr id="46" name="TextBox 45">
              <a:extLst>
                <a:ext uri="{FF2B5EF4-FFF2-40B4-BE49-F238E27FC236}">
                  <a16:creationId xmlns:a16="http://schemas.microsoft.com/office/drawing/2014/main" id="{51DA9CFF-528C-E163-6022-64A6469C8600}"/>
                </a:ext>
              </a:extLst>
            </p:cNvPr>
            <p:cNvSpPr txBox="1"/>
            <p:nvPr/>
          </p:nvSpPr>
          <p:spPr>
            <a:xfrm>
              <a:off x="5603081" y="2234123"/>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60</a:t>
              </a:r>
            </a:p>
          </p:txBody>
        </p:sp>
        <p:sp>
          <p:nvSpPr>
            <p:cNvPr id="47" name="TextBox 46">
              <a:extLst>
                <a:ext uri="{FF2B5EF4-FFF2-40B4-BE49-F238E27FC236}">
                  <a16:creationId xmlns:a16="http://schemas.microsoft.com/office/drawing/2014/main" id="{0B4AFA4D-1B79-5CBD-3EA4-DA92CD019FAF}"/>
                </a:ext>
              </a:extLst>
            </p:cNvPr>
            <p:cNvSpPr txBox="1"/>
            <p:nvPr/>
          </p:nvSpPr>
          <p:spPr>
            <a:xfrm>
              <a:off x="5603081" y="2349526"/>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50</a:t>
              </a:r>
            </a:p>
          </p:txBody>
        </p:sp>
        <p:sp>
          <p:nvSpPr>
            <p:cNvPr id="48" name="TextBox 47">
              <a:extLst>
                <a:ext uri="{FF2B5EF4-FFF2-40B4-BE49-F238E27FC236}">
                  <a16:creationId xmlns:a16="http://schemas.microsoft.com/office/drawing/2014/main" id="{5F2D4473-E424-069A-D151-7A27D33EB090}"/>
                </a:ext>
              </a:extLst>
            </p:cNvPr>
            <p:cNvSpPr txBox="1"/>
            <p:nvPr/>
          </p:nvSpPr>
          <p:spPr>
            <a:xfrm>
              <a:off x="5603081" y="2464929"/>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40</a:t>
              </a:r>
            </a:p>
          </p:txBody>
        </p:sp>
        <p:sp>
          <p:nvSpPr>
            <p:cNvPr id="49" name="TextBox 48">
              <a:extLst>
                <a:ext uri="{FF2B5EF4-FFF2-40B4-BE49-F238E27FC236}">
                  <a16:creationId xmlns:a16="http://schemas.microsoft.com/office/drawing/2014/main" id="{CD1805D0-3A5C-D03C-1C74-8E99E2489B16}"/>
                </a:ext>
              </a:extLst>
            </p:cNvPr>
            <p:cNvSpPr txBox="1"/>
            <p:nvPr/>
          </p:nvSpPr>
          <p:spPr>
            <a:xfrm>
              <a:off x="5603081" y="2580332"/>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30</a:t>
              </a:r>
            </a:p>
          </p:txBody>
        </p:sp>
        <p:sp>
          <p:nvSpPr>
            <p:cNvPr id="50" name="TextBox 49">
              <a:extLst>
                <a:ext uri="{FF2B5EF4-FFF2-40B4-BE49-F238E27FC236}">
                  <a16:creationId xmlns:a16="http://schemas.microsoft.com/office/drawing/2014/main" id="{FCE1B4D4-E2EB-C6DE-F911-1C8002A8179C}"/>
                </a:ext>
              </a:extLst>
            </p:cNvPr>
            <p:cNvSpPr txBox="1"/>
            <p:nvPr/>
          </p:nvSpPr>
          <p:spPr>
            <a:xfrm>
              <a:off x="5603081" y="2695735"/>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20</a:t>
              </a:r>
            </a:p>
          </p:txBody>
        </p:sp>
        <p:sp>
          <p:nvSpPr>
            <p:cNvPr id="51" name="TextBox 50">
              <a:extLst>
                <a:ext uri="{FF2B5EF4-FFF2-40B4-BE49-F238E27FC236}">
                  <a16:creationId xmlns:a16="http://schemas.microsoft.com/office/drawing/2014/main" id="{4A520D3F-BCE7-2C21-3A19-A9265C08595C}"/>
                </a:ext>
              </a:extLst>
            </p:cNvPr>
            <p:cNvSpPr txBox="1"/>
            <p:nvPr/>
          </p:nvSpPr>
          <p:spPr>
            <a:xfrm>
              <a:off x="5603081" y="2811138"/>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10</a:t>
              </a:r>
            </a:p>
          </p:txBody>
        </p:sp>
        <p:sp>
          <p:nvSpPr>
            <p:cNvPr id="52" name="TextBox 51">
              <a:extLst>
                <a:ext uri="{FF2B5EF4-FFF2-40B4-BE49-F238E27FC236}">
                  <a16:creationId xmlns:a16="http://schemas.microsoft.com/office/drawing/2014/main" id="{406DAD1B-32C7-DDDA-FD10-3A4256A33DA0}"/>
                </a:ext>
              </a:extLst>
            </p:cNvPr>
            <p:cNvSpPr txBox="1"/>
            <p:nvPr/>
          </p:nvSpPr>
          <p:spPr>
            <a:xfrm>
              <a:off x="5603081" y="2926541"/>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0</a:t>
              </a:r>
            </a:p>
          </p:txBody>
        </p:sp>
        <p:sp>
          <p:nvSpPr>
            <p:cNvPr id="53" name="TextBox 52">
              <a:extLst>
                <a:ext uri="{FF2B5EF4-FFF2-40B4-BE49-F238E27FC236}">
                  <a16:creationId xmlns:a16="http://schemas.microsoft.com/office/drawing/2014/main" id="{8F5BE7E0-2D1D-20D3-FDE7-08ADDD7C13CF}"/>
                </a:ext>
              </a:extLst>
            </p:cNvPr>
            <p:cNvSpPr txBox="1"/>
            <p:nvPr/>
          </p:nvSpPr>
          <p:spPr>
            <a:xfrm>
              <a:off x="5603081" y="3493249"/>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45</a:t>
              </a:r>
            </a:p>
          </p:txBody>
        </p:sp>
        <p:sp>
          <p:nvSpPr>
            <p:cNvPr id="54" name="TextBox 53">
              <a:extLst>
                <a:ext uri="{FF2B5EF4-FFF2-40B4-BE49-F238E27FC236}">
                  <a16:creationId xmlns:a16="http://schemas.microsoft.com/office/drawing/2014/main" id="{27B0019E-5692-E5E1-489E-D6E8245B7674}"/>
                </a:ext>
              </a:extLst>
            </p:cNvPr>
            <p:cNvSpPr txBox="1"/>
            <p:nvPr/>
          </p:nvSpPr>
          <p:spPr>
            <a:xfrm>
              <a:off x="5603081" y="3616301"/>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40</a:t>
              </a:r>
            </a:p>
          </p:txBody>
        </p:sp>
        <p:sp>
          <p:nvSpPr>
            <p:cNvPr id="55" name="TextBox 54">
              <a:extLst>
                <a:ext uri="{FF2B5EF4-FFF2-40B4-BE49-F238E27FC236}">
                  <a16:creationId xmlns:a16="http://schemas.microsoft.com/office/drawing/2014/main" id="{CDB0F362-443A-84F6-067E-28DB76D9B855}"/>
                </a:ext>
              </a:extLst>
            </p:cNvPr>
            <p:cNvSpPr txBox="1"/>
            <p:nvPr/>
          </p:nvSpPr>
          <p:spPr>
            <a:xfrm>
              <a:off x="5603081" y="3739353"/>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35</a:t>
              </a:r>
            </a:p>
          </p:txBody>
        </p:sp>
        <p:sp>
          <p:nvSpPr>
            <p:cNvPr id="56" name="TextBox 55">
              <a:extLst>
                <a:ext uri="{FF2B5EF4-FFF2-40B4-BE49-F238E27FC236}">
                  <a16:creationId xmlns:a16="http://schemas.microsoft.com/office/drawing/2014/main" id="{6AA81C02-5A9C-F7E1-C82C-1C0FE8DBE766}"/>
                </a:ext>
              </a:extLst>
            </p:cNvPr>
            <p:cNvSpPr txBox="1"/>
            <p:nvPr/>
          </p:nvSpPr>
          <p:spPr>
            <a:xfrm>
              <a:off x="5603081" y="3862405"/>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30</a:t>
              </a:r>
            </a:p>
          </p:txBody>
        </p:sp>
        <p:sp>
          <p:nvSpPr>
            <p:cNvPr id="57" name="TextBox 56">
              <a:extLst>
                <a:ext uri="{FF2B5EF4-FFF2-40B4-BE49-F238E27FC236}">
                  <a16:creationId xmlns:a16="http://schemas.microsoft.com/office/drawing/2014/main" id="{4A82B0F5-F68D-FA95-D907-2EF905119A3B}"/>
                </a:ext>
              </a:extLst>
            </p:cNvPr>
            <p:cNvSpPr txBox="1"/>
            <p:nvPr/>
          </p:nvSpPr>
          <p:spPr>
            <a:xfrm>
              <a:off x="5603081" y="3985457"/>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25</a:t>
              </a:r>
            </a:p>
          </p:txBody>
        </p:sp>
        <p:sp>
          <p:nvSpPr>
            <p:cNvPr id="58" name="TextBox 57">
              <a:extLst>
                <a:ext uri="{FF2B5EF4-FFF2-40B4-BE49-F238E27FC236}">
                  <a16:creationId xmlns:a16="http://schemas.microsoft.com/office/drawing/2014/main" id="{DE2CD704-2CF3-66EB-3092-C75963D69544}"/>
                </a:ext>
              </a:extLst>
            </p:cNvPr>
            <p:cNvSpPr txBox="1"/>
            <p:nvPr/>
          </p:nvSpPr>
          <p:spPr>
            <a:xfrm>
              <a:off x="5603081" y="4108509"/>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20</a:t>
              </a:r>
            </a:p>
          </p:txBody>
        </p:sp>
        <p:sp>
          <p:nvSpPr>
            <p:cNvPr id="59" name="TextBox 58">
              <a:extLst>
                <a:ext uri="{FF2B5EF4-FFF2-40B4-BE49-F238E27FC236}">
                  <a16:creationId xmlns:a16="http://schemas.microsoft.com/office/drawing/2014/main" id="{49E8D384-0BD0-B2C9-386E-76E8A180FC5D}"/>
                </a:ext>
              </a:extLst>
            </p:cNvPr>
            <p:cNvSpPr txBox="1"/>
            <p:nvPr/>
          </p:nvSpPr>
          <p:spPr>
            <a:xfrm>
              <a:off x="5603081" y="4231561"/>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15</a:t>
              </a:r>
            </a:p>
          </p:txBody>
        </p:sp>
        <p:sp>
          <p:nvSpPr>
            <p:cNvPr id="60" name="TextBox 59">
              <a:extLst>
                <a:ext uri="{FF2B5EF4-FFF2-40B4-BE49-F238E27FC236}">
                  <a16:creationId xmlns:a16="http://schemas.microsoft.com/office/drawing/2014/main" id="{8DD04203-4CBB-C294-DF1F-F055658BCFE0}"/>
                </a:ext>
              </a:extLst>
            </p:cNvPr>
            <p:cNvSpPr txBox="1"/>
            <p:nvPr/>
          </p:nvSpPr>
          <p:spPr>
            <a:xfrm>
              <a:off x="5603081" y="4354613"/>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10</a:t>
              </a:r>
            </a:p>
          </p:txBody>
        </p:sp>
        <p:sp>
          <p:nvSpPr>
            <p:cNvPr id="61" name="TextBox 60">
              <a:extLst>
                <a:ext uri="{FF2B5EF4-FFF2-40B4-BE49-F238E27FC236}">
                  <a16:creationId xmlns:a16="http://schemas.microsoft.com/office/drawing/2014/main" id="{727D5805-71FA-8451-06F1-590A240C483D}"/>
                </a:ext>
              </a:extLst>
            </p:cNvPr>
            <p:cNvSpPr txBox="1"/>
            <p:nvPr/>
          </p:nvSpPr>
          <p:spPr>
            <a:xfrm>
              <a:off x="5603081" y="4477665"/>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5</a:t>
              </a:r>
            </a:p>
          </p:txBody>
        </p:sp>
        <p:sp>
          <p:nvSpPr>
            <p:cNvPr id="62" name="TextBox 61">
              <a:extLst>
                <a:ext uri="{FF2B5EF4-FFF2-40B4-BE49-F238E27FC236}">
                  <a16:creationId xmlns:a16="http://schemas.microsoft.com/office/drawing/2014/main" id="{ED835D1D-37C9-1A39-B7A8-978312697D3F}"/>
                </a:ext>
              </a:extLst>
            </p:cNvPr>
            <p:cNvSpPr txBox="1"/>
            <p:nvPr/>
          </p:nvSpPr>
          <p:spPr>
            <a:xfrm>
              <a:off x="5603081" y="4600713"/>
              <a:ext cx="126208" cy="92333"/>
            </a:xfrm>
            <a:prstGeom prst="rect">
              <a:avLst/>
            </a:prstGeom>
            <a:solidFill>
              <a:schemeClr val="bg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0</a:t>
              </a:r>
            </a:p>
          </p:txBody>
        </p:sp>
        <p:sp>
          <p:nvSpPr>
            <p:cNvPr id="63" name="TextBox 62">
              <a:extLst>
                <a:ext uri="{FF2B5EF4-FFF2-40B4-BE49-F238E27FC236}">
                  <a16:creationId xmlns:a16="http://schemas.microsoft.com/office/drawing/2014/main" id="{C05DD3B8-600F-9F61-03AC-28B7908DA6B0}"/>
                </a:ext>
              </a:extLst>
            </p:cNvPr>
            <p:cNvSpPr txBox="1"/>
            <p:nvPr/>
          </p:nvSpPr>
          <p:spPr>
            <a:xfrm rot="16200000">
              <a:off x="4910888" y="2425045"/>
              <a:ext cx="1315903"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1A1A17"/>
                  </a:solidFill>
                  <a:effectLst/>
                  <a:uLnTx/>
                  <a:uFillTx/>
                  <a:latin typeface="Arial"/>
                  <a:ea typeface="+mn-ea"/>
                  <a:cs typeface="+mn-cs"/>
                </a:rPr>
                <a:t>Life expectancy (years)</a:t>
              </a:r>
            </a:p>
          </p:txBody>
        </p:sp>
        <p:sp>
          <p:nvSpPr>
            <p:cNvPr id="64" name="TextBox 63">
              <a:extLst>
                <a:ext uri="{FF2B5EF4-FFF2-40B4-BE49-F238E27FC236}">
                  <a16:creationId xmlns:a16="http://schemas.microsoft.com/office/drawing/2014/main" id="{9E71AFA1-BF26-1F73-F751-B955678D42D2}"/>
                </a:ext>
              </a:extLst>
            </p:cNvPr>
            <p:cNvSpPr txBox="1"/>
            <p:nvPr/>
          </p:nvSpPr>
          <p:spPr>
            <a:xfrm rot="16200000">
              <a:off x="4910888" y="4074315"/>
              <a:ext cx="1315903"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1A1A17"/>
                  </a:solidFill>
                  <a:effectLst/>
                  <a:uLnTx/>
                  <a:uFillTx/>
                  <a:latin typeface="Arial"/>
                  <a:ea typeface="+mn-ea"/>
                  <a:cs typeface="+mn-cs"/>
                </a:rPr>
                <a:t>YPLL</a:t>
              </a:r>
            </a:p>
          </p:txBody>
        </p:sp>
        <p:sp>
          <p:nvSpPr>
            <p:cNvPr id="75" name="Rectangle 74">
              <a:extLst>
                <a:ext uri="{FF2B5EF4-FFF2-40B4-BE49-F238E27FC236}">
                  <a16:creationId xmlns:a16="http://schemas.microsoft.com/office/drawing/2014/main" id="{8754A6DF-CCFF-4338-630E-37102783CF93}"/>
                </a:ext>
              </a:extLst>
            </p:cNvPr>
            <p:cNvSpPr/>
            <p:nvPr/>
          </p:nvSpPr>
          <p:spPr>
            <a:xfrm>
              <a:off x="9909175" y="1813260"/>
              <a:ext cx="1399381" cy="74654"/>
            </a:xfrm>
            <a:prstGeom prst="rect">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74" name="Group 73">
              <a:extLst>
                <a:ext uri="{FF2B5EF4-FFF2-40B4-BE49-F238E27FC236}">
                  <a16:creationId xmlns:a16="http://schemas.microsoft.com/office/drawing/2014/main" id="{004CB503-767A-DB54-97C7-13EC4DB6EAC6}"/>
                </a:ext>
              </a:extLst>
            </p:cNvPr>
            <p:cNvGrpSpPr/>
            <p:nvPr/>
          </p:nvGrpSpPr>
          <p:grpSpPr>
            <a:xfrm>
              <a:off x="9901898" y="1758846"/>
              <a:ext cx="1596421" cy="92333"/>
              <a:chOff x="9501188" y="1300667"/>
              <a:chExt cx="1596421" cy="92333"/>
            </a:xfrm>
          </p:grpSpPr>
          <p:grpSp>
            <p:nvGrpSpPr>
              <p:cNvPr id="67" name="Group 66">
                <a:extLst>
                  <a:ext uri="{FF2B5EF4-FFF2-40B4-BE49-F238E27FC236}">
                    <a16:creationId xmlns:a16="http://schemas.microsoft.com/office/drawing/2014/main" id="{5EDCD31A-B303-8E15-D36A-76CB1E9CF913}"/>
                  </a:ext>
                </a:extLst>
              </p:cNvPr>
              <p:cNvGrpSpPr/>
              <p:nvPr/>
            </p:nvGrpSpPr>
            <p:grpSpPr>
              <a:xfrm>
                <a:off x="9501188" y="1300667"/>
                <a:ext cx="522287" cy="92333"/>
                <a:chOff x="9501188" y="1300667"/>
                <a:chExt cx="522287" cy="92333"/>
              </a:xfrm>
            </p:grpSpPr>
            <p:sp>
              <p:nvSpPr>
                <p:cNvPr id="65" name="Oval 64">
                  <a:extLst>
                    <a:ext uri="{FF2B5EF4-FFF2-40B4-BE49-F238E27FC236}">
                      <a16:creationId xmlns:a16="http://schemas.microsoft.com/office/drawing/2014/main" id="{C8B73EEC-ED6D-BD03-DD1F-BE6CD0C78A78}"/>
                    </a:ext>
                  </a:extLst>
                </p:cNvPr>
                <p:cNvSpPr/>
                <p:nvPr/>
              </p:nvSpPr>
              <p:spPr>
                <a:xfrm>
                  <a:off x="9501188" y="1323975"/>
                  <a:ext cx="45719" cy="45719"/>
                </a:xfrm>
                <a:prstGeom prst="ellipse">
                  <a:avLst/>
                </a:prstGeom>
                <a:solidFill>
                  <a:srgbClr val="B4C7E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6" name="TextBox 65">
                  <a:extLst>
                    <a:ext uri="{FF2B5EF4-FFF2-40B4-BE49-F238E27FC236}">
                      <a16:creationId xmlns:a16="http://schemas.microsoft.com/office/drawing/2014/main" id="{A3D1F8D5-B22D-4821-2D3A-C9A12C679DDC}"/>
                    </a:ext>
                  </a:extLst>
                </p:cNvPr>
                <p:cNvSpPr txBox="1"/>
                <p:nvPr/>
              </p:nvSpPr>
              <p:spPr>
                <a:xfrm>
                  <a:off x="9569155" y="1300667"/>
                  <a:ext cx="454320"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Before 2001</a:t>
                  </a:r>
                </a:p>
              </p:txBody>
            </p:sp>
          </p:grpSp>
          <p:grpSp>
            <p:nvGrpSpPr>
              <p:cNvPr id="68" name="Group 67">
                <a:extLst>
                  <a:ext uri="{FF2B5EF4-FFF2-40B4-BE49-F238E27FC236}">
                    <a16:creationId xmlns:a16="http://schemas.microsoft.com/office/drawing/2014/main" id="{4C15D562-B9AB-0E67-CC27-9500CC14B5FE}"/>
                  </a:ext>
                </a:extLst>
              </p:cNvPr>
              <p:cNvGrpSpPr/>
              <p:nvPr/>
            </p:nvGrpSpPr>
            <p:grpSpPr>
              <a:xfrm>
                <a:off x="10038255" y="1300667"/>
                <a:ext cx="522287" cy="92333"/>
                <a:chOff x="9501188" y="1300667"/>
                <a:chExt cx="522287" cy="92333"/>
              </a:xfrm>
            </p:grpSpPr>
            <p:sp>
              <p:nvSpPr>
                <p:cNvPr id="69" name="Oval 68">
                  <a:extLst>
                    <a:ext uri="{FF2B5EF4-FFF2-40B4-BE49-F238E27FC236}">
                      <a16:creationId xmlns:a16="http://schemas.microsoft.com/office/drawing/2014/main" id="{316637D7-56A9-7ED8-231C-1A27D17D7BF3}"/>
                    </a:ext>
                  </a:extLst>
                </p:cNvPr>
                <p:cNvSpPr/>
                <p:nvPr/>
              </p:nvSpPr>
              <p:spPr>
                <a:xfrm>
                  <a:off x="9501188" y="1323975"/>
                  <a:ext cx="45719" cy="45719"/>
                </a:xfrm>
                <a:prstGeom prst="ellipse">
                  <a:avLst/>
                </a:prstGeom>
                <a:solidFill>
                  <a:srgbClr val="4472C4"/>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0" name="TextBox 69">
                  <a:extLst>
                    <a:ext uri="{FF2B5EF4-FFF2-40B4-BE49-F238E27FC236}">
                      <a16:creationId xmlns:a16="http://schemas.microsoft.com/office/drawing/2014/main" id="{D6B92920-3B3C-2ABA-4F66-043760BD500A}"/>
                    </a:ext>
                  </a:extLst>
                </p:cNvPr>
                <p:cNvSpPr txBox="1"/>
                <p:nvPr/>
              </p:nvSpPr>
              <p:spPr>
                <a:xfrm>
                  <a:off x="9569155" y="1300667"/>
                  <a:ext cx="454320"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2001–2010</a:t>
                  </a:r>
                </a:p>
              </p:txBody>
            </p:sp>
          </p:grpSp>
          <p:grpSp>
            <p:nvGrpSpPr>
              <p:cNvPr id="71" name="Group 70">
                <a:extLst>
                  <a:ext uri="{FF2B5EF4-FFF2-40B4-BE49-F238E27FC236}">
                    <a16:creationId xmlns:a16="http://schemas.microsoft.com/office/drawing/2014/main" id="{8C30CE57-ED88-53CF-E1FF-2332BBB79BBA}"/>
                  </a:ext>
                </a:extLst>
              </p:cNvPr>
              <p:cNvGrpSpPr/>
              <p:nvPr/>
            </p:nvGrpSpPr>
            <p:grpSpPr>
              <a:xfrm>
                <a:off x="10575322" y="1300667"/>
                <a:ext cx="522287" cy="92333"/>
                <a:chOff x="9501188" y="1300667"/>
                <a:chExt cx="522287" cy="92333"/>
              </a:xfrm>
            </p:grpSpPr>
            <p:sp>
              <p:nvSpPr>
                <p:cNvPr id="72" name="Oval 71">
                  <a:extLst>
                    <a:ext uri="{FF2B5EF4-FFF2-40B4-BE49-F238E27FC236}">
                      <a16:creationId xmlns:a16="http://schemas.microsoft.com/office/drawing/2014/main" id="{3D0ED553-1856-99F4-1D13-C427A1B075A1}"/>
                    </a:ext>
                  </a:extLst>
                </p:cNvPr>
                <p:cNvSpPr/>
                <p:nvPr/>
              </p:nvSpPr>
              <p:spPr>
                <a:xfrm>
                  <a:off x="9501188" y="1323975"/>
                  <a:ext cx="45719" cy="45719"/>
                </a:xfrm>
                <a:prstGeom prst="ellipse">
                  <a:avLst/>
                </a:prstGeom>
                <a:solidFill>
                  <a:srgbClr val="203864"/>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TextBox 72">
                  <a:extLst>
                    <a:ext uri="{FF2B5EF4-FFF2-40B4-BE49-F238E27FC236}">
                      <a16:creationId xmlns:a16="http://schemas.microsoft.com/office/drawing/2014/main" id="{EF3A6D69-5F1E-B311-E05F-BC198760C202}"/>
                    </a:ext>
                  </a:extLst>
                </p:cNvPr>
                <p:cNvSpPr txBox="1"/>
                <p:nvPr/>
              </p:nvSpPr>
              <p:spPr>
                <a:xfrm>
                  <a:off x="9569155" y="1300667"/>
                  <a:ext cx="454320" cy="92333"/>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After 2010</a:t>
                  </a:r>
                </a:p>
              </p:txBody>
            </p:sp>
          </p:grpSp>
        </p:grpSp>
        <p:sp>
          <p:nvSpPr>
            <p:cNvPr id="8" name="TextBox 7">
              <a:extLst>
                <a:ext uri="{FF2B5EF4-FFF2-40B4-BE49-F238E27FC236}">
                  <a16:creationId xmlns:a16="http://schemas.microsoft.com/office/drawing/2014/main" id="{DA6E7B9D-86F3-E76A-5E63-EEA8C4E3952E}"/>
                </a:ext>
              </a:extLst>
            </p:cNvPr>
            <p:cNvSpPr txBox="1"/>
            <p:nvPr/>
          </p:nvSpPr>
          <p:spPr>
            <a:xfrm>
              <a:off x="10898928" y="4686100"/>
              <a:ext cx="481448" cy="92333"/>
            </a:xfrm>
            <a:prstGeom prst="rect">
              <a:avLst/>
            </a:prstGeom>
            <a:solidFill>
              <a:schemeClr val="bg1"/>
            </a:solidFill>
          </p:spPr>
          <p:txBody>
            <a:bodyPr wrap="square" lIns="0" tIns="0" rIns="0" bIns="0" rtlCol="0">
              <a:spAutoFit/>
            </a:bodyPr>
            <a:lstStyle/>
            <a:p>
              <a:pPr lvl="0" algn="ctr">
                <a:defRPr/>
              </a:pPr>
              <a:r>
                <a:rPr lang="en-GB" sz="600">
                  <a:solidFill>
                    <a:srgbClr val="1A1A17"/>
                  </a:solidFill>
                </a:rPr>
                <a:t>Behavioural</a:t>
              </a:r>
              <a:endParaRPr kumimoji="0" lang="en-GB" sz="600" b="0" i="0" u="none" strike="noStrike" kern="1200" cap="none" spc="0" normalizeH="0" baseline="0" noProof="0">
                <a:ln>
                  <a:noFill/>
                </a:ln>
                <a:solidFill>
                  <a:srgbClr val="1A1A17"/>
                </a:solidFill>
                <a:effectLst/>
                <a:uLnTx/>
                <a:uFillTx/>
                <a:latin typeface="Arial"/>
                <a:ea typeface="+mn-ea"/>
                <a:cs typeface="+mn-cs"/>
              </a:endParaRPr>
            </a:p>
          </p:txBody>
        </p:sp>
      </p:grpSp>
      <p:sp>
        <p:nvSpPr>
          <p:cNvPr id="7" name="TextBox 6">
            <a:extLst>
              <a:ext uri="{FF2B5EF4-FFF2-40B4-BE49-F238E27FC236}">
                <a16:creationId xmlns:a16="http://schemas.microsoft.com/office/drawing/2014/main" id="{96FFD1F5-17AD-71D1-A7FE-D56C18DBA9BA}"/>
              </a:ext>
            </a:extLst>
          </p:cNvPr>
          <p:cNvSpPr txBox="1"/>
          <p:nvPr/>
        </p:nvSpPr>
        <p:spPr>
          <a:xfrm>
            <a:off x="10137075" y="4765441"/>
            <a:ext cx="414244" cy="9233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1A1A17"/>
                </a:solidFill>
                <a:effectLst/>
                <a:uLnTx/>
                <a:uFillTx/>
                <a:latin typeface="Arial"/>
                <a:ea typeface="+mn-ea"/>
                <a:cs typeface="+mn-cs"/>
              </a:rPr>
              <a:t>PD</a:t>
            </a:r>
          </a:p>
        </p:txBody>
      </p:sp>
    </p:spTree>
    <p:custDataLst>
      <p:tags r:id="rId1"/>
    </p:custDataLst>
    <p:extLst>
      <p:ext uri="{BB962C8B-B14F-4D97-AF65-F5344CB8AC3E}">
        <p14:creationId xmlns:p14="http://schemas.microsoft.com/office/powerpoint/2010/main" val="1124582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C1F15-EFF2-998D-4F7E-88F407B80C0C}"/>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0E5DF5C-78EE-10F7-8436-5307C2A4C6CD}"/>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1D40EF3F-EC45-7A64-CEDD-8D04FB27411E}"/>
              </a:ext>
            </a:extLst>
          </p:cNvPr>
          <p:cNvSpPr>
            <a:spLocks noGrp="1"/>
          </p:cNvSpPr>
          <p:nvPr>
            <p:ph type="title"/>
          </p:nvPr>
        </p:nvSpPr>
        <p:spPr/>
        <p:txBody>
          <a:bodyPr/>
          <a:lstStyle/>
          <a:p>
            <a:r>
              <a:rPr lang="en-GB" noProof="0"/>
              <a:t>Life expectancy in schizophrenia, by region</a:t>
            </a:r>
          </a:p>
        </p:txBody>
      </p:sp>
      <p:sp>
        <p:nvSpPr>
          <p:cNvPr id="24" name="Text Placeholder 23">
            <a:extLst>
              <a:ext uri="{FF2B5EF4-FFF2-40B4-BE49-F238E27FC236}">
                <a16:creationId xmlns:a16="http://schemas.microsoft.com/office/drawing/2014/main" id="{71FED10C-EC1B-3C78-F40B-00BD1A3065AB}"/>
              </a:ext>
            </a:extLst>
          </p:cNvPr>
          <p:cNvSpPr>
            <a:spLocks noGrp="1"/>
          </p:cNvSpPr>
          <p:nvPr>
            <p:ph type="body" sz="quarter" idx="18"/>
          </p:nvPr>
        </p:nvSpPr>
        <p:spPr>
          <a:xfrm>
            <a:off x="539749" y="6102000"/>
            <a:ext cx="9213851" cy="619200"/>
          </a:xfrm>
        </p:spPr>
        <p:txBody>
          <a:bodyPr/>
          <a:lstStyle/>
          <a:p>
            <a:r>
              <a:rPr lang="en-GB" noProof="0"/>
              <a:t>UK=United Kingdom; USA=United States of America; YPLL=years of potential life lost</a:t>
            </a:r>
          </a:p>
          <a:p>
            <a:r>
              <a:rPr lang="en-GB" noProof="0"/>
              <a:t>Chan et al. EClinicalMedicine 2023;65:102294</a:t>
            </a:r>
          </a:p>
        </p:txBody>
      </p:sp>
      <p:sp>
        <p:nvSpPr>
          <p:cNvPr id="6" name="Slide Number Placeholder 5">
            <a:extLst>
              <a:ext uri="{FF2B5EF4-FFF2-40B4-BE49-F238E27FC236}">
                <a16:creationId xmlns:a16="http://schemas.microsoft.com/office/drawing/2014/main" id="{CDC3F9C6-C59E-6015-6557-73472E7D2AE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2" name="Rectangle: Rounded Corners 1">
            <a:extLst>
              <a:ext uri="{FF2B5EF4-FFF2-40B4-BE49-F238E27FC236}">
                <a16:creationId xmlns:a16="http://schemas.microsoft.com/office/drawing/2014/main" id="{6B486840-81FA-A72D-9529-4ABE89D3032D}"/>
              </a:ext>
            </a:extLst>
          </p:cNvPr>
          <p:cNvSpPr/>
          <p:nvPr/>
        </p:nvSpPr>
        <p:spPr>
          <a:xfrm>
            <a:off x="539749" y="1514208"/>
            <a:ext cx="11110914" cy="3669018"/>
          </a:xfrm>
          <a:prstGeom prst="roundRect">
            <a:avLst>
              <a:gd name="adj" fmla="val 6101"/>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1800"/>
              </a:spcBef>
              <a:spcAft>
                <a:spcPts val="0"/>
              </a:spcAft>
              <a:buClrTx/>
              <a:buSzTx/>
              <a:buFontTx/>
              <a:buNone/>
              <a:tabLst/>
              <a:defRPr/>
            </a:pPr>
            <a:endParaRPr kumimoji="0" lang="en-GB" sz="1600" b="0" i="0" u="none" strike="noStrike" kern="1200" cap="none" spc="0" normalizeH="0" baseline="30000" noProof="0">
              <a:ln>
                <a:noFill/>
              </a:ln>
              <a:solidFill>
                <a:srgbClr val="3F1A01"/>
              </a:solidFill>
              <a:effectLst/>
              <a:uLnTx/>
              <a:uFillTx/>
              <a:latin typeface="Arial"/>
              <a:ea typeface="+mn-ea"/>
              <a:cs typeface="+mn-cs"/>
            </a:endParaRPr>
          </a:p>
        </p:txBody>
      </p:sp>
      <p:cxnSp>
        <p:nvCxnSpPr>
          <p:cNvPr id="3" name="Straight Connector 2">
            <a:extLst>
              <a:ext uri="{FF2B5EF4-FFF2-40B4-BE49-F238E27FC236}">
                <a16:creationId xmlns:a16="http://schemas.microsoft.com/office/drawing/2014/main" id="{736EA5C4-4B5F-049F-7614-FAE48581F51E}"/>
              </a:ext>
            </a:extLst>
          </p:cNvPr>
          <p:cNvCxnSpPr>
            <a:cxnSpLocks/>
          </p:cNvCxnSpPr>
          <p:nvPr/>
        </p:nvCxnSpPr>
        <p:spPr>
          <a:xfrm flipH="1">
            <a:off x="6095206" y="1546175"/>
            <a:ext cx="8216" cy="3595106"/>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83E0D1D2-E79A-7189-158C-8DFD75326490}"/>
              </a:ext>
            </a:extLst>
          </p:cNvPr>
          <p:cNvSpPr/>
          <p:nvPr/>
        </p:nvSpPr>
        <p:spPr>
          <a:xfrm>
            <a:off x="493586" y="5286023"/>
            <a:ext cx="11110914" cy="646986"/>
          </a:xfrm>
          <a:prstGeom prst="roundRect">
            <a:avLst/>
          </a:prstGeom>
          <a:solidFill>
            <a:schemeClr val="accent4">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Differences in lifestyle factors as well as access to, and quality of, healthcare services may contribute</a:t>
            </a:r>
            <a:br>
              <a:rPr kumimoji="0" lang="en-GB" sz="1600" b="0" i="0" u="none" strike="noStrike" kern="1200" cap="none" spc="0" normalizeH="0" baseline="0" noProof="0">
                <a:ln>
                  <a:noFill/>
                </a:ln>
                <a:solidFill>
                  <a:srgbClr val="3F1A01"/>
                </a:solidFill>
                <a:effectLst/>
                <a:uLnTx/>
                <a:uFillTx/>
                <a:latin typeface="Arial"/>
                <a:ea typeface="+mn-ea"/>
                <a:cs typeface="+mn-cs"/>
              </a:rPr>
            </a:br>
            <a:r>
              <a:rPr kumimoji="0" lang="en-GB" sz="1600" b="0" i="0" u="none" strike="noStrike" kern="1200" cap="none" spc="0" normalizeH="0" baseline="0" noProof="0">
                <a:ln>
                  <a:noFill/>
                </a:ln>
                <a:solidFill>
                  <a:srgbClr val="3F1A01"/>
                </a:solidFill>
                <a:effectLst/>
                <a:uLnTx/>
                <a:uFillTx/>
                <a:latin typeface="Arial"/>
                <a:ea typeface="+mn-ea"/>
                <a:cs typeface="+mn-cs"/>
              </a:rPr>
              <a:t>to the </a:t>
            </a:r>
            <a:r>
              <a:rPr kumimoji="0" lang="en-GB" sz="1600" b="1" i="0" u="none" strike="noStrike" kern="1200" cap="none" spc="0" normalizeH="0" baseline="0" noProof="0">
                <a:ln>
                  <a:noFill/>
                </a:ln>
                <a:solidFill>
                  <a:srgbClr val="3F1A01"/>
                </a:solidFill>
                <a:effectLst/>
                <a:uLnTx/>
                <a:uFillTx/>
                <a:latin typeface="Arial"/>
                <a:ea typeface="+mn-ea"/>
                <a:cs typeface="+mn-cs"/>
              </a:rPr>
              <a:t>variations in life expectancy across countries </a:t>
            </a:r>
          </a:p>
        </p:txBody>
      </p:sp>
      <p:sp>
        <p:nvSpPr>
          <p:cNvPr id="5" name="TextBox 7">
            <a:extLst>
              <a:ext uri="{FF2B5EF4-FFF2-40B4-BE49-F238E27FC236}">
                <a16:creationId xmlns:a16="http://schemas.microsoft.com/office/drawing/2014/main" id="{E1FA7162-8F60-A9E0-6171-85DDEF66A570}"/>
              </a:ext>
            </a:extLst>
          </p:cNvPr>
          <p:cNvSpPr txBox="1"/>
          <p:nvPr/>
        </p:nvSpPr>
        <p:spPr>
          <a:xfrm>
            <a:off x="6320411" y="6121036"/>
            <a:ext cx="5351463" cy="600164"/>
          </a:xfrm>
          <a:prstGeom prst="rect">
            <a:avLst/>
          </a:prstGeom>
          <a:noFill/>
        </p:spPr>
        <p:txBody>
          <a:bodyPr wrap="square" rIns="0" bIns="0">
            <a:spAutoFit/>
          </a:bodyPr>
          <a:lstStyle/>
          <a:p>
            <a:pPr lvl="0" algn="r" fontAlgn="base">
              <a:defRPr/>
            </a:pP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from Chan et al. eClinicalMedicine 2023. ‘Life expectancy and years of potential life lost in people with mental disorders: a systematic review and meta-analysis’, licensed under</a:t>
            </a:r>
            <a:b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b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CC-BY-NC-ND-4.0. Published by Elsevier on behalf of eClinicalMedicine. The work cannot</a:t>
            </a:r>
            <a:b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b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be changed in any way or used commercially without permission from the journal. </a:t>
            </a:r>
            <a:endParaRPr lang="en-GB" sz="1200" noProof="0">
              <a:solidFill>
                <a:srgbClr val="3F1A01"/>
              </a:solidFill>
              <a:latin typeface="Times New Roman" panose="02020603050405020304" pitchFamily="18" charset="0"/>
              <a:ea typeface="Times New Roman" panose="02020603050405020304" pitchFamily="18" charset="0"/>
            </a:endParaRPr>
          </a:p>
        </p:txBody>
      </p:sp>
      <p:grpSp>
        <p:nvGrpSpPr>
          <p:cNvPr id="4" name="Group 3">
            <a:extLst>
              <a:ext uri="{FF2B5EF4-FFF2-40B4-BE49-F238E27FC236}">
                <a16:creationId xmlns:a16="http://schemas.microsoft.com/office/drawing/2014/main" id="{2C4FC768-F8A0-9F59-032E-476BCD0DA969}"/>
              </a:ext>
            </a:extLst>
          </p:cNvPr>
          <p:cNvGrpSpPr/>
          <p:nvPr/>
        </p:nvGrpSpPr>
        <p:grpSpPr>
          <a:xfrm>
            <a:off x="1141105" y="1777264"/>
            <a:ext cx="4334766" cy="2980548"/>
            <a:chOff x="1119247" y="2001043"/>
            <a:chExt cx="4334766" cy="2980548"/>
          </a:xfrm>
        </p:grpSpPr>
        <p:pic>
          <p:nvPicPr>
            <p:cNvPr id="8" name="Picture 7">
              <a:extLst>
                <a:ext uri="{FF2B5EF4-FFF2-40B4-BE49-F238E27FC236}">
                  <a16:creationId xmlns:a16="http://schemas.microsoft.com/office/drawing/2014/main" id="{E2B594A3-E54B-AAA8-9ABE-47B2471A11B5}"/>
                </a:ext>
              </a:extLst>
            </p:cNvPr>
            <p:cNvPicPr>
              <a:picLocks noChangeAspect="1"/>
            </p:cNvPicPr>
            <p:nvPr/>
          </p:nvPicPr>
          <p:blipFill>
            <a:blip r:embed="rId4"/>
            <a:srcRect l="13164" b="22146"/>
            <a:stretch>
              <a:fillRect/>
            </a:stretch>
          </p:blipFill>
          <p:spPr>
            <a:xfrm>
              <a:off x="1615528" y="2001043"/>
              <a:ext cx="3838485" cy="2400340"/>
            </a:xfrm>
            <a:prstGeom prst="rect">
              <a:avLst/>
            </a:prstGeom>
          </p:spPr>
        </p:pic>
        <p:grpSp>
          <p:nvGrpSpPr>
            <p:cNvPr id="11" name="Group 10">
              <a:extLst>
                <a:ext uri="{FF2B5EF4-FFF2-40B4-BE49-F238E27FC236}">
                  <a16:creationId xmlns:a16="http://schemas.microsoft.com/office/drawing/2014/main" id="{FCFFD6DA-59C7-6B68-FAD4-5EC9FE373427}"/>
                </a:ext>
              </a:extLst>
            </p:cNvPr>
            <p:cNvGrpSpPr/>
            <p:nvPr/>
          </p:nvGrpSpPr>
          <p:grpSpPr>
            <a:xfrm>
              <a:off x="1119247" y="2126599"/>
              <a:ext cx="4298533" cy="2854992"/>
              <a:chOff x="1119247" y="2126599"/>
              <a:chExt cx="4298533" cy="2854992"/>
            </a:xfrm>
          </p:grpSpPr>
          <p:sp>
            <p:nvSpPr>
              <p:cNvPr id="12" name="TextBox 11">
                <a:extLst>
                  <a:ext uri="{FF2B5EF4-FFF2-40B4-BE49-F238E27FC236}">
                    <a16:creationId xmlns:a16="http://schemas.microsoft.com/office/drawing/2014/main" id="{C9A15237-5139-AC8A-F7BA-24FD258838EB}"/>
                  </a:ext>
                </a:extLst>
              </p:cNvPr>
              <p:cNvSpPr txBox="1"/>
              <p:nvPr/>
            </p:nvSpPr>
            <p:spPr>
              <a:xfrm>
                <a:off x="1303773" y="2126599"/>
                <a:ext cx="211596" cy="153888"/>
              </a:xfrm>
              <a:prstGeom prst="rect">
                <a:avLst/>
              </a:prstGeom>
              <a:noFill/>
            </p:spPr>
            <p:txBody>
              <a:bodyPr wrap="none" lIns="0" tIns="0" rIns="0" bIns="0" rtlCol="0" anchor="ctr">
                <a:noAutofit/>
              </a:bodyPr>
              <a:lstStyle/>
              <a:p>
                <a:pPr algn="r"/>
                <a:r>
                  <a:rPr lang="en-GB" sz="1000" noProof="0">
                    <a:solidFill>
                      <a:srgbClr val="1A1A17"/>
                    </a:solidFill>
                  </a:rPr>
                  <a:t>90</a:t>
                </a:r>
              </a:p>
            </p:txBody>
          </p:sp>
          <p:cxnSp>
            <p:nvCxnSpPr>
              <p:cNvPr id="14" name="Straight Connector 13">
                <a:extLst>
                  <a:ext uri="{FF2B5EF4-FFF2-40B4-BE49-F238E27FC236}">
                    <a16:creationId xmlns:a16="http://schemas.microsoft.com/office/drawing/2014/main" id="{30F4E470-178B-5309-54FF-E09A8A436431}"/>
                  </a:ext>
                </a:extLst>
              </p:cNvPr>
              <p:cNvCxnSpPr>
                <a:cxnSpLocks/>
              </p:cNvCxnSpPr>
              <p:nvPr/>
            </p:nvCxnSpPr>
            <p:spPr>
              <a:xfrm>
                <a:off x="1551098" y="220354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7E3E34D-E083-EC89-2013-1767240D5DAE}"/>
                  </a:ext>
                </a:extLst>
              </p:cNvPr>
              <p:cNvSpPr txBox="1"/>
              <p:nvPr/>
            </p:nvSpPr>
            <p:spPr>
              <a:xfrm rot="16200000">
                <a:off x="92169" y="3230621"/>
                <a:ext cx="2208044" cy="153888"/>
              </a:xfrm>
              <a:prstGeom prst="rect">
                <a:avLst/>
              </a:prstGeom>
              <a:noFill/>
            </p:spPr>
            <p:txBody>
              <a:bodyPr wrap="none" lIns="0" tIns="0" rIns="0" bIns="0" rtlCol="0" anchor="ctr">
                <a:noAutofit/>
              </a:bodyPr>
              <a:lstStyle/>
              <a:p>
                <a:pPr algn="ctr"/>
                <a:r>
                  <a:rPr lang="en-GB" sz="1000" b="1" noProof="0">
                    <a:solidFill>
                      <a:srgbClr val="1A1A17"/>
                    </a:solidFill>
                  </a:rPr>
                  <a:t>Life expectancy (years)</a:t>
                </a:r>
              </a:p>
            </p:txBody>
          </p:sp>
          <p:sp>
            <p:nvSpPr>
              <p:cNvPr id="17" name="TextBox 16">
                <a:extLst>
                  <a:ext uri="{FF2B5EF4-FFF2-40B4-BE49-F238E27FC236}">
                    <a16:creationId xmlns:a16="http://schemas.microsoft.com/office/drawing/2014/main" id="{B504D3D3-1F18-F93E-0BEF-53099555209C}"/>
                  </a:ext>
                </a:extLst>
              </p:cNvPr>
              <p:cNvSpPr txBox="1"/>
              <p:nvPr/>
            </p:nvSpPr>
            <p:spPr>
              <a:xfrm>
                <a:off x="1303773" y="2371074"/>
                <a:ext cx="211596" cy="153888"/>
              </a:xfrm>
              <a:prstGeom prst="rect">
                <a:avLst/>
              </a:prstGeom>
              <a:noFill/>
            </p:spPr>
            <p:txBody>
              <a:bodyPr wrap="none" lIns="0" tIns="0" rIns="0" bIns="0" rtlCol="0" anchor="ctr">
                <a:noAutofit/>
              </a:bodyPr>
              <a:lstStyle/>
              <a:p>
                <a:pPr algn="r"/>
                <a:r>
                  <a:rPr lang="en-GB" sz="1000" noProof="0">
                    <a:solidFill>
                      <a:srgbClr val="1A1A17"/>
                    </a:solidFill>
                  </a:rPr>
                  <a:t>80</a:t>
                </a:r>
              </a:p>
            </p:txBody>
          </p:sp>
          <p:cxnSp>
            <p:nvCxnSpPr>
              <p:cNvPr id="19" name="Straight Connector 18">
                <a:extLst>
                  <a:ext uri="{FF2B5EF4-FFF2-40B4-BE49-F238E27FC236}">
                    <a16:creationId xmlns:a16="http://schemas.microsoft.com/office/drawing/2014/main" id="{2B229A44-1194-81C0-B70F-5F2BE7836D28}"/>
                  </a:ext>
                </a:extLst>
              </p:cNvPr>
              <p:cNvCxnSpPr>
                <a:cxnSpLocks/>
              </p:cNvCxnSpPr>
              <p:nvPr/>
            </p:nvCxnSpPr>
            <p:spPr>
              <a:xfrm>
                <a:off x="1551098" y="244801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85959A5-688F-C740-982B-DE762B82DBCD}"/>
                  </a:ext>
                </a:extLst>
              </p:cNvPr>
              <p:cNvSpPr txBox="1"/>
              <p:nvPr/>
            </p:nvSpPr>
            <p:spPr>
              <a:xfrm>
                <a:off x="1303773" y="2615549"/>
                <a:ext cx="211596" cy="153888"/>
              </a:xfrm>
              <a:prstGeom prst="rect">
                <a:avLst/>
              </a:prstGeom>
              <a:noFill/>
            </p:spPr>
            <p:txBody>
              <a:bodyPr wrap="none" lIns="0" tIns="0" rIns="0" bIns="0" rtlCol="0" anchor="ctr">
                <a:noAutofit/>
              </a:bodyPr>
              <a:lstStyle/>
              <a:p>
                <a:pPr algn="r"/>
                <a:r>
                  <a:rPr lang="en-GB" sz="1000" noProof="0">
                    <a:solidFill>
                      <a:srgbClr val="1A1A17"/>
                    </a:solidFill>
                  </a:rPr>
                  <a:t>70</a:t>
                </a:r>
              </a:p>
            </p:txBody>
          </p:sp>
          <p:cxnSp>
            <p:nvCxnSpPr>
              <p:cNvPr id="21" name="Straight Connector 20">
                <a:extLst>
                  <a:ext uri="{FF2B5EF4-FFF2-40B4-BE49-F238E27FC236}">
                    <a16:creationId xmlns:a16="http://schemas.microsoft.com/office/drawing/2014/main" id="{819E58D4-1518-B2A2-08F6-5B0069B770E5}"/>
                  </a:ext>
                </a:extLst>
              </p:cNvPr>
              <p:cNvCxnSpPr>
                <a:cxnSpLocks/>
              </p:cNvCxnSpPr>
              <p:nvPr/>
            </p:nvCxnSpPr>
            <p:spPr>
              <a:xfrm>
                <a:off x="1551098" y="269249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8E438E5-67B8-EEE7-73EA-1669A85E30DE}"/>
                  </a:ext>
                </a:extLst>
              </p:cNvPr>
              <p:cNvSpPr txBox="1"/>
              <p:nvPr/>
            </p:nvSpPr>
            <p:spPr>
              <a:xfrm>
                <a:off x="1303773" y="2860024"/>
                <a:ext cx="211596" cy="153888"/>
              </a:xfrm>
              <a:prstGeom prst="rect">
                <a:avLst/>
              </a:prstGeom>
              <a:noFill/>
            </p:spPr>
            <p:txBody>
              <a:bodyPr wrap="none" lIns="0" tIns="0" rIns="0" bIns="0" rtlCol="0" anchor="ctr">
                <a:noAutofit/>
              </a:bodyPr>
              <a:lstStyle/>
              <a:p>
                <a:pPr algn="r"/>
                <a:r>
                  <a:rPr lang="en-GB" sz="1000" noProof="0">
                    <a:solidFill>
                      <a:srgbClr val="1A1A17"/>
                    </a:solidFill>
                  </a:rPr>
                  <a:t>60</a:t>
                </a:r>
              </a:p>
            </p:txBody>
          </p:sp>
          <p:cxnSp>
            <p:nvCxnSpPr>
              <p:cNvPr id="26" name="Straight Connector 25">
                <a:extLst>
                  <a:ext uri="{FF2B5EF4-FFF2-40B4-BE49-F238E27FC236}">
                    <a16:creationId xmlns:a16="http://schemas.microsoft.com/office/drawing/2014/main" id="{910C11B7-E188-10EC-C289-71EB96A76C0E}"/>
                  </a:ext>
                </a:extLst>
              </p:cNvPr>
              <p:cNvCxnSpPr>
                <a:cxnSpLocks/>
              </p:cNvCxnSpPr>
              <p:nvPr/>
            </p:nvCxnSpPr>
            <p:spPr>
              <a:xfrm>
                <a:off x="1551098" y="293696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233638E-7B98-6095-8075-A1CAD3D27A79}"/>
                  </a:ext>
                </a:extLst>
              </p:cNvPr>
              <p:cNvSpPr txBox="1"/>
              <p:nvPr/>
            </p:nvSpPr>
            <p:spPr>
              <a:xfrm>
                <a:off x="1303773" y="3104499"/>
                <a:ext cx="211596" cy="153888"/>
              </a:xfrm>
              <a:prstGeom prst="rect">
                <a:avLst/>
              </a:prstGeom>
              <a:noFill/>
            </p:spPr>
            <p:txBody>
              <a:bodyPr wrap="none" lIns="0" tIns="0" rIns="0" bIns="0" rtlCol="0" anchor="ctr">
                <a:noAutofit/>
              </a:bodyPr>
              <a:lstStyle/>
              <a:p>
                <a:pPr algn="r"/>
                <a:r>
                  <a:rPr lang="en-GB" sz="1000" noProof="0">
                    <a:solidFill>
                      <a:srgbClr val="1A1A17"/>
                    </a:solidFill>
                  </a:rPr>
                  <a:t>50</a:t>
                </a:r>
              </a:p>
            </p:txBody>
          </p:sp>
          <p:cxnSp>
            <p:nvCxnSpPr>
              <p:cNvPr id="28" name="Straight Connector 27">
                <a:extLst>
                  <a:ext uri="{FF2B5EF4-FFF2-40B4-BE49-F238E27FC236}">
                    <a16:creationId xmlns:a16="http://schemas.microsoft.com/office/drawing/2014/main" id="{79DA5E8D-AA99-C777-1D11-3E9C3FF43953}"/>
                  </a:ext>
                </a:extLst>
              </p:cNvPr>
              <p:cNvCxnSpPr>
                <a:cxnSpLocks/>
              </p:cNvCxnSpPr>
              <p:nvPr/>
            </p:nvCxnSpPr>
            <p:spPr>
              <a:xfrm>
                <a:off x="1551098" y="318144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7CFA5AAD-A377-2C5D-BF08-78CF294750F8}"/>
                  </a:ext>
                </a:extLst>
              </p:cNvPr>
              <p:cNvSpPr txBox="1"/>
              <p:nvPr/>
            </p:nvSpPr>
            <p:spPr>
              <a:xfrm>
                <a:off x="1303773" y="3348974"/>
                <a:ext cx="211596" cy="153888"/>
              </a:xfrm>
              <a:prstGeom prst="rect">
                <a:avLst/>
              </a:prstGeom>
              <a:noFill/>
            </p:spPr>
            <p:txBody>
              <a:bodyPr wrap="none" lIns="0" tIns="0" rIns="0" bIns="0" rtlCol="0" anchor="ctr">
                <a:noAutofit/>
              </a:bodyPr>
              <a:lstStyle/>
              <a:p>
                <a:pPr algn="r"/>
                <a:r>
                  <a:rPr lang="en-GB" sz="1000" noProof="0">
                    <a:solidFill>
                      <a:srgbClr val="1A1A17"/>
                    </a:solidFill>
                  </a:rPr>
                  <a:t>40</a:t>
                </a:r>
              </a:p>
            </p:txBody>
          </p:sp>
          <p:cxnSp>
            <p:nvCxnSpPr>
              <p:cNvPr id="30" name="Straight Connector 29">
                <a:extLst>
                  <a:ext uri="{FF2B5EF4-FFF2-40B4-BE49-F238E27FC236}">
                    <a16:creationId xmlns:a16="http://schemas.microsoft.com/office/drawing/2014/main" id="{FCE1B4A1-EED9-70E9-EB6E-372453491B16}"/>
                  </a:ext>
                </a:extLst>
              </p:cNvPr>
              <p:cNvCxnSpPr>
                <a:cxnSpLocks/>
              </p:cNvCxnSpPr>
              <p:nvPr/>
            </p:nvCxnSpPr>
            <p:spPr>
              <a:xfrm>
                <a:off x="1551098" y="342591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1038D29-B977-FB47-3065-ACE8F1B5F049}"/>
                  </a:ext>
                </a:extLst>
              </p:cNvPr>
              <p:cNvSpPr txBox="1"/>
              <p:nvPr/>
            </p:nvSpPr>
            <p:spPr>
              <a:xfrm>
                <a:off x="1303773" y="3593449"/>
                <a:ext cx="211596" cy="153888"/>
              </a:xfrm>
              <a:prstGeom prst="rect">
                <a:avLst/>
              </a:prstGeom>
              <a:noFill/>
            </p:spPr>
            <p:txBody>
              <a:bodyPr wrap="none" lIns="0" tIns="0" rIns="0" bIns="0" rtlCol="0" anchor="ctr">
                <a:noAutofit/>
              </a:bodyPr>
              <a:lstStyle/>
              <a:p>
                <a:pPr algn="r"/>
                <a:r>
                  <a:rPr lang="en-GB" sz="1000" noProof="0">
                    <a:solidFill>
                      <a:srgbClr val="1A1A17"/>
                    </a:solidFill>
                  </a:rPr>
                  <a:t>30</a:t>
                </a:r>
              </a:p>
            </p:txBody>
          </p:sp>
          <p:cxnSp>
            <p:nvCxnSpPr>
              <p:cNvPr id="32" name="Straight Connector 31">
                <a:extLst>
                  <a:ext uri="{FF2B5EF4-FFF2-40B4-BE49-F238E27FC236}">
                    <a16:creationId xmlns:a16="http://schemas.microsoft.com/office/drawing/2014/main" id="{18692006-4254-46D2-493C-EFAF98DAEEED}"/>
                  </a:ext>
                </a:extLst>
              </p:cNvPr>
              <p:cNvCxnSpPr>
                <a:cxnSpLocks/>
              </p:cNvCxnSpPr>
              <p:nvPr/>
            </p:nvCxnSpPr>
            <p:spPr>
              <a:xfrm>
                <a:off x="1551098" y="367039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91161B3-BC0E-E55B-54F6-88F7B60B4F07}"/>
                  </a:ext>
                </a:extLst>
              </p:cNvPr>
              <p:cNvSpPr txBox="1"/>
              <p:nvPr/>
            </p:nvSpPr>
            <p:spPr>
              <a:xfrm>
                <a:off x="1303773" y="3837924"/>
                <a:ext cx="211596" cy="153888"/>
              </a:xfrm>
              <a:prstGeom prst="rect">
                <a:avLst/>
              </a:prstGeom>
              <a:noFill/>
            </p:spPr>
            <p:txBody>
              <a:bodyPr wrap="none" lIns="0" tIns="0" rIns="0" bIns="0" rtlCol="0" anchor="ctr">
                <a:noAutofit/>
              </a:bodyPr>
              <a:lstStyle/>
              <a:p>
                <a:pPr algn="r"/>
                <a:r>
                  <a:rPr lang="en-GB" sz="1000" noProof="0">
                    <a:solidFill>
                      <a:srgbClr val="1A1A17"/>
                    </a:solidFill>
                  </a:rPr>
                  <a:t>20</a:t>
                </a:r>
              </a:p>
            </p:txBody>
          </p:sp>
          <p:cxnSp>
            <p:nvCxnSpPr>
              <p:cNvPr id="34" name="Straight Connector 33">
                <a:extLst>
                  <a:ext uri="{FF2B5EF4-FFF2-40B4-BE49-F238E27FC236}">
                    <a16:creationId xmlns:a16="http://schemas.microsoft.com/office/drawing/2014/main" id="{86E6ABA3-C960-738D-40EA-82F63051CCD6}"/>
                  </a:ext>
                </a:extLst>
              </p:cNvPr>
              <p:cNvCxnSpPr>
                <a:cxnSpLocks/>
              </p:cNvCxnSpPr>
              <p:nvPr/>
            </p:nvCxnSpPr>
            <p:spPr>
              <a:xfrm>
                <a:off x="1551098" y="391486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0B53628-40DD-9304-7BFA-87B597B63646}"/>
                  </a:ext>
                </a:extLst>
              </p:cNvPr>
              <p:cNvSpPr txBox="1"/>
              <p:nvPr/>
            </p:nvSpPr>
            <p:spPr>
              <a:xfrm>
                <a:off x="1303773" y="4082399"/>
                <a:ext cx="211596" cy="153888"/>
              </a:xfrm>
              <a:prstGeom prst="rect">
                <a:avLst/>
              </a:prstGeom>
              <a:noFill/>
            </p:spPr>
            <p:txBody>
              <a:bodyPr wrap="none" lIns="0" tIns="0" rIns="0" bIns="0" rtlCol="0" anchor="ctr">
                <a:noAutofit/>
              </a:bodyPr>
              <a:lstStyle/>
              <a:p>
                <a:pPr algn="r"/>
                <a:r>
                  <a:rPr lang="en-GB" sz="1000" noProof="0">
                    <a:solidFill>
                      <a:srgbClr val="1A1A17"/>
                    </a:solidFill>
                  </a:rPr>
                  <a:t>10</a:t>
                </a:r>
              </a:p>
            </p:txBody>
          </p:sp>
          <p:cxnSp>
            <p:nvCxnSpPr>
              <p:cNvPr id="36" name="Straight Connector 35">
                <a:extLst>
                  <a:ext uri="{FF2B5EF4-FFF2-40B4-BE49-F238E27FC236}">
                    <a16:creationId xmlns:a16="http://schemas.microsoft.com/office/drawing/2014/main" id="{27F38DD6-BE57-CB6D-18CE-8DA365BDAA89}"/>
                  </a:ext>
                </a:extLst>
              </p:cNvPr>
              <p:cNvCxnSpPr>
                <a:cxnSpLocks/>
              </p:cNvCxnSpPr>
              <p:nvPr/>
            </p:nvCxnSpPr>
            <p:spPr>
              <a:xfrm>
                <a:off x="1551098" y="415934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65A7C6D-EE51-5C76-2AC1-F2DF521FB19B}"/>
                  </a:ext>
                </a:extLst>
              </p:cNvPr>
              <p:cNvSpPr txBox="1"/>
              <p:nvPr/>
            </p:nvSpPr>
            <p:spPr>
              <a:xfrm>
                <a:off x="1303773" y="4326874"/>
                <a:ext cx="211596" cy="153888"/>
              </a:xfrm>
              <a:prstGeom prst="rect">
                <a:avLst/>
              </a:prstGeom>
              <a:noFill/>
            </p:spPr>
            <p:txBody>
              <a:bodyPr wrap="none" lIns="0" tIns="0" rIns="0" bIns="0" rtlCol="0" anchor="ctr">
                <a:noAutofit/>
              </a:bodyPr>
              <a:lstStyle/>
              <a:p>
                <a:pPr algn="r"/>
                <a:r>
                  <a:rPr lang="en-GB" sz="1000" noProof="0">
                    <a:solidFill>
                      <a:srgbClr val="1A1A17"/>
                    </a:solidFill>
                  </a:rPr>
                  <a:t>0</a:t>
                </a:r>
              </a:p>
            </p:txBody>
          </p:sp>
          <p:cxnSp>
            <p:nvCxnSpPr>
              <p:cNvPr id="38" name="Straight Connector 37">
                <a:extLst>
                  <a:ext uri="{FF2B5EF4-FFF2-40B4-BE49-F238E27FC236}">
                    <a16:creationId xmlns:a16="http://schemas.microsoft.com/office/drawing/2014/main" id="{73635FC7-CB8B-C6EC-108A-72C5235D69B1}"/>
                  </a:ext>
                </a:extLst>
              </p:cNvPr>
              <p:cNvCxnSpPr>
                <a:cxnSpLocks/>
              </p:cNvCxnSpPr>
              <p:nvPr/>
            </p:nvCxnSpPr>
            <p:spPr>
              <a:xfrm rot="5400000">
                <a:off x="1734454"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2479415-E79F-9122-AADA-3DF0D1E445E3}"/>
                  </a:ext>
                </a:extLst>
              </p:cNvPr>
              <p:cNvCxnSpPr>
                <a:cxnSpLocks/>
              </p:cNvCxnSpPr>
              <p:nvPr/>
            </p:nvCxnSpPr>
            <p:spPr>
              <a:xfrm>
                <a:off x="1598891" y="2204690"/>
                <a:ext cx="0" cy="2183954"/>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CF4E9B5-80F7-E082-DBBF-AD2B8B9EDEA5}"/>
                  </a:ext>
                </a:extLst>
              </p:cNvPr>
              <p:cNvSpPr txBox="1"/>
              <p:nvPr/>
            </p:nvSpPr>
            <p:spPr>
              <a:xfrm rot="16200000">
                <a:off x="1417839"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Overall</a:t>
                </a:r>
              </a:p>
            </p:txBody>
          </p:sp>
          <p:cxnSp>
            <p:nvCxnSpPr>
              <p:cNvPr id="41" name="Straight Connector 40">
                <a:extLst>
                  <a:ext uri="{FF2B5EF4-FFF2-40B4-BE49-F238E27FC236}">
                    <a16:creationId xmlns:a16="http://schemas.microsoft.com/office/drawing/2014/main" id="{48D08254-1AFA-F2D5-0ECE-8ED9EEC9AADE}"/>
                  </a:ext>
                </a:extLst>
              </p:cNvPr>
              <p:cNvCxnSpPr>
                <a:cxnSpLocks/>
              </p:cNvCxnSpPr>
              <p:nvPr/>
            </p:nvCxnSpPr>
            <p:spPr>
              <a:xfrm>
                <a:off x="1551098" y="4403818"/>
                <a:ext cx="38628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15072E0-2739-EA22-16D8-36FD31178C31}"/>
                  </a:ext>
                </a:extLst>
              </p:cNvPr>
              <p:cNvCxnSpPr/>
              <p:nvPr/>
            </p:nvCxnSpPr>
            <p:spPr>
              <a:xfrm>
                <a:off x="1647825" y="2793206"/>
                <a:ext cx="4286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5536C6-E1AC-5D1B-AA3D-261513BA0D73}"/>
                  </a:ext>
                </a:extLst>
              </p:cNvPr>
              <p:cNvCxnSpPr>
                <a:cxnSpLocks/>
              </p:cNvCxnSpPr>
              <p:nvPr/>
            </p:nvCxnSpPr>
            <p:spPr>
              <a:xfrm rot="5400000">
                <a:off x="1893659"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569DD67-8F21-0B3D-9344-DAB234B529A1}"/>
                  </a:ext>
                </a:extLst>
              </p:cNvPr>
              <p:cNvSpPr txBox="1"/>
              <p:nvPr/>
            </p:nvSpPr>
            <p:spPr>
              <a:xfrm rot="16200000">
                <a:off x="157971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Female</a:t>
                </a:r>
              </a:p>
            </p:txBody>
          </p:sp>
          <p:cxnSp>
            <p:nvCxnSpPr>
              <p:cNvPr id="45" name="Straight Connector 44">
                <a:extLst>
                  <a:ext uri="{FF2B5EF4-FFF2-40B4-BE49-F238E27FC236}">
                    <a16:creationId xmlns:a16="http://schemas.microsoft.com/office/drawing/2014/main" id="{47AD3FB1-3E82-5E18-553F-D8AB71627A78}"/>
                  </a:ext>
                </a:extLst>
              </p:cNvPr>
              <p:cNvCxnSpPr>
                <a:cxnSpLocks/>
              </p:cNvCxnSpPr>
              <p:nvPr/>
            </p:nvCxnSpPr>
            <p:spPr>
              <a:xfrm rot="5400000">
                <a:off x="2052864"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5DBCDDBE-E085-5889-E9E8-50A5D507376C}"/>
                  </a:ext>
                </a:extLst>
              </p:cNvPr>
              <p:cNvSpPr txBox="1"/>
              <p:nvPr/>
            </p:nvSpPr>
            <p:spPr>
              <a:xfrm rot="16200000">
                <a:off x="173891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Male</a:t>
                </a:r>
              </a:p>
            </p:txBody>
          </p:sp>
          <p:cxnSp>
            <p:nvCxnSpPr>
              <p:cNvPr id="47" name="Straight Connector 46">
                <a:extLst>
                  <a:ext uri="{FF2B5EF4-FFF2-40B4-BE49-F238E27FC236}">
                    <a16:creationId xmlns:a16="http://schemas.microsoft.com/office/drawing/2014/main" id="{ABFF4605-13D4-A842-B2CB-E2D4C46DE712}"/>
                  </a:ext>
                </a:extLst>
              </p:cNvPr>
              <p:cNvCxnSpPr>
                <a:cxnSpLocks/>
              </p:cNvCxnSpPr>
              <p:nvPr/>
            </p:nvCxnSpPr>
            <p:spPr>
              <a:xfrm rot="5400000">
                <a:off x="2212069"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917711F-A4DF-0E9D-A154-29726FE6C041}"/>
                  </a:ext>
                </a:extLst>
              </p:cNvPr>
              <p:cNvCxnSpPr>
                <a:cxnSpLocks/>
              </p:cNvCxnSpPr>
              <p:nvPr/>
            </p:nvCxnSpPr>
            <p:spPr>
              <a:xfrm rot="5400000">
                <a:off x="2371274"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01A0CAB6-AB78-4E4A-2AEE-DA46839138AC}"/>
                  </a:ext>
                </a:extLst>
              </p:cNvPr>
              <p:cNvSpPr txBox="1"/>
              <p:nvPr/>
            </p:nvSpPr>
            <p:spPr>
              <a:xfrm rot="16200000">
                <a:off x="205732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Ethiopia</a:t>
                </a:r>
              </a:p>
            </p:txBody>
          </p:sp>
          <p:cxnSp>
            <p:nvCxnSpPr>
              <p:cNvPr id="50" name="Straight Connector 49">
                <a:extLst>
                  <a:ext uri="{FF2B5EF4-FFF2-40B4-BE49-F238E27FC236}">
                    <a16:creationId xmlns:a16="http://schemas.microsoft.com/office/drawing/2014/main" id="{B02A8A3E-ACB2-6C4B-F197-4D74D4012D26}"/>
                  </a:ext>
                </a:extLst>
              </p:cNvPr>
              <p:cNvCxnSpPr>
                <a:cxnSpLocks/>
              </p:cNvCxnSpPr>
              <p:nvPr/>
            </p:nvCxnSpPr>
            <p:spPr>
              <a:xfrm rot="5400000">
                <a:off x="2530479"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A7C5523C-6E8E-FCEA-305C-E87FCDAFA1A5}"/>
                  </a:ext>
                </a:extLst>
              </p:cNvPr>
              <p:cNvSpPr txBox="1"/>
              <p:nvPr/>
            </p:nvSpPr>
            <p:spPr>
              <a:xfrm rot="16200000">
                <a:off x="221653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China</a:t>
                </a:r>
              </a:p>
            </p:txBody>
          </p:sp>
          <p:cxnSp>
            <p:nvCxnSpPr>
              <p:cNvPr id="52" name="Straight Connector 51">
                <a:extLst>
                  <a:ext uri="{FF2B5EF4-FFF2-40B4-BE49-F238E27FC236}">
                    <a16:creationId xmlns:a16="http://schemas.microsoft.com/office/drawing/2014/main" id="{C7BB4A7B-9210-44A3-0E0B-EE484B9C7DB6}"/>
                  </a:ext>
                </a:extLst>
              </p:cNvPr>
              <p:cNvCxnSpPr>
                <a:cxnSpLocks/>
              </p:cNvCxnSpPr>
              <p:nvPr/>
            </p:nvCxnSpPr>
            <p:spPr>
              <a:xfrm rot="5400000">
                <a:off x="2689684"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5A2AE437-2B67-F750-0F09-F7D278DDF5F5}"/>
                  </a:ext>
                </a:extLst>
              </p:cNvPr>
              <p:cNvSpPr txBox="1"/>
              <p:nvPr/>
            </p:nvSpPr>
            <p:spPr>
              <a:xfrm rot="16200000">
                <a:off x="237573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Hong Kong</a:t>
                </a:r>
              </a:p>
            </p:txBody>
          </p:sp>
          <p:cxnSp>
            <p:nvCxnSpPr>
              <p:cNvPr id="54" name="Straight Connector 53">
                <a:extLst>
                  <a:ext uri="{FF2B5EF4-FFF2-40B4-BE49-F238E27FC236}">
                    <a16:creationId xmlns:a16="http://schemas.microsoft.com/office/drawing/2014/main" id="{6EC763A6-63F5-7978-CFF7-B588BDDA0A7A}"/>
                  </a:ext>
                </a:extLst>
              </p:cNvPr>
              <p:cNvCxnSpPr>
                <a:cxnSpLocks/>
              </p:cNvCxnSpPr>
              <p:nvPr/>
            </p:nvCxnSpPr>
            <p:spPr>
              <a:xfrm rot="5400000">
                <a:off x="2848889"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DC4B565F-8BAC-8FCF-D902-20BCC5C2E149}"/>
                  </a:ext>
                </a:extLst>
              </p:cNvPr>
              <p:cNvSpPr txBox="1"/>
              <p:nvPr/>
            </p:nvSpPr>
            <p:spPr>
              <a:xfrm rot="16200000">
                <a:off x="253494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Israel</a:t>
                </a:r>
              </a:p>
            </p:txBody>
          </p:sp>
          <p:cxnSp>
            <p:nvCxnSpPr>
              <p:cNvPr id="56" name="Straight Connector 55">
                <a:extLst>
                  <a:ext uri="{FF2B5EF4-FFF2-40B4-BE49-F238E27FC236}">
                    <a16:creationId xmlns:a16="http://schemas.microsoft.com/office/drawing/2014/main" id="{E4A6D1F4-EE2E-8108-AE75-FCE315D75ABE}"/>
                  </a:ext>
                </a:extLst>
              </p:cNvPr>
              <p:cNvCxnSpPr>
                <a:cxnSpLocks/>
              </p:cNvCxnSpPr>
              <p:nvPr/>
            </p:nvCxnSpPr>
            <p:spPr>
              <a:xfrm rot="5400000">
                <a:off x="3008094" y="443318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2984A068-BE7B-DEB1-0673-35F4D56D78BA}"/>
                  </a:ext>
                </a:extLst>
              </p:cNvPr>
              <p:cNvSpPr txBox="1"/>
              <p:nvPr/>
            </p:nvSpPr>
            <p:spPr>
              <a:xfrm rot="16200000">
                <a:off x="269414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Japan</a:t>
                </a:r>
              </a:p>
            </p:txBody>
          </p:sp>
          <p:cxnSp>
            <p:nvCxnSpPr>
              <p:cNvPr id="58" name="Straight Connector 57">
                <a:extLst>
                  <a:ext uri="{FF2B5EF4-FFF2-40B4-BE49-F238E27FC236}">
                    <a16:creationId xmlns:a16="http://schemas.microsoft.com/office/drawing/2014/main" id="{68BC8210-E04A-5EA8-D220-1E9914ABE58E}"/>
                  </a:ext>
                </a:extLst>
              </p:cNvPr>
              <p:cNvCxnSpPr>
                <a:cxnSpLocks/>
              </p:cNvCxnSpPr>
              <p:nvPr/>
            </p:nvCxnSpPr>
            <p:spPr>
              <a:xfrm rot="5400000">
                <a:off x="3167299" y="443318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1B3BC27B-A5F6-E0B1-9A71-892BEE5E45C9}"/>
                  </a:ext>
                </a:extLst>
              </p:cNvPr>
              <p:cNvSpPr txBox="1"/>
              <p:nvPr/>
            </p:nvSpPr>
            <p:spPr>
              <a:xfrm rot="16200000">
                <a:off x="285335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Taiwan</a:t>
                </a:r>
              </a:p>
            </p:txBody>
          </p:sp>
          <p:cxnSp>
            <p:nvCxnSpPr>
              <p:cNvPr id="60" name="Straight Connector 59">
                <a:extLst>
                  <a:ext uri="{FF2B5EF4-FFF2-40B4-BE49-F238E27FC236}">
                    <a16:creationId xmlns:a16="http://schemas.microsoft.com/office/drawing/2014/main" id="{958292D2-5B47-BB7D-C2D2-F69820AEA3BB}"/>
                  </a:ext>
                </a:extLst>
              </p:cNvPr>
              <p:cNvCxnSpPr>
                <a:cxnSpLocks/>
              </p:cNvCxnSpPr>
              <p:nvPr/>
            </p:nvCxnSpPr>
            <p:spPr>
              <a:xfrm rot="5400000">
                <a:off x="3326504"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B96E055D-5BD1-DD7D-A4BA-00478DA7FA9A}"/>
                  </a:ext>
                </a:extLst>
              </p:cNvPr>
              <p:cNvSpPr txBox="1"/>
              <p:nvPr/>
            </p:nvSpPr>
            <p:spPr>
              <a:xfrm rot="16200000">
                <a:off x="301255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Türkiye</a:t>
                </a:r>
              </a:p>
            </p:txBody>
          </p:sp>
          <p:cxnSp>
            <p:nvCxnSpPr>
              <p:cNvPr id="62" name="Straight Connector 61">
                <a:extLst>
                  <a:ext uri="{FF2B5EF4-FFF2-40B4-BE49-F238E27FC236}">
                    <a16:creationId xmlns:a16="http://schemas.microsoft.com/office/drawing/2014/main" id="{068D70CF-8388-7ED2-CA2A-547D781A571C}"/>
                  </a:ext>
                </a:extLst>
              </p:cNvPr>
              <p:cNvCxnSpPr>
                <a:cxnSpLocks/>
              </p:cNvCxnSpPr>
              <p:nvPr/>
            </p:nvCxnSpPr>
            <p:spPr>
              <a:xfrm rot="5400000">
                <a:off x="3485709"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5578878D-459B-9D9F-BE99-D7732019D9B8}"/>
                  </a:ext>
                </a:extLst>
              </p:cNvPr>
              <p:cNvSpPr txBox="1"/>
              <p:nvPr/>
            </p:nvSpPr>
            <p:spPr>
              <a:xfrm rot="16200000">
                <a:off x="317176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Australia</a:t>
                </a:r>
              </a:p>
            </p:txBody>
          </p:sp>
          <p:cxnSp>
            <p:nvCxnSpPr>
              <p:cNvPr id="64" name="Straight Connector 63">
                <a:extLst>
                  <a:ext uri="{FF2B5EF4-FFF2-40B4-BE49-F238E27FC236}">
                    <a16:creationId xmlns:a16="http://schemas.microsoft.com/office/drawing/2014/main" id="{678C4BC0-451A-3D7D-FFED-A8C28BF7AFFC}"/>
                  </a:ext>
                </a:extLst>
              </p:cNvPr>
              <p:cNvCxnSpPr>
                <a:cxnSpLocks/>
              </p:cNvCxnSpPr>
              <p:nvPr/>
            </p:nvCxnSpPr>
            <p:spPr>
              <a:xfrm rot="5400000">
                <a:off x="3644914"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01986AA3-37AF-050B-33FB-FEFE464EBAC3}"/>
                  </a:ext>
                </a:extLst>
              </p:cNvPr>
              <p:cNvSpPr txBox="1"/>
              <p:nvPr/>
            </p:nvSpPr>
            <p:spPr>
              <a:xfrm rot="16200000">
                <a:off x="333096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Denmark</a:t>
                </a:r>
              </a:p>
            </p:txBody>
          </p:sp>
          <p:cxnSp>
            <p:nvCxnSpPr>
              <p:cNvPr id="66" name="Straight Connector 65">
                <a:extLst>
                  <a:ext uri="{FF2B5EF4-FFF2-40B4-BE49-F238E27FC236}">
                    <a16:creationId xmlns:a16="http://schemas.microsoft.com/office/drawing/2014/main" id="{EB17CCF4-73A5-BA4F-241F-781C3ECA9290}"/>
                  </a:ext>
                </a:extLst>
              </p:cNvPr>
              <p:cNvCxnSpPr>
                <a:cxnSpLocks/>
              </p:cNvCxnSpPr>
              <p:nvPr/>
            </p:nvCxnSpPr>
            <p:spPr>
              <a:xfrm rot="5400000">
                <a:off x="3804119"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E64844D-C96F-111D-61DC-CD9F8A05465C}"/>
                  </a:ext>
                </a:extLst>
              </p:cNvPr>
              <p:cNvSpPr txBox="1"/>
              <p:nvPr/>
            </p:nvSpPr>
            <p:spPr>
              <a:xfrm rot="16200000">
                <a:off x="349017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Finland</a:t>
                </a:r>
              </a:p>
            </p:txBody>
          </p:sp>
          <p:cxnSp>
            <p:nvCxnSpPr>
              <p:cNvPr id="68" name="Straight Connector 67">
                <a:extLst>
                  <a:ext uri="{FF2B5EF4-FFF2-40B4-BE49-F238E27FC236}">
                    <a16:creationId xmlns:a16="http://schemas.microsoft.com/office/drawing/2014/main" id="{9C78B325-EC94-1C63-85BB-03B477AD03FE}"/>
                  </a:ext>
                </a:extLst>
              </p:cNvPr>
              <p:cNvCxnSpPr>
                <a:cxnSpLocks/>
              </p:cNvCxnSpPr>
              <p:nvPr/>
            </p:nvCxnSpPr>
            <p:spPr>
              <a:xfrm rot="5400000">
                <a:off x="3963324"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4E1A1C1F-91C1-ACA9-286A-77741F646B72}"/>
                  </a:ext>
                </a:extLst>
              </p:cNvPr>
              <p:cNvSpPr txBox="1"/>
              <p:nvPr/>
            </p:nvSpPr>
            <p:spPr>
              <a:xfrm rot="16200000">
                <a:off x="364937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Germany</a:t>
                </a:r>
              </a:p>
            </p:txBody>
          </p:sp>
          <p:cxnSp>
            <p:nvCxnSpPr>
              <p:cNvPr id="70" name="Straight Connector 69">
                <a:extLst>
                  <a:ext uri="{FF2B5EF4-FFF2-40B4-BE49-F238E27FC236}">
                    <a16:creationId xmlns:a16="http://schemas.microsoft.com/office/drawing/2014/main" id="{E5AD55D2-4057-A177-4A66-01227FAD617B}"/>
                  </a:ext>
                </a:extLst>
              </p:cNvPr>
              <p:cNvCxnSpPr>
                <a:cxnSpLocks/>
              </p:cNvCxnSpPr>
              <p:nvPr/>
            </p:nvCxnSpPr>
            <p:spPr>
              <a:xfrm rot="5400000">
                <a:off x="4122529"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673EED21-24FE-3294-8FE2-A5B11CAFD952}"/>
                  </a:ext>
                </a:extLst>
              </p:cNvPr>
              <p:cNvSpPr txBox="1"/>
              <p:nvPr/>
            </p:nvSpPr>
            <p:spPr>
              <a:xfrm rot="16200000">
                <a:off x="380858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Hungary</a:t>
                </a:r>
              </a:p>
            </p:txBody>
          </p:sp>
          <p:cxnSp>
            <p:nvCxnSpPr>
              <p:cNvPr id="72" name="Straight Connector 71">
                <a:extLst>
                  <a:ext uri="{FF2B5EF4-FFF2-40B4-BE49-F238E27FC236}">
                    <a16:creationId xmlns:a16="http://schemas.microsoft.com/office/drawing/2014/main" id="{8ED6FC8C-3BED-DB08-1E1C-00A3B9C9BC88}"/>
                  </a:ext>
                </a:extLst>
              </p:cNvPr>
              <p:cNvCxnSpPr>
                <a:cxnSpLocks/>
              </p:cNvCxnSpPr>
              <p:nvPr/>
            </p:nvCxnSpPr>
            <p:spPr>
              <a:xfrm rot="5400000">
                <a:off x="4281734" y="4433190"/>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18E7A199-5721-00B3-6C9C-86E61ADC05F5}"/>
                  </a:ext>
                </a:extLst>
              </p:cNvPr>
              <p:cNvSpPr txBox="1"/>
              <p:nvPr/>
            </p:nvSpPr>
            <p:spPr>
              <a:xfrm rot="16200000">
                <a:off x="396778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Italy</a:t>
                </a:r>
              </a:p>
            </p:txBody>
          </p:sp>
          <p:cxnSp>
            <p:nvCxnSpPr>
              <p:cNvPr id="74" name="Straight Connector 73">
                <a:extLst>
                  <a:ext uri="{FF2B5EF4-FFF2-40B4-BE49-F238E27FC236}">
                    <a16:creationId xmlns:a16="http://schemas.microsoft.com/office/drawing/2014/main" id="{BE234F0D-60CB-A034-CCFD-1FD80A01E4EC}"/>
                  </a:ext>
                </a:extLst>
              </p:cNvPr>
              <p:cNvCxnSpPr>
                <a:cxnSpLocks/>
              </p:cNvCxnSpPr>
              <p:nvPr/>
            </p:nvCxnSpPr>
            <p:spPr>
              <a:xfrm rot="5400000">
                <a:off x="4440939" y="443319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11F0547D-1FDD-9AE5-1EB0-7356EDD651DD}"/>
                  </a:ext>
                </a:extLst>
              </p:cNvPr>
              <p:cNvSpPr txBox="1"/>
              <p:nvPr/>
            </p:nvSpPr>
            <p:spPr>
              <a:xfrm rot="16200000">
                <a:off x="412699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Norway</a:t>
                </a:r>
              </a:p>
            </p:txBody>
          </p:sp>
          <p:cxnSp>
            <p:nvCxnSpPr>
              <p:cNvPr id="76" name="Straight Connector 75">
                <a:extLst>
                  <a:ext uri="{FF2B5EF4-FFF2-40B4-BE49-F238E27FC236}">
                    <a16:creationId xmlns:a16="http://schemas.microsoft.com/office/drawing/2014/main" id="{152F991E-9D8E-078E-9505-AFC73C3D2E7E}"/>
                  </a:ext>
                </a:extLst>
              </p:cNvPr>
              <p:cNvCxnSpPr>
                <a:cxnSpLocks/>
              </p:cNvCxnSpPr>
              <p:nvPr/>
            </p:nvCxnSpPr>
            <p:spPr>
              <a:xfrm rot="5400000">
                <a:off x="4600144" y="443319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E99FD49F-E359-CFD9-8554-D2026A6C7D2B}"/>
                  </a:ext>
                </a:extLst>
              </p:cNvPr>
              <p:cNvSpPr txBox="1"/>
              <p:nvPr/>
            </p:nvSpPr>
            <p:spPr>
              <a:xfrm rot="16200000">
                <a:off x="428619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Spain</a:t>
                </a:r>
              </a:p>
            </p:txBody>
          </p:sp>
          <p:cxnSp>
            <p:nvCxnSpPr>
              <p:cNvPr id="78" name="Straight Connector 77">
                <a:extLst>
                  <a:ext uri="{FF2B5EF4-FFF2-40B4-BE49-F238E27FC236}">
                    <a16:creationId xmlns:a16="http://schemas.microsoft.com/office/drawing/2014/main" id="{5B1AF7D8-A272-300A-F72D-E79F560D752F}"/>
                  </a:ext>
                </a:extLst>
              </p:cNvPr>
              <p:cNvCxnSpPr>
                <a:cxnSpLocks/>
              </p:cNvCxnSpPr>
              <p:nvPr/>
            </p:nvCxnSpPr>
            <p:spPr>
              <a:xfrm rot="5400000">
                <a:off x="4759349"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F0DF782F-41A3-1B61-0DAA-FE4899E69CE4}"/>
                  </a:ext>
                </a:extLst>
              </p:cNvPr>
              <p:cNvSpPr txBox="1"/>
              <p:nvPr/>
            </p:nvSpPr>
            <p:spPr>
              <a:xfrm rot="16200000">
                <a:off x="444540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Sweden</a:t>
                </a:r>
              </a:p>
            </p:txBody>
          </p:sp>
          <p:cxnSp>
            <p:nvCxnSpPr>
              <p:cNvPr id="80" name="Straight Connector 79">
                <a:extLst>
                  <a:ext uri="{FF2B5EF4-FFF2-40B4-BE49-F238E27FC236}">
                    <a16:creationId xmlns:a16="http://schemas.microsoft.com/office/drawing/2014/main" id="{DA09EF78-93FB-AF50-714D-BC75BDA6D1C5}"/>
                  </a:ext>
                </a:extLst>
              </p:cNvPr>
              <p:cNvCxnSpPr>
                <a:cxnSpLocks/>
              </p:cNvCxnSpPr>
              <p:nvPr/>
            </p:nvCxnSpPr>
            <p:spPr>
              <a:xfrm rot="5400000">
                <a:off x="4918554"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998C79BA-5F2E-7310-8B1B-CC869F2FA39E}"/>
                  </a:ext>
                </a:extLst>
              </p:cNvPr>
              <p:cNvSpPr txBox="1"/>
              <p:nvPr/>
            </p:nvSpPr>
            <p:spPr>
              <a:xfrm rot="16200000">
                <a:off x="460460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UK</a:t>
                </a:r>
              </a:p>
            </p:txBody>
          </p:sp>
          <p:cxnSp>
            <p:nvCxnSpPr>
              <p:cNvPr id="82" name="Straight Connector 81">
                <a:extLst>
                  <a:ext uri="{FF2B5EF4-FFF2-40B4-BE49-F238E27FC236}">
                    <a16:creationId xmlns:a16="http://schemas.microsoft.com/office/drawing/2014/main" id="{175FEB2D-4E46-2223-64C9-1B19CAE9E195}"/>
                  </a:ext>
                </a:extLst>
              </p:cNvPr>
              <p:cNvCxnSpPr>
                <a:cxnSpLocks/>
              </p:cNvCxnSpPr>
              <p:nvPr/>
            </p:nvCxnSpPr>
            <p:spPr>
              <a:xfrm rot="5400000">
                <a:off x="5077759"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D30CF0ED-E5E7-4680-3388-52B8657CB900}"/>
                  </a:ext>
                </a:extLst>
              </p:cNvPr>
              <p:cNvSpPr txBox="1"/>
              <p:nvPr/>
            </p:nvSpPr>
            <p:spPr>
              <a:xfrm rot="16200000">
                <a:off x="476381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Canada</a:t>
                </a:r>
              </a:p>
            </p:txBody>
          </p:sp>
          <p:cxnSp>
            <p:nvCxnSpPr>
              <p:cNvPr id="84" name="Straight Connector 83">
                <a:extLst>
                  <a:ext uri="{FF2B5EF4-FFF2-40B4-BE49-F238E27FC236}">
                    <a16:creationId xmlns:a16="http://schemas.microsoft.com/office/drawing/2014/main" id="{9C33E574-D94F-C935-E9A2-2BBF34812922}"/>
                  </a:ext>
                </a:extLst>
              </p:cNvPr>
              <p:cNvCxnSpPr>
                <a:cxnSpLocks/>
              </p:cNvCxnSpPr>
              <p:nvPr/>
            </p:nvCxnSpPr>
            <p:spPr>
              <a:xfrm rot="5400000">
                <a:off x="5236964" y="443319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89D5E9A6-5398-258E-6FD7-FFD15D2D9684}"/>
                  </a:ext>
                </a:extLst>
              </p:cNvPr>
              <p:cNvSpPr txBox="1"/>
              <p:nvPr/>
            </p:nvSpPr>
            <p:spPr>
              <a:xfrm rot="16200000">
                <a:off x="492301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USA</a:t>
                </a:r>
              </a:p>
            </p:txBody>
          </p:sp>
          <p:cxnSp>
            <p:nvCxnSpPr>
              <p:cNvPr id="86" name="Straight Connector 85">
                <a:extLst>
                  <a:ext uri="{FF2B5EF4-FFF2-40B4-BE49-F238E27FC236}">
                    <a16:creationId xmlns:a16="http://schemas.microsoft.com/office/drawing/2014/main" id="{FC6F209C-9660-5623-B26D-6691D04F8AD9}"/>
                  </a:ext>
                </a:extLst>
              </p:cNvPr>
              <p:cNvCxnSpPr>
                <a:cxnSpLocks/>
              </p:cNvCxnSpPr>
              <p:nvPr/>
            </p:nvCxnSpPr>
            <p:spPr>
              <a:xfrm rot="5400000">
                <a:off x="5396180" y="4433194"/>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4FAF3085-B2D6-CB1C-0D1A-CAE9EDD2EDB2}"/>
                  </a:ext>
                </a:extLst>
              </p:cNvPr>
              <p:cNvSpPr txBox="1"/>
              <p:nvPr/>
            </p:nvSpPr>
            <p:spPr>
              <a:xfrm rot="16200000">
                <a:off x="508222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Brazil</a:t>
                </a:r>
              </a:p>
            </p:txBody>
          </p:sp>
        </p:grpSp>
      </p:grpSp>
      <p:grpSp>
        <p:nvGrpSpPr>
          <p:cNvPr id="88" name="Group 87">
            <a:extLst>
              <a:ext uri="{FF2B5EF4-FFF2-40B4-BE49-F238E27FC236}">
                <a16:creationId xmlns:a16="http://schemas.microsoft.com/office/drawing/2014/main" id="{24CF9AA0-3C5D-8621-D500-9F4D668FAB44}"/>
              </a:ext>
            </a:extLst>
          </p:cNvPr>
          <p:cNvGrpSpPr/>
          <p:nvPr/>
        </p:nvGrpSpPr>
        <p:grpSpPr>
          <a:xfrm>
            <a:off x="6393219" y="1759801"/>
            <a:ext cx="4911628" cy="2998011"/>
            <a:chOff x="6469722" y="1983580"/>
            <a:chExt cx="4911628" cy="2998011"/>
          </a:xfrm>
        </p:grpSpPr>
        <p:pic>
          <p:nvPicPr>
            <p:cNvPr id="89" name="Picture 88">
              <a:extLst>
                <a:ext uri="{FF2B5EF4-FFF2-40B4-BE49-F238E27FC236}">
                  <a16:creationId xmlns:a16="http://schemas.microsoft.com/office/drawing/2014/main" id="{D5FB6D05-C003-7F58-C6B8-B2BE3EAB8417}"/>
                </a:ext>
              </a:extLst>
            </p:cNvPr>
            <p:cNvPicPr>
              <a:picLocks noChangeAspect="1"/>
            </p:cNvPicPr>
            <p:nvPr/>
          </p:nvPicPr>
          <p:blipFill>
            <a:blip r:embed="rId5"/>
            <a:srcRect l="13621" r="1159" b="26430"/>
            <a:stretch>
              <a:fillRect/>
            </a:stretch>
          </p:blipFill>
          <p:spPr>
            <a:xfrm>
              <a:off x="6965155" y="1983580"/>
              <a:ext cx="4393407" cy="2419351"/>
            </a:xfrm>
            <a:prstGeom prst="rect">
              <a:avLst/>
            </a:prstGeom>
          </p:spPr>
        </p:pic>
        <p:sp>
          <p:nvSpPr>
            <p:cNvPr id="90" name="TextBox 89">
              <a:extLst>
                <a:ext uri="{FF2B5EF4-FFF2-40B4-BE49-F238E27FC236}">
                  <a16:creationId xmlns:a16="http://schemas.microsoft.com/office/drawing/2014/main" id="{CDACA541-DDD9-9759-DC86-80F3D16CC8C7}"/>
                </a:ext>
              </a:extLst>
            </p:cNvPr>
            <p:cNvSpPr txBox="1"/>
            <p:nvPr/>
          </p:nvSpPr>
          <p:spPr>
            <a:xfrm>
              <a:off x="6649592" y="2126599"/>
              <a:ext cx="211596" cy="153888"/>
            </a:xfrm>
            <a:prstGeom prst="rect">
              <a:avLst/>
            </a:prstGeom>
            <a:noFill/>
          </p:spPr>
          <p:txBody>
            <a:bodyPr wrap="none" lIns="0" tIns="0" rIns="0" bIns="0" rtlCol="0" anchor="ctr">
              <a:noAutofit/>
            </a:bodyPr>
            <a:lstStyle/>
            <a:p>
              <a:pPr algn="r"/>
              <a:r>
                <a:rPr lang="en-GB" sz="1000" noProof="0">
                  <a:solidFill>
                    <a:srgbClr val="1A1A17"/>
                  </a:solidFill>
                </a:rPr>
                <a:t>60</a:t>
              </a:r>
            </a:p>
          </p:txBody>
        </p:sp>
        <p:cxnSp>
          <p:nvCxnSpPr>
            <p:cNvPr id="91" name="Straight Connector 90">
              <a:extLst>
                <a:ext uri="{FF2B5EF4-FFF2-40B4-BE49-F238E27FC236}">
                  <a16:creationId xmlns:a16="http://schemas.microsoft.com/office/drawing/2014/main" id="{7B0B097C-92B4-0450-29DB-D3B01842063A}"/>
                </a:ext>
              </a:extLst>
            </p:cNvPr>
            <p:cNvCxnSpPr>
              <a:cxnSpLocks/>
            </p:cNvCxnSpPr>
            <p:nvPr/>
          </p:nvCxnSpPr>
          <p:spPr>
            <a:xfrm>
              <a:off x="6901573" y="220354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24E1F0A1-4E92-6F03-8EB3-8B541496D1A4}"/>
                </a:ext>
              </a:extLst>
            </p:cNvPr>
            <p:cNvSpPr txBox="1"/>
            <p:nvPr/>
          </p:nvSpPr>
          <p:spPr>
            <a:xfrm rot="16200000">
              <a:off x="5442644" y="3230621"/>
              <a:ext cx="2208044" cy="153888"/>
            </a:xfrm>
            <a:prstGeom prst="rect">
              <a:avLst/>
            </a:prstGeom>
            <a:noFill/>
          </p:spPr>
          <p:txBody>
            <a:bodyPr wrap="none" lIns="0" tIns="0" rIns="0" bIns="0" rtlCol="0" anchor="ctr">
              <a:noAutofit/>
            </a:bodyPr>
            <a:lstStyle/>
            <a:p>
              <a:pPr algn="ctr"/>
              <a:r>
                <a:rPr lang="en-GB" sz="1000" b="1" noProof="0">
                  <a:solidFill>
                    <a:srgbClr val="1A1A17"/>
                  </a:solidFill>
                </a:rPr>
                <a:t>YPLL (years)</a:t>
              </a:r>
            </a:p>
          </p:txBody>
        </p:sp>
        <p:sp>
          <p:nvSpPr>
            <p:cNvPr id="93" name="TextBox 92">
              <a:extLst>
                <a:ext uri="{FF2B5EF4-FFF2-40B4-BE49-F238E27FC236}">
                  <a16:creationId xmlns:a16="http://schemas.microsoft.com/office/drawing/2014/main" id="{4BD25206-35E7-CD9A-D114-0EB759FEC6F9}"/>
                </a:ext>
              </a:extLst>
            </p:cNvPr>
            <p:cNvSpPr txBox="1"/>
            <p:nvPr/>
          </p:nvSpPr>
          <p:spPr>
            <a:xfrm>
              <a:off x="6649592" y="2493311"/>
              <a:ext cx="211596" cy="153888"/>
            </a:xfrm>
            <a:prstGeom prst="rect">
              <a:avLst/>
            </a:prstGeom>
            <a:noFill/>
          </p:spPr>
          <p:txBody>
            <a:bodyPr wrap="none" lIns="0" tIns="0" rIns="0" bIns="0" rtlCol="0" anchor="ctr">
              <a:noAutofit/>
            </a:bodyPr>
            <a:lstStyle/>
            <a:p>
              <a:pPr algn="r"/>
              <a:r>
                <a:rPr lang="en-GB" sz="1000" noProof="0">
                  <a:solidFill>
                    <a:srgbClr val="1A1A17"/>
                  </a:solidFill>
                </a:rPr>
                <a:t>50</a:t>
              </a:r>
            </a:p>
          </p:txBody>
        </p:sp>
        <p:cxnSp>
          <p:nvCxnSpPr>
            <p:cNvPr id="94" name="Straight Connector 93">
              <a:extLst>
                <a:ext uri="{FF2B5EF4-FFF2-40B4-BE49-F238E27FC236}">
                  <a16:creationId xmlns:a16="http://schemas.microsoft.com/office/drawing/2014/main" id="{13DE0BFD-3DE1-3502-A069-BC5495E80BDF}"/>
                </a:ext>
              </a:extLst>
            </p:cNvPr>
            <p:cNvCxnSpPr>
              <a:cxnSpLocks/>
            </p:cNvCxnSpPr>
            <p:nvPr/>
          </p:nvCxnSpPr>
          <p:spPr>
            <a:xfrm>
              <a:off x="6901573" y="2570255"/>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7599D6D-C68E-366B-D13D-6DB9C7CA985F}"/>
                </a:ext>
              </a:extLst>
            </p:cNvPr>
            <p:cNvSpPr txBox="1"/>
            <p:nvPr/>
          </p:nvSpPr>
          <p:spPr>
            <a:xfrm>
              <a:off x="6649592" y="2860023"/>
              <a:ext cx="211596" cy="153888"/>
            </a:xfrm>
            <a:prstGeom prst="rect">
              <a:avLst/>
            </a:prstGeom>
            <a:noFill/>
          </p:spPr>
          <p:txBody>
            <a:bodyPr wrap="none" lIns="0" tIns="0" rIns="0" bIns="0" rtlCol="0" anchor="ctr">
              <a:noAutofit/>
            </a:bodyPr>
            <a:lstStyle/>
            <a:p>
              <a:pPr algn="r"/>
              <a:r>
                <a:rPr lang="en-GB" sz="1000" noProof="0">
                  <a:solidFill>
                    <a:srgbClr val="1A1A17"/>
                  </a:solidFill>
                </a:rPr>
                <a:t>40</a:t>
              </a:r>
            </a:p>
          </p:txBody>
        </p:sp>
        <p:cxnSp>
          <p:nvCxnSpPr>
            <p:cNvPr id="96" name="Straight Connector 95">
              <a:extLst>
                <a:ext uri="{FF2B5EF4-FFF2-40B4-BE49-F238E27FC236}">
                  <a16:creationId xmlns:a16="http://schemas.microsoft.com/office/drawing/2014/main" id="{AC8C932E-867B-4DA1-69DE-CD4A79B60499}"/>
                </a:ext>
              </a:extLst>
            </p:cNvPr>
            <p:cNvCxnSpPr>
              <a:cxnSpLocks/>
            </p:cNvCxnSpPr>
            <p:nvPr/>
          </p:nvCxnSpPr>
          <p:spPr>
            <a:xfrm>
              <a:off x="6901573" y="293696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F01C21E2-44F0-6F0E-817B-D15A36E8326B}"/>
                </a:ext>
              </a:extLst>
            </p:cNvPr>
            <p:cNvSpPr txBox="1"/>
            <p:nvPr/>
          </p:nvSpPr>
          <p:spPr>
            <a:xfrm>
              <a:off x="6649592" y="3226735"/>
              <a:ext cx="211596" cy="153888"/>
            </a:xfrm>
            <a:prstGeom prst="rect">
              <a:avLst/>
            </a:prstGeom>
            <a:noFill/>
          </p:spPr>
          <p:txBody>
            <a:bodyPr wrap="none" lIns="0" tIns="0" rIns="0" bIns="0" rtlCol="0" anchor="ctr">
              <a:noAutofit/>
            </a:bodyPr>
            <a:lstStyle/>
            <a:p>
              <a:pPr algn="r"/>
              <a:r>
                <a:rPr lang="en-GB" sz="1000" noProof="0">
                  <a:solidFill>
                    <a:srgbClr val="1A1A17"/>
                  </a:solidFill>
                </a:rPr>
                <a:t>30</a:t>
              </a:r>
            </a:p>
          </p:txBody>
        </p:sp>
        <p:cxnSp>
          <p:nvCxnSpPr>
            <p:cNvPr id="98" name="Straight Connector 97">
              <a:extLst>
                <a:ext uri="{FF2B5EF4-FFF2-40B4-BE49-F238E27FC236}">
                  <a16:creationId xmlns:a16="http://schemas.microsoft.com/office/drawing/2014/main" id="{95B5CD0A-A99E-B499-7A27-A59DB20CAF63}"/>
                </a:ext>
              </a:extLst>
            </p:cNvPr>
            <p:cNvCxnSpPr>
              <a:cxnSpLocks/>
            </p:cNvCxnSpPr>
            <p:nvPr/>
          </p:nvCxnSpPr>
          <p:spPr>
            <a:xfrm>
              <a:off x="6901573" y="330367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429EE2CA-42C5-BF27-C187-206E9CE53813}"/>
                </a:ext>
              </a:extLst>
            </p:cNvPr>
            <p:cNvSpPr txBox="1"/>
            <p:nvPr/>
          </p:nvSpPr>
          <p:spPr>
            <a:xfrm>
              <a:off x="6649592" y="3593447"/>
              <a:ext cx="211596" cy="153888"/>
            </a:xfrm>
            <a:prstGeom prst="rect">
              <a:avLst/>
            </a:prstGeom>
            <a:noFill/>
          </p:spPr>
          <p:txBody>
            <a:bodyPr wrap="none" lIns="0" tIns="0" rIns="0" bIns="0" rtlCol="0" anchor="ctr">
              <a:noAutofit/>
            </a:bodyPr>
            <a:lstStyle/>
            <a:p>
              <a:pPr algn="r"/>
              <a:r>
                <a:rPr lang="en-GB" sz="1000" noProof="0">
                  <a:solidFill>
                    <a:srgbClr val="1A1A17"/>
                  </a:solidFill>
                </a:rPr>
                <a:t>20</a:t>
              </a:r>
            </a:p>
          </p:txBody>
        </p:sp>
        <p:cxnSp>
          <p:nvCxnSpPr>
            <p:cNvPr id="100" name="Straight Connector 99">
              <a:extLst>
                <a:ext uri="{FF2B5EF4-FFF2-40B4-BE49-F238E27FC236}">
                  <a16:creationId xmlns:a16="http://schemas.microsoft.com/office/drawing/2014/main" id="{BDEFFFF6-490B-ECCC-5E03-89C99BF8DD51}"/>
                </a:ext>
              </a:extLst>
            </p:cNvPr>
            <p:cNvCxnSpPr>
              <a:cxnSpLocks/>
            </p:cNvCxnSpPr>
            <p:nvPr/>
          </p:nvCxnSpPr>
          <p:spPr>
            <a:xfrm>
              <a:off x="6901573" y="367039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FB26FA91-942F-FABB-147D-F9AFE83FB74F}"/>
                </a:ext>
              </a:extLst>
            </p:cNvPr>
            <p:cNvSpPr txBox="1"/>
            <p:nvPr/>
          </p:nvSpPr>
          <p:spPr>
            <a:xfrm>
              <a:off x="6649592" y="3960159"/>
              <a:ext cx="211596" cy="153888"/>
            </a:xfrm>
            <a:prstGeom prst="rect">
              <a:avLst/>
            </a:prstGeom>
            <a:noFill/>
          </p:spPr>
          <p:txBody>
            <a:bodyPr wrap="none" lIns="0" tIns="0" rIns="0" bIns="0" rtlCol="0" anchor="ctr">
              <a:noAutofit/>
            </a:bodyPr>
            <a:lstStyle/>
            <a:p>
              <a:pPr algn="r"/>
              <a:r>
                <a:rPr lang="en-GB" sz="1000" noProof="0">
                  <a:solidFill>
                    <a:srgbClr val="1A1A17"/>
                  </a:solidFill>
                </a:rPr>
                <a:t>10</a:t>
              </a:r>
            </a:p>
          </p:txBody>
        </p:sp>
        <p:cxnSp>
          <p:nvCxnSpPr>
            <p:cNvPr id="102" name="Straight Connector 101">
              <a:extLst>
                <a:ext uri="{FF2B5EF4-FFF2-40B4-BE49-F238E27FC236}">
                  <a16:creationId xmlns:a16="http://schemas.microsoft.com/office/drawing/2014/main" id="{CA0B3AFB-E4D6-D1A0-7AEA-3203739D171D}"/>
                </a:ext>
              </a:extLst>
            </p:cNvPr>
            <p:cNvCxnSpPr>
              <a:cxnSpLocks/>
            </p:cNvCxnSpPr>
            <p:nvPr/>
          </p:nvCxnSpPr>
          <p:spPr>
            <a:xfrm>
              <a:off x="6901573" y="403710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93D49EA7-9FA7-8657-854F-461CD375135C}"/>
                </a:ext>
              </a:extLst>
            </p:cNvPr>
            <p:cNvSpPr txBox="1"/>
            <p:nvPr/>
          </p:nvSpPr>
          <p:spPr>
            <a:xfrm>
              <a:off x="6649592" y="4326874"/>
              <a:ext cx="211596" cy="153888"/>
            </a:xfrm>
            <a:prstGeom prst="rect">
              <a:avLst/>
            </a:prstGeom>
            <a:noFill/>
          </p:spPr>
          <p:txBody>
            <a:bodyPr wrap="none" lIns="0" tIns="0" rIns="0" bIns="0" rtlCol="0" anchor="ctr">
              <a:noAutofit/>
            </a:bodyPr>
            <a:lstStyle/>
            <a:p>
              <a:pPr algn="r"/>
              <a:r>
                <a:rPr lang="en-GB" sz="1000" noProof="0">
                  <a:solidFill>
                    <a:srgbClr val="1A1A17"/>
                  </a:solidFill>
                </a:rPr>
                <a:t>0</a:t>
              </a:r>
            </a:p>
          </p:txBody>
        </p:sp>
        <p:cxnSp>
          <p:nvCxnSpPr>
            <p:cNvPr id="104" name="Straight Connector 103">
              <a:extLst>
                <a:ext uri="{FF2B5EF4-FFF2-40B4-BE49-F238E27FC236}">
                  <a16:creationId xmlns:a16="http://schemas.microsoft.com/office/drawing/2014/main" id="{F8888936-138A-A665-1BC4-BF3ADF215902}"/>
                </a:ext>
              </a:extLst>
            </p:cNvPr>
            <p:cNvCxnSpPr>
              <a:cxnSpLocks/>
            </p:cNvCxnSpPr>
            <p:nvPr/>
          </p:nvCxnSpPr>
          <p:spPr>
            <a:xfrm rot="5400000">
              <a:off x="7084929"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9EA2D489-85A3-F19A-D67F-7B6055516171}"/>
                </a:ext>
              </a:extLst>
            </p:cNvPr>
            <p:cNvCxnSpPr>
              <a:cxnSpLocks/>
            </p:cNvCxnSpPr>
            <p:nvPr/>
          </p:nvCxnSpPr>
          <p:spPr>
            <a:xfrm>
              <a:off x="6949366" y="2204690"/>
              <a:ext cx="0" cy="2183954"/>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B1C13E6F-51DE-EE0D-A8F1-BAB2EBE9871C}"/>
                </a:ext>
              </a:extLst>
            </p:cNvPr>
            <p:cNvSpPr txBox="1"/>
            <p:nvPr/>
          </p:nvSpPr>
          <p:spPr>
            <a:xfrm rot="16200000">
              <a:off x="6768314"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Overall</a:t>
              </a:r>
            </a:p>
          </p:txBody>
        </p:sp>
        <p:cxnSp>
          <p:nvCxnSpPr>
            <p:cNvPr id="107" name="Straight Connector 106">
              <a:extLst>
                <a:ext uri="{FF2B5EF4-FFF2-40B4-BE49-F238E27FC236}">
                  <a16:creationId xmlns:a16="http://schemas.microsoft.com/office/drawing/2014/main" id="{0FC83B36-11A5-DA85-73F4-DAC4D3563C82}"/>
                </a:ext>
              </a:extLst>
            </p:cNvPr>
            <p:cNvCxnSpPr>
              <a:cxnSpLocks/>
            </p:cNvCxnSpPr>
            <p:nvPr/>
          </p:nvCxnSpPr>
          <p:spPr>
            <a:xfrm>
              <a:off x="6901573" y="4403818"/>
              <a:ext cx="4477336"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52493D31-562C-8F6A-8E81-B44CA4D8251B}"/>
                </a:ext>
              </a:extLst>
            </p:cNvPr>
            <p:cNvCxnSpPr>
              <a:cxnSpLocks/>
            </p:cNvCxnSpPr>
            <p:nvPr/>
          </p:nvCxnSpPr>
          <p:spPr>
            <a:xfrm rot="5400000">
              <a:off x="7243256"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11B5BF87-7B8D-BC4B-3650-21B3E0ABBA9D}"/>
                </a:ext>
              </a:extLst>
            </p:cNvPr>
            <p:cNvSpPr txBox="1"/>
            <p:nvPr/>
          </p:nvSpPr>
          <p:spPr>
            <a:xfrm rot="16200000">
              <a:off x="693018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Female</a:t>
              </a:r>
            </a:p>
          </p:txBody>
        </p:sp>
        <p:cxnSp>
          <p:nvCxnSpPr>
            <p:cNvPr id="110" name="Straight Connector 109">
              <a:extLst>
                <a:ext uri="{FF2B5EF4-FFF2-40B4-BE49-F238E27FC236}">
                  <a16:creationId xmlns:a16="http://schemas.microsoft.com/office/drawing/2014/main" id="{8AB5E421-F436-E04F-AD26-016F212D0FC2}"/>
                </a:ext>
              </a:extLst>
            </p:cNvPr>
            <p:cNvCxnSpPr>
              <a:cxnSpLocks/>
            </p:cNvCxnSpPr>
            <p:nvPr/>
          </p:nvCxnSpPr>
          <p:spPr>
            <a:xfrm rot="5400000">
              <a:off x="7401583"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AA3799A4-6EAB-85F1-0483-B7403746323C}"/>
                </a:ext>
              </a:extLst>
            </p:cNvPr>
            <p:cNvSpPr txBox="1"/>
            <p:nvPr/>
          </p:nvSpPr>
          <p:spPr>
            <a:xfrm rot="16200000">
              <a:off x="708939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Male</a:t>
              </a:r>
            </a:p>
          </p:txBody>
        </p:sp>
        <p:cxnSp>
          <p:nvCxnSpPr>
            <p:cNvPr id="112" name="Straight Connector 111">
              <a:extLst>
                <a:ext uri="{FF2B5EF4-FFF2-40B4-BE49-F238E27FC236}">
                  <a16:creationId xmlns:a16="http://schemas.microsoft.com/office/drawing/2014/main" id="{3CD6CF6A-2069-718F-961A-8AA3F4C8CD71}"/>
                </a:ext>
              </a:extLst>
            </p:cNvPr>
            <p:cNvCxnSpPr>
              <a:cxnSpLocks/>
            </p:cNvCxnSpPr>
            <p:nvPr/>
          </p:nvCxnSpPr>
          <p:spPr>
            <a:xfrm rot="5400000">
              <a:off x="7559910"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C5C2968B-93FE-2634-C2FC-64C4725CDE8C}"/>
                </a:ext>
              </a:extLst>
            </p:cNvPr>
            <p:cNvCxnSpPr>
              <a:cxnSpLocks/>
            </p:cNvCxnSpPr>
            <p:nvPr/>
          </p:nvCxnSpPr>
          <p:spPr>
            <a:xfrm rot="5400000">
              <a:off x="7718237"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D5AE8284-76E0-D81F-9A24-D41CC6D5EBD0}"/>
                </a:ext>
              </a:extLst>
            </p:cNvPr>
            <p:cNvSpPr txBox="1"/>
            <p:nvPr/>
          </p:nvSpPr>
          <p:spPr>
            <a:xfrm rot="16200000">
              <a:off x="740780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Ethiopia</a:t>
              </a:r>
            </a:p>
          </p:txBody>
        </p:sp>
        <p:cxnSp>
          <p:nvCxnSpPr>
            <p:cNvPr id="115" name="Straight Connector 114">
              <a:extLst>
                <a:ext uri="{FF2B5EF4-FFF2-40B4-BE49-F238E27FC236}">
                  <a16:creationId xmlns:a16="http://schemas.microsoft.com/office/drawing/2014/main" id="{FB2851A6-F43E-970B-35F6-54EAFEE6857C}"/>
                </a:ext>
              </a:extLst>
            </p:cNvPr>
            <p:cNvCxnSpPr>
              <a:cxnSpLocks/>
            </p:cNvCxnSpPr>
            <p:nvPr/>
          </p:nvCxnSpPr>
          <p:spPr>
            <a:xfrm rot="5400000">
              <a:off x="7876564"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C6C02E00-7912-5728-9711-34E298DD2A53}"/>
                </a:ext>
              </a:extLst>
            </p:cNvPr>
            <p:cNvSpPr txBox="1"/>
            <p:nvPr/>
          </p:nvSpPr>
          <p:spPr>
            <a:xfrm rot="16200000">
              <a:off x="756700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China</a:t>
              </a:r>
            </a:p>
          </p:txBody>
        </p:sp>
        <p:cxnSp>
          <p:nvCxnSpPr>
            <p:cNvPr id="117" name="Straight Connector 116">
              <a:extLst>
                <a:ext uri="{FF2B5EF4-FFF2-40B4-BE49-F238E27FC236}">
                  <a16:creationId xmlns:a16="http://schemas.microsoft.com/office/drawing/2014/main" id="{AB6ACD59-D4FE-65D2-066A-7C0620BFDBF4}"/>
                </a:ext>
              </a:extLst>
            </p:cNvPr>
            <p:cNvCxnSpPr>
              <a:cxnSpLocks/>
            </p:cNvCxnSpPr>
            <p:nvPr/>
          </p:nvCxnSpPr>
          <p:spPr>
            <a:xfrm rot="5400000">
              <a:off x="8034891"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CD7D50D8-8ED8-ACCA-FD2B-EB000A7A17F7}"/>
                </a:ext>
              </a:extLst>
            </p:cNvPr>
            <p:cNvSpPr txBox="1"/>
            <p:nvPr/>
          </p:nvSpPr>
          <p:spPr>
            <a:xfrm rot="16200000">
              <a:off x="772621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Hong Kong</a:t>
              </a:r>
            </a:p>
          </p:txBody>
        </p:sp>
        <p:cxnSp>
          <p:nvCxnSpPr>
            <p:cNvPr id="119" name="Straight Connector 118">
              <a:extLst>
                <a:ext uri="{FF2B5EF4-FFF2-40B4-BE49-F238E27FC236}">
                  <a16:creationId xmlns:a16="http://schemas.microsoft.com/office/drawing/2014/main" id="{9C1E79F9-1213-CDAD-2927-432E7F782C80}"/>
                </a:ext>
              </a:extLst>
            </p:cNvPr>
            <p:cNvCxnSpPr>
              <a:cxnSpLocks/>
            </p:cNvCxnSpPr>
            <p:nvPr/>
          </p:nvCxnSpPr>
          <p:spPr>
            <a:xfrm rot="5400000">
              <a:off x="8193218" y="4433187"/>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4A58DAED-7763-A4FB-82F5-1C0E75F45358}"/>
                </a:ext>
              </a:extLst>
            </p:cNvPr>
            <p:cNvSpPr txBox="1"/>
            <p:nvPr/>
          </p:nvSpPr>
          <p:spPr>
            <a:xfrm rot="16200000">
              <a:off x="788541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India</a:t>
              </a:r>
            </a:p>
          </p:txBody>
        </p:sp>
        <p:cxnSp>
          <p:nvCxnSpPr>
            <p:cNvPr id="121" name="Straight Connector 120">
              <a:extLst>
                <a:ext uri="{FF2B5EF4-FFF2-40B4-BE49-F238E27FC236}">
                  <a16:creationId xmlns:a16="http://schemas.microsoft.com/office/drawing/2014/main" id="{62504E7F-E8A3-0207-B83B-535E3891D921}"/>
                </a:ext>
              </a:extLst>
            </p:cNvPr>
            <p:cNvCxnSpPr>
              <a:cxnSpLocks/>
            </p:cNvCxnSpPr>
            <p:nvPr/>
          </p:nvCxnSpPr>
          <p:spPr>
            <a:xfrm rot="5400000">
              <a:off x="8351545" y="443318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919B109E-9D69-F8C3-1D43-46E5BB5C634C}"/>
                </a:ext>
              </a:extLst>
            </p:cNvPr>
            <p:cNvSpPr txBox="1"/>
            <p:nvPr/>
          </p:nvSpPr>
          <p:spPr>
            <a:xfrm rot="16200000">
              <a:off x="804462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Israel</a:t>
              </a:r>
            </a:p>
          </p:txBody>
        </p:sp>
        <p:cxnSp>
          <p:nvCxnSpPr>
            <p:cNvPr id="123" name="Straight Connector 122">
              <a:extLst>
                <a:ext uri="{FF2B5EF4-FFF2-40B4-BE49-F238E27FC236}">
                  <a16:creationId xmlns:a16="http://schemas.microsoft.com/office/drawing/2014/main" id="{BD73A4A1-6BA2-879E-205F-FFED1B23B364}"/>
                </a:ext>
              </a:extLst>
            </p:cNvPr>
            <p:cNvCxnSpPr>
              <a:cxnSpLocks/>
            </p:cNvCxnSpPr>
            <p:nvPr/>
          </p:nvCxnSpPr>
          <p:spPr>
            <a:xfrm rot="5400000">
              <a:off x="8509872" y="4433188"/>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AD666631-0075-6510-EE49-4B4854486C21}"/>
                </a:ext>
              </a:extLst>
            </p:cNvPr>
            <p:cNvSpPr txBox="1"/>
            <p:nvPr/>
          </p:nvSpPr>
          <p:spPr>
            <a:xfrm rot="16200000">
              <a:off x="820382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Japan</a:t>
              </a:r>
            </a:p>
          </p:txBody>
        </p:sp>
        <p:cxnSp>
          <p:nvCxnSpPr>
            <p:cNvPr id="125" name="Straight Connector 124">
              <a:extLst>
                <a:ext uri="{FF2B5EF4-FFF2-40B4-BE49-F238E27FC236}">
                  <a16:creationId xmlns:a16="http://schemas.microsoft.com/office/drawing/2014/main" id="{A3A2BEB9-72D1-EE53-0B25-78B1BCB64127}"/>
                </a:ext>
              </a:extLst>
            </p:cNvPr>
            <p:cNvCxnSpPr>
              <a:cxnSpLocks/>
            </p:cNvCxnSpPr>
            <p:nvPr/>
          </p:nvCxnSpPr>
          <p:spPr>
            <a:xfrm rot="5400000">
              <a:off x="8668199"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89D974EA-08EE-6D85-054A-D08F4485F7EA}"/>
                </a:ext>
              </a:extLst>
            </p:cNvPr>
            <p:cNvSpPr txBox="1"/>
            <p:nvPr/>
          </p:nvSpPr>
          <p:spPr>
            <a:xfrm rot="16200000">
              <a:off x="836303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Taiwan</a:t>
              </a:r>
            </a:p>
          </p:txBody>
        </p:sp>
        <p:cxnSp>
          <p:nvCxnSpPr>
            <p:cNvPr id="127" name="Straight Connector 126">
              <a:extLst>
                <a:ext uri="{FF2B5EF4-FFF2-40B4-BE49-F238E27FC236}">
                  <a16:creationId xmlns:a16="http://schemas.microsoft.com/office/drawing/2014/main" id="{A7CB1ACD-77BD-CA21-4BEE-F84693810BEC}"/>
                </a:ext>
              </a:extLst>
            </p:cNvPr>
            <p:cNvCxnSpPr>
              <a:cxnSpLocks/>
            </p:cNvCxnSpPr>
            <p:nvPr/>
          </p:nvCxnSpPr>
          <p:spPr>
            <a:xfrm rot="5400000">
              <a:off x="8826526"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9EDBED73-B1B9-7878-C856-35296D8518C3}"/>
                </a:ext>
              </a:extLst>
            </p:cNvPr>
            <p:cNvSpPr txBox="1"/>
            <p:nvPr/>
          </p:nvSpPr>
          <p:spPr>
            <a:xfrm rot="16200000">
              <a:off x="8522238" y="4648704"/>
              <a:ext cx="511887" cy="153888"/>
            </a:xfrm>
            <a:prstGeom prst="rect">
              <a:avLst/>
            </a:prstGeom>
            <a:noFill/>
          </p:spPr>
          <p:txBody>
            <a:bodyPr wrap="none" lIns="0" tIns="0" rIns="0" bIns="0" rtlCol="0" anchor="ctr">
              <a:noAutofit/>
            </a:bodyPr>
            <a:lstStyle/>
            <a:p>
              <a:pPr algn="r"/>
              <a:r>
                <a:rPr lang="en-GB" sz="1000">
                  <a:solidFill>
                    <a:srgbClr val="1A1A17"/>
                  </a:solidFill>
                </a:rPr>
                <a:t>Türkiye</a:t>
              </a:r>
            </a:p>
          </p:txBody>
        </p:sp>
        <p:cxnSp>
          <p:nvCxnSpPr>
            <p:cNvPr id="129" name="Straight Connector 128">
              <a:extLst>
                <a:ext uri="{FF2B5EF4-FFF2-40B4-BE49-F238E27FC236}">
                  <a16:creationId xmlns:a16="http://schemas.microsoft.com/office/drawing/2014/main" id="{B49F1590-7A7B-3938-D8A3-6DA5BFCD2FFC}"/>
                </a:ext>
              </a:extLst>
            </p:cNvPr>
            <p:cNvCxnSpPr>
              <a:cxnSpLocks/>
            </p:cNvCxnSpPr>
            <p:nvPr/>
          </p:nvCxnSpPr>
          <p:spPr>
            <a:xfrm rot="5400000">
              <a:off x="8984853"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B0A1D742-AB8C-0B4E-96F0-D3CA09493921}"/>
                </a:ext>
              </a:extLst>
            </p:cNvPr>
            <p:cNvSpPr txBox="1"/>
            <p:nvPr/>
          </p:nvSpPr>
          <p:spPr>
            <a:xfrm rot="16200000">
              <a:off x="868144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Australia</a:t>
              </a:r>
            </a:p>
          </p:txBody>
        </p:sp>
        <p:cxnSp>
          <p:nvCxnSpPr>
            <p:cNvPr id="131" name="Straight Connector 130">
              <a:extLst>
                <a:ext uri="{FF2B5EF4-FFF2-40B4-BE49-F238E27FC236}">
                  <a16:creationId xmlns:a16="http://schemas.microsoft.com/office/drawing/2014/main" id="{B69F235A-2CB0-1424-8F75-53DFB2AD7557}"/>
                </a:ext>
              </a:extLst>
            </p:cNvPr>
            <p:cNvCxnSpPr>
              <a:cxnSpLocks/>
            </p:cNvCxnSpPr>
            <p:nvPr/>
          </p:nvCxnSpPr>
          <p:spPr>
            <a:xfrm rot="5400000">
              <a:off x="9143180"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B670B607-88B0-9471-BD84-883F2C50010A}"/>
                </a:ext>
              </a:extLst>
            </p:cNvPr>
            <p:cNvSpPr txBox="1"/>
            <p:nvPr/>
          </p:nvSpPr>
          <p:spPr>
            <a:xfrm rot="16200000">
              <a:off x="884064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Czech Republic</a:t>
              </a:r>
            </a:p>
          </p:txBody>
        </p:sp>
        <p:cxnSp>
          <p:nvCxnSpPr>
            <p:cNvPr id="133" name="Straight Connector 132">
              <a:extLst>
                <a:ext uri="{FF2B5EF4-FFF2-40B4-BE49-F238E27FC236}">
                  <a16:creationId xmlns:a16="http://schemas.microsoft.com/office/drawing/2014/main" id="{9E209522-2F15-F2D5-47DA-D338B34921A9}"/>
                </a:ext>
              </a:extLst>
            </p:cNvPr>
            <p:cNvCxnSpPr>
              <a:cxnSpLocks/>
            </p:cNvCxnSpPr>
            <p:nvPr/>
          </p:nvCxnSpPr>
          <p:spPr>
            <a:xfrm rot="5400000">
              <a:off x="9301507"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03E32177-99E0-3B1B-72C4-3665CB7D1734}"/>
                </a:ext>
              </a:extLst>
            </p:cNvPr>
            <p:cNvSpPr txBox="1"/>
            <p:nvPr/>
          </p:nvSpPr>
          <p:spPr>
            <a:xfrm rot="16200000">
              <a:off x="899985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Denmark</a:t>
              </a:r>
            </a:p>
          </p:txBody>
        </p:sp>
        <p:cxnSp>
          <p:nvCxnSpPr>
            <p:cNvPr id="135" name="Straight Connector 134">
              <a:extLst>
                <a:ext uri="{FF2B5EF4-FFF2-40B4-BE49-F238E27FC236}">
                  <a16:creationId xmlns:a16="http://schemas.microsoft.com/office/drawing/2014/main" id="{06D05F68-C167-ADBB-9A1E-B78E8BCA7C95}"/>
                </a:ext>
              </a:extLst>
            </p:cNvPr>
            <p:cNvCxnSpPr>
              <a:cxnSpLocks/>
            </p:cNvCxnSpPr>
            <p:nvPr/>
          </p:nvCxnSpPr>
          <p:spPr>
            <a:xfrm rot="5400000">
              <a:off x="9459834" y="443318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D0FEB173-A659-FBC7-6472-D820D38734C1}"/>
                </a:ext>
              </a:extLst>
            </p:cNvPr>
            <p:cNvSpPr txBox="1"/>
            <p:nvPr/>
          </p:nvSpPr>
          <p:spPr>
            <a:xfrm rot="16200000">
              <a:off x="915905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Finland</a:t>
              </a:r>
            </a:p>
          </p:txBody>
        </p:sp>
        <p:cxnSp>
          <p:nvCxnSpPr>
            <p:cNvPr id="137" name="Straight Connector 136">
              <a:extLst>
                <a:ext uri="{FF2B5EF4-FFF2-40B4-BE49-F238E27FC236}">
                  <a16:creationId xmlns:a16="http://schemas.microsoft.com/office/drawing/2014/main" id="{ABA7A49F-20F5-A70C-714B-2193D2312B42}"/>
                </a:ext>
              </a:extLst>
            </p:cNvPr>
            <p:cNvCxnSpPr>
              <a:cxnSpLocks/>
            </p:cNvCxnSpPr>
            <p:nvPr/>
          </p:nvCxnSpPr>
          <p:spPr>
            <a:xfrm rot="5400000">
              <a:off x="9618161" y="4433190"/>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B481783A-C06D-E2BA-1308-5CB34AB7A3D4}"/>
                </a:ext>
              </a:extLst>
            </p:cNvPr>
            <p:cNvSpPr txBox="1"/>
            <p:nvPr/>
          </p:nvSpPr>
          <p:spPr>
            <a:xfrm rot="16200000">
              <a:off x="931826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France</a:t>
              </a:r>
            </a:p>
          </p:txBody>
        </p:sp>
        <p:cxnSp>
          <p:nvCxnSpPr>
            <p:cNvPr id="139" name="Straight Connector 138">
              <a:extLst>
                <a:ext uri="{FF2B5EF4-FFF2-40B4-BE49-F238E27FC236}">
                  <a16:creationId xmlns:a16="http://schemas.microsoft.com/office/drawing/2014/main" id="{87A5D3F0-2EAA-22BC-6479-B7A2F29C3D67}"/>
                </a:ext>
              </a:extLst>
            </p:cNvPr>
            <p:cNvCxnSpPr>
              <a:cxnSpLocks/>
            </p:cNvCxnSpPr>
            <p:nvPr/>
          </p:nvCxnSpPr>
          <p:spPr>
            <a:xfrm rot="5400000">
              <a:off x="9776488" y="443319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F0EC000F-30E2-F2A7-A3E5-6BC07150214C}"/>
                </a:ext>
              </a:extLst>
            </p:cNvPr>
            <p:cNvSpPr txBox="1"/>
            <p:nvPr/>
          </p:nvSpPr>
          <p:spPr>
            <a:xfrm rot="16200000">
              <a:off x="947746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Germany</a:t>
              </a:r>
            </a:p>
          </p:txBody>
        </p:sp>
        <p:cxnSp>
          <p:nvCxnSpPr>
            <p:cNvPr id="141" name="Straight Connector 140">
              <a:extLst>
                <a:ext uri="{FF2B5EF4-FFF2-40B4-BE49-F238E27FC236}">
                  <a16:creationId xmlns:a16="http://schemas.microsoft.com/office/drawing/2014/main" id="{461DB93F-8AD7-1E0C-4A9B-4ED5076F0C3E}"/>
                </a:ext>
              </a:extLst>
            </p:cNvPr>
            <p:cNvCxnSpPr>
              <a:cxnSpLocks/>
            </p:cNvCxnSpPr>
            <p:nvPr/>
          </p:nvCxnSpPr>
          <p:spPr>
            <a:xfrm rot="5400000">
              <a:off x="9934815" y="443319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660FF22A-953B-55CB-526F-0D65374A1AA5}"/>
                </a:ext>
              </a:extLst>
            </p:cNvPr>
            <p:cNvSpPr txBox="1"/>
            <p:nvPr/>
          </p:nvSpPr>
          <p:spPr>
            <a:xfrm rot="16200000">
              <a:off x="963667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Hungary</a:t>
              </a:r>
            </a:p>
          </p:txBody>
        </p:sp>
        <p:cxnSp>
          <p:nvCxnSpPr>
            <p:cNvPr id="143" name="Straight Connector 142">
              <a:extLst>
                <a:ext uri="{FF2B5EF4-FFF2-40B4-BE49-F238E27FC236}">
                  <a16:creationId xmlns:a16="http://schemas.microsoft.com/office/drawing/2014/main" id="{DD037766-B89C-31FA-6AC1-9C3422DD02AA}"/>
                </a:ext>
              </a:extLst>
            </p:cNvPr>
            <p:cNvCxnSpPr>
              <a:cxnSpLocks/>
            </p:cNvCxnSpPr>
            <p:nvPr/>
          </p:nvCxnSpPr>
          <p:spPr>
            <a:xfrm rot="5400000">
              <a:off x="10093142"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948A1A97-11F8-CC27-9093-98836421A738}"/>
                </a:ext>
              </a:extLst>
            </p:cNvPr>
            <p:cNvSpPr txBox="1"/>
            <p:nvPr/>
          </p:nvSpPr>
          <p:spPr>
            <a:xfrm rot="16200000">
              <a:off x="979587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Ireland</a:t>
              </a:r>
            </a:p>
          </p:txBody>
        </p:sp>
        <p:cxnSp>
          <p:nvCxnSpPr>
            <p:cNvPr id="145" name="Straight Connector 144">
              <a:extLst>
                <a:ext uri="{FF2B5EF4-FFF2-40B4-BE49-F238E27FC236}">
                  <a16:creationId xmlns:a16="http://schemas.microsoft.com/office/drawing/2014/main" id="{A61ABCEC-8A9D-9A69-BBF5-FB0AEBC82D81}"/>
                </a:ext>
              </a:extLst>
            </p:cNvPr>
            <p:cNvCxnSpPr>
              <a:cxnSpLocks/>
            </p:cNvCxnSpPr>
            <p:nvPr/>
          </p:nvCxnSpPr>
          <p:spPr>
            <a:xfrm rot="5400000">
              <a:off x="10251469"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5352D547-4D5F-CD8F-7874-921315AC0674}"/>
                </a:ext>
              </a:extLst>
            </p:cNvPr>
            <p:cNvSpPr txBox="1"/>
            <p:nvPr/>
          </p:nvSpPr>
          <p:spPr>
            <a:xfrm rot="16200000">
              <a:off x="995508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Italy</a:t>
              </a:r>
            </a:p>
          </p:txBody>
        </p:sp>
        <p:cxnSp>
          <p:nvCxnSpPr>
            <p:cNvPr id="147" name="Straight Connector 146">
              <a:extLst>
                <a:ext uri="{FF2B5EF4-FFF2-40B4-BE49-F238E27FC236}">
                  <a16:creationId xmlns:a16="http://schemas.microsoft.com/office/drawing/2014/main" id="{66C509D1-8BC5-874B-2DB3-7667E9DD17A7}"/>
                </a:ext>
              </a:extLst>
            </p:cNvPr>
            <p:cNvCxnSpPr>
              <a:cxnSpLocks/>
            </p:cNvCxnSpPr>
            <p:nvPr/>
          </p:nvCxnSpPr>
          <p:spPr>
            <a:xfrm rot="5400000">
              <a:off x="10409796"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9E57E822-4E79-8555-5C27-A481A48C3B7C}"/>
                </a:ext>
              </a:extLst>
            </p:cNvPr>
            <p:cNvSpPr txBox="1"/>
            <p:nvPr/>
          </p:nvSpPr>
          <p:spPr>
            <a:xfrm rot="16200000">
              <a:off x="1011428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Norway</a:t>
              </a:r>
            </a:p>
          </p:txBody>
        </p:sp>
        <p:cxnSp>
          <p:nvCxnSpPr>
            <p:cNvPr id="149" name="Straight Connector 148">
              <a:extLst>
                <a:ext uri="{FF2B5EF4-FFF2-40B4-BE49-F238E27FC236}">
                  <a16:creationId xmlns:a16="http://schemas.microsoft.com/office/drawing/2014/main" id="{61F31F68-C752-BFA7-F4B6-DAB94F41A08A}"/>
                </a:ext>
              </a:extLst>
            </p:cNvPr>
            <p:cNvCxnSpPr>
              <a:cxnSpLocks/>
            </p:cNvCxnSpPr>
            <p:nvPr/>
          </p:nvCxnSpPr>
          <p:spPr>
            <a:xfrm rot="5400000">
              <a:off x="10568123" y="4433193"/>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50" name="TextBox 149">
              <a:extLst>
                <a:ext uri="{FF2B5EF4-FFF2-40B4-BE49-F238E27FC236}">
                  <a16:creationId xmlns:a16="http://schemas.microsoft.com/office/drawing/2014/main" id="{AC9F4BE1-5AF5-E9A6-8D32-97D830257068}"/>
                </a:ext>
              </a:extLst>
            </p:cNvPr>
            <p:cNvSpPr txBox="1"/>
            <p:nvPr/>
          </p:nvSpPr>
          <p:spPr>
            <a:xfrm rot="16200000">
              <a:off x="1027349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Spain</a:t>
              </a:r>
            </a:p>
          </p:txBody>
        </p:sp>
        <p:cxnSp>
          <p:nvCxnSpPr>
            <p:cNvPr id="151" name="Straight Connector 150">
              <a:extLst>
                <a:ext uri="{FF2B5EF4-FFF2-40B4-BE49-F238E27FC236}">
                  <a16:creationId xmlns:a16="http://schemas.microsoft.com/office/drawing/2014/main" id="{67F7BC8E-9B6A-16F5-977F-FA958905C7EF}"/>
                </a:ext>
              </a:extLst>
            </p:cNvPr>
            <p:cNvCxnSpPr>
              <a:cxnSpLocks/>
            </p:cNvCxnSpPr>
            <p:nvPr/>
          </p:nvCxnSpPr>
          <p:spPr>
            <a:xfrm rot="5400000">
              <a:off x="10726450" y="4433194"/>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D83ADD2D-3AB5-85FD-3FF4-983D616AB177}"/>
                </a:ext>
              </a:extLst>
            </p:cNvPr>
            <p:cNvSpPr txBox="1"/>
            <p:nvPr/>
          </p:nvSpPr>
          <p:spPr>
            <a:xfrm rot="16200000">
              <a:off x="10432703"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Sweden</a:t>
              </a:r>
            </a:p>
          </p:txBody>
        </p:sp>
        <p:cxnSp>
          <p:nvCxnSpPr>
            <p:cNvPr id="153" name="Straight Connector 152">
              <a:extLst>
                <a:ext uri="{FF2B5EF4-FFF2-40B4-BE49-F238E27FC236}">
                  <a16:creationId xmlns:a16="http://schemas.microsoft.com/office/drawing/2014/main" id="{E366DA12-CAA9-E6A4-2A53-1C4A2A2D493D}"/>
                </a:ext>
              </a:extLst>
            </p:cNvPr>
            <p:cNvCxnSpPr>
              <a:cxnSpLocks/>
            </p:cNvCxnSpPr>
            <p:nvPr/>
          </p:nvCxnSpPr>
          <p:spPr>
            <a:xfrm rot="5400000">
              <a:off x="11359750" y="4433194"/>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73FEBAD3-2B3D-0379-257E-54FCDE9F32E2}"/>
                </a:ext>
              </a:extLst>
            </p:cNvPr>
            <p:cNvSpPr txBox="1"/>
            <p:nvPr/>
          </p:nvSpPr>
          <p:spPr>
            <a:xfrm rot="16200000">
              <a:off x="11045798"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Brazil</a:t>
              </a:r>
            </a:p>
          </p:txBody>
        </p:sp>
        <p:cxnSp>
          <p:nvCxnSpPr>
            <p:cNvPr id="155" name="Straight Connector 154">
              <a:extLst>
                <a:ext uri="{FF2B5EF4-FFF2-40B4-BE49-F238E27FC236}">
                  <a16:creationId xmlns:a16="http://schemas.microsoft.com/office/drawing/2014/main" id="{95ED9350-7D1A-A651-6B28-EE5D750FC206}"/>
                </a:ext>
              </a:extLst>
            </p:cNvPr>
            <p:cNvCxnSpPr>
              <a:cxnSpLocks/>
            </p:cNvCxnSpPr>
            <p:nvPr/>
          </p:nvCxnSpPr>
          <p:spPr>
            <a:xfrm rot="5400000">
              <a:off x="11201431" y="4433194"/>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AF21751E-D700-8F25-B19C-CF5BBD2CFF62}"/>
                </a:ext>
              </a:extLst>
            </p:cNvPr>
            <p:cNvSpPr txBox="1"/>
            <p:nvPr/>
          </p:nvSpPr>
          <p:spPr>
            <a:xfrm rot="16200000">
              <a:off x="10885974"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USA</a:t>
              </a:r>
            </a:p>
          </p:txBody>
        </p:sp>
        <p:cxnSp>
          <p:nvCxnSpPr>
            <p:cNvPr id="157" name="Straight Connector 156">
              <a:extLst>
                <a:ext uri="{FF2B5EF4-FFF2-40B4-BE49-F238E27FC236}">
                  <a16:creationId xmlns:a16="http://schemas.microsoft.com/office/drawing/2014/main" id="{823103B7-8584-F10C-4C6A-11274C28C471}"/>
                </a:ext>
              </a:extLst>
            </p:cNvPr>
            <p:cNvCxnSpPr>
              <a:cxnSpLocks/>
            </p:cNvCxnSpPr>
            <p:nvPr/>
          </p:nvCxnSpPr>
          <p:spPr>
            <a:xfrm rot="5400000">
              <a:off x="11043104"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95F31F68-60F0-B6DA-3E69-B35BADC25FF9}"/>
                </a:ext>
              </a:extLst>
            </p:cNvPr>
            <p:cNvSpPr txBox="1"/>
            <p:nvPr/>
          </p:nvSpPr>
          <p:spPr>
            <a:xfrm rot="16200000">
              <a:off x="10730002"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Canada</a:t>
              </a:r>
            </a:p>
          </p:txBody>
        </p:sp>
        <p:cxnSp>
          <p:nvCxnSpPr>
            <p:cNvPr id="159" name="Straight Connector 158">
              <a:extLst>
                <a:ext uri="{FF2B5EF4-FFF2-40B4-BE49-F238E27FC236}">
                  <a16:creationId xmlns:a16="http://schemas.microsoft.com/office/drawing/2014/main" id="{013C26FC-D024-02B5-A023-F00FF9FB7EB9}"/>
                </a:ext>
              </a:extLst>
            </p:cNvPr>
            <p:cNvCxnSpPr>
              <a:cxnSpLocks/>
            </p:cNvCxnSpPr>
            <p:nvPr/>
          </p:nvCxnSpPr>
          <p:spPr>
            <a:xfrm rot="5400000">
              <a:off x="10884777" y="4433192"/>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0" name="TextBox 159">
              <a:extLst>
                <a:ext uri="{FF2B5EF4-FFF2-40B4-BE49-F238E27FC236}">
                  <a16:creationId xmlns:a16="http://schemas.microsoft.com/office/drawing/2014/main" id="{06F55109-0715-1218-D4E0-23C37BC4B3A1}"/>
                </a:ext>
              </a:extLst>
            </p:cNvPr>
            <p:cNvSpPr txBox="1"/>
            <p:nvPr/>
          </p:nvSpPr>
          <p:spPr>
            <a:xfrm rot="16200000">
              <a:off x="10568177" y="4648704"/>
              <a:ext cx="511887" cy="153888"/>
            </a:xfrm>
            <a:prstGeom prst="rect">
              <a:avLst/>
            </a:prstGeom>
            <a:noFill/>
          </p:spPr>
          <p:txBody>
            <a:bodyPr wrap="none" lIns="0" tIns="0" rIns="0" bIns="0" rtlCol="0" anchor="ctr">
              <a:noAutofit/>
            </a:bodyPr>
            <a:lstStyle/>
            <a:p>
              <a:pPr algn="r"/>
              <a:r>
                <a:rPr lang="en-GB" sz="1000" noProof="0">
                  <a:solidFill>
                    <a:srgbClr val="1A1A17"/>
                  </a:solidFill>
                </a:rPr>
                <a:t>UK</a:t>
              </a:r>
            </a:p>
          </p:txBody>
        </p:sp>
      </p:grpSp>
      <p:sp>
        <p:nvSpPr>
          <p:cNvPr id="9" name="TextBox 8">
            <a:extLst>
              <a:ext uri="{FF2B5EF4-FFF2-40B4-BE49-F238E27FC236}">
                <a16:creationId xmlns:a16="http://schemas.microsoft.com/office/drawing/2014/main" id="{91ECE285-3E17-0672-07CF-4C649C9E8871}"/>
              </a:ext>
            </a:extLst>
          </p:cNvPr>
          <p:cNvSpPr txBox="1"/>
          <p:nvPr/>
        </p:nvSpPr>
        <p:spPr>
          <a:xfrm>
            <a:off x="1140267" y="1505743"/>
            <a:ext cx="4320632" cy="523220"/>
          </a:xfrm>
          <a:prstGeom prst="rect">
            <a:avLst/>
          </a:prstGeom>
          <a:noFill/>
        </p:spPr>
        <p:txBody>
          <a:bodyPr wrap="square" rtlCol="0">
            <a:spAutoFit/>
          </a:bodyPr>
          <a:lstStyle>
            <a:defPPr>
              <a:defRPr lang="en-US"/>
            </a:defPPr>
            <a:lvl1pPr algn="ctr">
              <a:defRPr sz="1400" b="1">
                <a:solidFill>
                  <a:schemeClr val="accent2">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Overall life expectancy of people with schizophrenia by region</a:t>
            </a:r>
          </a:p>
        </p:txBody>
      </p:sp>
      <p:sp>
        <p:nvSpPr>
          <p:cNvPr id="10" name="TextBox 9">
            <a:extLst>
              <a:ext uri="{FF2B5EF4-FFF2-40B4-BE49-F238E27FC236}">
                <a16:creationId xmlns:a16="http://schemas.microsoft.com/office/drawing/2014/main" id="{A15E52A0-BA3B-561A-0246-8BE6E22EAFA8}"/>
              </a:ext>
            </a:extLst>
          </p:cNvPr>
          <p:cNvSpPr txBox="1"/>
          <p:nvPr/>
        </p:nvSpPr>
        <p:spPr>
          <a:xfrm>
            <a:off x="6434137" y="1505743"/>
            <a:ext cx="4837383" cy="523220"/>
          </a:xfrm>
          <a:prstGeom prst="rect">
            <a:avLst/>
          </a:prstGeom>
          <a:noFill/>
        </p:spPr>
        <p:txBody>
          <a:bodyPr wrap="square" rtlCol="0">
            <a:spAutoFit/>
          </a:bodyPr>
          <a:lstStyle>
            <a:defPPr>
              <a:defRPr lang="en-US"/>
            </a:defPPr>
            <a:lvl1pPr algn="ctr">
              <a:defRPr sz="1400" b="1">
                <a:solidFill>
                  <a:schemeClr val="accent2">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YPLL for people with </a:t>
            </a:r>
            <a:b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b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schizophrenia by region</a:t>
            </a:r>
          </a:p>
        </p:txBody>
      </p:sp>
    </p:spTree>
    <p:custDataLst>
      <p:tags r:id="rId1"/>
    </p:custDataLst>
    <p:extLst>
      <p:ext uri="{BB962C8B-B14F-4D97-AF65-F5344CB8AC3E}">
        <p14:creationId xmlns:p14="http://schemas.microsoft.com/office/powerpoint/2010/main" val="264103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8BB09-A280-BEEB-8FB9-030EED8D1CF7}"/>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4D073E-8942-0479-2409-B374E640A898}"/>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33B67F54-AD59-522F-2A7A-69D601ED5C6B}"/>
              </a:ext>
            </a:extLst>
          </p:cNvPr>
          <p:cNvSpPr>
            <a:spLocks noGrp="1"/>
          </p:cNvSpPr>
          <p:nvPr>
            <p:ph type="title"/>
          </p:nvPr>
        </p:nvSpPr>
        <p:spPr>
          <a:xfrm>
            <a:off x="539749" y="814386"/>
            <a:ext cx="11110914" cy="332399"/>
          </a:xfrm>
        </p:spPr>
        <p:txBody>
          <a:bodyPr/>
          <a:lstStyle/>
          <a:p>
            <a:r>
              <a:rPr lang="en-GB" noProof="0"/>
              <a:t>Mortality in prevalent and incident schizophrenia</a:t>
            </a:r>
          </a:p>
        </p:txBody>
      </p:sp>
      <p:sp>
        <p:nvSpPr>
          <p:cNvPr id="37" name="Text Placeholder 36">
            <a:extLst>
              <a:ext uri="{FF2B5EF4-FFF2-40B4-BE49-F238E27FC236}">
                <a16:creationId xmlns:a16="http://schemas.microsoft.com/office/drawing/2014/main" id="{A8A0179D-D591-DAA4-D751-546E3FA7ED41}"/>
              </a:ext>
            </a:extLst>
          </p:cNvPr>
          <p:cNvSpPr>
            <a:spLocks noGrp="1"/>
          </p:cNvSpPr>
          <p:nvPr>
            <p:ph type="body" sz="quarter" idx="18"/>
          </p:nvPr>
        </p:nvSpPr>
        <p:spPr>
          <a:xfrm>
            <a:off x="539749" y="6102000"/>
            <a:ext cx="9213851" cy="619200"/>
          </a:xfrm>
        </p:spPr>
        <p:txBody>
          <a:bodyPr/>
          <a:lstStyle/>
          <a:p>
            <a:r>
              <a:rPr lang="en-GB" noProof="0"/>
              <a:t>CI=confidence interval</a:t>
            </a:r>
          </a:p>
          <a:p>
            <a:r>
              <a:rPr lang="en-GB" noProof="0"/>
              <a:t>Correll et al. World Psychiatry. 2022;21:248–271 </a:t>
            </a:r>
          </a:p>
        </p:txBody>
      </p:sp>
      <p:sp>
        <p:nvSpPr>
          <p:cNvPr id="6" name="Slide Number Placeholder 5">
            <a:extLst>
              <a:ext uri="{FF2B5EF4-FFF2-40B4-BE49-F238E27FC236}">
                <a16:creationId xmlns:a16="http://schemas.microsoft.com/office/drawing/2014/main" id="{5147682E-85AC-E7C0-FA66-D47B54E15BE7}"/>
              </a:ext>
            </a:extLst>
          </p:cNvPr>
          <p:cNvSpPr>
            <a:spLocks noGrp="1"/>
          </p:cNvSpPr>
          <p:nvPr>
            <p:ph type="sldNum" sz="quarter" idx="4"/>
          </p:nvPr>
        </p:nvSpPr>
        <p:spPr>
          <a:xfrm>
            <a:off x="11326690" y="6434112"/>
            <a:ext cx="595310" cy="153888"/>
          </a:xfrm>
        </p:spPr>
        <p:txBody>
          <a:bodyPr/>
          <a:lstStyle/>
          <a:p>
            <a:pPr lvl="0"/>
            <a:fld id="{6DBC486D-4FAB-B746-8B02-8D7C842291C6}" type="slidenum">
              <a:rPr lang="en-GB" noProof="0" smtClean="0"/>
              <a:pPr lvl="0"/>
              <a:t>17</a:t>
            </a:fld>
            <a:endParaRPr lang="en-GB" noProof="0"/>
          </a:p>
        </p:txBody>
      </p:sp>
      <p:sp>
        <p:nvSpPr>
          <p:cNvPr id="3" name="TextBox 2">
            <a:extLst>
              <a:ext uri="{FF2B5EF4-FFF2-40B4-BE49-F238E27FC236}">
                <a16:creationId xmlns:a16="http://schemas.microsoft.com/office/drawing/2014/main" id="{E27AF0A3-6DEE-4C4F-51E8-54678AD2F13C}"/>
              </a:ext>
            </a:extLst>
          </p:cNvPr>
          <p:cNvSpPr txBox="1"/>
          <p:nvPr/>
        </p:nvSpPr>
        <p:spPr>
          <a:xfrm>
            <a:off x="600710" y="1495534"/>
            <a:ext cx="541972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All-cause and cause-specific mortality risk in prevalent schizophrenia versus the general population</a:t>
            </a:r>
          </a:p>
        </p:txBody>
      </p:sp>
      <p:sp>
        <p:nvSpPr>
          <p:cNvPr id="5" name="TextBox 4">
            <a:extLst>
              <a:ext uri="{FF2B5EF4-FFF2-40B4-BE49-F238E27FC236}">
                <a16:creationId xmlns:a16="http://schemas.microsoft.com/office/drawing/2014/main" id="{A12ABFE2-AB00-364C-CE7F-0A5BB7976C24}"/>
              </a:ext>
            </a:extLst>
          </p:cNvPr>
          <p:cNvSpPr txBox="1"/>
          <p:nvPr/>
        </p:nvSpPr>
        <p:spPr>
          <a:xfrm>
            <a:off x="6117268" y="1495534"/>
            <a:ext cx="541972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All-cause and cause-specific mortality risk in incident schizophrenia versus the general population</a:t>
            </a:r>
          </a:p>
        </p:txBody>
      </p:sp>
      <p:sp>
        <p:nvSpPr>
          <p:cNvPr id="7" name="Rectangle: Rounded Corners 6">
            <a:extLst>
              <a:ext uri="{FF2B5EF4-FFF2-40B4-BE49-F238E27FC236}">
                <a16:creationId xmlns:a16="http://schemas.microsoft.com/office/drawing/2014/main" id="{1AAAE366-E33D-A695-2D79-2FE2640DDD4A}"/>
              </a:ext>
            </a:extLst>
          </p:cNvPr>
          <p:cNvSpPr/>
          <p:nvPr/>
        </p:nvSpPr>
        <p:spPr>
          <a:xfrm>
            <a:off x="539749" y="5655634"/>
            <a:ext cx="11073996" cy="374571"/>
          </a:xfrm>
          <a:prstGeom prst="roundRect">
            <a:avLst/>
          </a:prstGeom>
          <a:solidFill>
            <a:schemeClr val="accent4">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1A01"/>
                </a:solidFill>
                <a:effectLst/>
                <a:uLnTx/>
                <a:uFillTx/>
                <a:latin typeface="Arial"/>
                <a:ea typeface="+mn-ea"/>
                <a:cs typeface="+mn-cs"/>
              </a:rPr>
              <a:t>Suicide</a:t>
            </a:r>
            <a:r>
              <a:rPr kumimoji="0" lang="en-GB" sz="1600" b="0" i="0" u="none" strike="noStrike" kern="1200" cap="none" spc="0" normalizeH="0" baseline="0" noProof="0">
                <a:ln>
                  <a:noFill/>
                </a:ln>
                <a:solidFill>
                  <a:srgbClr val="3F1A01"/>
                </a:solidFill>
                <a:effectLst/>
                <a:uLnTx/>
                <a:uFillTx/>
                <a:latin typeface="Arial"/>
                <a:ea typeface="+mn-ea"/>
                <a:cs typeface="+mn-cs"/>
              </a:rPr>
              <a:t> is the </a:t>
            </a:r>
            <a:r>
              <a:rPr kumimoji="0" lang="en-GB" sz="1600" b="1" i="0" u="none" strike="noStrike" kern="1200" cap="none" spc="0" normalizeH="0" baseline="0" noProof="0">
                <a:ln>
                  <a:noFill/>
                </a:ln>
                <a:solidFill>
                  <a:srgbClr val="3F1A01"/>
                </a:solidFill>
                <a:effectLst/>
                <a:uLnTx/>
                <a:uFillTx/>
                <a:latin typeface="Arial"/>
                <a:ea typeface="+mn-ea"/>
                <a:cs typeface="+mn-cs"/>
              </a:rPr>
              <a:t>leading specific cause of death in prevalent and incident schizophrenia</a:t>
            </a:r>
          </a:p>
        </p:txBody>
      </p:sp>
      <p:sp>
        <p:nvSpPr>
          <p:cNvPr id="8" name="Rectangle: Rounded Corners 7">
            <a:extLst>
              <a:ext uri="{FF2B5EF4-FFF2-40B4-BE49-F238E27FC236}">
                <a16:creationId xmlns:a16="http://schemas.microsoft.com/office/drawing/2014/main" id="{03F62BE5-1598-4952-C6A1-AFE6F1436509}"/>
              </a:ext>
            </a:extLst>
          </p:cNvPr>
          <p:cNvSpPr/>
          <p:nvPr/>
        </p:nvSpPr>
        <p:spPr>
          <a:xfrm>
            <a:off x="539749" y="1416785"/>
            <a:ext cx="11110914" cy="4150637"/>
          </a:xfrm>
          <a:prstGeom prst="roundRect">
            <a:avLst>
              <a:gd name="adj" fmla="val 6101"/>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1800"/>
              </a:spcBef>
              <a:spcAft>
                <a:spcPts val="0"/>
              </a:spcAft>
              <a:buClrTx/>
              <a:buSzTx/>
              <a:buFontTx/>
              <a:buNone/>
              <a:tabLst/>
              <a:defRPr/>
            </a:pPr>
            <a:endParaRPr kumimoji="0" lang="en-GB" sz="1600" b="0" i="0" u="none" strike="noStrike" kern="1200" cap="none" spc="0" normalizeH="0" baseline="30000" noProof="0">
              <a:ln>
                <a:noFill/>
              </a:ln>
              <a:solidFill>
                <a:srgbClr val="3F1A01"/>
              </a:solidFill>
              <a:effectLst/>
              <a:uLnTx/>
              <a:uFillTx/>
              <a:latin typeface="Arial"/>
              <a:ea typeface="+mn-ea"/>
              <a:cs typeface="+mn-cs"/>
            </a:endParaRPr>
          </a:p>
        </p:txBody>
      </p:sp>
      <p:cxnSp>
        <p:nvCxnSpPr>
          <p:cNvPr id="9" name="Straight Connector 8">
            <a:extLst>
              <a:ext uri="{FF2B5EF4-FFF2-40B4-BE49-F238E27FC236}">
                <a16:creationId xmlns:a16="http://schemas.microsoft.com/office/drawing/2014/main" id="{117FE256-F478-DDC6-25DC-4829D5F2517A}"/>
              </a:ext>
            </a:extLst>
          </p:cNvPr>
          <p:cNvCxnSpPr>
            <a:cxnSpLocks/>
          </p:cNvCxnSpPr>
          <p:nvPr/>
        </p:nvCxnSpPr>
        <p:spPr>
          <a:xfrm>
            <a:off x="5916347" y="1553409"/>
            <a:ext cx="43536" cy="3820332"/>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0" name="TextBox 7">
            <a:extLst>
              <a:ext uri="{FF2B5EF4-FFF2-40B4-BE49-F238E27FC236}">
                <a16:creationId xmlns:a16="http://schemas.microsoft.com/office/drawing/2014/main" id="{19432DA7-521F-50A9-B2F5-786EC7A6C253}"/>
              </a:ext>
            </a:extLst>
          </p:cNvPr>
          <p:cNvSpPr txBox="1"/>
          <p:nvPr/>
        </p:nvSpPr>
        <p:spPr>
          <a:xfrm>
            <a:off x="6341679" y="6259535"/>
            <a:ext cx="5330195" cy="461665"/>
          </a:xfrm>
          <a:prstGeom prst="rect">
            <a:avLst/>
          </a:prstGeom>
          <a:noFill/>
        </p:spPr>
        <p:txBody>
          <a:bodyPr wrap="square" rIns="0" bIns="0">
            <a:spAutoFit/>
          </a:bodyPr>
          <a:lstStyle/>
          <a:p>
            <a:pPr lvl="0" algn="r" fontAlgn="base">
              <a:defRPr/>
            </a:pPr>
            <a: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This work is from World Psychiatry, Vol 21,</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 Correll et al.,</a:t>
            </a:r>
            <a:r>
              <a:rPr kumimoji="0" lang="en-GB" sz="900" b="0" i="0" u="none" strike="noStrike" kern="1200" cap="none" spc="0" normalizeH="0" baseline="0" noProof="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 ‘Mortality in people with schizophrenia: a systematic review and meta-analysis of relative risk and aggravating or attenuating factors’, 248–271; Copyright © 2022, with permission from the authors. </a:t>
            </a:r>
            <a:endParaRPr kumimoji="0" lang="en-GB" sz="1200" b="0" i="0" u="none" strike="noStrike" kern="1200" cap="none" spc="0" normalizeH="0" baseline="0" noProof="0">
              <a:ln>
                <a:noFill/>
              </a:ln>
              <a:solidFill>
                <a:srgbClr val="3F1A01"/>
              </a:solidFill>
              <a:effectLst/>
              <a:uLnTx/>
              <a:uFillTx/>
              <a:latin typeface="Times New Roman" panose="02020603050405020304" pitchFamily="18" charset="0"/>
              <a:ea typeface="Times New Roman" panose="02020603050405020304" pitchFamily="18" charset="0"/>
              <a:cs typeface="+mn-cs"/>
            </a:endParaRPr>
          </a:p>
        </p:txBody>
      </p:sp>
      <p:sp>
        <p:nvSpPr>
          <p:cNvPr id="17" name="object 11">
            <a:extLst>
              <a:ext uri="{FF2B5EF4-FFF2-40B4-BE49-F238E27FC236}">
                <a16:creationId xmlns:a16="http://schemas.microsoft.com/office/drawing/2014/main" id="{17F50F38-C728-2CD5-492A-74CAC56DD3FD}"/>
              </a:ext>
            </a:extLst>
          </p:cNvPr>
          <p:cNvSpPr txBox="1"/>
          <p:nvPr/>
        </p:nvSpPr>
        <p:spPr>
          <a:xfrm>
            <a:off x="8467521" y="5048373"/>
            <a:ext cx="65517"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0</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0" name="object 13">
            <a:extLst>
              <a:ext uri="{FF2B5EF4-FFF2-40B4-BE49-F238E27FC236}">
                <a16:creationId xmlns:a16="http://schemas.microsoft.com/office/drawing/2014/main" id="{4635AECC-6434-79DF-C0DA-4861374A22F3}"/>
              </a:ext>
            </a:extLst>
          </p:cNvPr>
          <p:cNvSpPr txBox="1"/>
          <p:nvPr/>
        </p:nvSpPr>
        <p:spPr>
          <a:xfrm>
            <a:off x="8455687" y="5240499"/>
            <a:ext cx="3066042" cy="162224"/>
          </a:xfrm>
          <a:prstGeom prst="rect">
            <a:avLst/>
          </a:prstGeom>
        </p:spPr>
        <p:txBody>
          <a:bodyPr vert="horz" wrap="square" lIns="0" tIns="38735" rIns="0" bIns="0" rtlCol="0">
            <a:spAutoFit/>
          </a:bodyPr>
          <a:lstStyle/>
          <a:p>
            <a:pPr marL="0" marR="0" lvl="0" indent="0" algn="ctr" defTabSz="914400" rtl="0" eaLnBrk="1" fontAlgn="auto" latinLnBrk="0" hangingPunct="1">
              <a:lnSpc>
                <a:spcPct val="100000"/>
              </a:lnSpc>
              <a:spcBef>
                <a:spcPts val="254"/>
              </a:spcBef>
              <a:spcAft>
                <a:spcPts val="0"/>
              </a:spcAft>
              <a:buClrTx/>
              <a:buSzTx/>
              <a:buFontTx/>
              <a:buNone/>
              <a:tabLst/>
              <a:defRPr/>
            </a:pPr>
            <a:r>
              <a:rPr kumimoji="0" lang="en-GB" sz="800" b="1" i="0" u="none" strike="noStrike" kern="1200" cap="none" spc="-10" normalizeH="0" baseline="0" noProof="0">
                <a:ln>
                  <a:noFill/>
                </a:ln>
                <a:solidFill>
                  <a:srgbClr val="231F20"/>
                </a:solidFill>
                <a:effectLst/>
                <a:uLnTx/>
                <a:uFillTx/>
                <a:latin typeface="Arial"/>
                <a:ea typeface="+mn-ea"/>
                <a:cs typeface="Calibri"/>
              </a:rPr>
              <a:t>Risk</a:t>
            </a:r>
            <a:r>
              <a:rPr kumimoji="0" lang="en-GB" sz="800" b="1" i="0" u="none" strike="noStrike" kern="1200" cap="none" spc="-15" normalizeH="0" baseline="0" noProof="0">
                <a:ln>
                  <a:noFill/>
                </a:ln>
                <a:solidFill>
                  <a:srgbClr val="231F20"/>
                </a:solidFill>
                <a:effectLst/>
                <a:uLnTx/>
                <a:uFillTx/>
                <a:latin typeface="Arial"/>
                <a:ea typeface="+mn-ea"/>
                <a:cs typeface="Calibri"/>
              </a:rPr>
              <a:t> </a:t>
            </a:r>
            <a:r>
              <a:rPr kumimoji="0" lang="en-GB" sz="800" b="1" i="0" u="none" strike="noStrike" kern="1200" cap="none" spc="-10" normalizeH="0" baseline="0" noProof="0">
                <a:ln>
                  <a:noFill/>
                </a:ln>
                <a:solidFill>
                  <a:srgbClr val="231F20"/>
                </a:solidFill>
                <a:effectLst/>
                <a:uLnTx/>
                <a:uFillTx/>
                <a:latin typeface="Arial"/>
                <a:ea typeface="+mn-ea"/>
                <a:cs typeface="Calibri"/>
              </a:rPr>
              <a:t>ratio</a:t>
            </a:r>
            <a:r>
              <a:rPr kumimoji="0" lang="en-GB" sz="800" b="1" i="0" u="none" strike="noStrike" kern="1200" cap="none" spc="-15" normalizeH="0" baseline="0" noProof="0">
                <a:ln>
                  <a:noFill/>
                </a:ln>
                <a:solidFill>
                  <a:srgbClr val="231F20"/>
                </a:solidFill>
                <a:effectLst/>
                <a:uLnTx/>
                <a:uFillTx/>
                <a:latin typeface="Arial"/>
                <a:ea typeface="+mn-ea"/>
                <a:cs typeface="Calibri"/>
              </a:rPr>
              <a:t> </a:t>
            </a:r>
            <a:r>
              <a:rPr kumimoji="0" lang="en-GB" sz="800" b="1" i="0" u="none" strike="noStrike" kern="1200" cap="none" spc="0" normalizeH="0" baseline="0" noProof="0">
                <a:ln>
                  <a:noFill/>
                </a:ln>
                <a:solidFill>
                  <a:srgbClr val="231F20"/>
                </a:solidFill>
                <a:effectLst/>
                <a:uLnTx/>
                <a:uFillTx/>
                <a:latin typeface="Arial"/>
                <a:ea typeface="+mn-ea"/>
                <a:cs typeface="Calibri"/>
              </a:rPr>
              <a:t>(95%</a:t>
            </a:r>
            <a:r>
              <a:rPr kumimoji="0" lang="en-GB" sz="800" b="1" i="0" u="none" strike="noStrike" kern="1200" cap="none" spc="-15" normalizeH="0" baseline="0" noProof="0">
                <a:ln>
                  <a:noFill/>
                </a:ln>
                <a:solidFill>
                  <a:srgbClr val="231F20"/>
                </a:solidFill>
                <a:effectLst/>
                <a:uLnTx/>
                <a:uFillTx/>
                <a:latin typeface="Arial"/>
                <a:ea typeface="+mn-ea"/>
                <a:cs typeface="Calibri"/>
              </a:rPr>
              <a:t> </a:t>
            </a:r>
            <a:r>
              <a:rPr kumimoji="0" lang="en-GB" sz="800" b="1" i="0" u="none" strike="noStrike" kern="1200" cap="none" spc="-25" normalizeH="0" baseline="0" noProof="0">
                <a:ln>
                  <a:noFill/>
                </a:ln>
                <a:solidFill>
                  <a:srgbClr val="231F20"/>
                </a:solidFill>
                <a:effectLst/>
                <a:uLnTx/>
                <a:uFillTx/>
                <a:latin typeface="Arial"/>
                <a:ea typeface="+mn-ea"/>
                <a:cs typeface="Calibri"/>
              </a:rPr>
              <a:t>CI)</a:t>
            </a:r>
            <a:endParaRPr kumimoji="0" lang="en-GB" sz="800" b="0" i="0" u="none" strike="noStrike" kern="1200" cap="none" spc="0" normalizeH="0" baseline="0" noProof="0">
              <a:ln>
                <a:noFill/>
              </a:ln>
              <a:solidFill>
                <a:srgbClr val="3F1A01"/>
              </a:solidFill>
              <a:effectLst/>
              <a:uLnTx/>
              <a:uFillTx/>
              <a:latin typeface="Arial"/>
              <a:ea typeface="+mn-ea"/>
              <a:cs typeface="Calibri"/>
            </a:endParaRPr>
          </a:p>
        </p:txBody>
      </p:sp>
      <p:grpSp>
        <p:nvGrpSpPr>
          <p:cNvPr id="32" name="Group 31">
            <a:extLst>
              <a:ext uri="{FF2B5EF4-FFF2-40B4-BE49-F238E27FC236}">
                <a16:creationId xmlns:a16="http://schemas.microsoft.com/office/drawing/2014/main" id="{CC011837-4C3B-EB1E-1FBB-E9C11D28642E}"/>
              </a:ext>
            </a:extLst>
          </p:cNvPr>
          <p:cNvGrpSpPr/>
          <p:nvPr/>
        </p:nvGrpSpPr>
        <p:grpSpPr>
          <a:xfrm>
            <a:off x="8511487" y="2471030"/>
            <a:ext cx="3035405" cy="2716484"/>
            <a:chOff x="14746367" y="2448145"/>
            <a:chExt cx="3754228" cy="2716484"/>
          </a:xfrm>
        </p:grpSpPr>
        <p:grpSp>
          <p:nvGrpSpPr>
            <p:cNvPr id="12" name="object 6">
              <a:extLst>
                <a:ext uri="{FF2B5EF4-FFF2-40B4-BE49-F238E27FC236}">
                  <a16:creationId xmlns:a16="http://schemas.microsoft.com/office/drawing/2014/main" id="{0989A4D3-0287-1E8C-6B15-1111A78F5B06}"/>
                </a:ext>
              </a:extLst>
            </p:cNvPr>
            <p:cNvGrpSpPr/>
            <p:nvPr/>
          </p:nvGrpSpPr>
          <p:grpSpPr>
            <a:xfrm>
              <a:off x="14746367" y="2448145"/>
              <a:ext cx="3654094" cy="2577343"/>
              <a:chOff x="3335935" y="938900"/>
              <a:chExt cx="3654094" cy="2577343"/>
            </a:xfrm>
          </p:grpSpPr>
          <p:pic>
            <p:nvPicPr>
              <p:cNvPr id="13" name="object 7">
                <a:extLst>
                  <a:ext uri="{FF2B5EF4-FFF2-40B4-BE49-F238E27FC236}">
                    <a16:creationId xmlns:a16="http://schemas.microsoft.com/office/drawing/2014/main" id="{A3272986-4CE2-D34E-11C2-4DDC761FC079}"/>
                  </a:ext>
                </a:extLst>
              </p:cNvPr>
              <p:cNvPicPr/>
              <p:nvPr/>
            </p:nvPicPr>
            <p:blipFill>
              <a:blip r:embed="rId4" cstate="print"/>
              <a:stretch>
                <a:fillRect/>
              </a:stretch>
            </p:blipFill>
            <p:spPr>
              <a:xfrm>
                <a:off x="3335935" y="1009149"/>
                <a:ext cx="3654094" cy="2507094"/>
              </a:xfrm>
              <a:prstGeom prst="rect">
                <a:avLst/>
              </a:prstGeom>
            </p:spPr>
          </p:pic>
          <p:sp>
            <p:nvSpPr>
              <p:cNvPr id="14" name="object 8">
                <a:extLst>
                  <a:ext uri="{FF2B5EF4-FFF2-40B4-BE49-F238E27FC236}">
                    <a16:creationId xmlns:a16="http://schemas.microsoft.com/office/drawing/2014/main" id="{C53714DB-FE4B-D7EB-F31B-F3D86E7BB6B4}"/>
                  </a:ext>
                </a:extLst>
              </p:cNvPr>
              <p:cNvSpPr/>
              <p:nvPr/>
            </p:nvSpPr>
            <p:spPr>
              <a:xfrm>
                <a:off x="3606934" y="938900"/>
                <a:ext cx="0" cy="2536825"/>
              </a:xfrm>
              <a:custGeom>
                <a:avLst/>
                <a:gdLst/>
                <a:ahLst/>
                <a:cxnLst/>
                <a:rect l="l" t="t" r="r" b="b"/>
                <a:pathLst>
                  <a:path h="2536825">
                    <a:moveTo>
                      <a:pt x="0" y="0"/>
                    </a:moveTo>
                    <a:lnTo>
                      <a:pt x="0" y="2536456"/>
                    </a:lnTo>
                  </a:path>
                </a:pathLst>
              </a:custGeom>
              <a:ln w="11353">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3F1A01"/>
                  </a:solidFill>
                  <a:effectLst/>
                  <a:uLnTx/>
                  <a:uFillTx/>
                  <a:latin typeface="Arial"/>
                  <a:ea typeface="+mn-ea"/>
                  <a:cs typeface="+mn-cs"/>
                </a:endParaRPr>
              </a:p>
            </p:txBody>
          </p:sp>
        </p:grpSp>
        <p:sp>
          <p:nvSpPr>
            <p:cNvPr id="19" name="object 12">
              <a:extLst>
                <a:ext uri="{FF2B5EF4-FFF2-40B4-BE49-F238E27FC236}">
                  <a16:creationId xmlns:a16="http://schemas.microsoft.com/office/drawing/2014/main" id="{732FA053-C8E9-AA6D-1649-C92FA7ECAEF4}"/>
                </a:ext>
              </a:extLst>
            </p:cNvPr>
            <p:cNvSpPr txBox="1"/>
            <p:nvPr/>
          </p:nvSpPr>
          <p:spPr>
            <a:xfrm>
              <a:off x="14982496" y="5025488"/>
              <a:ext cx="69850"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1</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1" name="object 14">
              <a:extLst>
                <a:ext uri="{FF2B5EF4-FFF2-40B4-BE49-F238E27FC236}">
                  <a16:creationId xmlns:a16="http://schemas.microsoft.com/office/drawing/2014/main" id="{14BD17FB-17D2-0CC8-200F-7F6B3F7F0C0D}"/>
                </a:ext>
              </a:extLst>
            </p:cNvPr>
            <p:cNvSpPr txBox="1"/>
            <p:nvPr/>
          </p:nvSpPr>
          <p:spPr>
            <a:xfrm>
              <a:off x="16103270" y="5025488"/>
              <a:ext cx="69850"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5</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2" name="object 15">
              <a:extLst>
                <a:ext uri="{FF2B5EF4-FFF2-40B4-BE49-F238E27FC236}">
                  <a16:creationId xmlns:a16="http://schemas.microsoft.com/office/drawing/2014/main" id="{6E41CADC-63F4-DA4C-92CE-149C88EEAADD}"/>
                </a:ext>
              </a:extLst>
            </p:cNvPr>
            <p:cNvSpPr txBox="1"/>
            <p:nvPr/>
          </p:nvSpPr>
          <p:spPr>
            <a:xfrm>
              <a:off x="16664851" y="5025488"/>
              <a:ext cx="69850"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7</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5" name="object 16">
              <a:extLst>
                <a:ext uri="{FF2B5EF4-FFF2-40B4-BE49-F238E27FC236}">
                  <a16:creationId xmlns:a16="http://schemas.microsoft.com/office/drawing/2014/main" id="{C974E55F-2ADA-CDDA-3ACB-5193DE6C8026}"/>
                </a:ext>
              </a:extLst>
            </p:cNvPr>
            <p:cNvSpPr txBox="1"/>
            <p:nvPr/>
          </p:nvSpPr>
          <p:spPr>
            <a:xfrm>
              <a:off x="17228187" y="5025488"/>
              <a:ext cx="69850"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9</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6" name="object 17">
              <a:extLst>
                <a:ext uri="{FF2B5EF4-FFF2-40B4-BE49-F238E27FC236}">
                  <a16:creationId xmlns:a16="http://schemas.microsoft.com/office/drawing/2014/main" id="{17AE8BA3-70E2-B5AF-DECD-E44F9E618EC0}"/>
                </a:ext>
              </a:extLst>
            </p:cNvPr>
            <p:cNvSpPr txBox="1"/>
            <p:nvPr/>
          </p:nvSpPr>
          <p:spPr>
            <a:xfrm>
              <a:off x="17729764" y="5025488"/>
              <a:ext cx="203901"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25" normalizeH="0" baseline="0" noProof="0">
                  <a:ln>
                    <a:noFill/>
                  </a:ln>
                  <a:solidFill>
                    <a:srgbClr val="231F20"/>
                  </a:solidFill>
                  <a:effectLst/>
                  <a:uLnTx/>
                  <a:uFillTx/>
                  <a:latin typeface="Arial"/>
                  <a:ea typeface="+mn-ea"/>
                  <a:cs typeface="Arial"/>
                </a:rPr>
                <a:t>11</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27" name="object 18">
              <a:extLst>
                <a:ext uri="{FF2B5EF4-FFF2-40B4-BE49-F238E27FC236}">
                  <a16:creationId xmlns:a16="http://schemas.microsoft.com/office/drawing/2014/main" id="{57B25C49-3C50-DF7C-CE90-98A813398879}"/>
                </a:ext>
              </a:extLst>
            </p:cNvPr>
            <p:cNvSpPr txBox="1"/>
            <p:nvPr/>
          </p:nvSpPr>
          <p:spPr>
            <a:xfrm>
              <a:off x="18296694" y="5025488"/>
              <a:ext cx="203901"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25" normalizeH="0" baseline="0" noProof="0">
                  <a:ln>
                    <a:noFill/>
                  </a:ln>
                  <a:solidFill>
                    <a:srgbClr val="231F20"/>
                  </a:solidFill>
                  <a:effectLst/>
                  <a:uLnTx/>
                  <a:uFillTx/>
                  <a:latin typeface="Arial"/>
                  <a:ea typeface="+mn-ea"/>
                  <a:cs typeface="Arial"/>
                </a:rPr>
                <a:t>13</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73" name="object 14">
              <a:extLst>
                <a:ext uri="{FF2B5EF4-FFF2-40B4-BE49-F238E27FC236}">
                  <a16:creationId xmlns:a16="http://schemas.microsoft.com/office/drawing/2014/main" id="{90F517F9-DC45-AC19-7E93-D2B42DE87BA7}"/>
                </a:ext>
              </a:extLst>
            </p:cNvPr>
            <p:cNvSpPr txBox="1"/>
            <p:nvPr/>
          </p:nvSpPr>
          <p:spPr>
            <a:xfrm>
              <a:off x="15544348" y="5025488"/>
              <a:ext cx="93878" cy="139141"/>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3</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grpSp>
      <p:sp>
        <p:nvSpPr>
          <p:cNvPr id="29" name="TextBox 28">
            <a:extLst>
              <a:ext uri="{FF2B5EF4-FFF2-40B4-BE49-F238E27FC236}">
                <a16:creationId xmlns:a16="http://schemas.microsoft.com/office/drawing/2014/main" id="{3D2E60DC-6B4B-176A-E503-6C42A8BC095D}"/>
              </a:ext>
            </a:extLst>
          </p:cNvPr>
          <p:cNvSpPr txBox="1"/>
          <p:nvPr/>
        </p:nvSpPr>
        <p:spPr>
          <a:xfrm>
            <a:off x="7615335" y="2295048"/>
            <a:ext cx="1349082" cy="215444"/>
          </a:xfrm>
          <a:prstGeom prst="rect">
            <a:avLst/>
          </a:prstGeom>
          <a:noFill/>
        </p:spPr>
        <p:txBody>
          <a:bodyPr wrap="square" lIns="0">
            <a:spAutoFit/>
          </a:bodyPr>
          <a:lstStyle>
            <a:defPPr>
              <a:defRPr lang="en-US"/>
            </a:defPPr>
            <a:lvl1pPr>
              <a:lnSpc>
                <a:spcPct val="100000"/>
              </a:lnSpc>
              <a:spcBef>
                <a:spcPts val="95"/>
              </a:spcBef>
              <a:defRPr sz="800" b="1" spc="-10">
                <a:solidFill>
                  <a:srgbClr val="231F20"/>
                </a:solidFill>
                <a:latin typeface="+mj-lt"/>
                <a:cs typeface="Times New Roman"/>
              </a:defRPr>
            </a:lvl1p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lang="en-GB" sz="800" b="1" i="0" u="none" strike="noStrike" kern="1200" cap="none" spc="-10" normalizeH="0" baseline="0" noProof="0">
                <a:ln>
                  <a:noFill/>
                </a:ln>
                <a:solidFill>
                  <a:srgbClr val="231F20"/>
                </a:solidFill>
                <a:effectLst/>
                <a:uLnTx/>
                <a:uFillTx/>
                <a:latin typeface="Arial"/>
                <a:ea typeface="+mn-ea"/>
                <a:cs typeface="Times New Roman"/>
              </a:rPr>
              <a:t>Risk ratio (95% CI)</a:t>
            </a:r>
          </a:p>
        </p:txBody>
      </p:sp>
      <p:sp>
        <p:nvSpPr>
          <p:cNvPr id="31" name="TextBox 30">
            <a:extLst>
              <a:ext uri="{FF2B5EF4-FFF2-40B4-BE49-F238E27FC236}">
                <a16:creationId xmlns:a16="http://schemas.microsoft.com/office/drawing/2014/main" id="{1D99F3F4-AF81-A4D9-4C9E-B54908D01D81}"/>
              </a:ext>
            </a:extLst>
          </p:cNvPr>
          <p:cNvSpPr txBox="1"/>
          <p:nvPr/>
        </p:nvSpPr>
        <p:spPr>
          <a:xfrm>
            <a:off x="6117268" y="2297555"/>
            <a:ext cx="1143001" cy="215444"/>
          </a:xfrm>
          <a:prstGeom prst="rect">
            <a:avLst/>
          </a:prstGeom>
          <a:noFill/>
        </p:spPr>
        <p:txBody>
          <a:bodyPr wrap="square" lIns="0">
            <a:spAutoFit/>
          </a:body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lang="en-GB" sz="800" b="1" i="0" u="none" strike="noStrike" kern="1200" cap="none" spc="-10" normalizeH="0" baseline="0" noProof="0">
                <a:ln>
                  <a:noFill/>
                </a:ln>
                <a:solidFill>
                  <a:srgbClr val="231F20"/>
                </a:solidFill>
                <a:effectLst/>
                <a:uLnTx/>
                <a:uFillTx/>
                <a:latin typeface="Arial"/>
                <a:ea typeface="+mn-ea"/>
                <a:cs typeface="Times New Roman"/>
              </a:rPr>
              <a:t>Outcome</a:t>
            </a:r>
            <a:endParaRPr kumimoji="0" lang="en-GB" sz="8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70" name="TextBox 69">
            <a:extLst>
              <a:ext uri="{FF2B5EF4-FFF2-40B4-BE49-F238E27FC236}">
                <a16:creationId xmlns:a16="http://schemas.microsoft.com/office/drawing/2014/main" id="{DDD86080-3C8B-22CE-6991-15F91411A580}"/>
              </a:ext>
            </a:extLst>
          </p:cNvPr>
          <p:cNvSpPr txBox="1"/>
          <p:nvPr/>
        </p:nvSpPr>
        <p:spPr>
          <a:xfrm>
            <a:off x="2218634" y="2119480"/>
            <a:ext cx="1349082" cy="200055"/>
          </a:xfrm>
          <a:prstGeom prst="rect">
            <a:avLst/>
          </a:prstGeom>
          <a:noFill/>
        </p:spPr>
        <p:txBody>
          <a:bodyPr wrap="square" lIns="0">
            <a:spAutoFit/>
          </a:bodyPr>
          <a:lstStyle>
            <a:defPPr>
              <a:defRPr lang="en-US"/>
            </a:defPPr>
            <a:lvl1pPr>
              <a:lnSpc>
                <a:spcPct val="100000"/>
              </a:lnSpc>
              <a:spcBef>
                <a:spcPts val="95"/>
              </a:spcBef>
              <a:defRPr sz="800" b="1" spc="-10">
                <a:solidFill>
                  <a:srgbClr val="231F20"/>
                </a:solidFill>
                <a:latin typeface="+mj-lt"/>
                <a:cs typeface="Times New Roman"/>
              </a:defRPr>
            </a:lvl1p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lang="en-GB" sz="700" b="1" i="0" u="none" strike="noStrike" kern="1200" cap="none" spc="-10" normalizeH="0" baseline="0" noProof="0">
                <a:ln>
                  <a:noFill/>
                </a:ln>
                <a:solidFill>
                  <a:srgbClr val="231F20"/>
                </a:solidFill>
                <a:effectLst/>
                <a:uLnTx/>
                <a:uFillTx/>
                <a:latin typeface="Arial"/>
                <a:ea typeface="+mn-ea"/>
                <a:cs typeface="Times New Roman"/>
              </a:rPr>
              <a:t>Risk ratio (95% CI)</a:t>
            </a:r>
          </a:p>
        </p:txBody>
      </p:sp>
      <p:sp>
        <p:nvSpPr>
          <p:cNvPr id="71" name="TextBox 70">
            <a:extLst>
              <a:ext uri="{FF2B5EF4-FFF2-40B4-BE49-F238E27FC236}">
                <a16:creationId xmlns:a16="http://schemas.microsoft.com/office/drawing/2014/main" id="{00F9BA05-48DA-35A3-D88C-F426602F63A1}"/>
              </a:ext>
            </a:extLst>
          </p:cNvPr>
          <p:cNvSpPr txBox="1"/>
          <p:nvPr/>
        </p:nvSpPr>
        <p:spPr>
          <a:xfrm>
            <a:off x="629722" y="2119480"/>
            <a:ext cx="1143001" cy="200055"/>
          </a:xfrm>
          <a:prstGeom prst="rect">
            <a:avLst/>
          </a:prstGeom>
          <a:noFill/>
        </p:spPr>
        <p:txBody>
          <a:bodyPr wrap="square" lIns="0">
            <a:spAutoFit/>
          </a:body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lang="en-GB" sz="700" b="1" i="0" u="none" strike="noStrike" kern="1200" cap="none" spc="-10" normalizeH="0" baseline="0" noProof="0">
                <a:ln>
                  <a:noFill/>
                </a:ln>
                <a:solidFill>
                  <a:srgbClr val="231F20"/>
                </a:solidFill>
                <a:effectLst/>
                <a:uLnTx/>
                <a:uFillTx/>
                <a:latin typeface="Arial"/>
                <a:ea typeface="+mn-ea"/>
                <a:cs typeface="Times New Roman"/>
              </a:rPr>
              <a:t>Outcome</a:t>
            </a:r>
            <a:endParaRPr kumimoji="0" lang="en-GB" sz="7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15" name="object 9">
            <a:extLst>
              <a:ext uri="{FF2B5EF4-FFF2-40B4-BE49-F238E27FC236}">
                <a16:creationId xmlns:a16="http://schemas.microsoft.com/office/drawing/2014/main" id="{5D388C63-F7B7-2917-963C-04755DE31BF6}"/>
              </a:ext>
            </a:extLst>
          </p:cNvPr>
          <p:cNvSpPr txBox="1"/>
          <p:nvPr/>
        </p:nvSpPr>
        <p:spPr>
          <a:xfrm>
            <a:off x="7480595" y="2618600"/>
            <a:ext cx="1030440" cy="2402581"/>
          </a:xfrm>
          <a:prstGeom prst="rect">
            <a:avLst/>
          </a:prstGeom>
        </p:spPr>
        <p:txBody>
          <a:bodyPr vert="horz" wrap="square" lIns="0" tIns="12065" rIns="0" bIns="0" rtlCol="0">
            <a:spAutoFit/>
          </a:bodyPr>
          <a:lstStyle/>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12.7 (5.25, </a:t>
            </a:r>
            <a:r>
              <a:rPr kumimoji="0" lang="en-GB" sz="800" b="0" i="0" u="none" strike="noStrike" kern="1200" cap="none" spc="-10" normalizeH="0" baseline="0" noProof="0">
                <a:ln>
                  <a:noFill/>
                </a:ln>
                <a:solidFill>
                  <a:srgbClr val="231F20"/>
                </a:solidFill>
                <a:effectLst/>
                <a:uLnTx/>
                <a:uFillTx/>
                <a:latin typeface="Arial"/>
                <a:ea typeface="+mn-ea"/>
                <a:cs typeface="Times New Roman"/>
              </a:rPr>
              <a:t>30.53)</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7.69 (5.42, </a:t>
            </a:r>
            <a:r>
              <a:rPr kumimoji="0" lang="en-GB" sz="800" b="0" i="0" u="none" strike="noStrike" kern="1200" cap="none" spc="-10" normalizeH="0" baseline="0" noProof="0">
                <a:ln>
                  <a:noFill/>
                </a:ln>
                <a:solidFill>
                  <a:srgbClr val="231F20"/>
                </a:solidFill>
                <a:effectLst/>
                <a:uLnTx/>
                <a:uFillTx/>
                <a:latin typeface="Arial"/>
                <a:ea typeface="+mn-ea"/>
                <a:cs typeface="Times New Roman"/>
              </a:rPr>
              <a:t>10.90)</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4.72 (3.39, </a:t>
            </a:r>
            <a:r>
              <a:rPr kumimoji="0" lang="en-GB" sz="800" b="0" i="0" u="none" strike="noStrike" kern="1200" cap="none" spc="-10" normalizeH="0" baseline="0" noProof="0">
                <a:ln>
                  <a:noFill/>
                </a:ln>
                <a:solidFill>
                  <a:srgbClr val="231F20"/>
                </a:solidFill>
                <a:effectLst/>
                <a:uLnTx/>
                <a:uFillTx/>
                <a:latin typeface="Arial"/>
                <a:ea typeface="+mn-ea"/>
                <a:cs typeface="Times New Roman"/>
              </a:rPr>
              <a:t>6.56)</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4.22 (1.75, </a:t>
            </a:r>
            <a:r>
              <a:rPr kumimoji="0" lang="en-GB" sz="800" b="0" i="0" u="none" strike="noStrike" kern="1200" cap="none" spc="-10" normalizeH="0" baseline="0" noProof="0">
                <a:ln>
                  <a:noFill/>
                </a:ln>
                <a:solidFill>
                  <a:srgbClr val="231F20"/>
                </a:solidFill>
                <a:effectLst/>
                <a:uLnTx/>
                <a:uFillTx/>
                <a:latin typeface="Arial"/>
                <a:ea typeface="+mn-ea"/>
                <a:cs typeface="Times New Roman"/>
              </a:rPr>
              <a:t>10.18)</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3.52 (3.09, </a:t>
            </a:r>
            <a:r>
              <a:rPr kumimoji="0" lang="en-GB" sz="800" b="0" i="0" u="none" strike="noStrike" kern="1200" cap="none" spc="-10" normalizeH="0" baseline="0" noProof="0">
                <a:ln>
                  <a:noFill/>
                </a:ln>
                <a:solidFill>
                  <a:srgbClr val="231F20"/>
                </a:solidFill>
                <a:effectLst/>
                <a:uLnTx/>
                <a:uFillTx/>
                <a:latin typeface="Arial"/>
                <a:ea typeface="+mn-ea"/>
                <a:cs typeface="Times New Roman"/>
              </a:rPr>
              <a:t>4.00)</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3.47 (1.79, </a:t>
            </a:r>
            <a:r>
              <a:rPr kumimoji="0" lang="en-GB" sz="800" b="0" i="0" u="none" strike="noStrike" kern="1200" cap="none" spc="-10" normalizeH="0" baseline="0" noProof="0">
                <a:ln>
                  <a:noFill/>
                </a:ln>
                <a:solidFill>
                  <a:srgbClr val="231F20"/>
                </a:solidFill>
                <a:effectLst/>
                <a:uLnTx/>
                <a:uFillTx/>
                <a:latin typeface="Arial"/>
                <a:ea typeface="+mn-ea"/>
                <a:cs typeface="Times New Roman"/>
              </a:rPr>
              <a:t>6.72)</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3.45 (3.18, </a:t>
            </a:r>
            <a:r>
              <a:rPr kumimoji="0" lang="en-GB" sz="800" b="0" i="0" u="none" strike="noStrike" kern="1200" cap="none" spc="-10" normalizeH="0" baseline="0" noProof="0">
                <a:ln>
                  <a:noFill/>
                </a:ln>
                <a:solidFill>
                  <a:srgbClr val="231F20"/>
                </a:solidFill>
                <a:effectLst/>
                <a:uLnTx/>
                <a:uFillTx/>
                <a:latin typeface="Arial"/>
                <a:ea typeface="+mn-ea"/>
                <a:cs typeface="Times New Roman"/>
              </a:rPr>
              <a:t>3.75)</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3.27 (2.36, </a:t>
            </a:r>
            <a:r>
              <a:rPr kumimoji="0" lang="en-GB" sz="800" b="0" i="0" u="none" strike="noStrike" kern="1200" cap="none" spc="-10" normalizeH="0" baseline="0" noProof="0">
                <a:ln>
                  <a:noFill/>
                </a:ln>
                <a:solidFill>
                  <a:srgbClr val="231F20"/>
                </a:solidFill>
                <a:effectLst/>
                <a:uLnTx/>
                <a:uFillTx/>
                <a:latin typeface="Arial"/>
                <a:ea typeface="+mn-ea"/>
                <a:cs typeface="Times New Roman"/>
              </a:rPr>
              <a:t>4.51)</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2.85 (2.14, </a:t>
            </a:r>
            <a:r>
              <a:rPr kumimoji="0" lang="en-GB" sz="800" b="0" i="0" u="none" strike="noStrike" kern="1200" cap="none" spc="-10" normalizeH="0" baseline="0" noProof="0">
                <a:ln>
                  <a:noFill/>
                </a:ln>
                <a:solidFill>
                  <a:srgbClr val="231F20"/>
                </a:solidFill>
                <a:effectLst/>
                <a:uLnTx/>
                <a:uFillTx/>
                <a:latin typeface="Arial"/>
                <a:ea typeface="+mn-ea"/>
                <a:cs typeface="Times New Roman"/>
              </a:rPr>
              <a:t>3.81)</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2.70 (1.80, </a:t>
            </a:r>
            <a:r>
              <a:rPr kumimoji="0" lang="en-GB" sz="800" b="0" i="0" u="none" strike="noStrike" kern="1200" cap="none" spc="-10" normalizeH="0" baseline="0" noProof="0">
                <a:ln>
                  <a:noFill/>
                </a:ln>
                <a:solidFill>
                  <a:srgbClr val="231F20"/>
                </a:solidFill>
                <a:effectLst/>
                <a:uLnTx/>
                <a:uFillTx/>
                <a:latin typeface="Arial"/>
                <a:ea typeface="+mn-ea"/>
                <a:cs typeface="Times New Roman"/>
              </a:rPr>
              <a:t>4.05)</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2.38 (1.94, </a:t>
            </a:r>
            <a:r>
              <a:rPr kumimoji="0" lang="en-GB" sz="800" b="0" i="0" u="none" strike="noStrike" kern="1200" cap="none" spc="-10" normalizeH="0" baseline="0" noProof="0">
                <a:ln>
                  <a:noFill/>
                </a:ln>
                <a:solidFill>
                  <a:srgbClr val="231F20"/>
                </a:solidFill>
                <a:effectLst/>
                <a:uLnTx/>
                <a:uFillTx/>
                <a:latin typeface="Arial"/>
                <a:ea typeface="+mn-ea"/>
                <a:cs typeface="Times New Roman"/>
              </a:rPr>
              <a:t>2.93)</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2.15 (1.86, </a:t>
            </a:r>
            <a:r>
              <a:rPr kumimoji="0" lang="en-GB" sz="800" b="0" i="0" u="none" strike="noStrike" kern="1200" cap="none" spc="-10" normalizeH="0" baseline="0" noProof="0">
                <a:ln>
                  <a:noFill/>
                </a:ln>
                <a:solidFill>
                  <a:srgbClr val="231F20"/>
                </a:solidFill>
                <a:effectLst/>
                <a:uLnTx/>
                <a:uFillTx/>
                <a:latin typeface="Arial"/>
                <a:ea typeface="+mn-ea"/>
                <a:cs typeface="Times New Roman"/>
              </a:rPr>
              <a:t>2.48)</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1.97 (1.13, </a:t>
            </a:r>
            <a:r>
              <a:rPr kumimoji="0" lang="en-GB" sz="800" b="0" i="0" u="none" strike="noStrike" kern="1200" cap="none" spc="-10" normalizeH="0" baseline="0" noProof="0">
                <a:ln>
                  <a:noFill/>
                </a:ln>
                <a:solidFill>
                  <a:srgbClr val="231F20"/>
                </a:solidFill>
                <a:effectLst/>
                <a:uLnTx/>
                <a:uFillTx/>
                <a:latin typeface="Arial"/>
                <a:ea typeface="+mn-ea"/>
                <a:cs typeface="Times New Roman"/>
              </a:rPr>
              <a:t>3.45)</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7018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1.76 (1.36, </a:t>
            </a:r>
            <a:r>
              <a:rPr kumimoji="0" lang="en-GB" sz="800" b="0" i="0" u="none" strike="noStrike" kern="1200" cap="none" spc="-10" normalizeH="0" baseline="0" noProof="0">
                <a:ln>
                  <a:noFill/>
                </a:ln>
                <a:solidFill>
                  <a:srgbClr val="231F20"/>
                </a:solidFill>
                <a:effectLst/>
                <a:uLnTx/>
                <a:uFillTx/>
                <a:latin typeface="Arial"/>
                <a:ea typeface="+mn-ea"/>
                <a:cs typeface="Times New Roman"/>
              </a:rPr>
              <a:t>2.29)</a:t>
            </a:r>
            <a:endParaRPr kumimoji="0" lang="en-GB" sz="8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16" name="object 10">
            <a:extLst>
              <a:ext uri="{FF2B5EF4-FFF2-40B4-BE49-F238E27FC236}">
                <a16:creationId xmlns:a16="http://schemas.microsoft.com/office/drawing/2014/main" id="{2F6EEB63-65F1-9C58-045E-1867B378D846}"/>
              </a:ext>
            </a:extLst>
          </p:cNvPr>
          <p:cNvSpPr txBox="1"/>
          <p:nvPr/>
        </p:nvSpPr>
        <p:spPr>
          <a:xfrm>
            <a:off x="6134600" y="2610744"/>
            <a:ext cx="1641600" cy="2402581"/>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Suicide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Undetermined non-natural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Other</a:t>
            </a:r>
            <a:r>
              <a:rPr kumimoji="0" lang="en-GB" sz="800" b="0" i="0" u="none" strike="noStrike" kern="1200" cap="none" spc="5"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not</a:t>
            </a:r>
            <a:r>
              <a:rPr kumimoji="0" lang="en-GB" sz="800" b="0" i="0" u="none" strike="noStrike" kern="1200" cap="none" spc="5"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specified</a:t>
            </a:r>
            <a:r>
              <a:rPr kumimoji="0" lang="en-GB" sz="800" b="0" i="0" u="none" strike="noStrike" kern="1200" cap="none" spc="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(n=3)</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Endocrine </a:t>
            </a:r>
            <a:r>
              <a:rPr kumimoji="0" lang="en-GB" sz="800" b="0" i="0" u="none" strike="noStrike" kern="1200" cap="none" spc="-10" normalizeH="0" baseline="0" noProof="0">
                <a:ln>
                  <a:noFill/>
                </a:ln>
                <a:solidFill>
                  <a:srgbClr val="231F20"/>
                </a:solidFill>
                <a:effectLst/>
                <a:uLnTx/>
                <a:uFillTx/>
                <a:latin typeface="Arial"/>
                <a:ea typeface="+mn-ea"/>
                <a:cs typeface="Times New Roman"/>
              </a:rPr>
              <a:t>(n=3)</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All-cause</a:t>
            </a:r>
            <a:r>
              <a:rPr kumimoji="0" lang="en-GB" sz="800" b="0" i="0" u="none" strike="noStrike" kern="1200" cap="none" spc="3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(n=7)</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Cardio-cerebrovascular</a:t>
            </a:r>
            <a:r>
              <a:rPr kumimoji="0" lang="en-GB" sz="800" b="0" i="0" u="none" strike="noStrike" kern="1200" cap="none" spc="7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Injury-accidents</a:t>
            </a:r>
            <a:r>
              <a:rPr kumimoji="0" lang="en-GB" sz="800" b="0" i="0" u="none" strike="noStrike" kern="1200" cap="none" spc="3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Respiratory-</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4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Natural</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(study-defined)</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Cardiovascular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Gastrointestinal</a:t>
            </a:r>
            <a:r>
              <a:rPr kumimoji="0" lang="en-GB" sz="800" b="0" i="0" u="none" strike="noStrike" kern="1200" cap="none" spc="8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Natural</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(n=6)</a:t>
            </a:r>
            <a:endParaRPr kumimoji="0" lang="en-GB" sz="800" b="0" i="0" u="none" strike="noStrike" kern="1200" cap="none" spc="0" normalizeH="0" baseline="0" noProof="0">
              <a:ln>
                <a:noFill/>
              </a:ln>
              <a:solidFill>
                <a:srgbClr val="3F1A01"/>
              </a:solidFill>
              <a:effectLst/>
              <a:uLnTx/>
              <a:uFillTx/>
              <a:latin typeface="Arial"/>
              <a:ea typeface="+mn-ea"/>
              <a:cs typeface="Times New Roman"/>
            </a:endParaRPr>
          </a:p>
          <a:p>
            <a:pPr marL="12700" lvl="0">
              <a:spcBef>
                <a:spcPts val="440"/>
              </a:spcBef>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Nervous</a:t>
            </a:r>
            <a:r>
              <a:rPr lang="en-GB" sz="800" spc="-10">
                <a:solidFill>
                  <a:srgbClr val="231F20"/>
                </a:solidFill>
                <a:cs typeface="Times New Roman"/>
              </a:rPr>
              <a:t>-</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6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p>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Cerebrovascular</a:t>
            </a:r>
            <a:r>
              <a:rPr kumimoji="0" lang="en-GB" sz="800" b="0" i="0" u="none" strike="noStrike" kern="1200" cap="none" spc="5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800" b="0" i="0" u="none" strike="noStrike" kern="1200" cap="none" spc="0" normalizeH="0" baseline="0" noProof="0">
              <a:ln>
                <a:noFill/>
              </a:ln>
              <a:solidFill>
                <a:srgbClr val="3F1A01"/>
              </a:solidFill>
              <a:effectLst/>
              <a:uLnTx/>
              <a:uFillTx/>
              <a:latin typeface="Arial"/>
              <a:ea typeface="+mn-ea"/>
              <a:cs typeface="Times New Roman"/>
            </a:endParaRPr>
          </a:p>
        </p:txBody>
      </p:sp>
      <p:grpSp>
        <p:nvGrpSpPr>
          <p:cNvPr id="51" name="object 20">
            <a:extLst>
              <a:ext uri="{FF2B5EF4-FFF2-40B4-BE49-F238E27FC236}">
                <a16:creationId xmlns:a16="http://schemas.microsoft.com/office/drawing/2014/main" id="{4EF778F2-C27E-2364-4BE5-6F90D5C8B0EE}"/>
              </a:ext>
            </a:extLst>
          </p:cNvPr>
          <p:cNvGrpSpPr/>
          <p:nvPr/>
        </p:nvGrpSpPr>
        <p:grpSpPr>
          <a:xfrm>
            <a:off x="3074175" y="2389151"/>
            <a:ext cx="2721423" cy="2846509"/>
            <a:chOff x="3077362" y="5128984"/>
            <a:chExt cx="3908337" cy="3487862"/>
          </a:xfrm>
        </p:grpSpPr>
        <p:pic>
          <p:nvPicPr>
            <p:cNvPr id="52" name="object 21">
              <a:extLst>
                <a:ext uri="{FF2B5EF4-FFF2-40B4-BE49-F238E27FC236}">
                  <a16:creationId xmlns:a16="http://schemas.microsoft.com/office/drawing/2014/main" id="{8F7E955E-3F26-D1E0-C927-8D29B7E8408C}"/>
                </a:ext>
              </a:extLst>
            </p:cNvPr>
            <p:cNvPicPr/>
            <p:nvPr/>
          </p:nvPicPr>
          <p:blipFill>
            <a:blip r:embed="rId5" cstate="print"/>
            <a:stretch>
              <a:fillRect/>
            </a:stretch>
          </p:blipFill>
          <p:spPr>
            <a:xfrm>
              <a:off x="3077362" y="5165280"/>
              <a:ext cx="3908337" cy="3451566"/>
            </a:xfrm>
            <a:prstGeom prst="rect">
              <a:avLst/>
            </a:prstGeom>
          </p:spPr>
        </p:pic>
        <p:sp>
          <p:nvSpPr>
            <p:cNvPr id="53" name="object 22">
              <a:extLst>
                <a:ext uri="{FF2B5EF4-FFF2-40B4-BE49-F238E27FC236}">
                  <a16:creationId xmlns:a16="http://schemas.microsoft.com/office/drawing/2014/main" id="{E392B362-EA5A-6212-D4A4-B7CC4C934B1F}"/>
                </a:ext>
              </a:extLst>
            </p:cNvPr>
            <p:cNvSpPr/>
            <p:nvPr/>
          </p:nvSpPr>
          <p:spPr>
            <a:xfrm>
              <a:off x="3378028" y="5128984"/>
              <a:ext cx="0" cy="3440429"/>
            </a:xfrm>
            <a:custGeom>
              <a:avLst/>
              <a:gdLst/>
              <a:ahLst/>
              <a:cxnLst/>
              <a:rect l="l" t="t" r="r" b="b"/>
              <a:pathLst>
                <a:path h="3440429">
                  <a:moveTo>
                    <a:pt x="0" y="0"/>
                  </a:moveTo>
                  <a:lnTo>
                    <a:pt x="0" y="3440087"/>
                  </a:lnTo>
                </a:path>
              </a:pathLst>
            </a:custGeom>
            <a:ln w="10045">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3F1A01"/>
                </a:solidFill>
                <a:effectLst/>
                <a:uLnTx/>
                <a:uFillTx/>
                <a:latin typeface="Arial"/>
                <a:ea typeface="+mn-ea"/>
                <a:cs typeface="+mn-cs"/>
              </a:endParaRPr>
            </a:p>
          </p:txBody>
        </p:sp>
      </p:grpSp>
      <p:sp>
        <p:nvSpPr>
          <p:cNvPr id="56" name="object 25">
            <a:extLst>
              <a:ext uri="{FF2B5EF4-FFF2-40B4-BE49-F238E27FC236}">
                <a16:creationId xmlns:a16="http://schemas.microsoft.com/office/drawing/2014/main" id="{49ADD441-A6FD-3F92-AAFE-2B3981262813}"/>
              </a:ext>
            </a:extLst>
          </p:cNvPr>
          <p:cNvSpPr txBox="1"/>
          <p:nvPr/>
        </p:nvSpPr>
        <p:spPr>
          <a:xfrm>
            <a:off x="3054158"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0</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57" name="object 26">
            <a:extLst>
              <a:ext uri="{FF2B5EF4-FFF2-40B4-BE49-F238E27FC236}">
                <a16:creationId xmlns:a16="http://schemas.microsoft.com/office/drawing/2014/main" id="{D44E52D2-A7B4-DDFF-399E-F515728626A4}"/>
              </a:ext>
            </a:extLst>
          </p:cNvPr>
          <p:cNvSpPr txBox="1"/>
          <p:nvPr/>
        </p:nvSpPr>
        <p:spPr>
          <a:xfrm>
            <a:off x="3261061"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1</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58" name="object 27">
            <a:extLst>
              <a:ext uri="{FF2B5EF4-FFF2-40B4-BE49-F238E27FC236}">
                <a16:creationId xmlns:a16="http://schemas.microsoft.com/office/drawing/2014/main" id="{29A3A75D-A15C-BF37-C316-71B042EF94BD}"/>
              </a:ext>
            </a:extLst>
          </p:cNvPr>
          <p:cNvSpPr txBox="1"/>
          <p:nvPr/>
        </p:nvSpPr>
        <p:spPr>
          <a:xfrm>
            <a:off x="3898373" y="5313898"/>
            <a:ext cx="1073026" cy="189354"/>
          </a:xfrm>
          <a:prstGeom prst="rect">
            <a:avLst/>
          </a:prstGeom>
        </p:spPr>
        <p:txBody>
          <a:bodyPr vert="horz" wrap="square" lIns="0" tIns="53340" rIns="0" bIns="0" rtlCol="0" anchor="ctr">
            <a:spAutoFit/>
          </a:bodyPr>
          <a:lstStyle/>
          <a:p>
            <a:pPr marL="12700" marR="0" lvl="0" indent="0" algn="l" defTabSz="914400" rtl="0" eaLnBrk="1" fontAlgn="auto" latinLnBrk="0" hangingPunct="1">
              <a:lnSpc>
                <a:spcPct val="100000"/>
              </a:lnSpc>
              <a:spcBef>
                <a:spcPts val="440"/>
              </a:spcBef>
              <a:spcAft>
                <a:spcPts val="0"/>
              </a:spcAft>
              <a:buClrTx/>
              <a:buSzTx/>
              <a:buFontTx/>
              <a:buNone/>
              <a:tabLst/>
              <a:defRPr/>
            </a:pPr>
            <a:r>
              <a:rPr kumimoji="0" lang="en-GB" sz="800" b="1" i="0" u="none" strike="noStrike" kern="1200" cap="none" spc="0" normalizeH="0" baseline="0" noProof="0">
                <a:ln>
                  <a:noFill/>
                </a:ln>
                <a:solidFill>
                  <a:srgbClr val="231F20"/>
                </a:solidFill>
                <a:effectLst/>
                <a:uLnTx/>
                <a:uFillTx/>
                <a:latin typeface="Arial"/>
                <a:ea typeface="+mn-ea"/>
                <a:cs typeface="Calibri"/>
              </a:rPr>
              <a:t>Risk</a:t>
            </a:r>
            <a:r>
              <a:rPr kumimoji="0" lang="en-GB" sz="800" b="1" i="0" u="none" strike="noStrike" kern="1200" cap="none" spc="-35" normalizeH="0" baseline="0" noProof="0">
                <a:ln>
                  <a:noFill/>
                </a:ln>
                <a:solidFill>
                  <a:srgbClr val="231F20"/>
                </a:solidFill>
                <a:effectLst/>
                <a:uLnTx/>
                <a:uFillTx/>
                <a:latin typeface="Arial"/>
                <a:ea typeface="+mn-ea"/>
                <a:cs typeface="Calibri"/>
              </a:rPr>
              <a:t> </a:t>
            </a:r>
            <a:r>
              <a:rPr kumimoji="0" lang="en-GB" sz="800" b="1" i="0" u="none" strike="noStrike" kern="1200" cap="none" spc="0" normalizeH="0" baseline="0" noProof="0">
                <a:ln>
                  <a:noFill/>
                </a:ln>
                <a:solidFill>
                  <a:srgbClr val="231F20"/>
                </a:solidFill>
                <a:effectLst/>
                <a:uLnTx/>
                <a:uFillTx/>
                <a:latin typeface="Arial"/>
                <a:ea typeface="+mn-ea"/>
                <a:cs typeface="Calibri"/>
              </a:rPr>
              <a:t>ratio</a:t>
            </a:r>
            <a:r>
              <a:rPr kumimoji="0" lang="en-GB" sz="800" b="1" i="0" u="none" strike="noStrike" kern="1200" cap="none" spc="-30" normalizeH="0" baseline="0" noProof="0">
                <a:ln>
                  <a:noFill/>
                </a:ln>
                <a:solidFill>
                  <a:srgbClr val="231F20"/>
                </a:solidFill>
                <a:effectLst/>
                <a:uLnTx/>
                <a:uFillTx/>
                <a:latin typeface="Arial"/>
                <a:ea typeface="+mn-ea"/>
                <a:cs typeface="Calibri"/>
              </a:rPr>
              <a:t> </a:t>
            </a:r>
            <a:r>
              <a:rPr kumimoji="0" lang="en-GB" sz="800" b="1" i="0" u="none" strike="noStrike" kern="1200" cap="none" spc="0" normalizeH="0" baseline="0" noProof="0">
                <a:ln>
                  <a:noFill/>
                </a:ln>
                <a:solidFill>
                  <a:srgbClr val="231F20"/>
                </a:solidFill>
                <a:effectLst/>
                <a:uLnTx/>
                <a:uFillTx/>
                <a:latin typeface="Arial"/>
                <a:ea typeface="+mn-ea"/>
                <a:cs typeface="Calibri"/>
              </a:rPr>
              <a:t>(95%</a:t>
            </a:r>
            <a:r>
              <a:rPr kumimoji="0" lang="en-GB" sz="800" b="1" i="0" u="none" strike="noStrike" kern="1200" cap="none" spc="-30" normalizeH="0" baseline="0" noProof="0">
                <a:ln>
                  <a:noFill/>
                </a:ln>
                <a:solidFill>
                  <a:srgbClr val="231F20"/>
                </a:solidFill>
                <a:effectLst/>
                <a:uLnTx/>
                <a:uFillTx/>
                <a:latin typeface="Arial"/>
                <a:ea typeface="+mn-ea"/>
                <a:cs typeface="Calibri"/>
              </a:rPr>
              <a:t> </a:t>
            </a:r>
            <a:r>
              <a:rPr kumimoji="0" lang="en-GB" sz="800" b="1" i="0" u="none" strike="noStrike" kern="1200" cap="none" spc="-25" normalizeH="0" baseline="0" noProof="0">
                <a:ln>
                  <a:noFill/>
                </a:ln>
                <a:solidFill>
                  <a:srgbClr val="231F20"/>
                </a:solidFill>
                <a:effectLst/>
                <a:uLnTx/>
                <a:uFillTx/>
                <a:latin typeface="Arial"/>
                <a:ea typeface="+mn-ea"/>
                <a:cs typeface="Calibri"/>
              </a:rPr>
              <a:t>CI)</a:t>
            </a:r>
            <a:endParaRPr kumimoji="0" lang="en-GB" sz="800" b="0" i="0" u="none" strike="noStrike" kern="1200" cap="none" spc="0" normalizeH="0" baseline="0" noProof="0">
              <a:ln>
                <a:noFill/>
              </a:ln>
              <a:solidFill>
                <a:srgbClr val="3F1A01"/>
              </a:solidFill>
              <a:effectLst/>
              <a:uLnTx/>
              <a:uFillTx/>
              <a:latin typeface="Arial"/>
              <a:ea typeface="+mn-ea"/>
              <a:cs typeface="Calibri"/>
            </a:endParaRPr>
          </a:p>
        </p:txBody>
      </p:sp>
      <p:sp>
        <p:nvSpPr>
          <p:cNvPr id="59" name="object 28">
            <a:extLst>
              <a:ext uri="{FF2B5EF4-FFF2-40B4-BE49-F238E27FC236}">
                <a16:creationId xmlns:a16="http://schemas.microsoft.com/office/drawing/2014/main" id="{6913F4D3-3E2D-C02E-4B7D-AE2EFC2CEB52}"/>
              </a:ext>
            </a:extLst>
          </p:cNvPr>
          <p:cNvSpPr txBox="1"/>
          <p:nvPr/>
        </p:nvSpPr>
        <p:spPr>
          <a:xfrm>
            <a:off x="4094810"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5</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60" name="object 29">
            <a:extLst>
              <a:ext uri="{FF2B5EF4-FFF2-40B4-BE49-F238E27FC236}">
                <a16:creationId xmlns:a16="http://schemas.microsoft.com/office/drawing/2014/main" id="{DA04FDB0-DDA5-D55D-3560-F8C85FB02691}"/>
              </a:ext>
            </a:extLst>
          </p:cNvPr>
          <p:cNvSpPr txBox="1"/>
          <p:nvPr/>
        </p:nvSpPr>
        <p:spPr>
          <a:xfrm>
            <a:off x="4516228"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7</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61" name="object 30">
            <a:extLst>
              <a:ext uri="{FF2B5EF4-FFF2-40B4-BE49-F238E27FC236}">
                <a16:creationId xmlns:a16="http://schemas.microsoft.com/office/drawing/2014/main" id="{F8BEDDE1-8299-14FB-884A-05086AADB3A5}"/>
              </a:ext>
            </a:extLst>
          </p:cNvPr>
          <p:cNvSpPr txBox="1"/>
          <p:nvPr/>
        </p:nvSpPr>
        <p:spPr>
          <a:xfrm>
            <a:off x="4934305"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9</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62" name="object 31">
            <a:extLst>
              <a:ext uri="{FF2B5EF4-FFF2-40B4-BE49-F238E27FC236}">
                <a16:creationId xmlns:a16="http://schemas.microsoft.com/office/drawing/2014/main" id="{4E3AC79A-BAED-392E-64C9-F914733001AD}"/>
              </a:ext>
            </a:extLst>
          </p:cNvPr>
          <p:cNvSpPr txBox="1"/>
          <p:nvPr/>
        </p:nvSpPr>
        <p:spPr>
          <a:xfrm>
            <a:off x="5319940" y="5229757"/>
            <a:ext cx="147390"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25" normalizeH="0" baseline="0" noProof="0">
                <a:ln>
                  <a:noFill/>
                </a:ln>
                <a:solidFill>
                  <a:srgbClr val="231F20"/>
                </a:solidFill>
                <a:effectLst/>
                <a:uLnTx/>
                <a:uFillTx/>
                <a:latin typeface="Arial"/>
                <a:ea typeface="+mn-ea"/>
                <a:cs typeface="Arial"/>
              </a:rPr>
              <a:t>11</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63" name="object 32">
            <a:extLst>
              <a:ext uri="{FF2B5EF4-FFF2-40B4-BE49-F238E27FC236}">
                <a16:creationId xmlns:a16="http://schemas.microsoft.com/office/drawing/2014/main" id="{3AFFBA1F-5885-B09C-C673-BFB7D00C42EA}"/>
              </a:ext>
            </a:extLst>
          </p:cNvPr>
          <p:cNvSpPr txBox="1"/>
          <p:nvPr/>
        </p:nvSpPr>
        <p:spPr>
          <a:xfrm>
            <a:off x="5709990" y="5229759"/>
            <a:ext cx="147390"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25" normalizeH="0" baseline="0" noProof="0">
                <a:ln>
                  <a:noFill/>
                </a:ln>
                <a:solidFill>
                  <a:srgbClr val="231F20"/>
                </a:solidFill>
                <a:effectLst/>
                <a:uLnTx/>
                <a:uFillTx/>
                <a:latin typeface="Arial"/>
                <a:ea typeface="+mn-ea"/>
                <a:cs typeface="Arial"/>
              </a:rPr>
              <a:t>13</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sp>
        <p:nvSpPr>
          <p:cNvPr id="72" name="object 28">
            <a:extLst>
              <a:ext uri="{FF2B5EF4-FFF2-40B4-BE49-F238E27FC236}">
                <a16:creationId xmlns:a16="http://schemas.microsoft.com/office/drawing/2014/main" id="{484B15FF-36AD-74E6-29B2-728C2D15E4A0}"/>
              </a:ext>
            </a:extLst>
          </p:cNvPr>
          <p:cNvSpPr txBox="1"/>
          <p:nvPr/>
        </p:nvSpPr>
        <p:spPr>
          <a:xfrm>
            <a:off x="3676940" y="5229757"/>
            <a:ext cx="45099" cy="146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800" b="0" i="0" u="none" strike="noStrike" kern="1200" cap="none" spc="-50" normalizeH="0" baseline="0" noProof="0">
                <a:ln>
                  <a:noFill/>
                </a:ln>
                <a:solidFill>
                  <a:srgbClr val="231F20"/>
                </a:solidFill>
                <a:effectLst/>
                <a:uLnTx/>
                <a:uFillTx/>
                <a:latin typeface="Arial"/>
                <a:ea typeface="+mn-ea"/>
                <a:cs typeface="Arial"/>
              </a:rPr>
              <a:t>3</a:t>
            </a:r>
            <a:endParaRPr kumimoji="0" lang="en-GB" sz="800" b="0" i="0" u="none" strike="noStrike" kern="1200" cap="none" spc="0" normalizeH="0" baseline="0" noProof="0">
              <a:ln>
                <a:noFill/>
              </a:ln>
              <a:solidFill>
                <a:srgbClr val="3F1A01"/>
              </a:solidFill>
              <a:effectLst/>
              <a:uLnTx/>
              <a:uFillTx/>
              <a:latin typeface="Arial"/>
              <a:ea typeface="+mn-ea"/>
              <a:cs typeface="Arial"/>
            </a:endParaRPr>
          </a:p>
        </p:txBody>
      </p:sp>
      <p:cxnSp>
        <p:nvCxnSpPr>
          <p:cNvPr id="4" name="Straight Connector 3">
            <a:extLst>
              <a:ext uri="{FF2B5EF4-FFF2-40B4-BE49-F238E27FC236}">
                <a16:creationId xmlns:a16="http://schemas.microsoft.com/office/drawing/2014/main" id="{C7F65CB5-7774-F6AC-4E4E-13CBFCDD1506}"/>
              </a:ext>
            </a:extLst>
          </p:cNvPr>
          <p:cNvCxnSpPr>
            <a:cxnSpLocks/>
          </p:cNvCxnSpPr>
          <p:nvPr/>
        </p:nvCxnSpPr>
        <p:spPr>
          <a:xfrm>
            <a:off x="3074175" y="5203870"/>
            <a:ext cx="27159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1FBA96-52DE-975A-95D8-42DE975B6112}"/>
              </a:ext>
            </a:extLst>
          </p:cNvPr>
          <p:cNvCxnSpPr>
            <a:cxnSpLocks/>
          </p:cNvCxnSpPr>
          <p:nvPr/>
        </p:nvCxnSpPr>
        <p:spPr>
          <a:xfrm>
            <a:off x="8511035" y="5019817"/>
            <a:ext cx="29548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object 23">
            <a:extLst>
              <a:ext uri="{FF2B5EF4-FFF2-40B4-BE49-F238E27FC236}">
                <a16:creationId xmlns:a16="http://schemas.microsoft.com/office/drawing/2014/main" id="{7D4270D3-908E-D8AC-5447-F7C5969470DA}"/>
              </a:ext>
            </a:extLst>
          </p:cNvPr>
          <p:cNvSpPr txBox="1"/>
          <p:nvPr/>
        </p:nvSpPr>
        <p:spPr>
          <a:xfrm>
            <a:off x="629722" y="2394943"/>
            <a:ext cx="1598897" cy="2820003"/>
          </a:xfrm>
          <a:prstGeom prst="rect">
            <a:avLst/>
          </a:prstGeom>
        </p:spPr>
        <p:txBody>
          <a:bodyPr vert="horz" wrap="square" lIns="0" tIns="11430" rIns="0" bIns="0" rtlCol="0">
            <a:spAutoFit/>
          </a:bodyPr>
          <a:lstStyle/>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Suicide</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(n=23)</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Undetermined</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non-natural</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20" normalizeH="0" baseline="0" noProof="0">
                <a:ln>
                  <a:noFill/>
                </a:ln>
                <a:solidFill>
                  <a:srgbClr val="231F20"/>
                </a:solidFill>
                <a:effectLst/>
                <a:uLnTx/>
                <a:uFillTx/>
                <a:latin typeface="Arial"/>
                <a:ea typeface="+mn-ea"/>
                <a:cs typeface="Times New Roman"/>
              </a:rPr>
              <a:t>(n=9)</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Infectious-pneumonia </a:t>
            </a:r>
            <a:r>
              <a:rPr kumimoji="0" lang="en-GB" sz="800" b="0" i="0" u="none" strike="noStrike" kern="1200" cap="none" spc="-10" normalizeH="0" baseline="0" noProof="0">
                <a:ln>
                  <a:noFill/>
                </a:ln>
                <a:solidFill>
                  <a:srgbClr val="231F20"/>
                </a:solidFill>
                <a:effectLst/>
                <a:uLnTx/>
                <a:uFillTx/>
                <a:latin typeface="Arial"/>
                <a:ea typeface="+mn-ea"/>
                <a:cs typeface="Times New Roman"/>
              </a:rPr>
              <a:t>(n=2)</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Skin/subcutaneous</a:t>
            </a:r>
            <a:r>
              <a:rPr kumimoji="0" lang="en-GB" sz="800" b="0" i="0" u="none" strike="noStrike" kern="1200" cap="none" spc="50" normalizeH="0" baseline="0" noProof="0">
                <a:ln>
                  <a:noFill/>
                </a:ln>
                <a:solidFill>
                  <a:srgbClr val="231F20"/>
                </a:solidFill>
                <a:effectLst/>
                <a:uLnTx/>
                <a:uFillTx/>
                <a:latin typeface="Arial"/>
                <a:ea typeface="+mn-ea"/>
                <a:cs typeface="Times New Roman"/>
              </a:rPr>
              <a:t> </a:t>
            </a:r>
            <a:r>
              <a:rPr kumimoji="0" lang="en-GB" sz="800" b="0" i="0" u="none" strike="noStrike" kern="1200" cap="none" spc="-20" normalizeH="0" baseline="0" noProof="0">
                <a:ln>
                  <a:noFill/>
                </a:ln>
                <a:solidFill>
                  <a:srgbClr val="231F20"/>
                </a:solidFill>
                <a:effectLst/>
                <a:uLnTx/>
                <a:uFillTx/>
                <a:latin typeface="Arial"/>
                <a:ea typeface="+mn-ea"/>
                <a:cs typeface="Times New Roman"/>
              </a:rPr>
              <a:t>(n=2)</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Musculoskeletal/connective </a:t>
            </a:r>
            <a:r>
              <a:rPr kumimoji="0" lang="en-GB" sz="800" b="0" i="0" u="none" strike="noStrike" kern="1200" cap="none" spc="-20" normalizeH="0" baseline="0" noProof="0">
                <a:ln>
                  <a:noFill/>
                </a:ln>
                <a:solidFill>
                  <a:srgbClr val="231F20"/>
                </a:solidFill>
                <a:effectLst/>
                <a:uLnTx/>
                <a:uFillTx/>
                <a:latin typeface="Arial"/>
                <a:ea typeface="+mn-ea"/>
                <a:cs typeface="Times New Roman"/>
              </a:rPr>
              <a:t>(n=2)</a:t>
            </a:r>
            <a:endParaRPr kumimoji="0" lang="en-GB" sz="8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Infectious</a:t>
            </a:r>
            <a:r>
              <a:rPr lang="en-GB" sz="800" spc="-10">
                <a:solidFill>
                  <a:srgbClr val="231F20"/>
                </a:solidFill>
                <a:latin typeface="Arial"/>
                <a:cs typeface="Times New Roman"/>
              </a:rPr>
              <a:t>-</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4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(n=8)</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lvl="0">
              <a:lnSpc>
                <a:spcPts val="900"/>
              </a:lnSpc>
              <a:spcBef>
                <a:spcPts val="50"/>
              </a:spcBef>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Respiratory</a:t>
            </a:r>
            <a:r>
              <a:rPr lang="en-GB" sz="800" spc="-10">
                <a:solidFill>
                  <a:srgbClr val="231F20"/>
                </a:solidFill>
                <a:cs typeface="Times New Roman"/>
              </a:rPr>
              <a:t>-</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4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(n=11)</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lvl="0">
              <a:lnSpc>
                <a:spcPts val="900"/>
              </a:lnSpc>
              <a:spcBef>
                <a:spcPts val="50"/>
              </a:spcBef>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Urogenital</a:t>
            </a:r>
            <a:r>
              <a:rPr lang="en-GB" sz="800" spc="-10">
                <a:solidFill>
                  <a:srgbClr val="231F20"/>
                </a:solidFill>
                <a:cs typeface="Times New Roman"/>
              </a:rPr>
              <a:t>-</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8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(n=7)</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Endocrine</a:t>
            </a:r>
            <a:r>
              <a:rPr kumimoji="0" lang="en-GB" sz="800" b="0" i="0" u="none" strike="noStrike" kern="1200" cap="none" spc="2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(n=6)</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Injury-accidents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endParaRPr kumimoji="0" lang="en-GB" sz="8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Injury-any</a:t>
            </a:r>
            <a:r>
              <a:rPr kumimoji="0" lang="en-GB" sz="800" b="0" i="0" u="none" strike="noStrike" kern="1200" cap="none" spc="1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Gastrointestinal </a:t>
            </a:r>
            <a:r>
              <a:rPr kumimoji="0" lang="en-GB" sz="800" b="0" i="0" u="none" strike="noStrike" kern="1200" cap="none" spc="-10" normalizeH="0" baseline="0" noProof="0">
                <a:ln>
                  <a:noFill/>
                </a:ln>
                <a:solidFill>
                  <a:srgbClr val="231F20"/>
                </a:solidFill>
                <a:effectLst/>
                <a:uLnTx/>
                <a:uFillTx/>
                <a:latin typeface="Arial"/>
                <a:ea typeface="+mn-ea"/>
                <a:cs typeface="Times New Roman"/>
              </a:rPr>
              <a:t>(n=8)</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Diabetes</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All-cause</a:t>
            </a:r>
            <a:r>
              <a:rPr kumimoji="0" lang="en-GB" sz="800" b="0" i="0" u="none" strike="noStrike" kern="1200" cap="none" spc="2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(n=50)</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Natural</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(study-defined)</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(n=16)</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Other</a:t>
            </a:r>
            <a:r>
              <a:rPr kumimoji="0" lang="en-GB" sz="800" b="0" i="0" u="none" strike="noStrike" kern="1200" cap="none" spc="5"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not</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0" normalizeH="0" baseline="0" noProof="0">
                <a:ln>
                  <a:noFill/>
                </a:ln>
                <a:solidFill>
                  <a:srgbClr val="231F20"/>
                </a:solidFill>
                <a:effectLst/>
                <a:uLnTx/>
                <a:uFillTx/>
                <a:latin typeface="Arial"/>
                <a:ea typeface="+mn-ea"/>
                <a:cs typeface="Times New Roman"/>
              </a:rPr>
              <a:t>specified</a:t>
            </a:r>
            <a:r>
              <a:rPr kumimoji="0" lang="en-GB" sz="800" b="0" i="0" u="none" strike="noStrike" kern="1200" cap="none" spc="1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Nervous-any</a:t>
            </a:r>
            <a:r>
              <a:rPr kumimoji="0" lang="en-GB" sz="800" b="0" i="0" u="none" strike="noStrike" kern="1200" cap="none" spc="3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Natural</a:t>
            </a:r>
            <a:r>
              <a:rPr kumimoji="0" lang="en-GB" sz="800" b="0" i="0" u="none" strike="noStrike" kern="1200" cap="none" spc="2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(n=38)</a:t>
            </a:r>
            <a:r>
              <a:rPr kumimoji="0" lang="en-GB" sz="8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Cardiovascular</a:t>
            </a:r>
            <a:r>
              <a:rPr kumimoji="0" lang="en-GB" sz="800" b="0" i="0" u="none" strike="noStrike" kern="1200" cap="none" spc="40"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(n=14)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Cardio-cerebrovascular</a:t>
            </a:r>
            <a:r>
              <a:rPr kumimoji="0" lang="en-GB" sz="800" b="0" i="0" u="none" strike="noStrike" kern="1200" cap="none" spc="6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(n=24)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Cerebrovascular</a:t>
            </a:r>
            <a:r>
              <a:rPr kumimoji="0" lang="en-GB" sz="800" b="0" i="0" u="none" strike="noStrike" kern="1200" cap="none" spc="4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(n=8)</a:t>
            </a:r>
          </a:p>
          <a:p>
            <a:pPr marL="12700" lvl="0">
              <a:lnSpc>
                <a:spcPts val="900"/>
              </a:lnSpc>
              <a:spcBef>
                <a:spcPts val="50"/>
              </a:spcBef>
              <a:defRPr/>
            </a:pPr>
            <a:r>
              <a:rPr kumimoji="0" lang="en-GB" sz="800" b="0" i="0" u="none" strike="noStrike" kern="1200" cap="none" spc="-10" normalizeH="0" baseline="0" noProof="0">
                <a:ln>
                  <a:noFill/>
                </a:ln>
                <a:solidFill>
                  <a:srgbClr val="231F20"/>
                </a:solidFill>
                <a:effectLst/>
                <a:uLnTx/>
                <a:uFillTx/>
                <a:latin typeface="Arial"/>
                <a:ea typeface="+mn-ea"/>
                <a:cs typeface="Times New Roman"/>
              </a:rPr>
              <a:t>Cancer</a:t>
            </a:r>
            <a:r>
              <a:rPr lang="en-GB" sz="800" spc="-10">
                <a:solidFill>
                  <a:srgbClr val="231F20"/>
                </a:solidFill>
                <a:cs typeface="Times New Roman"/>
              </a:rPr>
              <a:t>-</a:t>
            </a:r>
            <a:r>
              <a:rPr kumimoji="0" lang="en-GB" sz="800" b="0" i="0" u="none" strike="noStrike" kern="1200" cap="none" spc="0" normalizeH="0" baseline="0" noProof="0">
                <a:ln>
                  <a:noFill/>
                </a:ln>
                <a:solidFill>
                  <a:srgbClr val="231F20"/>
                </a:solidFill>
                <a:effectLst/>
                <a:uLnTx/>
                <a:uFillTx/>
                <a:latin typeface="Arial"/>
                <a:ea typeface="+mn-ea"/>
                <a:cs typeface="Times New Roman"/>
              </a:rPr>
              <a:t>any</a:t>
            </a:r>
            <a:r>
              <a:rPr kumimoji="0" lang="en-GB" sz="800" b="0" i="0" u="none" strike="noStrike" kern="1200" cap="none" spc="55" normalizeH="0" baseline="0" noProof="0">
                <a:ln>
                  <a:noFill/>
                </a:ln>
                <a:solidFill>
                  <a:srgbClr val="231F20"/>
                </a:solidFill>
                <a:effectLst/>
                <a:uLnTx/>
                <a:uFillTx/>
                <a:latin typeface="Arial"/>
                <a:ea typeface="+mn-ea"/>
                <a:cs typeface="Times New Roman"/>
              </a:rPr>
              <a:t> </a:t>
            </a:r>
            <a:r>
              <a:rPr kumimoji="0" lang="en-GB" sz="800" b="0" i="0" u="none" strike="noStrike" kern="1200" cap="none" spc="-10" normalizeH="0" baseline="0" noProof="0">
                <a:ln>
                  <a:noFill/>
                </a:ln>
                <a:solidFill>
                  <a:srgbClr val="231F20"/>
                </a:solidFill>
                <a:effectLst/>
                <a:uLnTx/>
                <a:uFillTx/>
                <a:latin typeface="Arial"/>
                <a:ea typeface="+mn-ea"/>
                <a:cs typeface="Times New Roman"/>
              </a:rPr>
              <a:t>(n=20)</a:t>
            </a:r>
            <a:endParaRPr kumimoji="0" lang="en-GB" sz="8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55" name="object 24">
            <a:extLst>
              <a:ext uri="{FF2B5EF4-FFF2-40B4-BE49-F238E27FC236}">
                <a16:creationId xmlns:a16="http://schemas.microsoft.com/office/drawing/2014/main" id="{9B8D99C8-3EC2-27EF-CE70-7371BEA9F5F1}"/>
              </a:ext>
            </a:extLst>
          </p:cNvPr>
          <p:cNvSpPr txBox="1"/>
          <p:nvPr/>
        </p:nvSpPr>
        <p:spPr>
          <a:xfrm>
            <a:off x="2218634" y="2394943"/>
            <a:ext cx="881380" cy="2820003"/>
          </a:xfrm>
          <a:prstGeom prst="rect">
            <a:avLst/>
          </a:prstGeom>
        </p:spPr>
        <p:txBody>
          <a:bodyPr vert="horz" wrap="square" lIns="0" tIns="11430" rIns="0" bIns="0" rtlCol="0">
            <a:spAutoFit/>
          </a:bodyPr>
          <a:lstStyle>
            <a:defPPr>
              <a:defRPr lang="en-US"/>
            </a:defPPr>
            <a:lvl1pPr marL="12700">
              <a:lnSpc>
                <a:spcPct val="145000"/>
              </a:lnSpc>
              <a:spcBef>
                <a:spcPts val="770"/>
              </a:spcBef>
              <a:defRPr sz="700">
                <a:solidFill>
                  <a:srgbClr val="231F20"/>
                </a:solidFill>
                <a:latin typeface="+mj-lt"/>
                <a:cs typeface="Times New Roman"/>
              </a:defRPr>
            </a:lvl1pPr>
          </a:lstStyle>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9.28 (7.31, 11.78)</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8.42 (5.60, 12.70)</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7.67 (4.48, 13.10)</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5.79 (1.40, 23.90)</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4.83 (1.60, 14.60)</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4.34 (2.23, 8.47)</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3.86 (2.96, 5.03)</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3.75 (2.18, 6.45)</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3.52 (1.22, 10.18)</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3.31 (1.39, 7.87)</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3.26 (1.70, 6.23)</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3.06 (2.05, 4.58)</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2.88 (1.86, 4.46)</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2.86 (2.62, 3.12)</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2.58 (2.25, 2.96)</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2.49 (1.53, 4.02)</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2.43 (2.24, 2.64)</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2.15 (1.96, 2.37)</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2.06 (1.68, 2.52)</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1.98 (1.73, 2.28)</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1.58 (1.06, 2.36)</a:t>
            </a:r>
          </a:p>
          <a:p>
            <a:pPr marL="12700" marR="0" lvl="0" indent="0" algn="l" defTabSz="914400" rtl="0" eaLnBrk="1" fontAlgn="auto" latinLnBrk="0" hangingPunct="1">
              <a:lnSpc>
                <a:spcPts val="900"/>
              </a:lnSpc>
              <a:spcBef>
                <a:spcPts val="50"/>
              </a:spcBef>
              <a:spcAft>
                <a:spcPts val="0"/>
              </a:spcAft>
              <a:buClrTx/>
              <a:buSzTx/>
              <a:buFontTx/>
              <a:buNone/>
              <a:tabLst/>
              <a:defRPr/>
            </a:pPr>
            <a:r>
              <a:rPr kumimoji="0" lang="en-GB" sz="800" b="0" i="0" u="none" strike="noStrike" kern="1200" cap="none" spc="0" normalizeH="0" baseline="0" noProof="0">
                <a:ln>
                  <a:noFill/>
                </a:ln>
                <a:solidFill>
                  <a:srgbClr val="231F20"/>
                </a:solidFill>
                <a:effectLst/>
                <a:uLnTx/>
                <a:uFillTx/>
                <a:latin typeface="Arial"/>
                <a:ea typeface="+mn-ea"/>
                <a:cs typeface="Times New Roman"/>
              </a:rPr>
              <a:t>1.33 (1.16, 1.52)</a:t>
            </a:r>
          </a:p>
        </p:txBody>
      </p:sp>
    </p:spTree>
    <p:custDataLst>
      <p:tags r:id="rId1"/>
    </p:custDataLst>
    <p:extLst>
      <p:ext uri="{BB962C8B-B14F-4D97-AF65-F5344CB8AC3E}">
        <p14:creationId xmlns:p14="http://schemas.microsoft.com/office/powerpoint/2010/main" val="1167423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ADB8C-5D3B-3F8E-4AF7-C7B431C2D8DD}"/>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DD11F41C-B9F3-CF56-C148-D122369B6EA8}"/>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73F2F24B-66AA-8660-DFC3-E58A44901B6D}"/>
              </a:ext>
            </a:extLst>
          </p:cNvPr>
          <p:cNvSpPr>
            <a:spLocks noGrp="1"/>
          </p:cNvSpPr>
          <p:nvPr>
            <p:ph type="title"/>
          </p:nvPr>
        </p:nvSpPr>
        <p:spPr>
          <a:xfrm>
            <a:off x="539749" y="814386"/>
            <a:ext cx="11110914" cy="332399"/>
          </a:xfrm>
        </p:spPr>
        <p:txBody>
          <a:bodyPr/>
          <a:lstStyle/>
          <a:p>
            <a:r>
              <a:rPr lang="en-GB" noProof="0"/>
              <a:t>Other factors affecting mortality in schizophrenia</a:t>
            </a:r>
          </a:p>
        </p:txBody>
      </p:sp>
      <p:sp>
        <p:nvSpPr>
          <p:cNvPr id="11" name="Text Placeholder 10">
            <a:extLst>
              <a:ext uri="{FF2B5EF4-FFF2-40B4-BE49-F238E27FC236}">
                <a16:creationId xmlns:a16="http://schemas.microsoft.com/office/drawing/2014/main" id="{137BB54A-5B30-AC65-F69C-A09009C2B8E1}"/>
              </a:ext>
            </a:extLst>
          </p:cNvPr>
          <p:cNvSpPr>
            <a:spLocks noGrp="1"/>
          </p:cNvSpPr>
          <p:nvPr>
            <p:ph type="body" sz="quarter" idx="18"/>
          </p:nvPr>
        </p:nvSpPr>
        <p:spPr/>
        <p:txBody>
          <a:bodyPr/>
          <a:lstStyle/>
          <a:p>
            <a:r>
              <a:rPr lang="en-GB" baseline="30000" noProof="0"/>
              <a:t>a</a:t>
            </a:r>
            <a:r>
              <a:rPr lang="en-GB" noProof="0"/>
              <a:t>Data shown are for incident plus prevalent schizophrenia and represent comparative risk of mortality in those with schizophrenia versus the general population across 23 countries</a:t>
            </a:r>
            <a:br>
              <a:rPr lang="en-GB" noProof="0"/>
            </a:br>
            <a:r>
              <a:rPr lang="en-GB" noProof="0"/>
              <a:t>and </a:t>
            </a:r>
            <a:r>
              <a:rPr lang="en-GB"/>
              <a:t>six </a:t>
            </a:r>
            <a:r>
              <a:rPr lang="en-GB" noProof="0"/>
              <a:t>continents</a:t>
            </a:r>
          </a:p>
          <a:p>
            <a:r>
              <a:rPr lang="en-GB" noProof="0"/>
              <a:t>CI=confidence interval</a:t>
            </a:r>
          </a:p>
          <a:p>
            <a:r>
              <a:rPr lang="en-GB" noProof="0"/>
              <a:t>1. Solmi et al. Eur Neuropsychopharmacol 2024;80:55–69; 2. Correll et al. World Psychiatry 2022;21:248–271; </a:t>
            </a:r>
            <a:r>
              <a:rPr lang="en-GB"/>
              <a:t>3. Solmi et al. Lancet Psych 2020;7:52–63</a:t>
            </a:r>
            <a:r>
              <a:rPr lang="en-GB" noProof="0"/>
              <a:t>; 4. Solmi et al. Am J Psychiatry 2021;78:793–803; </a:t>
            </a:r>
            <a:r>
              <a:rPr lang="en-GB"/>
              <a:t>5. Wagner et al. Lancet Psychiatry 2026;13:112–124</a:t>
            </a:r>
            <a:endParaRPr lang="en-GB" noProof="0"/>
          </a:p>
        </p:txBody>
      </p:sp>
      <p:sp>
        <p:nvSpPr>
          <p:cNvPr id="6" name="Slide Number Placeholder 5">
            <a:extLst>
              <a:ext uri="{FF2B5EF4-FFF2-40B4-BE49-F238E27FC236}">
                <a16:creationId xmlns:a16="http://schemas.microsoft.com/office/drawing/2014/main" id="{18B3847E-E4AF-4042-65B2-B6454963A132}"/>
              </a:ext>
            </a:extLst>
          </p:cNvPr>
          <p:cNvSpPr>
            <a:spLocks noGrp="1"/>
          </p:cNvSpPr>
          <p:nvPr>
            <p:ph type="sldNum" sz="quarter" idx="4"/>
          </p:nvPr>
        </p:nvSpPr>
        <p:spPr>
          <a:xfrm>
            <a:off x="11326690" y="6434112"/>
            <a:ext cx="595310" cy="153888"/>
          </a:xfrm>
        </p:spPr>
        <p:txBody>
          <a:bodyPr/>
          <a:lstStyle/>
          <a:p>
            <a:pPr lvl="0"/>
            <a:fld id="{6DBC486D-4FAB-B746-8B02-8D7C842291C6}" type="slidenum">
              <a:rPr lang="en-GB" noProof="0" smtClean="0"/>
              <a:pPr lvl="0"/>
              <a:t>18</a:t>
            </a:fld>
            <a:endParaRPr lang="en-GB" noProof="0"/>
          </a:p>
        </p:txBody>
      </p:sp>
      <p:sp>
        <p:nvSpPr>
          <p:cNvPr id="7" name="Rectangle: Rounded Corners 6">
            <a:extLst>
              <a:ext uri="{FF2B5EF4-FFF2-40B4-BE49-F238E27FC236}">
                <a16:creationId xmlns:a16="http://schemas.microsoft.com/office/drawing/2014/main" id="{03F28F53-E8A4-6E73-6174-49263AB403A5}"/>
              </a:ext>
            </a:extLst>
          </p:cNvPr>
          <p:cNvSpPr/>
          <p:nvPr/>
        </p:nvSpPr>
        <p:spPr>
          <a:xfrm>
            <a:off x="4841851" y="1398634"/>
            <a:ext cx="3240000" cy="4326624"/>
          </a:xfrm>
          <a:prstGeom prst="roundRect">
            <a:avLst>
              <a:gd name="adj" fmla="val 608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t>Substance use and </a:t>
            </a:r>
            <a:b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br>
            <a: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t>mortality in schizophrenia: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Comorbid substance use disorder in people with schizophrenia is associated with increased </a:t>
            </a:r>
            <a:b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b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all-cause mortality</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There is a </a:t>
            </a:r>
            <a:r>
              <a:rPr kumimoji="0" lang="en-US"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need to screen for and address substance use disorders as early as possible</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92424C8E-B2BC-EBE1-3A17-CEAFEDF9B1C7}"/>
              </a:ext>
            </a:extLst>
          </p:cNvPr>
          <p:cNvSpPr/>
          <p:nvPr/>
        </p:nvSpPr>
        <p:spPr>
          <a:xfrm>
            <a:off x="8361473" y="1398634"/>
            <a:ext cx="3240000" cy="4326624"/>
          </a:xfrm>
          <a:prstGeom prst="roundRect">
            <a:avLst>
              <a:gd name="adj" fmla="val 4904"/>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t>Healthcare access in </a:t>
            </a:r>
            <a:b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br>
            <a: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t>people with mental illness including schizophrenia: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People with schizophrenia have lower rates of cardiovascular and cancer screening,</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3,4 </a:t>
            </a: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and reduced access to diabetes monitoring and treatment</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5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These disparities in healthcare may contribute to the high mortality risk in schizophrenia</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3–5</a:t>
            </a: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a:t>
            </a:r>
          </a:p>
        </p:txBody>
      </p:sp>
      <p:cxnSp>
        <p:nvCxnSpPr>
          <p:cNvPr id="12" name="Straight Connector 11">
            <a:extLst>
              <a:ext uri="{FF2B5EF4-FFF2-40B4-BE49-F238E27FC236}">
                <a16:creationId xmlns:a16="http://schemas.microsoft.com/office/drawing/2014/main" id="{AB1DC185-CA55-8015-FBDC-2749DB7732BA}"/>
              </a:ext>
            </a:extLst>
          </p:cNvPr>
          <p:cNvCxnSpPr>
            <a:cxnSpLocks/>
          </p:cNvCxnSpPr>
          <p:nvPr/>
        </p:nvCxnSpPr>
        <p:spPr>
          <a:xfrm>
            <a:off x="8234306" y="1409700"/>
            <a:ext cx="0" cy="4315558"/>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13" name="Graphic 12" descr="Upward trend outline">
            <a:extLst>
              <a:ext uri="{FF2B5EF4-FFF2-40B4-BE49-F238E27FC236}">
                <a16:creationId xmlns:a16="http://schemas.microsoft.com/office/drawing/2014/main" id="{BCBC7DB9-ECCC-2020-5CCC-27E9A1AC12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36980" y="1415639"/>
            <a:ext cx="468000" cy="468000"/>
          </a:xfrm>
          <a:prstGeom prst="rect">
            <a:avLst/>
          </a:prstGeom>
        </p:spPr>
      </p:pic>
      <p:pic>
        <p:nvPicPr>
          <p:cNvPr id="14" name="Graphic 13" descr="Hospital outline">
            <a:extLst>
              <a:ext uri="{FF2B5EF4-FFF2-40B4-BE49-F238E27FC236}">
                <a16:creationId xmlns:a16="http://schemas.microsoft.com/office/drawing/2014/main" id="{21ECFCAD-CF3F-7516-5E74-5A5455CAF4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92690" y="1435959"/>
            <a:ext cx="468000" cy="468000"/>
          </a:xfrm>
          <a:prstGeom prst="rect">
            <a:avLst/>
          </a:prstGeom>
        </p:spPr>
      </p:pic>
      <p:sp>
        <p:nvSpPr>
          <p:cNvPr id="19" name="Rectangle: Rounded Corners 18">
            <a:extLst>
              <a:ext uri="{FF2B5EF4-FFF2-40B4-BE49-F238E27FC236}">
                <a16:creationId xmlns:a16="http://schemas.microsoft.com/office/drawing/2014/main" id="{5532542A-2F47-C577-2285-0857185949CA}"/>
              </a:ext>
            </a:extLst>
          </p:cNvPr>
          <p:cNvSpPr/>
          <p:nvPr/>
        </p:nvSpPr>
        <p:spPr>
          <a:xfrm>
            <a:off x="567655" y="1409700"/>
            <a:ext cx="3994574" cy="4315558"/>
          </a:xfrm>
          <a:prstGeom prst="roundRect">
            <a:avLst>
              <a:gd name="adj" fmla="val 5231"/>
            </a:avLst>
          </a:prstGeom>
          <a:solidFill>
            <a:schemeClr val="accent5">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lvl="0">
              <a:spcBef>
                <a:spcPts val="600"/>
              </a:spcBef>
              <a:spcAft>
                <a:spcPts val="600"/>
              </a:spcAft>
              <a:defRPr/>
            </a:pPr>
            <a: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t>Regional variations in </a:t>
            </a:r>
            <a:b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br>
            <a: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t>mortality risk in schizophrenia</a:t>
            </a:r>
            <a:r>
              <a:rPr kumimoji="0" lang="en-GB" sz="1600" b="1" i="0" u="none" strike="noStrike" kern="1200" cap="none" spc="0" normalizeH="0" baseline="30000" noProof="0">
                <a:ln>
                  <a:noFill/>
                </a:ln>
                <a:solidFill>
                  <a:srgbClr val="7B9CBB">
                    <a:lumMod val="75000"/>
                  </a:srgbClr>
                </a:solidFill>
                <a:effectLst/>
                <a:uLnTx/>
                <a:uFillTx/>
                <a:latin typeface="Arial"/>
                <a:ea typeface="+mn-ea"/>
                <a:cs typeface="+mn-cs"/>
              </a:rPr>
              <a:t>1</a:t>
            </a:r>
            <a:r>
              <a:rPr lang="en-GB" sz="1600" b="1" noProof="0">
                <a:solidFill>
                  <a:srgbClr val="7B9CBB">
                    <a:lumMod val="75000"/>
                  </a:srgbClr>
                </a:solidFill>
              </a:rPr>
              <a:t>:</a:t>
            </a:r>
            <a:endParaRPr kumimoji="0" lang="en-GB" sz="1600" b="1" i="0" u="none" strike="noStrike" kern="1200" cap="none" spc="0" normalizeH="0" baseline="0" noProof="0">
              <a:ln>
                <a:noFill/>
              </a:ln>
              <a:solidFill>
                <a:srgbClr val="7B9CBB">
                  <a:lumMod val="75000"/>
                </a:srgbClr>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p:txBody>
      </p:sp>
      <p:graphicFrame>
        <p:nvGraphicFramePr>
          <p:cNvPr id="20" name="Table 19">
            <a:extLst>
              <a:ext uri="{FF2B5EF4-FFF2-40B4-BE49-F238E27FC236}">
                <a16:creationId xmlns:a16="http://schemas.microsoft.com/office/drawing/2014/main" id="{29E1FE99-CE6E-DBD4-638D-B02DBCC6258C}"/>
              </a:ext>
            </a:extLst>
          </p:cNvPr>
          <p:cNvGraphicFramePr>
            <a:graphicFrameLocks noGrp="1"/>
          </p:cNvGraphicFramePr>
          <p:nvPr>
            <p:extLst>
              <p:ext uri="{D42A27DB-BD31-4B8C-83A1-F6EECF244321}">
                <p14:modId xmlns:p14="http://schemas.microsoft.com/office/powerpoint/2010/main" val="2301731459"/>
              </p:ext>
            </p:extLst>
          </p:nvPr>
        </p:nvGraphicFramePr>
        <p:xfrm>
          <a:off x="742508" y="2649515"/>
          <a:ext cx="3668874" cy="2712720"/>
        </p:xfrm>
        <a:graphic>
          <a:graphicData uri="http://schemas.openxmlformats.org/drawingml/2006/table">
            <a:tbl>
              <a:tblPr firstRow="1" bandRow="1">
                <a:effectLst/>
                <a:tableStyleId>{2D5ABB26-0587-4C30-8999-92F81FD0307C}</a:tableStyleId>
              </a:tblPr>
              <a:tblGrid>
                <a:gridCol w="997392">
                  <a:extLst>
                    <a:ext uri="{9D8B030D-6E8A-4147-A177-3AD203B41FA5}">
                      <a16:colId xmlns:a16="http://schemas.microsoft.com/office/drawing/2014/main" val="3379559224"/>
                    </a:ext>
                  </a:extLst>
                </a:gridCol>
                <a:gridCol w="1292125">
                  <a:extLst>
                    <a:ext uri="{9D8B030D-6E8A-4147-A177-3AD203B41FA5}">
                      <a16:colId xmlns:a16="http://schemas.microsoft.com/office/drawing/2014/main" val="2949104137"/>
                    </a:ext>
                  </a:extLst>
                </a:gridCol>
                <a:gridCol w="1379357">
                  <a:extLst>
                    <a:ext uri="{9D8B030D-6E8A-4147-A177-3AD203B41FA5}">
                      <a16:colId xmlns:a16="http://schemas.microsoft.com/office/drawing/2014/main" val="662673164"/>
                    </a:ext>
                  </a:extLst>
                </a:gridCol>
              </a:tblGrid>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Risk ratio </a:t>
                      </a:r>
                      <a:b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b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(95% CI)</a:t>
                      </a:r>
                    </a:p>
                  </a:txBody>
                  <a:tcPr>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Region with lowest risk</a:t>
                      </a: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Region with highest risk</a:t>
                      </a:r>
                    </a:p>
                  </a:txBody>
                  <a:tcPr>
                    <a:lnL w="57150" cap="flat" cmpd="sng" algn="ctr">
                      <a:solidFill>
                        <a:schemeClr val="bg1"/>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2572670081"/>
                  </a:ext>
                </a:extLst>
              </a:tr>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All-cause mortality</a:t>
                      </a:r>
                    </a:p>
                  </a:txBody>
                  <a:tcPr>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North America: 2.7</a:t>
                      </a:r>
                      <a:r>
                        <a:rPr kumimoji="0" lang="en-GB" sz="1400" b="0" i="0" u="none" strike="noStrike" kern="1200" cap="none" spc="0" normalizeH="0" baseline="0" noProof="0">
                          <a:ln>
                            <a:noFill/>
                          </a:ln>
                          <a:solidFill>
                            <a:schemeClr val="tx1"/>
                          </a:solidFill>
                          <a:effectLst/>
                          <a:uLnTx/>
                          <a:uFillTx/>
                          <a:latin typeface="+mn-lt"/>
                          <a:ea typeface="+mn-ea"/>
                          <a:cs typeface="+mn-cs"/>
                        </a:rPr>
                        <a:t> (2.5, 3.0)</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Africa: 6.0 </a:t>
                      </a:r>
                      <a:r>
                        <a:rPr kumimoji="0" lang="en-GB" sz="1400" b="0" i="0" u="none" strike="noStrike" kern="1200" cap="none" spc="0" normalizeH="0" baseline="0" noProof="0">
                          <a:ln>
                            <a:noFill/>
                          </a:ln>
                          <a:solidFill>
                            <a:schemeClr val="tx1"/>
                          </a:solidFill>
                          <a:effectLst/>
                          <a:uLnTx/>
                          <a:uFillTx/>
                          <a:latin typeface="+mn-lt"/>
                          <a:ea typeface="+mn-ea"/>
                          <a:cs typeface="+mn-cs"/>
                        </a:rPr>
                        <a:t>(4.1, 8.7)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2741501608"/>
                  </a:ext>
                </a:extLst>
              </a:tr>
              <a:tr h="643754">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Suicide</a:t>
                      </a:r>
                    </a:p>
                  </a:txBody>
                  <a:tcPr>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n-lt"/>
                          <a:ea typeface="+mn-ea"/>
                          <a:cs typeface="+mn-cs"/>
                        </a:rPr>
                        <a:t>North America: 4.4 </a:t>
                      </a:r>
                      <a:r>
                        <a:rPr kumimoji="0" lang="en-GB" sz="1400" b="0" i="0" u="none" strike="noStrike" kern="1200" cap="none" spc="0" normalizeH="0" baseline="0" noProof="0">
                          <a:ln>
                            <a:noFill/>
                          </a:ln>
                          <a:solidFill>
                            <a:schemeClr val="tx1"/>
                          </a:solidFill>
                          <a:effectLst/>
                          <a:uLnTx/>
                          <a:uFillTx/>
                          <a:latin typeface="+mn-lt"/>
                          <a:ea typeface="+mn-ea"/>
                          <a:cs typeface="+mn-cs"/>
                        </a:rPr>
                        <a:t>(4.1, 4.8)</a:t>
                      </a: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Oceania: 13.5 </a:t>
                      </a:r>
                      <a:r>
                        <a:rPr kumimoji="0" lang="en-GB" sz="1400" b="0" i="0" u="none" strike="noStrike" kern="1200" cap="none" spc="0" normalizeH="0" baseline="0" noProof="0">
                          <a:ln>
                            <a:noFill/>
                          </a:ln>
                          <a:solidFill>
                            <a:schemeClr val="tx1"/>
                          </a:solidFill>
                          <a:effectLst/>
                          <a:uLnTx/>
                          <a:uFillTx/>
                          <a:latin typeface="+mn-lt"/>
                          <a:ea typeface="+mn-ea"/>
                          <a:cs typeface="+mn-cs"/>
                        </a:rPr>
                        <a:t>(10.1, 18.1)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329621916"/>
                  </a:ext>
                </a:extLst>
              </a:tr>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Natural causes</a:t>
                      </a:r>
                    </a:p>
                  </a:txBody>
                  <a:tcPr>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North America: 1.9 </a:t>
                      </a:r>
                      <a:r>
                        <a:rPr kumimoji="0" lang="en-GB" sz="1400" b="0" i="0" u="none" strike="noStrike" kern="1200" cap="none" spc="0" normalizeH="0" baseline="0" noProof="0">
                          <a:ln>
                            <a:noFill/>
                          </a:ln>
                          <a:solidFill>
                            <a:schemeClr val="tx1"/>
                          </a:solidFill>
                          <a:effectLst/>
                          <a:uLnTx/>
                          <a:uFillTx/>
                          <a:latin typeface="+mn-lt"/>
                          <a:ea typeface="+mn-ea"/>
                          <a:cs typeface="+mn-cs"/>
                        </a:rPr>
                        <a:t>(1.6, 2.2)</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Asia: 2.3 </a:t>
                      </a:r>
                      <a:br>
                        <a:rPr kumimoji="0" lang="en-GB" sz="1400" b="0" i="0" u="none" strike="noStrike" kern="1200" cap="none" spc="0" normalizeH="0" baseline="0" noProof="0">
                          <a:ln>
                            <a:noFill/>
                          </a:ln>
                          <a:solidFill>
                            <a:schemeClr val="tx1"/>
                          </a:solidFill>
                          <a:effectLst/>
                          <a:uLnTx/>
                          <a:uFillTx/>
                          <a:latin typeface="+mn-lt"/>
                          <a:ea typeface="+mn-ea"/>
                          <a:cs typeface="+mn-cs"/>
                        </a:rPr>
                      </a:br>
                      <a:r>
                        <a:rPr kumimoji="0" lang="en-GB" sz="1400" b="0" i="0" u="none" strike="noStrike" kern="1200" cap="none" spc="0" normalizeH="0" baseline="0" noProof="0">
                          <a:ln>
                            <a:noFill/>
                          </a:ln>
                          <a:solidFill>
                            <a:schemeClr val="tx1"/>
                          </a:solidFill>
                          <a:effectLst/>
                          <a:uLnTx/>
                          <a:uFillTx/>
                          <a:latin typeface="+mn-lt"/>
                          <a:ea typeface="+mn-ea"/>
                          <a:cs typeface="+mn-cs"/>
                        </a:rPr>
                        <a:t>(1.9, 2.7)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227717"/>
                  </a:ext>
                </a:extLst>
              </a:tr>
            </a:tbl>
          </a:graphicData>
        </a:graphic>
      </p:graphicFrame>
      <p:sp>
        <p:nvSpPr>
          <p:cNvPr id="21" name="TextBox 20">
            <a:extLst>
              <a:ext uri="{FF2B5EF4-FFF2-40B4-BE49-F238E27FC236}">
                <a16:creationId xmlns:a16="http://schemas.microsoft.com/office/drawing/2014/main" id="{0EB2F8E8-5240-3C5A-6562-E1452F5D725D}"/>
              </a:ext>
            </a:extLst>
          </p:cNvPr>
          <p:cNvSpPr txBox="1"/>
          <p:nvPr/>
        </p:nvSpPr>
        <p:spPr>
          <a:xfrm>
            <a:off x="742509" y="2124990"/>
            <a:ext cx="32906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7B9CBB">
                    <a:lumMod val="50000"/>
                  </a:srgbClr>
                </a:solidFill>
                <a:effectLst/>
                <a:uLnTx/>
                <a:uFillTx/>
                <a:latin typeface="Arial"/>
                <a:ea typeface="+mn-ea"/>
                <a:cs typeface="+mn-cs"/>
              </a:rPr>
              <a:t>Regions with highest and lowest mortality risk</a:t>
            </a:r>
            <a:r>
              <a:rPr kumimoji="0" lang="en-GB" sz="1400" b="1" i="0" u="none" strike="noStrike" kern="1200" cap="none" spc="0" normalizeH="0" baseline="30000" noProof="0">
                <a:ln>
                  <a:noFill/>
                </a:ln>
                <a:solidFill>
                  <a:srgbClr val="7B9CBB">
                    <a:lumMod val="50000"/>
                  </a:srgbClr>
                </a:solidFill>
                <a:effectLst/>
                <a:uLnTx/>
                <a:uFillTx/>
                <a:latin typeface="Arial"/>
                <a:ea typeface="+mn-ea"/>
                <a:cs typeface="+mn-cs"/>
              </a:rPr>
              <a:t>a</a:t>
            </a:r>
          </a:p>
        </p:txBody>
      </p:sp>
      <p:cxnSp>
        <p:nvCxnSpPr>
          <p:cNvPr id="27" name="Straight Connector 26">
            <a:extLst>
              <a:ext uri="{FF2B5EF4-FFF2-40B4-BE49-F238E27FC236}">
                <a16:creationId xmlns:a16="http://schemas.microsoft.com/office/drawing/2014/main" id="{BFCF6FB6-22C1-8210-C091-77B7BA504527}"/>
              </a:ext>
            </a:extLst>
          </p:cNvPr>
          <p:cNvCxnSpPr>
            <a:cxnSpLocks/>
          </p:cNvCxnSpPr>
          <p:nvPr/>
        </p:nvCxnSpPr>
        <p:spPr>
          <a:xfrm>
            <a:off x="4691006" y="1409700"/>
            <a:ext cx="0" cy="4315558"/>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30" name="Graphic 29" descr="Earth globe: Americas with solid fill">
            <a:extLst>
              <a:ext uri="{FF2B5EF4-FFF2-40B4-BE49-F238E27FC236}">
                <a16:creationId xmlns:a16="http://schemas.microsoft.com/office/drawing/2014/main" id="{3E58FDFF-B1E9-1326-4161-27CF4C78F3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88871" y="1435959"/>
            <a:ext cx="558800" cy="558800"/>
          </a:xfrm>
          <a:prstGeom prst="rect">
            <a:avLst/>
          </a:prstGeom>
        </p:spPr>
      </p:pic>
    </p:spTree>
    <p:custDataLst>
      <p:tags r:id="rId1"/>
    </p:custDataLst>
    <p:extLst>
      <p:ext uri="{BB962C8B-B14F-4D97-AF65-F5344CB8AC3E}">
        <p14:creationId xmlns:p14="http://schemas.microsoft.com/office/powerpoint/2010/main" val="1656088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08EC8-8D53-0196-2676-B8CBC102A2CB}"/>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BC0BFB7-4187-1C2C-9094-9FD6FFF53AF6}"/>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F290D2C2-6081-72ED-1862-AE56BD90F83C}"/>
              </a:ext>
            </a:extLst>
          </p:cNvPr>
          <p:cNvSpPr>
            <a:spLocks noGrp="1"/>
          </p:cNvSpPr>
          <p:nvPr>
            <p:ph type="title"/>
          </p:nvPr>
        </p:nvSpPr>
        <p:spPr/>
        <p:txBody>
          <a:bodyPr/>
          <a:lstStyle/>
          <a:p>
            <a:r>
              <a:rPr lang="en-GB" noProof="0"/>
              <a:t>The antipsychotic paradox and mortality risk in schizophrenia</a:t>
            </a:r>
          </a:p>
        </p:txBody>
      </p:sp>
      <p:sp>
        <p:nvSpPr>
          <p:cNvPr id="3" name="Content Placeholder 2">
            <a:extLst>
              <a:ext uri="{FF2B5EF4-FFF2-40B4-BE49-F238E27FC236}">
                <a16:creationId xmlns:a16="http://schemas.microsoft.com/office/drawing/2014/main" id="{3B85870E-4478-FE51-EB28-20CDFB399937}"/>
              </a:ext>
            </a:extLst>
          </p:cNvPr>
          <p:cNvSpPr>
            <a:spLocks noGrp="1"/>
          </p:cNvSpPr>
          <p:nvPr>
            <p:ph idx="19"/>
          </p:nvPr>
        </p:nvSpPr>
        <p:spPr>
          <a:xfrm>
            <a:off x="539750" y="1416785"/>
            <a:ext cx="4333860" cy="4415215"/>
          </a:xfrm>
        </p:spPr>
        <p:txBody>
          <a:bodyPr/>
          <a:lstStyle/>
          <a:p>
            <a:pPr marL="0" indent="0">
              <a:buNone/>
            </a:pPr>
            <a:r>
              <a:rPr lang="en-GB" sz="1400" b="1" noProof="0" dirty="0"/>
              <a:t>What is the antipsychotic paradox? </a:t>
            </a:r>
          </a:p>
          <a:p>
            <a:pPr>
              <a:spcBef>
                <a:spcPts val="600"/>
              </a:spcBef>
            </a:pPr>
            <a:r>
              <a:rPr lang="en-GB" sz="1400" noProof="0" dirty="0"/>
              <a:t>Antipsychotics are associated with several AEs, particularly cardiometabolic events, which are known </a:t>
            </a:r>
            <a:r>
              <a:rPr lang="en-GB" sz="1400" b="1" noProof="0" dirty="0"/>
              <a:t>risk factors for premature cardiovascular mortality</a:t>
            </a:r>
            <a:r>
              <a:rPr lang="en-GB" sz="1400" noProof="0" dirty="0"/>
              <a:t>; however, antipsychotics have consistently been associated with </a:t>
            </a:r>
            <a:r>
              <a:rPr lang="en-GB" sz="1400" b="1" noProof="0" dirty="0"/>
              <a:t>decreased mortality risk</a:t>
            </a:r>
            <a:r>
              <a:rPr lang="en-GB" sz="1400" noProof="0" dirty="0"/>
              <a:t> in people with schizophrenia, </a:t>
            </a:r>
            <a:r>
              <a:rPr lang="en-US" sz="1400" noProof="0" dirty="0"/>
              <a:t>due to improved lifestyle and increased access to care when on treatment</a:t>
            </a:r>
            <a:r>
              <a:rPr lang="en-GB" sz="1400" baseline="30000" noProof="0" dirty="0"/>
              <a:t>1,2</a:t>
            </a:r>
            <a:endParaRPr lang="en-GB" sz="1400" noProof="0" dirty="0"/>
          </a:p>
          <a:p>
            <a:endParaRPr lang="en-GB" noProof="0" dirty="0"/>
          </a:p>
        </p:txBody>
      </p:sp>
      <p:sp>
        <p:nvSpPr>
          <p:cNvPr id="7" name="Text Placeholder 6">
            <a:extLst>
              <a:ext uri="{FF2B5EF4-FFF2-40B4-BE49-F238E27FC236}">
                <a16:creationId xmlns:a16="http://schemas.microsoft.com/office/drawing/2014/main" id="{7CAF0626-D862-97D0-75F0-BEC8BDA93608}"/>
              </a:ext>
            </a:extLst>
          </p:cNvPr>
          <p:cNvSpPr>
            <a:spLocks noGrp="1"/>
          </p:cNvSpPr>
          <p:nvPr>
            <p:ph type="body" sz="quarter" idx="18"/>
          </p:nvPr>
        </p:nvSpPr>
        <p:spPr>
          <a:xfrm>
            <a:off x="539750" y="6102000"/>
            <a:ext cx="5645898" cy="619200"/>
          </a:xfrm>
        </p:spPr>
        <p:txBody>
          <a:bodyPr/>
          <a:lstStyle/>
          <a:p>
            <a:r>
              <a:rPr lang="en-GB" sz="1000" noProof="0"/>
              <a:t>AE=adverse event;</a:t>
            </a:r>
            <a:r>
              <a:rPr lang="en-GB" noProof="0"/>
              <a:t> CI=confidence interval; CVM=cardio-cerebrovascular mortality; FGA=first-generation antipsychotic; LAI=long-acting injectable; SGA=second-generation antipsychotic</a:t>
            </a:r>
          </a:p>
          <a:p>
            <a:r>
              <a:rPr lang="en-GB" noProof="0"/>
              <a:t>1. Correll et al. World Psychiatry 2022;21:248–271; 2. Solmi &amp; Correll. Eur Neuropsychopharmacol 2022;62:1–3; 3. Solmi et al. Eur Neuropsychopharmacol 2024;88:6–20</a:t>
            </a:r>
          </a:p>
        </p:txBody>
      </p:sp>
      <p:sp>
        <p:nvSpPr>
          <p:cNvPr id="6" name="Slide Number Placeholder 5">
            <a:extLst>
              <a:ext uri="{FF2B5EF4-FFF2-40B4-BE49-F238E27FC236}">
                <a16:creationId xmlns:a16="http://schemas.microsoft.com/office/drawing/2014/main" id="{0CA6030E-934F-BE42-53CE-572170A3351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00551739-8F74-266C-DC4E-9E1250D25E30}"/>
              </a:ext>
            </a:extLst>
          </p:cNvPr>
          <p:cNvSpPr/>
          <p:nvPr/>
        </p:nvSpPr>
        <p:spPr>
          <a:xfrm>
            <a:off x="529358" y="3408284"/>
            <a:ext cx="4022035" cy="760757"/>
          </a:xfrm>
          <a:prstGeom prst="roundRect">
            <a:avLst>
              <a:gd name="adj" fmla="val 1000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lIns="36000" tIns="36000" rIns="36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99B3A8">
                    <a:lumMod val="50000"/>
                  </a:srgbClr>
                </a:solidFill>
                <a:effectLst/>
                <a:uLnTx/>
                <a:uFillTx/>
                <a:latin typeface="Arial"/>
                <a:ea typeface="+mn-ea"/>
                <a:cs typeface="+mn-cs"/>
              </a:rPr>
              <a:t>CVM risk with antipsychotics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Compared with FGAs, </a:t>
            </a:r>
            <a:r>
              <a:rPr kumimoji="0" lang="en-GB" sz="1400" b="1"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SGAs </a:t>
            </a:r>
            <a:r>
              <a:rPr kumimoji="0" lang="en-GB" sz="14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and</a:t>
            </a:r>
            <a:r>
              <a:rPr kumimoji="0" lang="en-GB" sz="1400" b="1"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clozapine demonstrate a reduced risk of CVM</a:t>
            </a:r>
            <a:r>
              <a:rPr kumimoji="0" lang="en-GB" sz="1400" b="1"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a:t>
            </a:r>
            <a:endParaRPr kumimoji="0" lang="en-GB" sz="1400" b="1" i="0" u="none" strike="noStrike" kern="1200" cap="none" spc="0" normalizeH="0" baseline="0" noProof="0">
              <a:ln>
                <a:noFill/>
              </a:ln>
              <a:solidFill>
                <a:srgbClr val="99B3A8">
                  <a:lumMod val="50000"/>
                </a:srgbClr>
              </a:solidFill>
              <a:effectLst/>
              <a:uLnTx/>
              <a:uFillTx/>
              <a:latin typeface="Arial"/>
              <a:ea typeface="+mn-ea"/>
              <a:cs typeface="+mn-cs"/>
            </a:endParaRPr>
          </a:p>
        </p:txBody>
      </p:sp>
      <p:sp>
        <p:nvSpPr>
          <p:cNvPr id="19" name="Rectangle: Rounded Corners 18">
            <a:extLst>
              <a:ext uri="{FF2B5EF4-FFF2-40B4-BE49-F238E27FC236}">
                <a16:creationId xmlns:a16="http://schemas.microsoft.com/office/drawing/2014/main" id="{36FBC645-32F4-59CA-31E2-DA31EA18D291}"/>
              </a:ext>
            </a:extLst>
          </p:cNvPr>
          <p:cNvSpPr/>
          <p:nvPr/>
        </p:nvSpPr>
        <p:spPr>
          <a:xfrm>
            <a:off x="529358" y="4307720"/>
            <a:ext cx="4022035" cy="1444593"/>
          </a:xfrm>
          <a:prstGeom prst="roundRect">
            <a:avLst>
              <a:gd name="adj" fmla="val 1000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lIns="36000" tIns="36000" rIns="36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99B3A8">
                    <a:lumMod val="50000"/>
                  </a:srgbClr>
                </a:solidFill>
                <a:effectLst/>
                <a:uLnTx/>
                <a:uFillTx/>
                <a:latin typeface="Arial"/>
                <a:ea typeface="+mn-ea"/>
                <a:cs typeface="+mn-cs"/>
              </a:rPr>
              <a:t>The protective effects of antipsychotics</a:t>
            </a:r>
            <a:r>
              <a:rPr kumimoji="0" lang="en-GB" sz="1400" b="1" i="0" u="none" strike="noStrike" kern="1200" cap="none" spc="0" normalizeH="0" baseline="30000" noProof="0">
                <a:ln>
                  <a:noFill/>
                </a:ln>
                <a:solidFill>
                  <a:srgbClr val="99B3A8">
                    <a:lumMod val="50000"/>
                  </a:srgbClr>
                </a:solidFill>
                <a:effectLst/>
                <a:uLnTx/>
                <a:uFillTx/>
                <a:latin typeface="Arial"/>
                <a:ea typeface="+mn-ea"/>
                <a:cs typeface="+mn-cs"/>
              </a:rPr>
              <a:t>1</a:t>
            </a:r>
            <a:endParaRPr kumimoji="0" lang="en-GB" sz="1400" b="1" i="0" u="none" strike="noStrike" kern="1200" cap="none" spc="0" normalizeH="0" baseline="0" noProof="0">
              <a:ln>
                <a:noFill/>
              </a:ln>
              <a:solidFill>
                <a:srgbClr val="99B3A8">
                  <a:lumMod val="50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Antipsychotics are protective against all‑cause mortality</a:t>
            </a:r>
            <a:r>
              <a:rPr kumimoji="0" lang="en-GB" sz="14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with clozapine and SGA LAIs showing the strongest risk reductions compared with FGA LAIs and any oral antipsychotic</a:t>
            </a:r>
            <a:endParaRPr kumimoji="0" lang="en-GB" sz="14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endParaRPr>
          </a:p>
        </p:txBody>
      </p:sp>
      <p:sp>
        <p:nvSpPr>
          <p:cNvPr id="27" name="Content Placeholder 8">
            <a:extLst>
              <a:ext uri="{FF2B5EF4-FFF2-40B4-BE49-F238E27FC236}">
                <a16:creationId xmlns:a16="http://schemas.microsoft.com/office/drawing/2014/main" id="{2209BE97-901E-4002-9DA5-1CF864DD04FE}"/>
              </a:ext>
            </a:extLst>
          </p:cNvPr>
          <p:cNvSpPr txBox="1">
            <a:spLocks/>
          </p:cNvSpPr>
          <p:nvPr/>
        </p:nvSpPr>
        <p:spPr>
          <a:xfrm>
            <a:off x="5011016" y="1394373"/>
            <a:ext cx="6682863" cy="523220"/>
          </a:xfrm>
          <a:prstGeom prst="rect">
            <a:avLst/>
          </a:prstGeom>
          <a:noFill/>
        </p:spPr>
        <p:txBody>
          <a:bodyPr wrap="square">
            <a:sp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All-cause mortality risk and mortality risk due to suicide or natural death</a:t>
            </a:r>
            <a:b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br>
            <a:r>
              <a:rPr kumimoji="0" lang="en-GB" sz="1400" b="1" i="0" u="none" strike="noStrike" kern="1200" cap="none" spc="0" normalizeH="0" baseline="0" noProof="0">
                <a:ln>
                  <a:noFill/>
                </a:ln>
                <a:solidFill>
                  <a:schemeClr val="accent2">
                    <a:lumMod val="50000"/>
                  </a:schemeClr>
                </a:solidFill>
                <a:effectLst/>
                <a:uLnTx/>
                <a:uFillTx/>
                <a:latin typeface="Arial"/>
                <a:ea typeface="+mn-ea"/>
                <a:cs typeface="+mn-cs"/>
              </a:rPr>
              <a:t>in schizophrenia, by antipsychotic type</a:t>
            </a:r>
            <a:r>
              <a:rPr kumimoji="0" lang="en-GB" sz="1400" b="1" i="0" u="none" strike="noStrike" kern="1200" cap="none" spc="0" normalizeH="0" baseline="30000" noProof="0">
                <a:ln>
                  <a:noFill/>
                </a:ln>
                <a:solidFill>
                  <a:schemeClr val="accent2">
                    <a:lumMod val="50000"/>
                  </a:schemeClr>
                </a:solidFill>
                <a:effectLst/>
                <a:uLnTx/>
                <a:uFillTx/>
                <a:latin typeface="Arial"/>
                <a:ea typeface="+mn-ea"/>
                <a:cs typeface="+mn-cs"/>
              </a:rPr>
              <a:t>1</a:t>
            </a:r>
          </a:p>
        </p:txBody>
      </p:sp>
      <p:cxnSp>
        <p:nvCxnSpPr>
          <p:cNvPr id="2" name="Straight Connector 1">
            <a:extLst>
              <a:ext uri="{FF2B5EF4-FFF2-40B4-BE49-F238E27FC236}">
                <a16:creationId xmlns:a16="http://schemas.microsoft.com/office/drawing/2014/main" id="{C4181CCD-8D44-5B46-0B19-D20820A11491}"/>
              </a:ext>
            </a:extLst>
          </p:cNvPr>
          <p:cNvCxnSpPr>
            <a:cxnSpLocks/>
          </p:cNvCxnSpPr>
          <p:nvPr/>
        </p:nvCxnSpPr>
        <p:spPr>
          <a:xfrm>
            <a:off x="4912024" y="1409700"/>
            <a:ext cx="0" cy="4422300"/>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 name="TextBox 7">
            <a:extLst>
              <a:ext uri="{FF2B5EF4-FFF2-40B4-BE49-F238E27FC236}">
                <a16:creationId xmlns:a16="http://schemas.microsoft.com/office/drawing/2014/main" id="{DB64271C-B149-DA66-275F-3504C746D693}"/>
              </a:ext>
            </a:extLst>
          </p:cNvPr>
          <p:cNvSpPr txBox="1"/>
          <p:nvPr/>
        </p:nvSpPr>
        <p:spPr>
          <a:xfrm>
            <a:off x="6341679" y="6259535"/>
            <a:ext cx="5330195" cy="461665"/>
          </a:xfrm>
          <a:prstGeom prst="rect">
            <a:avLst/>
          </a:prstGeom>
          <a:noFill/>
        </p:spPr>
        <p:txBody>
          <a:bodyPr wrap="square" rIns="0" bIns="0">
            <a:spAutoFit/>
          </a:bodyPr>
          <a:lstStyle/>
          <a:p>
            <a:pPr lvl="0" algn="r" fontAlgn="base">
              <a:defRPr/>
            </a:pP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from World Psychiatry, Vol 21, Correll et al., ‘Mortality in people with schizophrenia: a systematic review and meta-analysis of relative risk and aggravating or attenuating factors’, 248–271; Copyright © 2022, with permission from the authors. </a:t>
            </a:r>
            <a:endParaRPr lang="en-GB" sz="1200" noProof="0">
              <a:solidFill>
                <a:srgbClr val="3F1A01"/>
              </a:solidFill>
              <a:latin typeface="Times New Roman" panose="02020603050405020304" pitchFamily="18" charset="0"/>
              <a:ea typeface="Times New Roman" panose="02020603050405020304" pitchFamily="18" charset="0"/>
            </a:endParaRPr>
          </a:p>
        </p:txBody>
      </p:sp>
      <p:sp>
        <p:nvSpPr>
          <p:cNvPr id="56" name="object 15">
            <a:extLst>
              <a:ext uri="{FF2B5EF4-FFF2-40B4-BE49-F238E27FC236}">
                <a16:creationId xmlns:a16="http://schemas.microsoft.com/office/drawing/2014/main" id="{CA2A22B1-C0B2-B9C4-5314-8FF2120F33AD}"/>
              </a:ext>
            </a:extLst>
          </p:cNvPr>
          <p:cNvSpPr txBox="1"/>
          <p:nvPr/>
        </p:nvSpPr>
        <p:spPr>
          <a:xfrm>
            <a:off x="5050435" y="1941029"/>
            <a:ext cx="606908" cy="154529"/>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900" b="1" i="0" u="none" strike="noStrike" kern="1200" cap="none" spc="-10" normalizeH="0" baseline="0" noProof="0">
                <a:ln>
                  <a:noFill/>
                </a:ln>
                <a:solidFill>
                  <a:srgbClr val="231F20"/>
                </a:solidFill>
                <a:effectLst/>
                <a:uLnTx/>
                <a:uFillTx/>
                <a:latin typeface="Arial"/>
                <a:ea typeface="+mn-ea"/>
                <a:cs typeface="Times New Roman"/>
              </a:rPr>
              <a:t>Outcome</a:t>
            </a:r>
            <a:endParaRPr kumimoji="0" lang="en-GB" sz="9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57" name="object 16">
            <a:extLst>
              <a:ext uri="{FF2B5EF4-FFF2-40B4-BE49-F238E27FC236}">
                <a16:creationId xmlns:a16="http://schemas.microsoft.com/office/drawing/2014/main" id="{C4692822-EABE-14B6-273F-669D2B087A4A}"/>
              </a:ext>
            </a:extLst>
          </p:cNvPr>
          <p:cNvSpPr txBox="1"/>
          <p:nvPr/>
        </p:nvSpPr>
        <p:spPr>
          <a:xfrm>
            <a:off x="6478575" y="1941029"/>
            <a:ext cx="1026160" cy="154529"/>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GB" sz="900" b="1" i="0" u="none" strike="noStrike" kern="1200" cap="none" spc="0" normalizeH="0" baseline="0" noProof="0">
                <a:ln>
                  <a:noFill/>
                </a:ln>
                <a:solidFill>
                  <a:schemeClr val="tx2"/>
                </a:solidFill>
                <a:effectLst/>
                <a:uLnTx/>
                <a:uFillTx/>
                <a:latin typeface="Arial"/>
                <a:ea typeface="+mn-ea"/>
                <a:cs typeface="Times New Roman"/>
              </a:rPr>
              <a:t>Risk</a:t>
            </a:r>
            <a:r>
              <a:rPr kumimoji="0" lang="en-GB" sz="900" b="1" i="0" u="none" strike="noStrike" kern="1200" cap="none" spc="45" normalizeH="0" baseline="0" noProof="0">
                <a:ln>
                  <a:noFill/>
                </a:ln>
                <a:solidFill>
                  <a:schemeClr val="tx2"/>
                </a:solidFill>
                <a:effectLst/>
                <a:uLnTx/>
                <a:uFillTx/>
                <a:latin typeface="Arial"/>
                <a:ea typeface="+mn-ea"/>
                <a:cs typeface="Times New Roman"/>
              </a:rPr>
              <a:t> </a:t>
            </a:r>
            <a:r>
              <a:rPr kumimoji="0" lang="en-GB" sz="900" b="1" i="0" u="none" strike="noStrike" kern="1200" cap="none" spc="0" normalizeH="0" baseline="0" noProof="0">
                <a:ln>
                  <a:noFill/>
                </a:ln>
                <a:solidFill>
                  <a:schemeClr val="tx2"/>
                </a:solidFill>
                <a:effectLst/>
                <a:uLnTx/>
                <a:uFillTx/>
                <a:latin typeface="Arial"/>
                <a:ea typeface="+mn-ea"/>
                <a:cs typeface="Times New Roman"/>
              </a:rPr>
              <a:t>ratio</a:t>
            </a:r>
            <a:r>
              <a:rPr kumimoji="0" lang="en-GB" sz="900" b="1" i="0" u="none" strike="noStrike" kern="1200" cap="none" spc="45" normalizeH="0" baseline="0" noProof="0">
                <a:ln>
                  <a:noFill/>
                </a:ln>
                <a:solidFill>
                  <a:schemeClr val="tx2"/>
                </a:solidFill>
                <a:effectLst/>
                <a:uLnTx/>
                <a:uFillTx/>
                <a:latin typeface="Arial"/>
                <a:ea typeface="+mn-ea"/>
                <a:cs typeface="Times New Roman"/>
              </a:rPr>
              <a:t> </a:t>
            </a:r>
            <a:r>
              <a:rPr kumimoji="0" lang="en-GB" sz="900" b="1" i="0" u="none" strike="noStrike" kern="1200" cap="none" spc="0" normalizeH="0" baseline="0" noProof="0">
                <a:ln>
                  <a:noFill/>
                </a:ln>
                <a:solidFill>
                  <a:schemeClr val="tx2"/>
                </a:solidFill>
                <a:effectLst/>
                <a:uLnTx/>
                <a:uFillTx/>
                <a:latin typeface="Arial"/>
                <a:ea typeface="+mn-ea"/>
                <a:cs typeface="Times New Roman"/>
              </a:rPr>
              <a:t>(95% </a:t>
            </a:r>
            <a:r>
              <a:rPr kumimoji="0" lang="en-GB" sz="900" b="1" i="0" u="none" strike="noStrike" kern="1200" cap="none" spc="-25" normalizeH="0" baseline="0" noProof="0">
                <a:ln>
                  <a:noFill/>
                </a:ln>
                <a:solidFill>
                  <a:schemeClr val="tx2"/>
                </a:solidFill>
                <a:effectLst/>
                <a:uLnTx/>
                <a:uFillTx/>
                <a:latin typeface="Arial"/>
                <a:ea typeface="+mn-ea"/>
                <a:cs typeface="Times New Roman"/>
              </a:rPr>
              <a:t>CI)</a:t>
            </a:r>
            <a:endParaRPr kumimoji="0" lang="en-GB" sz="900" b="0" i="0" u="none" strike="noStrike" kern="1200" cap="none" spc="0" normalizeH="0" baseline="0" noProof="0">
              <a:ln>
                <a:noFill/>
              </a:ln>
              <a:solidFill>
                <a:schemeClr val="tx2"/>
              </a:solidFill>
              <a:effectLst/>
              <a:uLnTx/>
              <a:uFillTx/>
              <a:latin typeface="Arial"/>
              <a:ea typeface="+mn-ea"/>
              <a:cs typeface="Times New Roman"/>
            </a:endParaRPr>
          </a:p>
        </p:txBody>
      </p:sp>
      <p:grpSp>
        <p:nvGrpSpPr>
          <p:cNvPr id="70" name="Group 69">
            <a:extLst>
              <a:ext uri="{FF2B5EF4-FFF2-40B4-BE49-F238E27FC236}">
                <a16:creationId xmlns:a16="http://schemas.microsoft.com/office/drawing/2014/main" id="{73A8DF2C-55BD-7E86-F153-850681FFC7CC}"/>
              </a:ext>
            </a:extLst>
          </p:cNvPr>
          <p:cNvGrpSpPr/>
          <p:nvPr/>
        </p:nvGrpSpPr>
        <p:grpSpPr>
          <a:xfrm>
            <a:off x="7380488" y="2139976"/>
            <a:ext cx="4248971" cy="3775060"/>
            <a:chOff x="15444483" y="1234074"/>
            <a:chExt cx="3817454" cy="4890629"/>
          </a:xfrm>
        </p:grpSpPr>
        <p:grpSp>
          <p:nvGrpSpPr>
            <p:cNvPr id="49" name="object 6">
              <a:extLst>
                <a:ext uri="{FF2B5EF4-FFF2-40B4-BE49-F238E27FC236}">
                  <a16:creationId xmlns:a16="http://schemas.microsoft.com/office/drawing/2014/main" id="{553AB395-1448-C083-5B03-96B5899FA7CB}"/>
                </a:ext>
              </a:extLst>
            </p:cNvPr>
            <p:cNvGrpSpPr/>
            <p:nvPr/>
          </p:nvGrpSpPr>
          <p:grpSpPr>
            <a:xfrm>
              <a:off x="15477427" y="1234074"/>
              <a:ext cx="3784510" cy="4478593"/>
              <a:chOff x="3167837" y="1150947"/>
              <a:chExt cx="3784510" cy="4478593"/>
            </a:xfrm>
          </p:grpSpPr>
          <p:pic>
            <p:nvPicPr>
              <p:cNvPr id="64" name="object 7">
                <a:extLst>
                  <a:ext uri="{FF2B5EF4-FFF2-40B4-BE49-F238E27FC236}">
                    <a16:creationId xmlns:a16="http://schemas.microsoft.com/office/drawing/2014/main" id="{77BBE023-7FE5-4C7F-49B8-AF97720C10B3}"/>
                  </a:ext>
                </a:extLst>
              </p:cNvPr>
              <p:cNvPicPr/>
              <p:nvPr/>
            </p:nvPicPr>
            <p:blipFill>
              <a:blip r:embed="rId4" cstate="print"/>
              <a:srcRect r="1492"/>
              <a:stretch>
                <a:fillRect/>
              </a:stretch>
            </p:blipFill>
            <p:spPr>
              <a:xfrm>
                <a:off x="3167837" y="1265668"/>
                <a:ext cx="3784510" cy="4363872"/>
              </a:xfrm>
              <a:prstGeom prst="rect">
                <a:avLst/>
              </a:prstGeom>
            </p:spPr>
          </p:pic>
          <p:sp>
            <p:nvSpPr>
              <p:cNvPr id="65" name="object 8">
                <a:extLst>
                  <a:ext uri="{FF2B5EF4-FFF2-40B4-BE49-F238E27FC236}">
                    <a16:creationId xmlns:a16="http://schemas.microsoft.com/office/drawing/2014/main" id="{EA165075-97DF-067D-82CA-8DAF1830B22F}"/>
                  </a:ext>
                </a:extLst>
              </p:cNvPr>
              <p:cNvSpPr/>
              <p:nvPr/>
            </p:nvSpPr>
            <p:spPr>
              <a:xfrm>
                <a:off x="6821639" y="1150947"/>
                <a:ext cx="6350" cy="4437379"/>
              </a:xfrm>
              <a:custGeom>
                <a:avLst/>
                <a:gdLst/>
                <a:ahLst/>
                <a:cxnLst/>
                <a:rect l="l" t="t" r="r" b="b"/>
                <a:pathLst>
                  <a:path w="6350" h="4437380">
                    <a:moveTo>
                      <a:pt x="0" y="0"/>
                    </a:moveTo>
                    <a:lnTo>
                      <a:pt x="5867" y="4436757"/>
                    </a:lnTo>
                  </a:path>
                </a:pathLst>
              </a:custGeom>
              <a:ln w="11734">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F1A01"/>
                  </a:solidFill>
                  <a:effectLst/>
                  <a:uLnTx/>
                  <a:uFillTx/>
                  <a:latin typeface="Arial"/>
                  <a:ea typeface="+mn-ea"/>
                  <a:cs typeface="+mn-cs"/>
                </a:endParaRPr>
              </a:p>
            </p:txBody>
          </p:sp>
        </p:grpSp>
        <p:sp>
          <p:nvSpPr>
            <p:cNvPr id="58" name="object 17">
              <a:extLst>
                <a:ext uri="{FF2B5EF4-FFF2-40B4-BE49-F238E27FC236}">
                  <a16:creationId xmlns:a16="http://schemas.microsoft.com/office/drawing/2014/main" id="{6648F09B-E6D2-790B-20C3-4D62498FC7C1}"/>
                </a:ext>
              </a:extLst>
            </p:cNvPr>
            <p:cNvSpPr txBox="1"/>
            <p:nvPr/>
          </p:nvSpPr>
          <p:spPr>
            <a:xfrm>
              <a:off x="15444483" y="5699410"/>
              <a:ext cx="71755"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50" normalizeH="0" baseline="0" noProof="0">
                  <a:ln>
                    <a:noFill/>
                  </a:ln>
                  <a:solidFill>
                    <a:srgbClr val="231F20"/>
                  </a:solidFill>
                  <a:effectLst/>
                  <a:uLnTx/>
                  <a:uFillTx/>
                  <a:latin typeface="Arial"/>
                  <a:ea typeface="+mn-ea"/>
                  <a:cs typeface="Arial"/>
                </a:rPr>
                <a:t>0</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sp>
          <p:nvSpPr>
            <p:cNvPr id="59" name="object 18">
              <a:extLst>
                <a:ext uri="{FF2B5EF4-FFF2-40B4-BE49-F238E27FC236}">
                  <a16:creationId xmlns:a16="http://schemas.microsoft.com/office/drawing/2014/main" id="{6F91AB98-ABAE-BDC6-8483-C5C81DBB189E}"/>
                </a:ext>
              </a:extLst>
            </p:cNvPr>
            <p:cNvSpPr txBox="1"/>
            <p:nvPr/>
          </p:nvSpPr>
          <p:spPr>
            <a:xfrm>
              <a:off x="16870599" y="5699410"/>
              <a:ext cx="139700"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25" normalizeH="0" baseline="0" noProof="0">
                  <a:ln>
                    <a:noFill/>
                  </a:ln>
                  <a:solidFill>
                    <a:srgbClr val="231F20"/>
                  </a:solidFill>
                  <a:effectLst/>
                  <a:uLnTx/>
                  <a:uFillTx/>
                  <a:latin typeface="Arial"/>
                  <a:ea typeface="+mn-ea"/>
                  <a:cs typeface="Arial"/>
                </a:rPr>
                <a:t>0.4</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sp>
          <p:nvSpPr>
            <p:cNvPr id="60" name="object 19">
              <a:extLst>
                <a:ext uri="{FF2B5EF4-FFF2-40B4-BE49-F238E27FC236}">
                  <a16:creationId xmlns:a16="http://schemas.microsoft.com/office/drawing/2014/main" id="{F1066278-F35B-FCE5-9171-5929F6E01113}"/>
                </a:ext>
              </a:extLst>
            </p:cNvPr>
            <p:cNvSpPr txBox="1"/>
            <p:nvPr/>
          </p:nvSpPr>
          <p:spPr>
            <a:xfrm>
              <a:off x="17601372" y="5699410"/>
              <a:ext cx="139700"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25" normalizeH="0" baseline="0" noProof="0">
                  <a:ln>
                    <a:noFill/>
                  </a:ln>
                  <a:solidFill>
                    <a:srgbClr val="231F20"/>
                  </a:solidFill>
                  <a:effectLst/>
                  <a:uLnTx/>
                  <a:uFillTx/>
                  <a:latin typeface="Arial"/>
                  <a:ea typeface="+mn-ea"/>
                  <a:cs typeface="Arial"/>
                </a:rPr>
                <a:t>0.6</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sp>
          <p:nvSpPr>
            <p:cNvPr id="61" name="object 20">
              <a:extLst>
                <a:ext uri="{FF2B5EF4-FFF2-40B4-BE49-F238E27FC236}">
                  <a16:creationId xmlns:a16="http://schemas.microsoft.com/office/drawing/2014/main" id="{2A23F1E6-1BE9-EB6B-F6F8-B98A486ADA91}"/>
                </a:ext>
              </a:extLst>
            </p:cNvPr>
            <p:cNvSpPr txBox="1"/>
            <p:nvPr/>
          </p:nvSpPr>
          <p:spPr>
            <a:xfrm>
              <a:off x="18329014" y="5699410"/>
              <a:ext cx="139700"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25" normalizeH="0" baseline="0" noProof="0">
                  <a:ln>
                    <a:noFill/>
                  </a:ln>
                  <a:solidFill>
                    <a:srgbClr val="231F20"/>
                  </a:solidFill>
                  <a:effectLst/>
                  <a:uLnTx/>
                  <a:uFillTx/>
                  <a:latin typeface="Arial"/>
                  <a:ea typeface="+mn-ea"/>
                  <a:cs typeface="Arial"/>
                </a:rPr>
                <a:t>0.8</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sp>
          <p:nvSpPr>
            <p:cNvPr id="62" name="object 21">
              <a:extLst>
                <a:ext uri="{FF2B5EF4-FFF2-40B4-BE49-F238E27FC236}">
                  <a16:creationId xmlns:a16="http://schemas.microsoft.com/office/drawing/2014/main" id="{A3035A8D-FF95-EEA7-4FF5-0339E155A03E}"/>
                </a:ext>
              </a:extLst>
            </p:cNvPr>
            <p:cNvSpPr txBox="1"/>
            <p:nvPr/>
          </p:nvSpPr>
          <p:spPr>
            <a:xfrm>
              <a:off x="19101430" y="5699410"/>
              <a:ext cx="71755"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50" normalizeH="0" baseline="0" noProof="0">
                  <a:ln>
                    <a:noFill/>
                  </a:ln>
                  <a:solidFill>
                    <a:srgbClr val="231F20"/>
                  </a:solidFill>
                  <a:effectLst/>
                  <a:uLnTx/>
                  <a:uFillTx/>
                  <a:latin typeface="Arial"/>
                  <a:ea typeface="+mn-ea"/>
                  <a:cs typeface="Arial"/>
                </a:rPr>
                <a:t>1</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sp>
          <p:nvSpPr>
            <p:cNvPr id="63" name="object 22">
              <a:extLst>
                <a:ext uri="{FF2B5EF4-FFF2-40B4-BE49-F238E27FC236}">
                  <a16:creationId xmlns:a16="http://schemas.microsoft.com/office/drawing/2014/main" id="{29534BBA-7231-5F66-CDE2-4C632BE64776}"/>
                </a:ext>
              </a:extLst>
            </p:cNvPr>
            <p:cNvSpPr txBox="1"/>
            <p:nvPr/>
          </p:nvSpPr>
          <p:spPr>
            <a:xfrm>
              <a:off x="16712382" y="5909556"/>
              <a:ext cx="1371925" cy="215147"/>
            </a:xfrm>
            <a:prstGeom prst="rect">
              <a:avLst/>
            </a:prstGeom>
          </p:spPr>
          <p:txBody>
            <a:bodyPr vert="horz" wrap="square" lIns="0" tIns="12065" rIns="0" bIns="0" rtlCol="0">
              <a:spAutoFit/>
            </a:bodyPr>
            <a:lstStyle/>
            <a:p>
              <a:pPr marL="12700" marR="0" lvl="0" indent="0" algn="ctr" defTabSz="914400" rtl="0" eaLnBrk="1" fontAlgn="auto" latinLnBrk="0" hangingPunct="1">
                <a:lnSpc>
                  <a:spcPct val="100000"/>
                </a:lnSpc>
                <a:spcBef>
                  <a:spcPts val="710"/>
                </a:spcBef>
                <a:spcAft>
                  <a:spcPts val="0"/>
                </a:spcAft>
                <a:buClrTx/>
                <a:buSzTx/>
                <a:buFontTx/>
                <a:buNone/>
                <a:tabLst/>
                <a:defRPr/>
              </a:pPr>
              <a:r>
                <a:rPr kumimoji="0" lang="en-GB" sz="1000" b="1" i="0" u="none" strike="noStrike" kern="1200" cap="none" spc="0" normalizeH="0" baseline="0" noProof="0">
                  <a:ln>
                    <a:noFill/>
                  </a:ln>
                  <a:solidFill>
                    <a:srgbClr val="231F20"/>
                  </a:solidFill>
                  <a:effectLst/>
                  <a:uLnTx/>
                  <a:uFillTx/>
                  <a:latin typeface="Arial"/>
                  <a:ea typeface="+mn-ea"/>
                  <a:cs typeface="Calibri"/>
                </a:rPr>
                <a:t>Risk</a:t>
              </a:r>
              <a:r>
                <a:rPr kumimoji="0" lang="en-GB" sz="1000" b="1" i="0" u="none" strike="noStrike" kern="1200" cap="none" spc="15" normalizeH="0" baseline="0" noProof="0">
                  <a:ln>
                    <a:noFill/>
                  </a:ln>
                  <a:solidFill>
                    <a:srgbClr val="231F20"/>
                  </a:solidFill>
                  <a:effectLst/>
                  <a:uLnTx/>
                  <a:uFillTx/>
                  <a:latin typeface="Arial"/>
                  <a:ea typeface="+mn-ea"/>
                  <a:cs typeface="Calibri"/>
                </a:rPr>
                <a:t> </a:t>
              </a:r>
              <a:r>
                <a:rPr kumimoji="0" lang="en-GB" sz="1000" b="1" i="0" u="none" strike="noStrike" kern="1200" cap="none" spc="0" normalizeH="0" baseline="0" noProof="0">
                  <a:ln>
                    <a:noFill/>
                  </a:ln>
                  <a:solidFill>
                    <a:srgbClr val="231F20"/>
                  </a:solidFill>
                  <a:effectLst/>
                  <a:uLnTx/>
                  <a:uFillTx/>
                  <a:latin typeface="Arial"/>
                  <a:ea typeface="+mn-ea"/>
                  <a:cs typeface="Calibri"/>
                </a:rPr>
                <a:t>ratio</a:t>
              </a:r>
              <a:r>
                <a:rPr kumimoji="0" lang="en-GB" sz="1000" b="1" i="0" u="none" strike="noStrike" kern="1200" cap="none" spc="20" normalizeH="0" baseline="0" noProof="0">
                  <a:ln>
                    <a:noFill/>
                  </a:ln>
                  <a:solidFill>
                    <a:srgbClr val="231F20"/>
                  </a:solidFill>
                  <a:effectLst/>
                  <a:uLnTx/>
                  <a:uFillTx/>
                  <a:latin typeface="Arial"/>
                  <a:ea typeface="+mn-ea"/>
                  <a:cs typeface="Calibri"/>
                </a:rPr>
                <a:t> </a:t>
              </a:r>
              <a:r>
                <a:rPr kumimoji="0" lang="en-GB" sz="1000" b="1" i="0" u="none" strike="noStrike" kern="1200" cap="none" spc="0" normalizeH="0" baseline="0" noProof="0">
                  <a:ln>
                    <a:noFill/>
                  </a:ln>
                  <a:solidFill>
                    <a:srgbClr val="231F20"/>
                  </a:solidFill>
                  <a:effectLst/>
                  <a:uLnTx/>
                  <a:uFillTx/>
                  <a:latin typeface="Arial"/>
                  <a:ea typeface="+mn-ea"/>
                  <a:cs typeface="Calibri"/>
                </a:rPr>
                <a:t>(95%</a:t>
              </a:r>
              <a:r>
                <a:rPr kumimoji="0" lang="en-GB" sz="1000" b="1" i="0" u="none" strike="noStrike" kern="1200" cap="none" spc="20" normalizeH="0" baseline="0" noProof="0">
                  <a:ln>
                    <a:noFill/>
                  </a:ln>
                  <a:solidFill>
                    <a:srgbClr val="231F20"/>
                  </a:solidFill>
                  <a:effectLst/>
                  <a:uLnTx/>
                  <a:uFillTx/>
                  <a:latin typeface="Arial"/>
                  <a:ea typeface="+mn-ea"/>
                  <a:cs typeface="Calibri"/>
                </a:rPr>
                <a:t> </a:t>
              </a:r>
              <a:r>
                <a:rPr kumimoji="0" lang="en-GB" sz="1000" b="1" i="0" u="none" strike="noStrike" kern="1200" cap="none" spc="-25" normalizeH="0" baseline="0" noProof="0">
                  <a:ln>
                    <a:noFill/>
                  </a:ln>
                  <a:solidFill>
                    <a:srgbClr val="231F20"/>
                  </a:solidFill>
                  <a:effectLst/>
                  <a:uLnTx/>
                  <a:uFillTx/>
                  <a:latin typeface="Arial"/>
                  <a:ea typeface="+mn-ea"/>
                  <a:cs typeface="Calibri"/>
                </a:rPr>
                <a:t>CI)</a:t>
              </a:r>
              <a:endParaRPr kumimoji="0" lang="en-GB" sz="1000" b="0" i="0" u="none" strike="noStrike" kern="1200" cap="none" spc="0" normalizeH="0" baseline="0" noProof="0">
                <a:ln>
                  <a:noFill/>
                </a:ln>
                <a:solidFill>
                  <a:srgbClr val="3F1A01"/>
                </a:solidFill>
                <a:effectLst/>
                <a:uLnTx/>
                <a:uFillTx/>
                <a:latin typeface="Arial"/>
                <a:ea typeface="+mn-ea"/>
                <a:cs typeface="Calibri"/>
              </a:endParaRPr>
            </a:p>
          </p:txBody>
        </p:sp>
        <p:sp>
          <p:nvSpPr>
            <p:cNvPr id="69" name="object 18">
              <a:extLst>
                <a:ext uri="{FF2B5EF4-FFF2-40B4-BE49-F238E27FC236}">
                  <a16:creationId xmlns:a16="http://schemas.microsoft.com/office/drawing/2014/main" id="{40B2235C-FEA9-EB8A-30D7-3DA600C06ADB}"/>
                </a:ext>
              </a:extLst>
            </p:cNvPr>
            <p:cNvSpPr txBox="1"/>
            <p:nvPr/>
          </p:nvSpPr>
          <p:spPr>
            <a:xfrm>
              <a:off x="16139826" y="5699410"/>
              <a:ext cx="139700" cy="14536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GB" sz="650" b="0" i="0" u="none" strike="noStrike" kern="1200" cap="none" spc="-25" normalizeH="0" baseline="0" noProof="0">
                  <a:ln>
                    <a:noFill/>
                  </a:ln>
                  <a:solidFill>
                    <a:srgbClr val="231F20"/>
                  </a:solidFill>
                  <a:effectLst/>
                  <a:uLnTx/>
                  <a:uFillTx/>
                  <a:latin typeface="Arial"/>
                  <a:ea typeface="+mn-ea"/>
                  <a:cs typeface="Arial"/>
                </a:rPr>
                <a:t>0.2</a:t>
              </a:r>
              <a:endParaRPr kumimoji="0" lang="en-GB" sz="650" b="0" i="0" u="none" strike="noStrike" kern="1200" cap="none" spc="0" normalizeH="0" baseline="0" noProof="0">
                <a:ln>
                  <a:noFill/>
                </a:ln>
                <a:solidFill>
                  <a:srgbClr val="3F1A01"/>
                </a:solidFill>
                <a:effectLst/>
                <a:uLnTx/>
                <a:uFillTx/>
                <a:latin typeface="Arial"/>
                <a:ea typeface="+mn-ea"/>
                <a:cs typeface="Arial"/>
              </a:endParaRPr>
            </a:p>
          </p:txBody>
        </p:sp>
      </p:grpSp>
      <p:sp>
        <p:nvSpPr>
          <p:cNvPr id="55" name="object 14">
            <a:extLst>
              <a:ext uri="{FF2B5EF4-FFF2-40B4-BE49-F238E27FC236}">
                <a16:creationId xmlns:a16="http://schemas.microsoft.com/office/drawing/2014/main" id="{AA3FB94F-EEBA-3570-7D68-7D4688D6BD95}"/>
              </a:ext>
            </a:extLst>
          </p:cNvPr>
          <p:cNvSpPr txBox="1"/>
          <p:nvPr/>
        </p:nvSpPr>
        <p:spPr>
          <a:xfrm>
            <a:off x="5050435" y="4407913"/>
            <a:ext cx="1505676" cy="1122679"/>
          </a:xfrm>
          <a:prstGeom prst="rect">
            <a:avLst/>
          </a:prstGeom>
        </p:spPr>
        <p:txBody>
          <a:bodyPr vert="horz" wrap="square" lIns="0" tIns="64769"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2"/>
                </a:solidFill>
                <a:effectLst/>
                <a:uLnTx/>
                <a:uFillTx/>
                <a:latin typeface="Arial"/>
                <a:ea typeface="+mn-ea"/>
                <a:cs typeface="Times New Roman"/>
              </a:rPr>
              <a:t>Mortality</a:t>
            </a:r>
            <a:r>
              <a:rPr kumimoji="0" lang="en-GB" sz="700" b="1" i="0" u="none" strike="noStrike" kern="1200" cap="none" spc="105" normalizeH="0" baseline="0" noProof="0">
                <a:ln>
                  <a:noFill/>
                </a:ln>
                <a:solidFill>
                  <a:schemeClr val="tx2"/>
                </a:solidFill>
                <a:effectLst/>
                <a:uLnTx/>
                <a:uFillTx/>
                <a:latin typeface="Arial"/>
                <a:ea typeface="+mn-ea"/>
                <a:cs typeface="Times New Roman"/>
              </a:rPr>
              <a:t> </a:t>
            </a:r>
            <a:r>
              <a:rPr kumimoji="0" lang="en-GB" sz="700" b="1" i="0" u="none" strike="noStrike" kern="1200" cap="none" spc="0" normalizeH="0" baseline="0" noProof="0">
                <a:ln>
                  <a:noFill/>
                </a:ln>
                <a:solidFill>
                  <a:schemeClr val="tx2"/>
                </a:solidFill>
                <a:effectLst/>
                <a:uLnTx/>
                <a:uFillTx/>
                <a:latin typeface="Arial"/>
                <a:ea typeface="+mn-ea"/>
                <a:cs typeface="Times New Roman"/>
              </a:rPr>
              <a:t>from</a:t>
            </a:r>
            <a:r>
              <a:rPr kumimoji="0" lang="en-GB" sz="700" b="1" i="0" u="none" strike="noStrike" kern="1200" cap="none" spc="90" normalizeH="0" baseline="0" noProof="0">
                <a:ln>
                  <a:noFill/>
                </a:ln>
                <a:solidFill>
                  <a:schemeClr val="tx2"/>
                </a:solidFill>
                <a:effectLst/>
                <a:uLnTx/>
                <a:uFillTx/>
                <a:latin typeface="Arial"/>
                <a:ea typeface="+mn-ea"/>
                <a:cs typeface="Times New Roman"/>
              </a:rPr>
              <a:t> </a:t>
            </a:r>
            <a:r>
              <a:rPr kumimoji="0" lang="en-GB" sz="700" b="1" i="0" u="none" strike="noStrike" kern="1200" cap="none" spc="0" normalizeH="0" baseline="0" noProof="0">
                <a:ln>
                  <a:noFill/>
                </a:ln>
                <a:solidFill>
                  <a:schemeClr val="tx2"/>
                </a:solidFill>
                <a:effectLst/>
                <a:uLnTx/>
                <a:uFillTx/>
                <a:latin typeface="Arial"/>
                <a:ea typeface="+mn-ea"/>
                <a:cs typeface="Times New Roman"/>
              </a:rPr>
              <a:t>natural</a:t>
            </a:r>
            <a:r>
              <a:rPr kumimoji="0" lang="en-GB" sz="700" b="1" i="0" u="none" strike="noStrike" kern="1200" cap="none" spc="100" normalizeH="0" baseline="0" noProof="0">
                <a:ln>
                  <a:noFill/>
                </a:ln>
                <a:solidFill>
                  <a:schemeClr val="tx2"/>
                </a:solidFill>
                <a:effectLst/>
                <a:uLnTx/>
                <a:uFillTx/>
                <a:latin typeface="Arial"/>
                <a:ea typeface="+mn-ea"/>
                <a:cs typeface="Times New Roman"/>
              </a:rPr>
              <a:t> </a:t>
            </a:r>
            <a:r>
              <a:rPr kumimoji="0" lang="en-GB" sz="700" b="1" i="0" u="none" strike="noStrike" kern="1200" cap="none" spc="-10" normalizeH="0" baseline="0" noProof="0">
                <a:ln>
                  <a:noFill/>
                </a:ln>
                <a:solidFill>
                  <a:schemeClr val="tx2"/>
                </a:solidFill>
                <a:effectLst/>
                <a:uLnTx/>
                <a:uFillTx/>
                <a:latin typeface="Arial"/>
                <a:ea typeface="+mn-ea"/>
                <a:cs typeface="Times New Roman"/>
              </a:rPr>
              <a:t>cause</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Clozapine</a:t>
            </a:r>
            <a:r>
              <a:rPr kumimoji="0" lang="en-GB" sz="700" b="0" i="0" u="none" strike="noStrike" kern="1200" cap="none" spc="114"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(n=2)</a:t>
            </a:r>
            <a:r>
              <a:rPr kumimoji="0" lang="en-GB" sz="700" b="0" i="0" u="none" strike="noStrike" kern="1200" cap="none" spc="500" normalizeH="0" baseline="0" noProof="0">
                <a:ln>
                  <a:noFill/>
                </a:ln>
                <a:solidFill>
                  <a:schemeClr val="tx2"/>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70"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SGA</a:t>
            </a:r>
            <a:r>
              <a:rPr kumimoji="0" lang="en-GB" sz="700" b="0" i="0" u="none" strike="noStrike" kern="1200" cap="none" spc="70"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oral</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(n=2)</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oral</a:t>
            </a:r>
            <a:r>
              <a:rPr kumimoji="0" lang="en-GB" sz="700" b="0" i="0" u="none" strike="noStrike" kern="1200" cap="none" spc="9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antipsychotic</a:t>
            </a:r>
            <a:r>
              <a:rPr kumimoji="0" lang="en-GB" sz="700" b="0" i="0" u="none" strike="noStrike" kern="1200" cap="none" spc="85" normalizeH="0" baseline="0" noProof="0">
                <a:ln>
                  <a:noFill/>
                </a:ln>
                <a:solidFill>
                  <a:schemeClr val="tx2"/>
                </a:solidFill>
                <a:effectLst/>
                <a:uLnTx/>
                <a:uFillTx/>
                <a:latin typeface="Arial"/>
                <a:ea typeface="+mn-ea"/>
                <a:cs typeface="Times New Roman"/>
              </a:rPr>
              <a:t> </a:t>
            </a:r>
            <a:r>
              <a:rPr kumimoji="0" lang="en-GB" sz="700" b="0" i="0" u="none" strike="noStrike" kern="1200" cap="none" spc="-20" normalizeH="0" baseline="0" noProof="0">
                <a:ln>
                  <a:noFill/>
                </a:ln>
                <a:solidFill>
                  <a:schemeClr val="tx2"/>
                </a:solidFill>
                <a:effectLst/>
                <a:uLnTx/>
                <a:uFillTx/>
                <a:latin typeface="Arial"/>
                <a:ea typeface="+mn-ea"/>
                <a:cs typeface="Times New Roman"/>
              </a:rPr>
              <a:t>(n=1)</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6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SGA</a:t>
            </a:r>
            <a:r>
              <a:rPr kumimoji="0" lang="en-GB" sz="700" b="0" i="0" u="none" strike="noStrike" kern="1200" cap="none" spc="65"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(n=2)</a:t>
            </a:r>
            <a:r>
              <a:rPr kumimoji="0" lang="en-GB" sz="700" b="0" i="0" u="none" strike="noStrike" kern="1200" cap="none" spc="500" normalizeH="0" baseline="0" noProof="0">
                <a:ln>
                  <a:noFill/>
                </a:ln>
                <a:solidFill>
                  <a:schemeClr val="tx2"/>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SGA</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LAI</a:t>
            </a:r>
            <a:r>
              <a:rPr kumimoji="0" lang="en-GB" sz="700" b="0" i="0" u="none" strike="noStrike" kern="1200" cap="none" spc="80"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(n=1)</a:t>
            </a:r>
            <a:r>
              <a:rPr kumimoji="0" lang="en-GB" sz="700" b="0" i="0" u="none" strike="noStrike" kern="1200" cap="none" spc="500" normalizeH="0" baseline="0" noProof="0">
                <a:ln>
                  <a:noFill/>
                </a:ln>
                <a:solidFill>
                  <a:schemeClr val="tx2"/>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60"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LAI</a:t>
            </a:r>
            <a:r>
              <a:rPr kumimoji="0" lang="en-GB" sz="700" b="0" i="0" u="none" strike="noStrike" kern="1200" cap="none" spc="65"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(n=1)</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FGA</a:t>
            </a:r>
            <a:r>
              <a:rPr kumimoji="0" lang="en-GB" sz="700" b="0" i="0" u="none" strike="noStrike" kern="1200" cap="none" spc="75"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LAI</a:t>
            </a:r>
            <a:r>
              <a:rPr kumimoji="0" lang="en-GB" sz="700" b="0" i="0" u="none" strike="noStrike" kern="1200" cap="none" spc="80" normalizeH="0" baseline="0" noProof="0">
                <a:ln>
                  <a:noFill/>
                </a:ln>
                <a:solidFill>
                  <a:schemeClr val="tx2"/>
                </a:solidFill>
                <a:effectLst/>
                <a:uLnTx/>
                <a:uFillTx/>
                <a:latin typeface="Arial"/>
                <a:ea typeface="+mn-ea"/>
                <a:cs typeface="Times New Roman"/>
              </a:rPr>
              <a:t> </a:t>
            </a:r>
            <a:r>
              <a:rPr kumimoji="0" lang="en-GB" sz="700" b="0" i="0" u="none" strike="noStrike" kern="1200" cap="none" spc="-10" normalizeH="0" baseline="0" noProof="0">
                <a:ln>
                  <a:noFill/>
                </a:ln>
                <a:solidFill>
                  <a:schemeClr val="tx2"/>
                </a:solidFill>
                <a:effectLst/>
                <a:uLnTx/>
                <a:uFillTx/>
                <a:latin typeface="Arial"/>
                <a:ea typeface="+mn-ea"/>
                <a:cs typeface="Times New Roman"/>
              </a:rPr>
              <a:t>(n=1)</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chemeClr val="tx2"/>
                </a:solidFill>
                <a:effectLst/>
                <a:uLnTx/>
                <a:uFillTx/>
                <a:latin typeface="Arial"/>
                <a:ea typeface="+mn-ea"/>
                <a:cs typeface="Times New Roman"/>
              </a:rPr>
              <a:t>Any</a:t>
            </a:r>
            <a:r>
              <a:rPr kumimoji="0" lang="en-GB" sz="700" b="0" i="0" u="none" strike="noStrike" kern="1200" cap="none" spc="110" normalizeH="0" baseline="0" noProof="0">
                <a:ln>
                  <a:noFill/>
                </a:ln>
                <a:solidFill>
                  <a:schemeClr val="tx2"/>
                </a:solidFill>
                <a:effectLst/>
                <a:uLnTx/>
                <a:uFillTx/>
                <a:latin typeface="Arial"/>
                <a:ea typeface="+mn-ea"/>
                <a:cs typeface="Times New Roman"/>
              </a:rPr>
              <a:t> </a:t>
            </a:r>
            <a:r>
              <a:rPr kumimoji="0" lang="en-GB" sz="700" b="0" i="0" u="none" strike="noStrike" kern="1200" cap="none" spc="0" normalizeH="0" baseline="0" noProof="0">
                <a:ln>
                  <a:noFill/>
                </a:ln>
                <a:solidFill>
                  <a:schemeClr val="tx2"/>
                </a:solidFill>
                <a:effectLst/>
                <a:uLnTx/>
                <a:uFillTx/>
                <a:latin typeface="Arial"/>
                <a:ea typeface="+mn-ea"/>
                <a:cs typeface="Times New Roman"/>
              </a:rPr>
              <a:t>antipsychotic</a:t>
            </a:r>
            <a:r>
              <a:rPr kumimoji="0" lang="en-GB" sz="700" b="0" i="0" u="none" strike="noStrike" kern="1200" cap="none" spc="110" normalizeH="0" baseline="0" noProof="0">
                <a:ln>
                  <a:noFill/>
                </a:ln>
                <a:solidFill>
                  <a:schemeClr val="tx2"/>
                </a:solidFill>
                <a:effectLst/>
                <a:uLnTx/>
                <a:uFillTx/>
                <a:latin typeface="Arial"/>
                <a:ea typeface="+mn-ea"/>
                <a:cs typeface="Times New Roman"/>
              </a:rPr>
              <a:t> </a:t>
            </a:r>
            <a:r>
              <a:rPr kumimoji="0" lang="en-GB" sz="700" b="0" i="0" u="none" strike="noStrike" kern="1200" cap="none" spc="-20" normalizeH="0" baseline="0" noProof="0">
                <a:ln>
                  <a:noFill/>
                </a:ln>
                <a:solidFill>
                  <a:schemeClr val="tx2"/>
                </a:solidFill>
                <a:effectLst/>
                <a:uLnTx/>
                <a:uFillTx/>
                <a:latin typeface="Arial"/>
                <a:ea typeface="+mn-ea"/>
                <a:cs typeface="Times New Roman"/>
              </a:rPr>
              <a:t>(n=3)</a:t>
            </a:r>
            <a:endParaRPr kumimoji="0" lang="en-GB" sz="700" b="0" i="0" u="none" strike="noStrike" kern="1200" cap="none" spc="0" normalizeH="0" baseline="0" noProof="0">
              <a:ln>
                <a:noFill/>
              </a:ln>
              <a:solidFill>
                <a:schemeClr val="tx2"/>
              </a:solidFill>
              <a:effectLst/>
              <a:uLnTx/>
              <a:uFillTx/>
              <a:latin typeface="Arial"/>
              <a:ea typeface="+mn-ea"/>
              <a:cs typeface="Times New Roman"/>
            </a:endParaRPr>
          </a:p>
        </p:txBody>
      </p:sp>
      <p:sp>
        <p:nvSpPr>
          <p:cNvPr id="68" name="object 11">
            <a:extLst>
              <a:ext uri="{FF2B5EF4-FFF2-40B4-BE49-F238E27FC236}">
                <a16:creationId xmlns:a16="http://schemas.microsoft.com/office/drawing/2014/main" id="{6CA7E102-E29F-95E6-8CC3-79B9FE485549}"/>
              </a:ext>
            </a:extLst>
          </p:cNvPr>
          <p:cNvSpPr txBox="1"/>
          <p:nvPr/>
        </p:nvSpPr>
        <p:spPr>
          <a:xfrm>
            <a:off x="6478575" y="4513711"/>
            <a:ext cx="801215" cy="1006109"/>
          </a:xfrm>
          <a:prstGeom prst="rect">
            <a:avLst/>
          </a:prstGeom>
        </p:spPr>
        <p:txBody>
          <a:bodyPr vert="horz" wrap="square" lIns="0" tIns="66675"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0.50</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(0.29, </a:t>
            </a:r>
            <a:r>
              <a:rPr kumimoji="0" lang="en-GB" sz="700" b="0" i="0" u="none" strike="noStrike" kern="1200" cap="none" spc="-10" normalizeH="0" baseline="0" noProof="0">
                <a:ln>
                  <a:noFill/>
                </a:ln>
                <a:solidFill>
                  <a:srgbClr val="231F20"/>
                </a:solidFill>
                <a:effectLst/>
                <a:uLnTx/>
                <a:uFillTx/>
                <a:latin typeface="Arial"/>
                <a:ea typeface="+mn-ea"/>
                <a:cs typeface="Times New Roman"/>
              </a:rPr>
              <a:t>0.86)</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0.57</a:t>
            </a:r>
            <a:r>
              <a:rPr kumimoji="0" lang="en-GB" sz="700" b="0" i="0" u="none" strike="noStrike" kern="1200" cap="none" spc="15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(0.52, </a:t>
            </a:r>
            <a:r>
              <a:rPr kumimoji="0" lang="en-GB" sz="700" b="0" i="0" u="none" strike="noStrike" kern="1200" cap="none" spc="-10" normalizeH="0" baseline="0" noProof="0">
                <a:ln>
                  <a:noFill/>
                </a:ln>
                <a:solidFill>
                  <a:srgbClr val="231F20"/>
                </a:solidFill>
                <a:effectLst/>
                <a:uLnTx/>
                <a:uFillTx/>
                <a:latin typeface="Arial"/>
                <a:ea typeface="+mn-ea"/>
                <a:cs typeface="Times New Roman"/>
              </a:rPr>
              <a:t>0.62)</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0.62</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(0.59, </a:t>
            </a:r>
            <a:r>
              <a:rPr kumimoji="0" lang="en-GB" sz="700" b="0" i="0" u="none" strike="noStrike" kern="1200" cap="none" spc="-10" normalizeH="0" baseline="0" noProof="0">
                <a:ln>
                  <a:noFill/>
                </a:ln>
                <a:solidFill>
                  <a:srgbClr val="231F20"/>
                </a:solidFill>
                <a:effectLst/>
                <a:uLnTx/>
                <a:uFillTx/>
                <a:latin typeface="Arial"/>
                <a:ea typeface="+mn-ea"/>
                <a:cs typeface="Times New Roman"/>
              </a:rPr>
              <a:t>0.66)</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0.65</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(0.48, </a:t>
            </a:r>
            <a:r>
              <a:rPr kumimoji="0" lang="en-GB" sz="700" b="0" i="0" u="none" strike="noStrike" kern="1200" cap="none" spc="-10" normalizeH="0" baseline="0" noProof="0">
                <a:ln>
                  <a:noFill/>
                </a:ln>
                <a:solidFill>
                  <a:srgbClr val="231F20"/>
                </a:solidFill>
                <a:effectLst/>
                <a:uLnTx/>
                <a:uFillTx/>
                <a:latin typeface="Arial"/>
                <a:ea typeface="+mn-ea"/>
                <a:cs typeface="Times New Roman"/>
              </a:rPr>
              <a:t>0.89)</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0.66</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(0.52, </a:t>
            </a:r>
            <a:r>
              <a:rPr kumimoji="0" lang="en-GB" sz="700" b="0" i="0" u="none" strike="noStrike" kern="1200" cap="none" spc="-10" normalizeH="0" baseline="0" noProof="0">
                <a:ln>
                  <a:noFill/>
                </a:ln>
                <a:solidFill>
                  <a:srgbClr val="231F20"/>
                </a:solidFill>
                <a:effectLst/>
                <a:uLnTx/>
                <a:uFillTx/>
                <a:latin typeface="Arial"/>
                <a:ea typeface="+mn-ea"/>
                <a:cs typeface="Times New Roman"/>
              </a:rPr>
              <a:t>0.84)</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0.69</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(0.62, </a:t>
            </a:r>
            <a:r>
              <a:rPr kumimoji="0" lang="en-GB" sz="700" b="0" i="0" u="none" strike="noStrike" kern="1200" cap="none" spc="-10" normalizeH="0" baseline="0" noProof="0">
                <a:ln>
                  <a:noFill/>
                </a:ln>
                <a:solidFill>
                  <a:srgbClr val="231F20"/>
                </a:solidFill>
                <a:effectLst/>
                <a:uLnTx/>
                <a:uFillTx/>
                <a:latin typeface="Arial"/>
                <a:ea typeface="+mn-ea"/>
                <a:cs typeface="Times New Roman"/>
              </a:rPr>
              <a:t>0.77)</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0.70</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(0.62, </a:t>
            </a:r>
            <a:r>
              <a:rPr kumimoji="0" lang="en-GB" sz="700" b="0" i="0" u="none" strike="noStrike" kern="1200" cap="none" spc="-10" normalizeH="0" baseline="0" noProof="0">
                <a:ln>
                  <a:noFill/>
                </a:ln>
                <a:solidFill>
                  <a:srgbClr val="231F20"/>
                </a:solidFill>
                <a:effectLst/>
                <a:uLnTx/>
                <a:uFillTx/>
                <a:latin typeface="Arial"/>
                <a:ea typeface="+mn-ea"/>
                <a:cs typeface="Times New Roman"/>
              </a:rPr>
              <a:t>0.78)</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0.76</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(0.59, </a:t>
            </a:r>
            <a:r>
              <a:rPr kumimoji="0" lang="en-GB" sz="700" b="0" i="0" u="none" strike="noStrike" kern="1200" cap="none" spc="-10" normalizeH="0" baseline="0" noProof="0">
                <a:ln>
                  <a:noFill/>
                </a:ln>
                <a:solidFill>
                  <a:srgbClr val="231F20"/>
                </a:solidFill>
                <a:effectLst/>
                <a:uLnTx/>
                <a:uFillTx/>
                <a:latin typeface="Arial"/>
                <a:ea typeface="+mn-ea"/>
                <a:cs typeface="Times New Roman"/>
              </a:rPr>
              <a:t>0.97)</a:t>
            </a:r>
            <a:endParaRPr kumimoji="0" lang="en-GB" sz="7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54" name="object 13">
            <a:extLst>
              <a:ext uri="{FF2B5EF4-FFF2-40B4-BE49-F238E27FC236}">
                <a16:creationId xmlns:a16="http://schemas.microsoft.com/office/drawing/2014/main" id="{6AA72D00-71A7-F051-2B73-CC460162CEB1}"/>
              </a:ext>
            </a:extLst>
          </p:cNvPr>
          <p:cNvSpPr txBox="1"/>
          <p:nvPr/>
        </p:nvSpPr>
        <p:spPr>
          <a:xfrm>
            <a:off x="5050435" y="3456171"/>
            <a:ext cx="1174635" cy="885691"/>
          </a:xfrm>
          <a:prstGeom prst="rect">
            <a:avLst/>
          </a:prstGeom>
        </p:spPr>
        <p:txBody>
          <a:bodyPr vert="horz" wrap="square" lIns="0" tIns="64769"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2"/>
                </a:solidFill>
                <a:effectLst/>
                <a:uLnTx/>
                <a:uFillTx/>
                <a:latin typeface="Arial"/>
                <a:ea typeface="+mn-ea"/>
                <a:cs typeface="Times New Roman"/>
              </a:rPr>
              <a:t>Mortality</a:t>
            </a:r>
            <a:r>
              <a:rPr kumimoji="0" lang="en-GB" sz="700" b="1" i="0" u="none" strike="noStrike" kern="1200" cap="none" spc="95" normalizeH="0" baseline="0" noProof="0">
                <a:ln>
                  <a:noFill/>
                </a:ln>
                <a:solidFill>
                  <a:schemeClr val="tx2"/>
                </a:solidFill>
                <a:effectLst/>
                <a:uLnTx/>
                <a:uFillTx/>
                <a:latin typeface="Arial"/>
                <a:ea typeface="+mn-ea"/>
                <a:cs typeface="Times New Roman"/>
              </a:rPr>
              <a:t> </a:t>
            </a:r>
            <a:r>
              <a:rPr kumimoji="0" lang="en-GB" sz="700" b="1" i="0" u="none" strike="noStrike" kern="1200" cap="none" spc="0" normalizeH="0" baseline="0" noProof="0">
                <a:ln>
                  <a:noFill/>
                </a:ln>
                <a:solidFill>
                  <a:schemeClr val="tx2"/>
                </a:solidFill>
                <a:effectLst/>
                <a:uLnTx/>
                <a:uFillTx/>
                <a:latin typeface="Arial"/>
                <a:ea typeface="+mn-ea"/>
                <a:cs typeface="Times New Roman"/>
              </a:rPr>
              <a:t>from </a:t>
            </a:r>
            <a:r>
              <a:rPr kumimoji="0" lang="en-GB" sz="700" b="1" i="0" u="none" strike="noStrike" kern="1200" cap="none" spc="-10" normalizeH="0" baseline="0" noProof="0">
                <a:ln>
                  <a:noFill/>
                </a:ln>
                <a:solidFill>
                  <a:schemeClr val="tx2"/>
                </a:solidFill>
                <a:effectLst/>
                <a:uLnTx/>
                <a:uFillTx/>
                <a:latin typeface="Arial"/>
                <a:ea typeface="+mn-ea"/>
                <a:cs typeface="Times New Roman"/>
              </a:rPr>
              <a:t>suicide</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Clozapine</a:t>
            </a:r>
            <a:r>
              <a:rPr kumimoji="0" lang="en-GB" sz="700" b="0" i="0" u="none" strike="noStrike" kern="1200" cap="none" spc="114"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(n=2)</a:t>
            </a:r>
            <a:r>
              <a:rPr kumimoji="0" lang="en-GB" sz="7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80"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(n=1)</a:t>
            </a:r>
            <a:r>
              <a:rPr kumimoji="0" lang="en-GB" sz="7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6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(n=1)</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7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oral</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(n=2)</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FGA</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80"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(n=1)</a:t>
            </a:r>
            <a:endParaRPr kumimoji="0" lang="en-GB" sz="700" b="0" i="0" u="none" strike="noStrike" kern="1200" cap="none" spc="500" normalizeH="0" baseline="0" noProof="0">
              <a:ln>
                <a:noFill/>
              </a:ln>
              <a:solidFill>
                <a:srgbClr val="231F20"/>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(n=2)</a:t>
            </a:r>
            <a:endParaRPr kumimoji="0" lang="en-GB" sz="7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67" name="object 10">
            <a:extLst>
              <a:ext uri="{FF2B5EF4-FFF2-40B4-BE49-F238E27FC236}">
                <a16:creationId xmlns:a16="http://schemas.microsoft.com/office/drawing/2014/main" id="{970D9052-FE27-6AE2-92A7-3D8DCF57BC50}"/>
              </a:ext>
            </a:extLst>
          </p:cNvPr>
          <p:cNvSpPr txBox="1"/>
          <p:nvPr/>
        </p:nvSpPr>
        <p:spPr>
          <a:xfrm>
            <a:off x="6478575" y="3572741"/>
            <a:ext cx="798816" cy="769121"/>
          </a:xfrm>
          <a:prstGeom prst="rect">
            <a:avLst/>
          </a:prstGeom>
        </p:spPr>
        <p:txBody>
          <a:bodyPr vert="horz" wrap="square" lIns="0" tIns="66675"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0.22</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(0.16, </a:t>
            </a:r>
            <a:r>
              <a:rPr kumimoji="0" lang="en-GB" sz="700" b="0" i="0" u="none" strike="noStrike" kern="1200" cap="none" spc="-10" normalizeH="0" baseline="0" noProof="0">
                <a:ln>
                  <a:noFill/>
                </a:ln>
                <a:solidFill>
                  <a:srgbClr val="231F20"/>
                </a:solidFill>
                <a:effectLst/>
                <a:uLnTx/>
                <a:uFillTx/>
                <a:latin typeface="Arial"/>
                <a:ea typeface="+mn-ea"/>
                <a:cs typeface="Times New Roman"/>
              </a:rPr>
              <a:t>0.30)</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0.43</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(0.24, </a:t>
            </a:r>
            <a:r>
              <a:rPr kumimoji="0" lang="en-GB" sz="700" b="0" i="0" u="none" strike="noStrike" kern="1200" cap="none" spc="-10" normalizeH="0" baseline="0" noProof="0">
                <a:ln>
                  <a:noFill/>
                </a:ln>
                <a:solidFill>
                  <a:srgbClr val="231F20"/>
                </a:solidFill>
                <a:effectLst/>
                <a:uLnTx/>
                <a:uFillTx/>
                <a:latin typeface="Arial"/>
                <a:ea typeface="+mn-ea"/>
                <a:cs typeface="Times New Roman"/>
              </a:rPr>
              <a:t>0.78)</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10" normalizeH="0" baseline="0" noProof="0">
                <a:ln>
                  <a:noFill/>
                </a:ln>
                <a:solidFill>
                  <a:srgbClr val="231F20"/>
                </a:solidFill>
                <a:effectLst/>
                <a:uLnTx/>
                <a:uFillTx/>
                <a:latin typeface="Arial"/>
                <a:ea typeface="+mn-ea"/>
                <a:cs typeface="Times New Roman"/>
              </a:rPr>
              <a:t>0</a:t>
            </a:r>
            <a:r>
              <a:rPr kumimoji="0" lang="en-GB" sz="700" b="0" i="0" u="none" strike="noStrike" kern="1200" cap="none" spc="0" normalizeH="0" baseline="0" noProof="0">
                <a:ln>
                  <a:noFill/>
                </a:ln>
                <a:solidFill>
                  <a:srgbClr val="231F20"/>
                </a:solidFill>
                <a:effectLst/>
                <a:uLnTx/>
                <a:uFillTx/>
                <a:latin typeface="Arial"/>
                <a:ea typeface="+mn-ea"/>
                <a:cs typeface="Times New Roman"/>
              </a:rPr>
              <a:t>.60</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(0.47, </a:t>
            </a:r>
            <a:r>
              <a:rPr kumimoji="0" lang="en-GB" sz="700" b="0" i="0" u="none" strike="noStrike" kern="1200" cap="none" spc="-10" normalizeH="0" baseline="0" noProof="0">
                <a:ln>
                  <a:noFill/>
                </a:ln>
                <a:solidFill>
                  <a:srgbClr val="231F20"/>
                </a:solidFill>
                <a:effectLst/>
                <a:uLnTx/>
                <a:uFillTx/>
                <a:latin typeface="Arial"/>
                <a:ea typeface="+mn-ea"/>
                <a:cs typeface="Times New Roman"/>
              </a:rPr>
              <a:t>0.77)</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0.64</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(0.54, </a:t>
            </a:r>
            <a:r>
              <a:rPr kumimoji="0" lang="en-GB" sz="700" b="0" i="0" u="none" strike="noStrike" kern="1200" cap="none" spc="-10" normalizeH="0" baseline="0" noProof="0">
                <a:ln>
                  <a:noFill/>
                </a:ln>
                <a:solidFill>
                  <a:srgbClr val="231F20"/>
                </a:solidFill>
                <a:effectLst/>
                <a:uLnTx/>
                <a:uFillTx/>
                <a:latin typeface="Arial"/>
                <a:ea typeface="+mn-ea"/>
                <a:cs typeface="Times New Roman"/>
              </a:rPr>
              <a:t>0.74)</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0.64</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(0.49, </a:t>
            </a:r>
            <a:r>
              <a:rPr kumimoji="0" lang="en-GB" sz="700" b="0" i="0" u="none" strike="noStrike" kern="1200" cap="none" spc="-10" normalizeH="0" baseline="0" noProof="0">
                <a:ln>
                  <a:noFill/>
                </a:ln>
                <a:solidFill>
                  <a:srgbClr val="231F20"/>
                </a:solidFill>
                <a:effectLst/>
                <a:uLnTx/>
                <a:uFillTx/>
                <a:latin typeface="Arial"/>
                <a:ea typeface="+mn-ea"/>
                <a:cs typeface="Times New Roman"/>
              </a:rPr>
              <a:t>0.85)</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0.68</a:t>
            </a:r>
            <a:r>
              <a:rPr kumimoji="0" lang="en-GB" sz="700" b="0" i="0" u="none" strike="noStrike" kern="1200" cap="none" spc="13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(0.56, </a:t>
            </a:r>
            <a:r>
              <a:rPr kumimoji="0" lang="en-GB" sz="700" b="0" i="0" u="none" strike="noStrike" kern="1200" cap="none" spc="-10" normalizeH="0" baseline="0" noProof="0">
                <a:ln>
                  <a:noFill/>
                </a:ln>
                <a:solidFill>
                  <a:srgbClr val="231F20"/>
                </a:solidFill>
                <a:effectLst/>
                <a:uLnTx/>
                <a:uFillTx/>
                <a:latin typeface="Arial"/>
                <a:ea typeface="+mn-ea"/>
                <a:cs typeface="Times New Roman"/>
              </a:rPr>
              <a:t>0.82)</a:t>
            </a:r>
            <a:endParaRPr kumimoji="0" lang="en-GB" sz="7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53" name="object 12">
            <a:extLst>
              <a:ext uri="{FF2B5EF4-FFF2-40B4-BE49-F238E27FC236}">
                <a16:creationId xmlns:a16="http://schemas.microsoft.com/office/drawing/2014/main" id="{A18F8DE3-6773-02E1-7DF2-DCCE64D23C02}"/>
              </a:ext>
            </a:extLst>
          </p:cNvPr>
          <p:cNvSpPr txBox="1"/>
          <p:nvPr/>
        </p:nvSpPr>
        <p:spPr>
          <a:xfrm>
            <a:off x="5050435" y="2051419"/>
            <a:ext cx="1248200" cy="1241173"/>
          </a:xfrm>
          <a:prstGeom prst="rect">
            <a:avLst/>
          </a:prstGeom>
        </p:spPr>
        <p:txBody>
          <a:bodyPr vert="horz" wrap="square" lIns="0" tIns="64769"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1" i="0" u="none" strike="noStrike" kern="1200" cap="none" spc="0" normalizeH="0" baseline="0" noProof="0">
                <a:ln>
                  <a:noFill/>
                </a:ln>
                <a:solidFill>
                  <a:srgbClr val="231F20"/>
                </a:solidFill>
                <a:effectLst/>
                <a:uLnTx/>
                <a:uFillTx/>
                <a:latin typeface="Arial"/>
                <a:ea typeface="+mn-ea"/>
                <a:cs typeface="Times New Roman"/>
              </a:rPr>
              <a:t>All-cause</a:t>
            </a:r>
            <a:r>
              <a:rPr kumimoji="0" lang="en-GB" sz="700" b="1" i="0" u="none" strike="noStrike" kern="1200" cap="none" spc="114" normalizeH="0" baseline="0" noProof="0">
                <a:ln>
                  <a:noFill/>
                </a:ln>
                <a:solidFill>
                  <a:srgbClr val="231F20"/>
                </a:solidFill>
                <a:effectLst/>
                <a:uLnTx/>
                <a:uFillTx/>
                <a:latin typeface="Arial"/>
                <a:ea typeface="+mn-ea"/>
                <a:cs typeface="Times New Roman"/>
              </a:rPr>
              <a:t> </a:t>
            </a:r>
            <a:r>
              <a:rPr kumimoji="0" lang="en-GB" sz="700" b="1" i="0" u="none" strike="noStrike" kern="1200" cap="none" spc="-10" normalizeH="0" baseline="0" noProof="0">
                <a:ln>
                  <a:noFill/>
                </a:ln>
                <a:solidFill>
                  <a:srgbClr val="231F20"/>
                </a:solidFill>
                <a:effectLst/>
                <a:uLnTx/>
                <a:uFillTx/>
                <a:latin typeface="Arial"/>
                <a:ea typeface="+mn-ea"/>
                <a:cs typeface="Times New Roman"/>
              </a:rPr>
              <a:t>mortality</a:t>
            </a:r>
            <a:r>
              <a:rPr kumimoji="0" lang="en-GB" sz="700" b="1" i="0" u="none" strike="noStrike" kern="1200" cap="none" spc="-10" normalizeH="0" baseline="0" noProof="0">
                <a:ln>
                  <a:noFill/>
                </a:ln>
                <a:solidFill>
                  <a:srgbClr val="3F1A01"/>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80"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(n=3)</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Clozapine</a:t>
            </a:r>
            <a:r>
              <a:rPr kumimoji="0" lang="en-GB" sz="700" b="0" i="0" u="none" strike="noStrike" kern="1200" cap="none" spc="114"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(n=3)</a:t>
            </a:r>
            <a:r>
              <a:rPr kumimoji="0" lang="en-GB" sz="7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6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(n=2)</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70"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oral</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(n=4)</a:t>
            </a:r>
            <a:r>
              <a:rPr kumimoji="0" lang="en-GB" sz="7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FGA</a:t>
            </a:r>
            <a:r>
              <a:rPr kumimoji="0" lang="en-GB" sz="700" b="0" i="0" u="none" strike="noStrike" kern="1200" cap="none" spc="7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LAI</a:t>
            </a:r>
            <a:r>
              <a:rPr kumimoji="0" lang="en-GB" sz="700" b="0" i="0" u="none" strike="noStrike" kern="1200" cap="none" spc="80"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(n=3)</a:t>
            </a:r>
            <a:r>
              <a:rPr kumimoji="0" lang="en-GB" sz="700" b="0" i="0" u="none" strike="noStrike" kern="1200" cap="none" spc="500" normalizeH="0" baseline="0" noProof="0">
                <a:ln>
                  <a:noFill/>
                </a:ln>
                <a:solidFill>
                  <a:srgbClr val="231F20"/>
                </a:solidFill>
                <a:effectLst/>
                <a:uLnTx/>
                <a:uFillTx/>
                <a:latin typeface="Arial"/>
                <a:ea typeface="+mn-ea"/>
                <a:cs typeface="Times New Roman"/>
              </a:rPr>
              <a:t> </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SGA</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(n=4)</a:t>
            </a:r>
            <a:endParaRPr kumimoji="0" lang="en-GB" sz="700" b="0" i="0" u="none" strike="noStrike" kern="1200" cap="none" spc="-10" normalizeH="0" baseline="0" noProof="0">
              <a:ln>
                <a:noFill/>
              </a:ln>
              <a:solidFill>
                <a:srgbClr val="3F1A01"/>
              </a:solidFill>
              <a:effectLst/>
              <a:uLnTx/>
              <a:uFillTx/>
              <a:latin typeface="Arial"/>
              <a:ea typeface="+mn-ea"/>
              <a:cs typeface="Times New Roman"/>
            </a:endParaRP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10" normalizeH="0" baseline="0" noProof="0">
                <a:ln>
                  <a:noFill/>
                </a:ln>
                <a:solidFill>
                  <a:srgbClr val="231F20"/>
                </a:solidFill>
                <a:effectLst/>
                <a:uLnTx/>
                <a:uFillTx/>
                <a:latin typeface="Arial"/>
                <a:ea typeface="+mn-ea"/>
                <a:cs typeface="Times New Roman"/>
              </a:rPr>
              <a:t>Any </a:t>
            </a:r>
            <a:r>
              <a:rPr kumimoji="0" lang="en-GB" sz="700" b="0" i="0" u="none" strike="noStrike" kern="1200" cap="none" spc="0" normalizeH="0" baseline="0" noProof="0">
                <a:ln>
                  <a:noFill/>
                </a:ln>
                <a:solidFill>
                  <a:srgbClr val="231F20"/>
                </a:solidFill>
                <a:effectLst/>
                <a:uLnTx/>
                <a:uFillTx/>
                <a:latin typeface="Arial"/>
                <a:ea typeface="+mn-ea"/>
                <a:cs typeface="Times New Roman"/>
              </a:rPr>
              <a:t>oral</a:t>
            </a:r>
            <a:r>
              <a:rPr kumimoji="0" lang="en-GB" sz="700" b="0" i="0" u="none" strike="noStrike" kern="1200" cap="none" spc="5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(n=4)</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114"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antipsychotic</a:t>
            </a:r>
            <a:r>
              <a:rPr kumimoji="0" lang="en-GB" sz="700" b="0" i="0" u="none" strike="noStrike" kern="1200" cap="none" spc="114"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(n=11)</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Any</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0" normalizeH="0" baseline="0" noProof="0">
                <a:ln>
                  <a:noFill/>
                </a:ln>
                <a:solidFill>
                  <a:srgbClr val="231F20"/>
                </a:solidFill>
                <a:effectLst/>
                <a:uLnTx/>
                <a:uFillTx/>
                <a:latin typeface="Arial"/>
                <a:ea typeface="+mn-ea"/>
                <a:cs typeface="Times New Roman"/>
              </a:rPr>
              <a:t>FGA</a:t>
            </a:r>
            <a:r>
              <a:rPr kumimoji="0" lang="en-GB" sz="700" b="0" i="0" u="none" strike="noStrike" kern="1200" cap="none" spc="65" normalizeH="0" baseline="0" noProof="0">
                <a:ln>
                  <a:noFill/>
                </a:ln>
                <a:solidFill>
                  <a:srgbClr val="231F20"/>
                </a:solidFill>
                <a:effectLst/>
                <a:uLnTx/>
                <a:uFillTx/>
                <a:latin typeface="Arial"/>
                <a:ea typeface="+mn-ea"/>
                <a:cs typeface="Times New Roman"/>
              </a:rPr>
              <a:t> </a:t>
            </a:r>
            <a:r>
              <a:rPr kumimoji="0" lang="en-GB" sz="700" b="0" i="0" u="none" strike="noStrike" kern="1200" cap="none" spc="-10" normalizeH="0" baseline="0" noProof="0">
                <a:ln>
                  <a:noFill/>
                </a:ln>
                <a:solidFill>
                  <a:srgbClr val="231F20"/>
                </a:solidFill>
                <a:effectLst/>
                <a:uLnTx/>
                <a:uFillTx/>
                <a:latin typeface="Arial"/>
                <a:ea typeface="+mn-ea"/>
                <a:cs typeface="Times New Roman"/>
              </a:rPr>
              <a:t>(n=5)</a:t>
            </a:r>
            <a:endParaRPr kumimoji="0" lang="en-GB" sz="700" b="0" i="0" u="none" strike="noStrike" kern="1200" cap="none" spc="0" normalizeH="0" baseline="0" noProof="0">
              <a:ln>
                <a:noFill/>
              </a:ln>
              <a:solidFill>
                <a:srgbClr val="3F1A01"/>
              </a:solidFill>
              <a:effectLst/>
              <a:uLnTx/>
              <a:uFillTx/>
              <a:latin typeface="Arial"/>
              <a:ea typeface="+mn-ea"/>
              <a:cs typeface="Times New Roman"/>
            </a:endParaRPr>
          </a:p>
        </p:txBody>
      </p:sp>
      <p:sp>
        <p:nvSpPr>
          <p:cNvPr id="66" name="object 9">
            <a:extLst>
              <a:ext uri="{FF2B5EF4-FFF2-40B4-BE49-F238E27FC236}">
                <a16:creationId xmlns:a16="http://schemas.microsoft.com/office/drawing/2014/main" id="{3DD7B9AC-359B-E551-E14F-0F891C91F649}"/>
              </a:ext>
            </a:extLst>
          </p:cNvPr>
          <p:cNvSpPr txBox="1"/>
          <p:nvPr/>
        </p:nvSpPr>
        <p:spPr>
          <a:xfrm>
            <a:off x="6478575" y="2167348"/>
            <a:ext cx="800415" cy="1125244"/>
          </a:xfrm>
          <a:prstGeom prst="rect">
            <a:avLst/>
          </a:prstGeom>
        </p:spPr>
        <p:txBody>
          <a:bodyPr vert="horz" wrap="square" lIns="0" tIns="67310" rIns="0" bIns="0" rtlCol="0">
            <a:spAutoFit/>
          </a:bodyPr>
          <a:lstStyle/>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0.39 (0.27, 0.56)</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0.43 (0.34, 0.55)</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0.47 (0.39, 0.58)</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0.47 (0.45, 0.50)</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0.50 (0.43, 0.57)</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0.53 (0.44, 0.63)</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0.64 (0.51, 0.80)</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0.71 (0.59, 0.84)</a:t>
            </a:r>
          </a:p>
          <a:p>
            <a:pPr marL="12700" marR="0" lvl="0" indent="0" algn="l" defTabSz="914400" rtl="0" eaLnBrk="1" fontAlgn="auto" latinLnBrk="0" hangingPunct="1">
              <a:lnSpc>
                <a:spcPct val="110000"/>
              </a:lnSpc>
              <a:spcBef>
                <a:spcPts val="0"/>
              </a:spcBef>
              <a:spcAft>
                <a:spcPts val="0"/>
              </a:spcAft>
              <a:buClrTx/>
              <a:buSzTx/>
              <a:buFontTx/>
              <a:buNone/>
              <a:tabLst/>
              <a:defRPr/>
            </a:pPr>
            <a:r>
              <a:rPr kumimoji="0" lang="en-GB" sz="700" b="0" i="0" u="none" strike="noStrike" kern="1200" cap="none" spc="0" normalizeH="0" baseline="0" noProof="0">
                <a:ln>
                  <a:noFill/>
                </a:ln>
                <a:solidFill>
                  <a:srgbClr val="231F20"/>
                </a:solidFill>
                <a:effectLst/>
                <a:uLnTx/>
                <a:uFillTx/>
                <a:latin typeface="Arial"/>
                <a:ea typeface="+mn-ea"/>
                <a:cs typeface="Times New Roman"/>
              </a:rPr>
              <a:t>0.73 (0.55, 0.97)</a:t>
            </a:r>
          </a:p>
        </p:txBody>
      </p:sp>
      <p:cxnSp>
        <p:nvCxnSpPr>
          <p:cNvPr id="4" name="Straight Connector 3">
            <a:extLst>
              <a:ext uri="{FF2B5EF4-FFF2-40B4-BE49-F238E27FC236}">
                <a16:creationId xmlns:a16="http://schemas.microsoft.com/office/drawing/2014/main" id="{D205C926-ABF8-6763-F8D3-5DB102C0DB56}"/>
              </a:ext>
            </a:extLst>
          </p:cNvPr>
          <p:cNvCxnSpPr>
            <a:cxnSpLocks/>
          </p:cNvCxnSpPr>
          <p:nvPr/>
        </p:nvCxnSpPr>
        <p:spPr>
          <a:xfrm>
            <a:off x="7417156" y="5563078"/>
            <a:ext cx="42335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75697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AE3C52-BC60-8CD6-5D96-5B1F9E699D73}"/>
              </a:ext>
            </a:extLst>
          </p:cNvPr>
          <p:cNvSpPr>
            <a:spLocks noGrp="1"/>
          </p:cNvSpPr>
          <p:nvPr>
            <p:ph type="title"/>
          </p:nvPr>
        </p:nvSpPr>
        <p:spPr/>
        <p:txBody>
          <a:bodyPr/>
          <a:lstStyle/>
          <a:p>
            <a:r>
              <a:rPr lang="en-GB" noProof="0" dirty="0"/>
              <a:t>Global epidemiology of schizophrenia</a:t>
            </a:r>
          </a:p>
        </p:txBody>
      </p:sp>
      <p:sp>
        <p:nvSpPr>
          <p:cNvPr id="3" name="Text Placeholder 2">
            <a:extLst>
              <a:ext uri="{FF2B5EF4-FFF2-40B4-BE49-F238E27FC236}">
                <a16:creationId xmlns:a16="http://schemas.microsoft.com/office/drawing/2014/main" id="{38ED101B-9DC7-123D-FECA-8224B5F64130}"/>
              </a:ext>
            </a:extLst>
          </p:cNvPr>
          <p:cNvSpPr>
            <a:spLocks noGrp="1"/>
          </p:cNvSpPr>
          <p:nvPr>
            <p:ph type="body" idx="1"/>
          </p:nvPr>
        </p:nvSpPr>
        <p:spPr/>
        <p:txBody>
          <a:bodyPr/>
          <a:lstStyle/>
          <a:p>
            <a:endParaRPr lang="en-GB" noProof="0"/>
          </a:p>
        </p:txBody>
      </p:sp>
    </p:spTree>
    <p:custDataLst>
      <p:tags r:id="rId1"/>
    </p:custDataLst>
    <p:extLst>
      <p:ext uri="{BB962C8B-B14F-4D97-AF65-F5344CB8AC3E}">
        <p14:creationId xmlns:p14="http://schemas.microsoft.com/office/powerpoint/2010/main" val="2774974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85342-708D-D590-BA57-04EA5C57F0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E69E5A-63AC-CC2B-E975-8081BE42A1C0}"/>
              </a:ext>
            </a:extLst>
          </p:cNvPr>
          <p:cNvSpPr>
            <a:spLocks noGrp="1"/>
          </p:cNvSpPr>
          <p:nvPr>
            <p:ph type="title"/>
          </p:nvPr>
        </p:nvSpPr>
        <p:spPr>
          <a:xfrm>
            <a:off x="1219200" y="546100"/>
            <a:ext cx="6642100" cy="2105818"/>
          </a:xfrm>
        </p:spPr>
        <p:txBody>
          <a:bodyPr/>
          <a:lstStyle/>
          <a:p>
            <a:r>
              <a:rPr lang="en-GB" noProof="0"/>
              <a:t>Economic burden of schizophrenia</a:t>
            </a:r>
          </a:p>
        </p:txBody>
      </p:sp>
      <p:sp>
        <p:nvSpPr>
          <p:cNvPr id="5" name="Text Placeholder 4">
            <a:extLst>
              <a:ext uri="{FF2B5EF4-FFF2-40B4-BE49-F238E27FC236}">
                <a16:creationId xmlns:a16="http://schemas.microsoft.com/office/drawing/2014/main" id="{E67D60D1-7BEA-FFAD-24FF-3CFD46635CF5}"/>
              </a:ext>
            </a:extLst>
          </p:cNvPr>
          <p:cNvSpPr>
            <a:spLocks noGrp="1"/>
          </p:cNvSpPr>
          <p:nvPr>
            <p:ph type="body" idx="1"/>
          </p:nvPr>
        </p:nvSpPr>
        <p:spPr>
          <a:xfrm>
            <a:off x="1219200" y="2678906"/>
            <a:ext cx="6642100" cy="1500187"/>
          </a:xfrm>
        </p:spPr>
        <p:txBody>
          <a:bodyPr/>
          <a:lstStyle/>
          <a:p>
            <a:endParaRPr lang="en-GB" noProof="0">
              <a:solidFill>
                <a:schemeClr val="accent3">
                  <a:lumMod val="50000"/>
                </a:schemeClr>
              </a:solidFill>
            </a:endParaRPr>
          </a:p>
        </p:txBody>
      </p:sp>
    </p:spTree>
    <p:custDataLst>
      <p:tags r:id="rId1"/>
    </p:custDataLst>
    <p:extLst>
      <p:ext uri="{BB962C8B-B14F-4D97-AF65-F5344CB8AC3E}">
        <p14:creationId xmlns:p14="http://schemas.microsoft.com/office/powerpoint/2010/main" val="1883814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A9F7A-3C4B-EEDA-188B-0BA19253F9AC}"/>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D1084F56-04C7-B5A1-0CA6-DB8A44541049}"/>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4482B51A-C1EE-22E4-D666-F5D584521C6F}"/>
              </a:ext>
            </a:extLst>
          </p:cNvPr>
          <p:cNvSpPr>
            <a:spLocks noGrp="1"/>
          </p:cNvSpPr>
          <p:nvPr>
            <p:ph type="title"/>
          </p:nvPr>
        </p:nvSpPr>
        <p:spPr/>
        <p:txBody>
          <a:bodyPr/>
          <a:lstStyle/>
          <a:p>
            <a:r>
              <a:rPr lang="en-GB" noProof="0"/>
              <a:t>Direct and indirect costs associated with schizophrenia </a:t>
            </a:r>
          </a:p>
        </p:txBody>
      </p:sp>
      <p:sp>
        <p:nvSpPr>
          <p:cNvPr id="2" name="Content Placeholder 1">
            <a:extLst>
              <a:ext uri="{FF2B5EF4-FFF2-40B4-BE49-F238E27FC236}">
                <a16:creationId xmlns:a16="http://schemas.microsoft.com/office/drawing/2014/main" id="{32DF3DA0-DA83-D3DE-5D90-4189E3E651D4}"/>
              </a:ext>
            </a:extLst>
          </p:cNvPr>
          <p:cNvSpPr>
            <a:spLocks noGrp="1"/>
          </p:cNvSpPr>
          <p:nvPr>
            <p:ph sz="half" idx="21"/>
          </p:nvPr>
        </p:nvSpPr>
        <p:spPr/>
        <p:txBody>
          <a:bodyPr/>
          <a:lstStyle/>
          <a:p>
            <a:r>
              <a:rPr lang="en-GB" noProof="0"/>
              <a:t>A broad spectrum of cost drivers contributes to the overall economic burden of schizophrenia</a:t>
            </a:r>
          </a:p>
          <a:p>
            <a:r>
              <a:rPr lang="en-GB" noProof="0"/>
              <a:t>The </a:t>
            </a:r>
            <a:r>
              <a:rPr lang="en-GB" b="1" noProof="0"/>
              <a:t>costs of schizophrenia </a:t>
            </a:r>
            <a:r>
              <a:rPr lang="en-GB" noProof="0"/>
              <a:t>can be evaluated from the perspective of the </a:t>
            </a:r>
            <a:r>
              <a:rPr lang="en-GB" b="1" noProof="0"/>
              <a:t>healthcare system</a:t>
            </a:r>
            <a:r>
              <a:rPr lang="en-GB" noProof="0"/>
              <a:t>, </a:t>
            </a:r>
            <a:r>
              <a:rPr lang="en-GB" b="1" noProof="0"/>
              <a:t>patients</a:t>
            </a:r>
            <a:r>
              <a:rPr lang="en-GB" noProof="0"/>
              <a:t> (including caregivers and family members), or </a:t>
            </a:r>
            <a:r>
              <a:rPr lang="en-GB" b="1" noProof="0"/>
              <a:t>society</a:t>
            </a:r>
          </a:p>
        </p:txBody>
      </p:sp>
      <p:sp>
        <p:nvSpPr>
          <p:cNvPr id="24" name="Text Placeholder 23">
            <a:extLst>
              <a:ext uri="{FF2B5EF4-FFF2-40B4-BE49-F238E27FC236}">
                <a16:creationId xmlns:a16="http://schemas.microsoft.com/office/drawing/2014/main" id="{FC827A7E-B8CE-B0AA-C5B4-FFEAAB42542A}"/>
              </a:ext>
            </a:extLst>
          </p:cNvPr>
          <p:cNvSpPr>
            <a:spLocks noGrp="1"/>
          </p:cNvSpPr>
          <p:nvPr>
            <p:ph type="body" sz="quarter" idx="18"/>
          </p:nvPr>
        </p:nvSpPr>
        <p:spPr/>
        <p:txBody>
          <a:bodyPr/>
          <a:lstStyle/>
          <a:p>
            <a:endParaRPr lang="en-GB" noProof="0"/>
          </a:p>
          <a:p>
            <a:r>
              <a:rPr lang="en-GB" noProof="0"/>
              <a:t>HC=healthcare; HCP=healthcare professional</a:t>
            </a:r>
          </a:p>
          <a:p>
            <a:r>
              <a:rPr lang="en-GB" noProof="0"/>
              <a:t>Kotzeva et al. J Med Econ 2023;26:70–83</a:t>
            </a:r>
          </a:p>
        </p:txBody>
      </p:sp>
      <p:sp>
        <p:nvSpPr>
          <p:cNvPr id="6" name="Slide Number Placeholder 5">
            <a:extLst>
              <a:ext uri="{FF2B5EF4-FFF2-40B4-BE49-F238E27FC236}">
                <a16:creationId xmlns:a16="http://schemas.microsoft.com/office/drawing/2014/main" id="{4434C96E-A3BE-DB17-3C97-599D60275E2F}"/>
              </a:ext>
            </a:extLst>
          </p:cNvPr>
          <p:cNvSpPr>
            <a:spLocks noGrp="1"/>
          </p:cNvSpPr>
          <p:nvPr>
            <p:ph type="sldNum" sz="quarter" idx="4"/>
          </p:nvPr>
        </p:nvSpPr>
        <p:spPr/>
        <p:txBody>
          <a:bodyPr/>
          <a:lstStyle/>
          <a:p>
            <a:fld id="{6DBC486D-4FAB-B746-8B02-8D7C842291C6}" type="slidenum">
              <a:rPr lang="en-GB" noProof="0" smtClean="0"/>
              <a:pPr/>
              <a:t>21</a:t>
            </a:fld>
            <a:endParaRPr lang="en-GB" noProof="0"/>
          </a:p>
        </p:txBody>
      </p:sp>
      <p:sp>
        <p:nvSpPr>
          <p:cNvPr id="117" name="TextBox 116">
            <a:extLst>
              <a:ext uri="{FF2B5EF4-FFF2-40B4-BE49-F238E27FC236}">
                <a16:creationId xmlns:a16="http://schemas.microsoft.com/office/drawing/2014/main" id="{9A82F34F-7BA8-6D30-D6F6-1B865918B1BA}"/>
              </a:ext>
            </a:extLst>
          </p:cNvPr>
          <p:cNvSpPr txBox="1"/>
          <p:nvPr/>
        </p:nvSpPr>
        <p:spPr>
          <a:xfrm>
            <a:off x="4886475" y="1333676"/>
            <a:ext cx="5574253" cy="307777"/>
          </a:xfrm>
          <a:prstGeom prst="rect">
            <a:avLst/>
          </a:prstGeom>
          <a:noFill/>
        </p:spPr>
        <p:txBody>
          <a:bodyPr wrap="square" rtlCol="0">
            <a:spAutoFit/>
          </a:bodyPr>
          <a:lstStyle/>
          <a:p>
            <a:pPr algn="ctr"/>
            <a:r>
              <a:rPr lang="en-GB" sz="1400" b="1" noProof="0">
                <a:solidFill>
                  <a:schemeClr val="accent2">
                    <a:lumMod val="50000"/>
                  </a:schemeClr>
                </a:solidFill>
              </a:rPr>
              <a:t>Characterization of the economic burden of schizophrenia</a:t>
            </a:r>
          </a:p>
        </p:txBody>
      </p:sp>
      <p:cxnSp>
        <p:nvCxnSpPr>
          <p:cNvPr id="211" name="Straight Connector 210">
            <a:extLst>
              <a:ext uri="{FF2B5EF4-FFF2-40B4-BE49-F238E27FC236}">
                <a16:creationId xmlns:a16="http://schemas.microsoft.com/office/drawing/2014/main" id="{C4AE08FF-A0FA-5CC2-AC28-4DDC314EA037}"/>
              </a:ext>
            </a:extLst>
          </p:cNvPr>
          <p:cNvCxnSpPr/>
          <p:nvPr/>
        </p:nvCxnSpPr>
        <p:spPr>
          <a:xfrm>
            <a:off x="5092650" y="1797641"/>
            <a:ext cx="548787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904793DD-3416-4A38-7C22-FBB954EDACCF}"/>
              </a:ext>
            </a:extLst>
          </p:cNvPr>
          <p:cNvCxnSpPr>
            <a:endCxn id="187" idx="0"/>
          </p:cNvCxnSpPr>
          <p:nvPr/>
        </p:nvCxnSpPr>
        <p:spPr>
          <a:xfrm>
            <a:off x="5092650" y="1797641"/>
            <a:ext cx="0" cy="208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5FFBEAA1-172B-0F91-59D8-BD55E78B6A7F}"/>
              </a:ext>
            </a:extLst>
          </p:cNvPr>
          <p:cNvCxnSpPr/>
          <p:nvPr/>
        </p:nvCxnSpPr>
        <p:spPr>
          <a:xfrm>
            <a:off x="10584427" y="1797641"/>
            <a:ext cx="0" cy="208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92340080-3820-BC26-D4A7-6B79A2CC837E}"/>
              </a:ext>
            </a:extLst>
          </p:cNvPr>
          <p:cNvCxnSpPr/>
          <p:nvPr/>
        </p:nvCxnSpPr>
        <p:spPr>
          <a:xfrm>
            <a:off x="4146961" y="2260084"/>
            <a:ext cx="110334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4857B50E-D48C-DEE9-7748-95EB919FFBE8}"/>
              </a:ext>
            </a:extLst>
          </p:cNvPr>
          <p:cNvCxnSpPr/>
          <p:nvPr/>
        </p:nvCxnSpPr>
        <p:spPr>
          <a:xfrm>
            <a:off x="4148932" y="2260761"/>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45B69FD-28CF-361C-FC9D-34504898B71F}"/>
              </a:ext>
            </a:extLst>
          </p:cNvPr>
          <p:cNvCxnSpPr/>
          <p:nvPr/>
        </p:nvCxnSpPr>
        <p:spPr>
          <a:xfrm>
            <a:off x="5247347" y="2260761"/>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F4B1BF02-9EE2-7E57-3151-D37D1D9DCAC6}"/>
              </a:ext>
            </a:extLst>
          </p:cNvPr>
          <p:cNvCxnSpPr>
            <a:cxnSpLocks/>
          </p:cNvCxnSpPr>
          <p:nvPr/>
        </p:nvCxnSpPr>
        <p:spPr>
          <a:xfrm>
            <a:off x="6581739" y="2260084"/>
            <a:ext cx="291320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C9DD69-DBA5-246F-FF06-C38F09322D38}"/>
              </a:ext>
            </a:extLst>
          </p:cNvPr>
          <p:cNvCxnSpPr/>
          <p:nvPr/>
        </p:nvCxnSpPr>
        <p:spPr>
          <a:xfrm>
            <a:off x="6583709" y="2260761"/>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98CEB807-459A-F67F-2FE7-8081742AB22B}"/>
              </a:ext>
            </a:extLst>
          </p:cNvPr>
          <p:cNvCxnSpPr/>
          <p:nvPr/>
        </p:nvCxnSpPr>
        <p:spPr>
          <a:xfrm>
            <a:off x="9494941" y="2260761"/>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AD2D77B2-3218-0F87-2CCE-57BC06ACBA24}"/>
              </a:ext>
            </a:extLst>
          </p:cNvPr>
          <p:cNvCxnSpPr>
            <a:cxnSpLocks/>
            <a:stCxn id="191" idx="2"/>
          </p:cNvCxnSpPr>
          <p:nvPr/>
        </p:nvCxnSpPr>
        <p:spPr>
          <a:xfrm flipH="1">
            <a:off x="7929649" y="1902196"/>
            <a:ext cx="32" cy="357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486AE9D5-AACC-1695-9C95-F97249210DAE}"/>
              </a:ext>
            </a:extLst>
          </p:cNvPr>
          <p:cNvCxnSpPr>
            <a:cxnSpLocks/>
          </p:cNvCxnSpPr>
          <p:nvPr/>
        </p:nvCxnSpPr>
        <p:spPr>
          <a:xfrm>
            <a:off x="10085603" y="2215165"/>
            <a:ext cx="0" cy="40776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9119FDB6-E8A3-56FF-1884-6371CE93DC12}"/>
              </a:ext>
            </a:extLst>
          </p:cNvPr>
          <p:cNvCxnSpPr>
            <a:cxnSpLocks/>
            <a:endCxn id="193" idx="1"/>
          </p:cNvCxnSpPr>
          <p:nvPr/>
        </p:nvCxnSpPr>
        <p:spPr>
          <a:xfrm>
            <a:off x="10085603" y="2607667"/>
            <a:ext cx="24794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44705130-0AAE-549A-0D6B-79EEE5F92B9F}"/>
              </a:ext>
            </a:extLst>
          </p:cNvPr>
          <p:cNvCxnSpPr>
            <a:cxnSpLocks/>
            <a:endCxn id="192" idx="1"/>
          </p:cNvCxnSpPr>
          <p:nvPr/>
        </p:nvCxnSpPr>
        <p:spPr>
          <a:xfrm>
            <a:off x="10076738" y="2421027"/>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10BE77EC-6C60-B5BE-0783-C79DFAE3287D}"/>
              </a:ext>
            </a:extLst>
          </p:cNvPr>
          <p:cNvCxnSpPr>
            <a:cxnSpLocks/>
          </p:cNvCxnSpPr>
          <p:nvPr/>
        </p:nvCxnSpPr>
        <p:spPr>
          <a:xfrm>
            <a:off x="4888926" y="2472178"/>
            <a:ext cx="141" cy="2028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E49A0233-3BF4-EF4C-D0EC-8DD6C611A6AA}"/>
              </a:ext>
            </a:extLst>
          </p:cNvPr>
          <p:cNvCxnSpPr>
            <a:cxnSpLocks/>
          </p:cNvCxnSpPr>
          <p:nvPr/>
        </p:nvCxnSpPr>
        <p:spPr>
          <a:xfrm>
            <a:off x="3799456" y="2472178"/>
            <a:ext cx="0" cy="19915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DFF470CC-6110-5C01-5B34-D6C867E40966}"/>
              </a:ext>
            </a:extLst>
          </p:cNvPr>
          <p:cNvCxnSpPr>
            <a:cxnSpLocks/>
          </p:cNvCxnSpPr>
          <p:nvPr/>
        </p:nvCxnSpPr>
        <p:spPr>
          <a:xfrm>
            <a:off x="6999774" y="2945039"/>
            <a:ext cx="0" cy="14991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6D9B6258-24DE-8D59-F28E-3D5DB929819D}"/>
              </a:ext>
            </a:extLst>
          </p:cNvPr>
          <p:cNvCxnSpPr>
            <a:cxnSpLocks/>
          </p:cNvCxnSpPr>
          <p:nvPr/>
        </p:nvCxnSpPr>
        <p:spPr>
          <a:xfrm>
            <a:off x="8323783" y="2945039"/>
            <a:ext cx="0" cy="14991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8343363-E483-9A9E-A752-6ECFED022CAD}"/>
              </a:ext>
            </a:extLst>
          </p:cNvPr>
          <p:cNvCxnSpPr>
            <a:cxnSpLocks/>
          </p:cNvCxnSpPr>
          <p:nvPr/>
        </p:nvCxnSpPr>
        <p:spPr>
          <a:xfrm>
            <a:off x="9483208" y="2564804"/>
            <a:ext cx="0" cy="823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36AD7A3D-8E3F-618E-36CB-F9B99D4EC89B}"/>
              </a:ext>
            </a:extLst>
          </p:cNvPr>
          <p:cNvCxnSpPr>
            <a:cxnSpLocks/>
          </p:cNvCxnSpPr>
          <p:nvPr/>
        </p:nvCxnSpPr>
        <p:spPr>
          <a:xfrm>
            <a:off x="6591341" y="2260084"/>
            <a:ext cx="29036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03EA3750-ADC8-93B2-284A-E577CAE1B863}"/>
              </a:ext>
            </a:extLst>
          </p:cNvPr>
          <p:cNvCxnSpPr/>
          <p:nvPr/>
        </p:nvCxnSpPr>
        <p:spPr>
          <a:xfrm>
            <a:off x="6593312" y="2260761"/>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E2206BF-AA10-E0C6-B5F5-D13DF545CEC2}"/>
              </a:ext>
            </a:extLst>
          </p:cNvPr>
          <p:cNvCxnSpPr>
            <a:cxnSpLocks/>
          </p:cNvCxnSpPr>
          <p:nvPr/>
        </p:nvCxnSpPr>
        <p:spPr>
          <a:xfrm>
            <a:off x="6451141" y="2599529"/>
            <a:ext cx="78911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7C611869-5459-5B47-B13E-522A60C49BFB}"/>
              </a:ext>
            </a:extLst>
          </p:cNvPr>
          <p:cNvCxnSpPr/>
          <p:nvPr/>
        </p:nvCxnSpPr>
        <p:spPr>
          <a:xfrm>
            <a:off x="6581739" y="2568769"/>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617A35FC-E336-7DB8-DA77-B03E7EED7F23}"/>
              </a:ext>
            </a:extLst>
          </p:cNvPr>
          <p:cNvCxnSpPr>
            <a:cxnSpLocks/>
            <a:endCxn id="198" idx="0"/>
          </p:cNvCxnSpPr>
          <p:nvPr/>
        </p:nvCxnSpPr>
        <p:spPr>
          <a:xfrm>
            <a:off x="6451141" y="2599529"/>
            <a:ext cx="1" cy="8106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1FD1828D-1DD4-E084-4126-87125D8FB923}"/>
              </a:ext>
            </a:extLst>
          </p:cNvPr>
          <p:cNvCxnSpPr>
            <a:cxnSpLocks/>
          </p:cNvCxnSpPr>
          <p:nvPr/>
        </p:nvCxnSpPr>
        <p:spPr>
          <a:xfrm>
            <a:off x="7243182" y="2599529"/>
            <a:ext cx="0" cy="8106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B90CDA24-2C78-F7A5-BB62-C1D6E94D455D}"/>
              </a:ext>
            </a:extLst>
          </p:cNvPr>
          <p:cNvCxnSpPr>
            <a:cxnSpLocks/>
          </p:cNvCxnSpPr>
          <p:nvPr/>
        </p:nvCxnSpPr>
        <p:spPr>
          <a:xfrm>
            <a:off x="8075023" y="2599529"/>
            <a:ext cx="78911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84993504-E387-50FC-3547-267340606A8C}"/>
              </a:ext>
            </a:extLst>
          </p:cNvPr>
          <p:cNvCxnSpPr/>
          <p:nvPr/>
        </p:nvCxnSpPr>
        <p:spPr>
          <a:xfrm>
            <a:off x="8205620" y="2568769"/>
            <a:ext cx="0" cy="61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C21716FD-9255-80EE-01B3-0B727986D101}"/>
              </a:ext>
            </a:extLst>
          </p:cNvPr>
          <p:cNvCxnSpPr>
            <a:cxnSpLocks/>
          </p:cNvCxnSpPr>
          <p:nvPr/>
        </p:nvCxnSpPr>
        <p:spPr>
          <a:xfrm>
            <a:off x="8075023" y="2599529"/>
            <a:ext cx="0" cy="8106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C5789C8C-0FB4-252A-C687-EC87D5863280}"/>
              </a:ext>
            </a:extLst>
          </p:cNvPr>
          <p:cNvCxnSpPr>
            <a:cxnSpLocks/>
          </p:cNvCxnSpPr>
          <p:nvPr/>
        </p:nvCxnSpPr>
        <p:spPr>
          <a:xfrm>
            <a:off x="8867064" y="2599529"/>
            <a:ext cx="0" cy="8106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EA715B17-313A-0042-E962-A2166AE6396E}"/>
              </a:ext>
            </a:extLst>
          </p:cNvPr>
          <p:cNvCxnSpPr>
            <a:cxnSpLocks/>
          </p:cNvCxnSpPr>
          <p:nvPr/>
        </p:nvCxnSpPr>
        <p:spPr>
          <a:xfrm>
            <a:off x="6999774" y="3086301"/>
            <a:ext cx="132400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A1F2CCEC-4922-9B0D-CF92-EDDC479324DD}"/>
              </a:ext>
            </a:extLst>
          </p:cNvPr>
          <p:cNvCxnSpPr>
            <a:cxnSpLocks/>
          </p:cNvCxnSpPr>
          <p:nvPr/>
        </p:nvCxnSpPr>
        <p:spPr>
          <a:xfrm>
            <a:off x="6999774" y="3383134"/>
            <a:ext cx="132400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448100E8-720C-D15E-7D07-FAF5BB853245}"/>
              </a:ext>
            </a:extLst>
          </p:cNvPr>
          <p:cNvCxnSpPr>
            <a:cxnSpLocks/>
          </p:cNvCxnSpPr>
          <p:nvPr/>
        </p:nvCxnSpPr>
        <p:spPr>
          <a:xfrm>
            <a:off x="6999774" y="3712087"/>
            <a:ext cx="132400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10CDC3A0-7173-BF9A-224D-8BEA857F2D18}"/>
              </a:ext>
            </a:extLst>
          </p:cNvPr>
          <p:cNvCxnSpPr>
            <a:cxnSpLocks/>
          </p:cNvCxnSpPr>
          <p:nvPr/>
        </p:nvCxnSpPr>
        <p:spPr>
          <a:xfrm>
            <a:off x="6999774" y="4075244"/>
            <a:ext cx="132400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EE0F2629-5500-1CD8-3332-801465278C85}"/>
              </a:ext>
            </a:extLst>
          </p:cNvPr>
          <p:cNvCxnSpPr>
            <a:cxnSpLocks/>
          </p:cNvCxnSpPr>
          <p:nvPr/>
        </p:nvCxnSpPr>
        <p:spPr>
          <a:xfrm>
            <a:off x="6999774" y="4444166"/>
            <a:ext cx="132400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E7F2A521-C9EF-7C28-7CAE-A83373829BE4}"/>
              </a:ext>
            </a:extLst>
          </p:cNvPr>
          <p:cNvCxnSpPr>
            <a:cxnSpLocks/>
          </p:cNvCxnSpPr>
          <p:nvPr/>
        </p:nvCxnSpPr>
        <p:spPr>
          <a:xfrm>
            <a:off x="9478479" y="2834598"/>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6C07CD92-8A6C-1E24-DC20-99526BC65814}"/>
              </a:ext>
            </a:extLst>
          </p:cNvPr>
          <p:cNvCxnSpPr>
            <a:cxnSpLocks/>
          </p:cNvCxnSpPr>
          <p:nvPr/>
        </p:nvCxnSpPr>
        <p:spPr>
          <a:xfrm>
            <a:off x="9478479" y="3140156"/>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292C088C-4031-30BD-DE66-17A2EA573816}"/>
              </a:ext>
            </a:extLst>
          </p:cNvPr>
          <p:cNvCxnSpPr>
            <a:cxnSpLocks/>
          </p:cNvCxnSpPr>
          <p:nvPr/>
        </p:nvCxnSpPr>
        <p:spPr>
          <a:xfrm>
            <a:off x="9478479" y="3384002"/>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6F8DAB37-28A4-1160-CBE6-924F029E55EB}"/>
              </a:ext>
            </a:extLst>
          </p:cNvPr>
          <p:cNvCxnSpPr>
            <a:cxnSpLocks/>
          </p:cNvCxnSpPr>
          <p:nvPr/>
        </p:nvCxnSpPr>
        <p:spPr>
          <a:xfrm>
            <a:off x="4889068" y="2593018"/>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92864181-83B6-3940-48EF-998D913CF85B}"/>
              </a:ext>
            </a:extLst>
          </p:cNvPr>
          <p:cNvCxnSpPr>
            <a:cxnSpLocks/>
          </p:cNvCxnSpPr>
          <p:nvPr/>
        </p:nvCxnSpPr>
        <p:spPr>
          <a:xfrm>
            <a:off x="4889068" y="2892520"/>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63B7D66A-E4C5-BBA5-C2CE-C32EE383A362}"/>
              </a:ext>
            </a:extLst>
          </p:cNvPr>
          <p:cNvCxnSpPr>
            <a:cxnSpLocks/>
          </p:cNvCxnSpPr>
          <p:nvPr/>
        </p:nvCxnSpPr>
        <p:spPr>
          <a:xfrm>
            <a:off x="4889068" y="3222407"/>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238D3185-C7ED-DA18-A025-50FBE789D597}"/>
              </a:ext>
            </a:extLst>
          </p:cNvPr>
          <p:cNvCxnSpPr>
            <a:cxnSpLocks/>
          </p:cNvCxnSpPr>
          <p:nvPr/>
        </p:nvCxnSpPr>
        <p:spPr>
          <a:xfrm>
            <a:off x="4889068" y="3527684"/>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FF8DC8F0-4AC1-F796-DC71-11C551DC16A4}"/>
              </a:ext>
            </a:extLst>
          </p:cNvPr>
          <p:cNvCxnSpPr>
            <a:cxnSpLocks/>
          </p:cNvCxnSpPr>
          <p:nvPr/>
        </p:nvCxnSpPr>
        <p:spPr>
          <a:xfrm>
            <a:off x="4889068" y="3858467"/>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94041CEC-2D31-B9CA-3611-AEDD6040920B}"/>
              </a:ext>
            </a:extLst>
          </p:cNvPr>
          <p:cNvCxnSpPr>
            <a:cxnSpLocks/>
          </p:cNvCxnSpPr>
          <p:nvPr/>
        </p:nvCxnSpPr>
        <p:spPr>
          <a:xfrm>
            <a:off x="4889068" y="4177502"/>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5E79C184-9FEB-9785-C3F7-416D25D2EE7D}"/>
              </a:ext>
            </a:extLst>
          </p:cNvPr>
          <p:cNvCxnSpPr>
            <a:cxnSpLocks/>
          </p:cNvCxnSpPr>
          <p:nvPr/>
        </p:nvCxnSpPr>
        <p:spPr>
          <a:xfrm>
            <a:off x="4889068" y="4501161"/>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4A788524-916E-C694-1777-EB539BAF661E}"/>
              </a:ext>
            </a:extLst>
          </p:cNvPr>
          <p:cNvCxnSpPr>
            <a:cxnSpLocks/>
          </p:cNvCxnSpPr>
          <p:nvPr/>
        </p:nvCxnSpPr>
        <p:spPr>
          <a:xfrm>
            <a:off x="3799456" y="2612551"/>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B9E8BCAC-AE6F-AD3B-BE3E-6FA69C2B5425}"/>
              </a:ext>
            </a:extLst>
          </p:cNvPr>
          <p:cNvCxnSpPr>
            <a:cxnSpLocks/>
          </p:cNvCxnSpPr>
          <p:nvPr/>
        </p:nvCxnSpPr>
        <p:spPr>
          <a:xfrm>
            <a:off x="3799456" y="2920475"/>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AA29C4F9-ACC7-5EE2-BA40-7CDB39E9A5D0}"/>
              </a:ext>
            </a:extLst>
          </p:cNvPr>
          <p:cNvCxnSpPr>
            <a:cxnSpLocks/>
          </p:cNvCxnSpPr>
          <p:nvPr/>
        </p:nvCxnSpPr>
        <p:spPr>
          <a:xfrm>
            <a:off x="3799456" y="3223156"/>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705DF731-420D-4891-855B-818164D1BC7A}"/>
              </a:ext>
            </a:extLst>
          </p:cNvPr>
          <p:cNvCxnSpPr>
            <a:cxnSpLocks/>
          </p:cNvCxnSpPr>
          <p:nvPr/>
        </p:nvCxnSpPr>
        <p:spPr>
          <a:xfrm>
            <a:off x="3799456" y="3535680"/>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63416A10-2BC0-B091-79A7-A9E737341654}"/>
              </a:ext>
            </a:extLst>
          </p:cNvPr>
          <p:cNvCxnSpPr>
            <a:cxnSpLocks/>
          </p:cNvCxnSpPr>
          <p:nvPr/>
        </p:nvCxnSpPr>
        <p:spPr>
          <a:xfrm>
            <a:off x="3799456" y="3843674"/>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F6C0F0FC-9572-48CB-2730-7ED7BDE0ABC1}"/>
              </a:ext>
            </a:extLst>
          </p:cNvPr>
          <p:cNvCxnSpPr>
            <a:cxnSpLocks/>
          </p:cNvCxnSpPr>
          <p:nvPr/>
        </p:nvCxnSpPr>
        <p:spPr>
          <a:xfrm>
            <a:off x="3799456" y="4147054"/>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4100FEEE-41DC-904A-3C65-178177AABB94}"/>
              </a:ext>
            </a:extLst>
          </p:cNvPr>
          <p:cNvCxnSpPr>
            <a:cxnSpLocks/>
          </p:cNvCxnSpPr>
          <p:nvPr/>
        </p:nvCxnSpPr>
        <p:spPr>
          <a:xfrm>
            <a:off x="3799456" y="4463699"/>
            <a:ext cx="25681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9" name="object 56"/>
          <p:cNvSpPr txBox="1"/>
          <p:nvPr/>
        </p:nvSpPr>
        <p:spPr>
          <a:xfrm>
            <a:off x="3448049" y="4622001"/>
            <a:ext cx="1440147" cy="654923"/>
          </a:xfrm>
          <a:prstGeom prst="rect">
            <a:avLst/>
          </a:prstGeom>
        </p:spPr>
        <p:txBody>
          <a:bodyPr vert="horz" wrap="square" lIns="0" tIns="15875" rIns="0" bIns="0" rtlCol="0">
            <a:spAutoFit/>
          </a:bodyPr>
          <a:lstStyle/>
          <a:p>
            <a:pPr marL="18415">
              <a:lnSpc>
                <a:spcPct val="125000"/>
              </a:lnSpc>
              <a:spcBef>
                <a:spcPts val="125"/>
              </a:spcBef>
            </a:pPr>
            <a:r>
              <a:rPr lang="en-GB" sz="800" noProof="0">
                <a:solidFill>
                  <a:schemeClr val="tx2"/>
                </a:solidFill>
                <a:latin typeface="+mj-lt"/>
                <a:cs typeface="Times New Roman"/>
              </a:rPr>
              <a:t>Stakeholder</a:t>
            </a:r>
            <a:r>
              <a:rPr lang="en-GB" sz="800" spc="55" noProof="0">
                <a:solidFill>
                  <a:schemeClr val="tx2"/>
                </a:solidFill>
                <a:latin typeface="+mj-lt"/>
                <a:cs typeface="Times New Roman"/>
              </a:rPr>
              <a:t> </a:t>
            </a:r>
            <a:r>
              <a:rPr lang="en-GB" sz="800" spc="-10" noProof="0">
                <a:solidFill>
                  <a:schemeClr val="tx2"/>
                </a:solidFill>
                <a:latin typeface="+mj-lt"/>
                <a:cs typeface="Times New Roman"/>
              </a:rPr>
              <a:t>perspective</a:t>
            </a:r>
            <a:endParaRPr lang="en-GB" sz="800" noProof="0">
              <a:solidFill>
                <a:schemeClr val="tx2"/>
              </a:solidFill>
              <a:latin typeface="+mj-lt"/>
              <a:cs typeface="Times New Roman"/>
            </a:endParaRPr>
          </a:p>
          <a:p>
            <a:pPr marL="12700" marR="489584">
              <a:lnSpc>
                <a:spcPct val="125000"/>
              </a:lnSpc>
              <a:spcBef>
                <a:spcPts val="140"/>
              </a:spcBef>
            </a:pPr>
            <a:r>
              <a:rPr lang="en-GB" sz="800" b="1" spc="-10" noProof="0">
                <a:solidFill>
                  <a:schemeClr val="tx2"/>
                </a:solidFill>
                <a:latin typeface="+mj-lt"/>
                <a:cs typeface="Times New Roman"/>
              </a:rPr>
              <a:t>Healthcare</a:t>
            </a:r>
            <a:r>
              <a:rPr lang="en-GB" sz="800" b="1" spc="500" noProof="0">
                <a:solidFill>
                  <a:schemeClr val="tx2"/>
                </a:solidFill>
                <a:latin typeface="+mj-lt"/>
                <a:cs typeface="Times New Roman"/>
              </a:rPr>
              <a:t> </a:t>
            </a:r>
          </a:p>
          <a:p>
            <a:pPr marL="12700" marR="489584">
              <a:lnSpc>
                <a:spcPct val="125000"/>
              </a:lnSpc>
              <a:spcBef>
                <a:spcPts val="140"/>
              </a:spcBef>
            </a:pPr>
            <a:r>
              <a:rPr lang="en-GB" sz="800" b="1" spc="-10" noProof="0">
                <a:solidFill>
                  <a:schemeClr val="tx2"/>
                </a:solidFill>
                <a:latin typeface="+mj-lt"/>
                <a:cs typeface="Times New Roman"/>
              </a:rPr>
              <a:t>Societal</a:t>
            </a:r>
            <a:r>
              <a:rPr lang="en-GB" sz="800" b="1" spc="500" noProof="0">
                <a:solidFill>
                  <a:schemeClr val="tx2"/>
                </a:solidFill>
                <a:latin typeface="+mj-lt"/>
                <a:cs typeface="Times New Roman"/>
              </a:rPr>
              <a:t> </a:t>
            </a:r>
          </a:p>
          <a:p>
            <a:pPr marL="12700" marR="489584">
              <a:lnSpc>
                <a:spcPct val="125000"/>
              </a:lnSpc>
              <a:spcBef>
                <a:spcPts val="140"/>
              </a:spcBef>
            </a:pPr>
            <a:r>
              <a:rPr lang="en-GB" sz="800" b="1" spc="-10" noProof="0">
                <a:solidFill>
                  <a:schemeClr val="tx2"/>
                </a:solidFill>
                <a:latin typeface="+mj-lt"/>
                <a:cs typeface="Times New Roman"/>
              </a:rPr>
              <a:t>Patient</a:t>
            </a:r>
            <a:endParaRPr lang="en-GB" sz="800" noProof="0">
              <a:solidFill>
                <a:schemeClr val="tx2"/>
              </a:solidFill>
              <a:latin typeface="+mj-lt"/>
              <a:cs typeface="Times New Roman"/>
            </a:endParaRPr>
          </a:p>
        </p:txBody>
      </p:sp>
      <p:grpSp>
        <p:nvGrpSpPr>
          <p:cNvPr id="12" name="Group 11">
            <a:extLst>
              <a:ext uri="{FF2B5EF4-FFF2-40B4-BE49-F238E27FC236}">
                <a16:creationId xmlns:a16="http://schemas.microsoft.com/office/drawing/2014/main" id="{64E6B032-5DA2-8EC4-A5B5-AB1F088BEC23}"/>
              </a:ext>
            </a:extLst>
          </p:cNvPr>
          <p:cNvGrpSpPr/>
          <p:nvPr/>
        </p:nvGrpSpPr>
        <p:grpSpPr>
          <a:xfrm>
            <a:off x="4307698" y="4879246"/>
            <a:ext cx="1600515" cy="21160"/>
            <a:chOff x="4335659" y="4879246"/>
            <a:chExt cx="1600515" cy="21160"/>
          </a:xfrm>
        </p:grpSpPr>
        <p:sp>
          <p:nvSpPr>
            <p:cNvPr id="121" name="object 58"/>
            <p:cNvSpPr/>
            <p:nvPr/>
          </p:nvSpPr>
          <p:spPr>
            <a:xfrm>
              <a:off x="4335659" y="4879246"/>
              <a:ext cx="577678" cy="21160"/>
            </a:xfrm>
            <a:custGeom>
              <a:avLst/>
              <a:gdLst/>
              <a:ahLst/>
              <a:cxnLst/>
              <a:rect l="l" t="t" r="r" b="b"/>
              <a:pathLst>
                <a:path w="465455" h="24764">
                  <a:moveTo>
                    <a:pt x="465289" y="0"/>
                  </a:moveTo>
                  <a:lnTo>
                    <a:pt x="0" y="0"/>
                  </a:lnTo>
                  <a:lnTo>
                    <a:pt x="0" y="24625"/>
                  </a:lnTo>
                  <a:lnTo>
                    <a:pt x="465289" y="24625"/>
                  </a:lnTo>
                  <a:lnTo>
                    <a:pt x="465289" y="0"/>
                  </a:lnTo>
                  <a:close/>
                </a:path>
              </a:pathLst>
            </a:custGeom>
            <a:solidFill>
              <a:srgbClr val="0D76BF"/>
            </a:solidFill>
            <a:ln>
              <a:solidFill>
                <a:srgbClr val="0D76BF"/>
              </a:solidFill>
            </a:ln>
          </p:spPr>
          <p:txBody>
            <a:bodyPr wrap="square" lIns="0" tIns="0" rIns="0" bIns="0" rtlCol="0"/>
            <a:lstStyle/>
            <a:p>
              <a:endParaRPr lang="en-GB" sz="2000" noProof="0">
                <a:solidFill>
                  <a:schemeClr val="tx2"/>
                </a:solidFill>
              </a:endParaRPr>
            </a:p>
          </p:txBody>
        </p:sp>
        <p:sp>
          <p:nvSpPr>
            <p:cNvPr id="122" name="object 59"/>
            <p:cNvSpPr/>
            <p:nvPr/>
          </p:nvSpPr>
          <p:spPr>
            <a:xfrm>
              <a:off x="4957353" y="4889826"/>
              <a:ext cx="978821" cy="0"/>
            </a:xfrm>
            <a:custGeom>
              <a:avLst/>
              <a:gdLst/>
              <a:ahLst/>
              <a:cxnLst/>
              <a:rect l="l" t="t" r="r" b="b"/>
              <a:pathLst>
                <a:path w="788669">
                  <a:moveTo>
                    <a:pt x="0" y="0"/>
                  </a:moveTo>
                  <a:lnTo>
                    <a:pt x="788573" y="0"/>
                  </a:lnTo>
                </a:path>
              </a:pathLst>
            </a:custGeom>
            <a:solidFill>
              <a:schemeClr val="accent3">
                <a:lumMod val="75000"/>
              </a:schemeClr>
            </a:solidFill>
            <a:ln w="24625">
              <a:solidFill>
                <a:srgbClr val="0D76BF"/>
              </a:solidFill>
              <a:prstDash val="sysDash"/>
            </a:ln>
          </p:spPr>
          <p:txBody>
            <a:bodyPr wrap="square" lIns="0" tIns="0" rIns="0" bIns="0" rtlCol="0"/>
            <a:lstStyle/>
            <a:p>
              <a:endParaRPr lang="en-GB" sz="2000" noProof="0">
                <a:solidFill>
                  <a:schemeClr val="tx2"/>
                </a:solidFill>
              </a:endParaRPr>
            </a:p>
          </p:txBody>
        </p:sp>
      </p:grpSp>
      <p:grpSp>
        <p:nvGrpSpPr>
          <p:cNvPr id="11" name="Group 10">
            <a:extLst>
              <a:ext uri="{FF2B5EF4-FFF2-40B4-BE49-F238E27FC236}">
                <a16:creationId xmlns:a16="http://schemas.microsoft.com/office/drawing/2014/main" id="{6F7E7CD3-8484-000F-D566-F14EF741D911}"/>
              </a:ext>
            </a:extLst>
          </p:cNvPr>
          <p:cNvGrpSpPr/>
          <p:nvPr/>
        </p:nvGrpSpPr>
        <p:grpSpPr>
          <a:xfrm>
            <a:off x="4307698" y="5040785"/>
            <a:ext cx="6892032" cy="21160"/>
            <a:chOff x="4307698" y="5002685"/>
            <a:chExt cx="6892032" cy="21160"/>
          </a:xfrm>
        </p:grpSpPr>
        <p:sp>
          <p:nvSpPr>
            <p:cNvPr id="123" name="object 60"/>
            <p:cNvSpPr/>
            <p:nvPr/>
          </p:nvSpPr>
          <p:spPr>
            <a:xfrm>
              <a:off x="4307698" y="5002685"/>
              <a:ext cx="5839036" cy="21160"/>
            </a:xfrm>
            <a:custGeom>
              <a:avLst/>
              <a:gdLst/>
              <a:ahLst/>
              <a:cxnLst/>
              <a:rect l="l" t="t" r="r" b="b"/>
              <a:pathLst>
                <a:path w="4704715" h="24764">
                  <a:moveTo>
                    <a:pt x="4704219" y="0"/>
                  </a:moveTo>
                  <a:lnTo>
                    <a:pt x="0" y="0"/>
                  </a:lnTo>
                  <a:lnTo>
                    <a:pt x="0" y="24625"/>
                  </a:lnTo>
                  <a:lnTo>
                    <a:pt x="4704219" y="24625"/>
                  </a:lnTo>
                  <a:lnTo>
                    <a:pt x="4704219" y="0"/>
                  </a:lnTo>
                  <a:close/>
                </a:path>
              </a:pathLst>
            </a:custGeom>
            <a:solidFill>
              <a:srgbClr val="7C7D82"/>
            </a:solidFill>
          </p:spPr>
          <p:txBody>
            <a:bodyPr wrap="square" lIns="0" tIns="0" rIns="0" bIns="0" rtlCol="0"/>
            <a:lstStyle/>
            <a:p>
              <a:endParaRPr lang="en-GB" sz="2000" noProof="0">
                <a:solidFill>
                  <a:schemeClr val="tx2"/>
                </a:solidFill>
              </a:endParaRPr>
            </a:p>
          </p:txBody>
        </p:sp>
        <p:sp>
          <p:nvSpPr>
            <p:cNvPr id="124" name="object 61"/>
            <p:cNvSpPr/>
            <p:nvPr/>
          </p:nvSpPr>
          <p:spPr>
            <a:xfrm>
              <a:off x="10220909" y="5013265"/>
              <a:ext cx="978821" cy="0"/>
            </a:xfrm>
            <a:custGeom>
              <a:avLst/>
              <a:gdLst/>
              <a:ahLst/>
              <a:cxnLst/>
              <a:rect l="l" t="t" r="r" b="b"/>
              <a:pathLst>
                <a:path w="788670">
                  <a:moveTo>
                    <a:pt x="0" y="0"/>
                  </a:moveTo>
                  <a:lnTo>
                    <a:pt x="788581" y="0"/>
                  </a:lnTo>
                </a:path>
              </a:pathLst>
            </a:custGeom>
            <a:ln w="25146">
              <a:solidFill>
                <a:srgbClr val="7C7D82"/>
              </a:solidFill>
              <a:prstDash val="sysDash"/>
            </a:ln>
          </p:spPr>
          <p:txBody>
            <a:bodyPr wrap="square" lIns="0" tIns="0" rIns="0" bIns="0" rtlCol="0"/>
            <a:lstStyle/>
            <a:p>
              <a:endParaRPr lang="en-GB" sz="2000" noProof="0">
                <a:solidFill>
                  <a:schemeClr val="tx2"/>
                </a:solidFill>
              </a:endParaRPr>
            </a:p>
          </p:txBody>
        </p:sp>
      </p:grpSp>
      <p:grpSp>
        <p:nvGrpSpPr>
          <p:cNvPr id="13" name="Group 12">
            <a:extLst>
              <a:ext uri="{FF2B5EF4-FFF2-40B4-BE49-F238E27FC236}">
                <a16:creationId xmlns:a16="http://schemas.microsoft.com/office/drawing/2014/main" id="{16A08E86-4FF7-135E-F5AD-3E8E24A0576C}"/>
              </a:ext>
            </a:extLst>
          </p:cNvPr>
          <p:cNvGrpSpPr/>
          <p:nvPr/>
        </p:nvGrpSpPr>
        <p:grpSpPr>
          <a:xfrm>
            <a:off x="4307698" y="5196797"/>
            <a:ext cx="6852288" cy="21160"/>
            <a:chOff x="4309645" y="5196797"/>
            <a:chExt cx="6852288" cy="21160"/>
          </a:xfrm>
        </p:grpSpPr>
        <p:sp>
          <p:nvSpPr>
            <p:cNvPr id="125" name="object 62"/>
            <p:cNvSpPr/>
            <p:nvPr/>
          </p:nvSpPr>
          <p:spPr>
            <a:xfrm>
              <a:off x="4309645" y="5196797"/>
              <a:ext cx="122944" cy="21160"/>
            </a:xfrm>
            <a:custGeom>
              <a:avLst/>
              <a:gdLst/>
              <a:ahLst/>
              <a:cxnLst/>
              <a:rect l="l" t="t" r="r" b="b"/>
              <a:pathLst>
                <a:path w="99059" h="24764">
                  <a:moveTo>
                    <a:pt x="98506" y="0"/>
                  </a:moveTo>
                  <a:lnTo>
                    <a:pt x="0" y="0"/>
                  </a:lnTo>
                  <a:lnTo>
                    <a:pt x="0" y="24625"/>
                  </a:lnTo>
                  <a:lnTo>
                    <a:pt x="98506" y="24625"/>
                  </a:lnTo>
                  <a:lnTo>
                    <a:pt x="98506"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26" name="object 63"/>
            <p:cNvSpPr/>
            <p:nvPr/>
          </p:nvSpPr>
          <p:spPr>
            <a:xfrm>
              <a:off x="4523602" y="5196797"/>
              <a:ext cx="30736" cy="21160"/>
            </a:xfrm>
            <a:custGeom>
              <a:avLst/>
              <a:gdLst/>
              <a:ahLst/>
              <a:cxnLst/>
              <a:rect l="l" t="t" r="r" b="b"/>
              <a:pathLst>
                <a:path w="24765" h="24764">
                  <a:moveTo>
                    <a:pt x="24627" y="0"/>
                  </a:moveTo>
                  <a:lnTo>
                    <a:pt x="0" y="0"/>
                  </a:lnTo>
                  <a:lnTo>
                    <a:pt x="0" y="24625"/>
                  </a:lnTo>
                  <a:lnTo>
                    <a:pt x="24627" y="24625"/>
                  </a:lnTo>
                  <a:lnTo>
                    <a:pt x="24627"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27" name="object 64"/>
            <p:cNvSpPr/>
            <p:nvPr/>
          </p:nvSpPr>
          <p:spPr>
            <a:xfrm>
              <a:off x="4645864" y="5196797"/>
              <a:ext cx="122944" cy="21160"/>
            </a:xfrm>
            <a:custGeom>
              <a:avLst/>
              <a:gdLst/>
              <a:ahLst/>
              <a:cxnLst/>
              <a:rect l="l" t="t" r="r" b="b"/>
              <a:pathLst>
                <a:path w="99060" h="24764">
                  <a:moveTo>
                    <a:pt x="98507" y="0"/>
                  </a:moveTo>
                  <a:lnTo>
                    <a:pt x="0" y="0"/>
                  </a:lnTo>
                  <a:lnTo>
                    <a:pt x="0" y="24625"/>
                  </a:lnTo>
                  <a:lnTo>
                    <a:pt x="98507" y="24625"/>
                  </a:lnTo>
                  <a:lnTo>
                    <a:pt x="98507"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28" name="object 65"/>
            <p:cNvSpPr/>
            <p:nvPr/>
          </p:nvSpPr>
          <p:spPr>
            <a:xfrm>
              <a:off x="4859806" y="5196797"/>
              <a:ext cx="30736" cy="21160"/>
            </a:xfrm>
            <a:custGeom>
              <a:avLst/>
              <a:gdLst/>
              <a:ahLst/>
              <a:cxnLst/>
              <a:rect l="l" t="t" r="r" b="b"/>
              <a:pathLst>
                <a:path w="24764" h="24764">
                  <a:moveTo>
                    <a:pt x="24627" y="0"/>
                  </a:moveTo>
                  <a:lnTo>
                    <a:pt x="0" y="0"/>
                  </a:lnTo>
                  <a:lnTo>
                    <a:pt x="0" y="24625"/>
                  </a:lnTo>
                  <a:lnTo>
                    <a:pt x="24627" y="24625"/>
                  </a:lnTo>
                  <a:lnTo>
                    <a:pt x="24627"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29" name="object 66"/>
            <p:cNvSpPr/>
            <p:nvPr/>
          </p:nvSpPr>
          <p:spPr>
            <a:xfrm>
              <a:off x="4982062" y="5196797"/>
              <a:ext cx="122944" cy="21160"/>
            </a:xfrm>
            <a:custGeom>
              <a:avLst/>
              <a:gdLst/>
              <a:ahLst/>
              <a:cxnLst/>
              <a:rect l="l" t="t" r="r" b="b"/>
              <a:pathLst>
                <a:path w="99060" h="24764">
                  <a:moveTo>
                    <a:pt x="99032" y="0"/>
                  </a:moveTo>
                  <a:lnTo>
                    <a:pt x="0" y="0"/>
                  </a:lnTo>
                  <a:lnTo>
                    <a:pt x="0" y="24625"/>
                  </a:lnTo>
                  <a:lnTo>
                    <a:pt x="99032" y="24625"/>
                  </a:lnTo>
                  <a:lnTo>
                    <a:pt x="99032"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0" name="object 67"/>
            <p:cNvSpPr/>
            <p:nvPr/>
          </p:nvSpPr>
          <p:spPr>
            <a:xfrm>
              <a:off x="5196659"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1" name="object 68"/>
            <p:cNvSpPr/>
            <p:nvPr/>
          </p:nvSpPr>
          <p:spPr>
            <a:xfrm>
              <a:off x="5318925"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2" name="object 69"/>
            <p:cNvSpPr/>
            <p:nvPr/>
          </p:nvSpPr>
          <p:spPr>
            <a:xfrm>
              <a:off x="5532862" y="5196797"/>
              <a:ext cx="30736" cy="21160"/>
            </a:xfrm>
            <a:custGeom>
              <a:avLst/>
              <a:gdLst/>
              <a:ahLst/>
              <a:cxnLst/>
              <a:rect l="l" t="t" r="r" b="b"/>
              <a:pathLst>
                <a:path w="24764" h="24764">
                  <a:moveTo>
                    <a:pt x="24638" y="0"/>
                  </a:moveTo>
                  <a:lnTo>
                    <a:pt x="0" y="0"/>
                  </a:lnTo>
                  <a:lnTo>
                    <a:pt x="0" y="24625"/>
                  </a:lnTo>
                  <a:lnTo>
                    <a:pt x="24638" y="24625"/>
                  </a:lnTo>
                  <a:lnTo>
                    <a:pt x="24638"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3" name="object 70"/>
            <p:cNvSpPr/>
            <p:nvPr/>
          </p:nvSpPr>
          <p:spPr>
            <a:xfrm>
              <a:off x="5655128"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4" name="object 71"/>
            <p:cNvSpPr/>
            <p:nvPr/>
          </p:nvSpPr>
          <p:spPr>
            <a:xfrm>
              <a:off x="5869728"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5" name="object 72"/>
            <p:cNvSpPr/>
            <p:nvPr/>
          </p:nvSpPr>
          <p:spPr>
            <a:xfrm>
              <a:off x="5991977"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6" name="object 73"/>
            <p:cNvSpPr/>
            <p:nvPr/>
          </p:nvSpPr>
          <p:spPr>
            <a:xfrm>
              <a:off x="6205931"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7" name="object 74"/>
            <p:cNvSpPr/>
            <p:nvPr/>
          </p:nvSpPr>
          <p:spPr>
            <a:xfrm>
              <a:off x="6328197"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8" name="object 75"/>
            <p:cNvSpPr/>
            <p:nvPr/>
          </p:nvSpPr>
          <p:spPr>
            <a:xfrm>
              <a:off x="6542151" y="5196797"/>
              <a:ext cx="31524" cy="21160"/>
            </a:xfrm>
            <a:custGeom>
              <a:avLst/>
              <a:gdLst/>
              <a:ahLst/>
              <a:cxnLst/>
              <a:rect l="l" t="t" r="r" b="b"/>
              <a:pathLst>
                <a:path w="25400" h="24764">
                  <a:moveTo>
                    <a:pt x="25145" y="0"/>
                  </a:moveTo>
                  <a:lnTo>
                    <a:pt x="0" y="0"/>
                  </a:lnTo>
                  <a:lnTo>
                    <a:pt x="0" y="24625"/>
                  </a:lnTo>
                  <a:lnTo>
                    <a:pt x="25145" y="24625"/>
                  </a:lnTo>
                  <a:lnTo>
                    <a:pt x="2514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39" name="object 76"/>
            <p:cNvSpPr/>
            <p:nvPr/>
          </p:nvSpPr>
          <p:spPr>
            <a:xfrm>
              <a:off x="6665048"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0" name="object 77"/>
            <p:cNvSpPr/>
            <p:nvPr/>
          </p:nvSpPr>
          <p:spPr>
            <a:xfrm>
              <a:off x="6879001"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1" name="object 78"/>
            <p:cNvSpPr/>
            <p:nvPr/>
          </p:nvSpPr>
          <p:spPr>
            <a:xfrm>
              <a:off x="7001266"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2" name="object 79"/>
            <p:cNvSpPr/>
            <p:nvPr/>
          </p:nvSpPr>
          <p:spPr>
            <a:xfrm>
              <a:off x="7215220"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3" name="object 80"/>
            <p:cNvSpPr/>
            <p:nvPr/>
          </p:nvSpPr>
          <p:spPr>
            <a:xfrm>
              <a:off x="7338116"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4" name="object 81"/>
            <p:cNvSpPr/>
            <p:nvPr/>
          </p:nvSpPr>
          <p:spPr>
            <a:xfrm>
              <a:off x="7552054"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5" name="object 82"/>
            <p:cNvSpPr/>
            <p:nvPr/>
          </p:nvSpPr>
          <p:spPr>
            <a:xfrm>
              <a:off x="7674320"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6" name="object 83"/>
            <p:cNvSpPr/>
            <p:nvPr/>
          </p:nvSpPr>
          <p:spPr>
            <a:xfrm>
              <a:off x="7888257" y="5196797"/>
              <a:ext cx="30736" cy="21160"/>
            </a:xfrm>
            <a:custGeom>
              <a:avLst/>
              <a:gdLst/>
              <a:ahLst/>
              <a:cxnLst/>
              <a:rect l="l" t="t" r="r" b="b"/>
              <a:pathLst>
                <a:path w="24764" h="24764">
                  <a:moveTo>
                    <a:pt x="24637" y="0"/>
                  </a:moveTo>
                  <a:lnTo>
                    <a:pt x="0" y="0"/>
                  </a:lnTo>
                  <a:lnTo>
                    <a:pt x="0" y="24625"/>
                  </a:lnTo>
                  <a:lnTo>
                    <a:pt x="24637" y="24625"/>
                  </a:lnTo>
                  <a:lnTo>
                    <a:pt x="24637"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7" name="object 84"/>
            <p:cNvSpPr/>
            <p:nvPr/>
          </p:nvSpPr>
          <p:spPr>
            <a:xfrm>
              <a:off x="8010524" y="5196797"/>
              <a:ext cx="122944" cy="21160"/>
            </a:xfrm>
            <a:custGeom>
              <a:avLst/>
              <a:gdLst/>
              <a:ahLst/>
              <a:cxnLst/>
              <a:rect l="l" t="t" r="r" b="b"/>
              <a:pathLst>
                <a:path w="99060" h="24764">
                  <a:moveTo>
                    <a:pt x="99034" y="0"/>
                  </a:moveTo>
                  <a:lnTo>
                    <a:pt x="0" y="0"/>
                  </a:lnTo>
                  <a:lnTo>
                    <a:pt x="0" y="24625"/>
                  </a:lnTo>
                  <a:lnTo>
                    <a:pt x="99034" y="24625"/>
                  </a:lnTo>
                  <a:lnTo>
                    <a:pt x="99034"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8" name="object 85"/>
            <p:cNvSpPr/>
            <p:nvPr/>
          </p:nvSpPr>
          <p:spPr>
            <a:xfrm>
              <a:off x="8225124"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49" name="object 86"/>
            <p:cNvSpPr/>
            <p:nvPr/>
          </p:nvSpPr>
          <p:spPr>
            <a:xfrm>
              <a:off x="8347374"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0" name="object 87"/>
            <p:cNvSpPr/>
            <p:nvPr/>
          </p:nvSpPr>
          <p:spPr>
            <a:xfrm>
              <a:off x="8561328"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1" name="object 88"/>
            <p:cNvSpPr/>
            <p:nvPr/>
          </p:nvSpPr>
          <p:spPr>
            <a:xfrm>
              <a:off x="8683594"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2" name="object 89"/>
            <p:cNvSpPr/>
            <p:nvPr/>
          </p:nvSpPr>
          <p:spPr>
            <a:xfrm>
              <a:off x="8898193"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3" name="object 90"/>
            <p:cNvSpPr/>
            <p:nvPr/>
          </p:nvSpPr>
          <p:spPr>
            <a:xfrm>
              <a:off x="9020443"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4" name="object 91"/>
            <p:cNvSpPr/>
            <p:nvPr/>
          </p:nvSpPr>
          <p:spPr>
            <a:xfrm>
              <a:off x="9234396"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5" name="object 92"/>
            <p:cNvSpPr/>
            <p:nvPr/>
          </p:nvSpPr>
          <p:spPr>
            <a:xfrm>
              <a:off x="9356662"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6" name="object 93"/>
            <p:cNvSpPr/>
            <p:nvPr/>
          </p:nvSpPr>
          <p:spPr>
            <a:xfrm>
              <a:off x="9570600" y="5196797"/>
              <a:ext cx="30736" cy="21160"/>
            </a:xfrm>
            <a:custGeom>
              <a:avLst/>
              <a:gdLst/>
              <a:ahLst/>
              <a:cxnLst/>
              <a:rect l="l" t="t" r="r" b="b"/>
              <a:pathLst>
                <a:path w="24764" h="24764">
                  <a:moveTo>
                    <a:pt x="24637" y="0"/>
                  </a:moveTo>
                  <a:lnTo>
                    <a:pt x="0" y="0"/>
                  </a:lnTo>
                  <a:lnTo>
                    <a:pt x="0" y="24625"/>
                  </a:lnTo>
                  <a:lnTo>
                    <a:pt x="24637" y="24625"/>
                  </a:lnTo>
                  <a:lnTo>
                    <a:pt x="24637"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7" name="object 94"/>
            <p:cNvSpPr/>
            <p:nvPr/>
          </p:nvSpPr>
          <p:spPr>
            <a:xfrm>
              <a:off x="9693513" y="5196797"/>
              <a:ext cx="122944" cy="21160"/>
            </a:xfrm>
            <a:custGeom>
              <a:avLst/>
              <a:gdLst/>
              <a:ahLst/>
              <a:cxnLst/>
              <a:rect l="l" t="t" r="r" b="b"/>
              <a:pathLst>
                <a:path w="99060"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8" name="object 95"/>
            <p:cNvSpPr/>
            <p:nvPr/>
          </p:nvSpPr>
          <p:spPr>
            <a:xfrm>
              <a:off x="9907466"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59" name="object 96"/>
            <p:cNvSpPr/>
            <p:nvPr/>
          </p:nvSpPr>
          <p:spPr>
            <a:xfrm>
              <a:off x="10029732" y="5196797"/>
              <a:ext cx="122944" cy="21160"/>
            </a:xfrm>
            <a:custGeom>
              <a:avLst/>
              <a:gdLst/>
              <a:ahLst/>
              <a:cxnLst/>
              <a:rect l="l" t="t" r="r" b="b"/>
              <a:pathLst>
                <a:path w="99060"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0" name="object 97"/>
            <p:cNvSpPr/>
            <p:nvPr/>
          </p:nvSpPr>
          <p:spPr>
            <a:xfrm>
              <a:off x="10243670"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1" name="object 98"/>
            <p:cNvSpPr/>
            <p:nvPr/>
          </p:nvSpPr>
          <p:spPr>
            <a:xfrm>
              <a:off x="10365935" y="5196797"/>
              <a:ext cx="122944" cy="21160"/>
            </a:xfrm>
            <a:custGeom>
              <a:avLst/>
              <a:gdLst/>
              <a:ahLst/>
              <a:cxnLst/>
              <a:rect l="l" t="t" r="r" b="b"/>
              <a:pathLst>
                <a:path w="99060" h="24764">
                  <a:moveTo>
                    <a:pt x="99034" y="0"/>
                  </a:moveTo>
                  <a:lnTo>
                    <a:pt x="0" y="0"/>
                  </a:lnTo>
                  <a:lnTo>
                    <a:pt x="0" y="24625"/>
                  </a:lnTo>
                  <a:lnTo>
                    <a:pt x="99034" y="24625"/>
                  </a:lnTo>
                  <a:lnTo>
                    <a:pt x="99034"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2" name="object 99"/>
            <p:cNvSpPr/>
            <p:nvPr/>
          </p:nvSpPr>
          <p:spPr>
            <a:xfrm>
              <a:off x="10580519" y="5196797"/>
              <a:ext cx="30736" cy="21160"/>
            </a:xfrm>
            <a:custGeom>
              <a:avLst/>
              <a:gdLst/>
              <a:ahLst/>
              <a:cxnLst/>
              <a:rect l="l" t="t" r="r" b="b"/>
              <a:pathLst>
                <a:path w="24764"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3" name="object 100"/>
            <p:cNvSpPr/>
            <p:nvPr/>
          </p:nvSpPr>
          <p:spPr>
            <a:xfrm>
              <a:off x="10702769" y="5196797"/>
              <a:ext cx="122944" cy="21160"/>
            </a:xfrm>
            <a:custGeom>
              <a:avLst/>
              <a:gdLst/>
              <a:ahLst/>
              <a:cxnLst/>
              <a:rect l="l" t="t" r="r" b="b"/>
              <a:pathLst>
                <a:path w="99059" h="24764">
                  <a:moveTo>
                    <a:pt x="98513" y="0"/>
                  </a:moveTo>
                  <a:lnTo>
                    <a:pt x="0" y="0"/>
                  </a:lnTo>
                  <a:lnTo>
                    <a:pt x="0" y="24625"/>
                  </a:lnTo>
                  <a:lnTo>
                    <a:pt x="98513" y="24625"/>
                  </a:lnTo>
                  <a:lnTo>
                    <a:pt x="98513"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4" name="object 101"/>
            <p:cNvSpPr/>
            <p:nvPr/>
          </p:nvSpPr>
          <p:spPr>
            <a:xfrm>
              <a:off x="10916723" y="5196797"/>
              <a:ext cx="30736" cy="21160"/>
            </a:xfrm>
            <a:custGeom>
              <a:avLst/>
              <a:gdLst/>
              <a:ahLst/>
              <a:cxnLst/>
              <a:rect l="l" t="t" r="r" b="b"/>
              <a:pathLst>
                <a:path w="24765" h="24764">
                  <a:moveTo>
                    <a:pt x="24625" y="0"/>
                  </a:moveTo>
                  <a:lnTo>
                    <a:pt x="0" y="0"/>
                  </a:lnTo>
                  <a:lnTo>
                    <a:pt x="0" y="24625"/>
                  </a:lnTo>
                  <a:lnTo>
                    <a:pt x="24625" y="24625"/>
                  </a:lnTo>
                  <a:lnTo>
                    <a:pt x="24625" y="0"/>
                  </a:lnTo>
                  <a:close/>
                </a:path>
              </a:pathLst>
            </a:custGeom>
            <a:solidFill>
              <a:srgbClr val="F47E5A"/>
            </a:solidFill>
          </p:spPr>
          <p:txBody>
            <a:bodyPr wrap="square" lIns="0" tIns="0" rIns="0" bIns="0" rtlCol="0"/>
            <a:lstStyle/>
            <a:p>
              <a:endParaRPr lang="en-GB" sz="2000" noProof="0">
                <a:solidFill>
                  <a:schemeClr val="tx2"/>
                </a:solidFill>
              </a:endParaRPr>
            </a:p>
          </p:txBody>
        </p:sp>
        <p:sp>
          <p:nvSpPr>
            <p:cNvPr id="165" name="object 102"/>
            <p:cNvSpPr/>
            <p:nvPr/>
          </p:nvSpPr>
          <p:spPr>
            <a:xfrm>
              <a:off x="11038989" y="5196797"/>
              <a:ext cx="122944" cy="21160"/>
            </a:xfrm>
            <a:custGeom>
              <a:avLst/>
              <a:gdLst/>
              <a:ahLst/>
              <a:cxnLst/>
              <a:rect l="l" t="t" r="r" b="b"/>
              <a:pathLst>
                <a:path w="99059" h="24764">
                  <a:moveTo>
                    <a:pt x="98501" y="0"/>
                  </a:moveTo>
                  <a:lnTo>
                    <a:pt x="0" y="0"/>
                  </a:lnTo>
                  <a:lnTo>
                    <a:pt x="0" y="24625"/>
                  </a:lnTo>
                  <a:lnTo>
                    <a:pt x="98501" y="24625"/>
                  </a:lnTo>
                  <a:lnTo>
                    <a:pt x="98501" y="0"/>
                  </a:lnTo>
                  <a:close/>
                </a:path>
              </a:pathLst>
            </a:custGeom>
            <a:solidFill>
              <a:srgbClr val="F47E5A"/>
            </a:solidFill>
          </p:spPr>
          <p:txBody>
            <a:bodyPr wrap="square" lIns="0" tIns="0" rIns="0" bIns="0" rtlCol="0"/>
            <a:lstStyle/>
            <a:p>
              <a:endParaRPr lang="en-GB" sz="2000" noProof="0">
                <a:solidFill>
                  <a:schemeClr val="tx2"/>
                </a:solidFill>
              </a:endParaRPr>
            </a:p>
          </p:txBody>
        </p:sp>
      </p:grpSp>
      <p:sp>
        <p:nvSpPr>
          <p:cNvPr id="169" name="Rectangle 168">
            <a:extLst>
              <a:ext uri="{FF2B5EF4-FFF2-40B4-BE49-F238E27FC236}">
                <a16:creationId xmlns:a16="http://schemas.microsoft.com/office/drawing/2014/main" id="{0B64BC0F-06F3-63D5-450A-716B9512FB53}"/>
              </a:ext>
            </a:extLst>
          </p:cNvPr>
          <p:cNvSpPr/>
          <p:nvPr/>
        </p:nvSpPr>
        <p:spPr>
          <a:xfrm>
            <a:off x="3863245" y="2547649"/>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Outpatient/</a:t>
            </a:r>
            <a:br>
              <a:rPr lang="en-GB" sz="800" b="1" noProof="0">
                <a:solidFill>
                  <a:schemeClr val="tx2"/>
                </a:solidFill>
              </a:rPr>
            </a:br>
            <a:r>
              <a:rPr lang="en-GB" sz="800" b="1" noProof="0">
                <a:solidFill>
                  <a:schemeClr val="tx2"/>
                </a:solidFill>
              </a:rPr>
              <a:t>HCPS</a:t>
            </a:r>
          </a:p>
        </p:txBody>
      </p:sp>
      <p:sp>
        <p:nvSpPr>
          <p:cNvPr id="170" name="Rectangle 169">
            <a:extLst>
              <a:ext uri="{FF2B5EF4-FFF2-40B4-BE49-F238E27FC236}">
                <a16:creationId xmlns:a16="http://schemas.microsoft.com/office/drawing/2014/main" id="{739E0897-3E2F-98C2-F79D-552247A81D79}"/>
              </a:ext>
            </a:extLst>
          </p:cNvPr>
          <p:cNvSpPr/>
          <p:nvPr/>
        </p:nvSpPr>
        <p:spPr>
          <a:xfrm>
            <a:off x="3863245" y="2844481"/>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Hospitalization</a:t>
            </a:r>
          </a:p>
        </p:txBody>
      </p:sp>
      <p:sp>
        <p:nvSpPr>
          <p:cNvPr id="171" name="Rectangle 170">
            <a:extLst>
              <a:ext uri="{FF2B5EF4-FFF2-40B4-BE49-F238E27FC236}">
                <a16:creationId xmlns:a16="http://schemas.microsoft.com/office/drawing/2014/main" id="{0DB17CB3-C902-02BB-6DF1-5F58A8CDA92B}"/>
              </a:ext>
            </a:extLst>
          </p:cNvPr>
          <p:cNvSpPr/>
          <p:nvPr/>
        </p:nvSpPr>
        <p:spPr>
          <a:xfrm>
            <a:off x="3863245" y="3141314"/>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Emergency room &amp; day care</a:t>
            </a:r>
          </a:p>
        </p:txBody>
      </p:sp>
      <p:sp>
        <p:nvSpPr>
          <p:cNvPr id="172" name="Rectangle 171">
            <a:extLst>
              <a:ext uri="{FF2B5EF4-FFF2-40B4-BE49-F238E27FC236}">
                <a16:creationId xmlns:a16="http://schemas.microsoft.com/office/drawing/2014/main" id="{157ECC8D-6C3D-6CB9-0B76-D3FC29442E51}"/>
              </a:ext>
            </a:extLst>
          </p:cNvPr>
          <p:cNvSpPr/>
          <p:nvPr/>
        </p:nvSpPr>
        <p:spPr>
          <a:xfrm>
            <a:off x="3863245" y="3438147"/>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Pharmacy</a:t>
            </a:r>
          </a:p>
        </p:txBody>
      </p:sp>
      <p:sp>
        <p:nvSpPr>
          <p:cNvPr id="173" name="Rectangle 172">
            <a:extLst>
              <a:ext uri="{FF2B5EF4-FFF2-40B4-BE49-F238E27FC236}">
                <a16:creationId xmlns:a16="http://schemas.microsoft.com/office/drawing/2014/main" id="{8B386DE0-A39B-A7C8-8DF9-9EBEE75BAEB4}"/>
              </a:ext>
            </a:extLst>
          </p:cNvPr>
          <p:cNvSpPr/>
          <p:nvPr/>
        </p:nvSpPr>
        <p:spPr>
          <a:xfrm>
            <a:off x="3863245" y="3734980"/>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Tests &amp; procedures</a:t>
            </a:r>
          </a:p>
        </p:txBody>
      </p:sp>
      <p:sp>
        <p:nvSpPr>
          <p:cNvPr id="174" name="Rectangle 173">
            <a:extLst>
              <a:ext uri="{FF2B5EF4-FFF2-40B4-BE49-F238E27FC236}">
                <a16:creationId xmlns:a16="http://schemas.microsoft.com/office/drawing/2014/main" id="{9E1D50F1-A3E0-6E14-2BFF-9805959AEFAA}"/>
              </a:ext>
            </a:extLst>
          </p:cNvPr>
          <p:cNvSpPr/>
          <p:nvPr/>
        </p:nvSpPr>
        <p:spPr>
          <a:xfrm>
            <a:off x="3863245" y="4031813"/>
            <a:ext cx="905562" cy="276842"/>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700" b="1" noProof="0">
                <a:solidFill>
                  <a:schemeClr val="tx2"/>
                </a:solidFill>
              </a:rPr>
              <a:t>Long-term care, nursing home &amp; rehabilitation</a:t>
            </a:r>
          </a:p>
        </p:txBody>
      </p:sp>
      <p:sp>
        <p:nvSpPr>
          <p:cNvPr id="175" name="Rectangle 174">
            <a:extLst>
              <a:ext uri="{FF2B5EF4-FFF2-40B4-BE49-F238E27FC236}">
                <a16:creationId xmlns:a16="http://schemas.microsoft.com/office/drawing/2014/main" id="{18B038AC-60A6-E750-03D7-08176C806A9D}"/>
              </a:ext>
            </a:extLst>
          </p:cNvPr>
          <p:cNvSpPr/>
          <p:nvPr/>
        </p:nvSpPr>
        <p:spPr>
          <a:xfrm>
            <a:off x="3863245" y="4363668"/>
            <a:ext cx="905562"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Equipment</a:t>
            </a:r>
          </a:p>
        </p:txBody>
      </p:sp>
      <p:sp>
        <p:nvSpPr>
          <p:cNvPr id="176" name="Rectangle 175">
            <a:extLst>
              <a:ext uri="{FF2B5EF4-FFF2-40B4-BE49-F238E27FC236}">
                <a16:creationId xmlns:a16="http://schemas.microsoft.com/office/drawing/2014/main" id="{8733B5F3-395C-9B6B-B1C1-AA5E39F5A81E}"/>
              </a:ext>
            </a:extLst>
          </p:cNvPr>
          <p:cNvSpPr/>
          <p:nvPr/>
        </p:nvSpPr>
        <p:spPr>
          <a:xfrm>
            <a:off x="5039595" y="2522962"/>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Travel, food &amp; lodging</a:t>
            </a:r>
          </a:p>
        </p:txBody>
      </p:sp>
      <p:sp>
        <p:nvSpPr>
          <p:cNvPr id="177" name="Rectangle 176">
            <a:extLst>
              <a:ext uri="{FF2B5EF4-FFF2-40B4-BE49-F238E27FC236}">
                <a16:creationId xmlns:a16="http://schemas.microsoft.com/office/drawing/2014/main" id="{A722BAE4-D8D2-3462-A43A-9C974834A9F7}"/>
              </a:ext>
            </a:extLst>
          </p:cNvPr>
          <p:cNvSpPr/>
          <p:nvPr/>
        </p:nvSpPr>
        <p:spPr>
          <a:xfrm>
            <a:off x="5039595" y="2834598"/>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Law enforcement**</a:t>
            </a:r>
          </a:p>
        </p:txBody>
      </p:sp>
      <p:sp>
        <p:nvSpPr>
          <p:cNvPr id="178" name="Rectangle 177">
            <a:extLst>
              <a:ext uri="{FF2B5EF4-FFF2-40B4-BE49-F238E27FC236}">
                <a16:creationId xmlns:a16="http://schemas.microsoft.com/office/drawing/2014/main" id="{3123B0B8-DAF0-0D7F-185C-55129F05CFAA}"/>
              </a:ext>
            </a:extLst>
          </p:cNvPr>
          <p:cNvSpPr/>
          <p:nvPr/>
        </p:nvSpPr>
        <p:spPr>
          <a:xfrm>
            <a:off x="5039595" y="3146234"/>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Shelters for homeless</a:t>
            </a:r>
          </a:p>
        </p:txBody>
      </p:sp>
      <p:sp>
        <p:nvSpPr>
          <p:cNvPr id="179" name="Rectangle 178">
            <a:extLst>
              <a:ext uri="{FF2B5EF4-FFF2-40B4-BE49-F238E27FC236}">
                <a16:creationId xmlns:a16="http://schemas.microsoft.com/office/drawing/2014/main" id="{95CF603B-6C27-6CB8-76D2-DA6337997527}"/>
              </a:ext>
            </a:extLst>
          </p:cNvPr>
          <p:cNvSpPr/>
          <p:nvPr/>
        </p:nvSpPr>
        <p:spPr>
          <a:xfrm>
            <a:off x="5039595" y="3457870"/>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Research &amp; training</a:t>
            </a:r>
          </a:p>
        </p:txBody>
      </p:sp>
      <p:sp>
        <p:nvSpPr>
          <p:cNvPr id="180" name="Rectangle 179">
            <a:extLst>
              <a:ext uri="{FF2B5EF4-FFF2-40B4-BE49-F238E27FC236}">
                <a16:creationId xmlns:a16="http://schemas.microsoft.com/office/drawing/2014/main" id="{3895F6A7-E1CD-2547-C41E-BE0DC0F9B90B}"/>
              </a:ext>
            </a:extLst>
          </p:cNvPr>
          <p:cNvSpPr/>
          <p:nvPr/>
        </p:nvSpPr>
        <p:spPr>
          <a:xfrm>
            <a:off x="5039595" y="3769506"/>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Social service cost</a:t>
            </a:r>
          </a:p>
        </p:txBody>
      </p:sp>
      <p:sp>
        <p:nvSpPr>
          <p:cNvPr id="181" name="Rectangle 180">
            <a:extLst>
              <a:ext uri="{FF2B5EF4-FFF2-40B4-BE49-F238E27FC236}">
                <a16:creationId xmlns:a16="http://schemas.microsoft.com/office/drawing/2014/main" id="{5D67BC0D-9967-65AA-58BE-08F0376A75C4}"/>
              </a:ext>
            </a:extLst>
          </p:cNvPr>
          <p:cNvSpPr/>
          <p:nvPr/>
        </p:nvSpPr>
        <p:spPr>
          <a:xfrm>
            <a:off x="5039595" y="4081143"/>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Administration of benefits</a:t>
            </a:r>
          </a:p>
        </p:txBody>
      </p:sp>
      <p:sp>
        <p:nvSpPr>
          <p:cNvPr id="182" name="Rectangle 181">
            <a:extLst>
              <a:ext uri="{FF2B5EF4-FFF2-40B4-BE49-F238E27FC236}">
                <a16:creationId xmlns:a16="http://schemas.microsoft.com/office/drawing/2014/main" id="{268CB964-CCA8-FBAD-B199-1C021E8538E3}"/>
              </a:ext>
            </a:extLst>
          </p:cNvPr>
          <p:cNvSpPr/>
          <p:nvPr/>
        </p:nvSpPr>
        <p:spPr>
          <a:xfrm>
            <a:off x="5039595" y="4392776"/>
            <a:ext cx="919997" cy="241820"/>
          </a:xfrm>
          <a:prstGeom prst="rect">
            <a:avLst/>
          </a:prstGeom>
          <a:solidFill>
            <a:srgbClr val="B7CCE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Private expenditure</a:t>
            </a:r>
          </a:p>
        </p:txBody>
      </p:sp>
      <p:sp>
        <p:nvSpPr>
          <p:cNvPr id="183" name="Rectangle 182">
            <a:extLst>
              <a:ext uri="{FF2B5EF4-FFF2-40B4-BE49-F238E27FC236}">
                <a16:creationId xmlns:a16="http://schemas.microsoft.com/office/drawing/2014/main" id="{99152522-A8BC-28EB-E451-516A950CAF55}"/>
              </a:ext>
            </a:extLst>
          </p:cNvPr>
          <p:cNvSpPr/>
          <p:nvPr/>
        </p:nvSpPr>
        <p:spPr>
          <a:xfrm>
            <a:off x="3666219" y="2326968"/>
            <a:ext cx="793026" cy="156364"/>
          </a:xfrm>
          <a:prstGeom prst="rect">
            <a:avLst/>
          </a:prstGeom>
          <a:solidFill>
            <a:srgbClr val="7CA3D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900" b="1" noProof="0">
                <a:solidFill>
                  <a:schemeClr val="tx2"/>
                </a:solidFill>
              </a:rPr>
              <a:t>Direct HC*</a:t>
            </a:r>
          </a:p>
        </p:txBody>
      </p:sp>
      <p:sp>
        <p:nvSpPr>
          <p:cNvPr id="184" name="Rectangle 183">
            <a:extLst>
              <a:ext uri="{FF2B5EF4-FFF2-40B4-BE49-F238E27FC236}">
                <a16:creationId xmlns:a16="http://schemas.microsoft.com/office/drawing/2014/main" id="{D8249C65-82B5-76CA-9A38-165E1EFE5A3B}"/>
              </a:ext>
            </a:extLst>
          </p:cNvPr>
          <p:cNvSpPr/>
          <p:nvPr/>
        </p:nvSpPr>
        <p:spPr>
          <a:xfrm>
            <a:off x="4800145" y="2326968"/>
            <a:ext cx="1069583" cy="156364"/>
          </a:xfrm>
          <a:prstGeom prst="rect">
            <a:avLst/>
          </a:prstGeom>
          <a:solidFill>
            <a:srgbClr val="7CA3D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900" b="1" noProof="0">
                <a:solidFill>
                  <a:schemeClr val="tx2"/>
                </a:solidFill>
              </a:rPr>
              <a:t>Direct non-HC</a:t>
            </a:r>
          </a:p>
        </p:txBody>
      </p:sp>
      <p:sp>
        <p:nvSpPr>
          <p:cNvPr id="187" name="Rectangle 186">
            <a:extLst>
              <a:ext uri="{FF2B5EF4-FFF2-40B4-BE49-F238E27FC236}">
                <a16:creationId xmlns:a16="http://schemas.microsoft.com/office/drawing/2014/main" id="{D0A4D7FB-BCE4-B2BB-B99B-B002984C05E5}"/>
              </a:ext>
            </a:extLst>
          </p:cNvPr>
          <p:cNvSpPr/>
          <p:nvPr/>
        </p:nvSpPr>
        <p:spPr>
          <a:xfrm>
            <a:off x="4225707" y="2006053"/>
            <a:ext cx="1733885" cy="209111"/>
          </a:xfrm>
          <a:prstGeom prst="rect">
            <a:avLst/>
          </a:prstGeom>
          <a:solidFill>
            <a:srgbClr val="167AB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1000" b="1" noProof="0">
                <a:solidFill>
                  <a:schemeClr val="bg1"/>
                </a:solidFill>
              </a:rPr>
              <a:t>Direct costs</a:t>
            </a:r>
          </a:p>
        </p:txBody>
      </p:sp>
      <p:sp>
        <p:nvSpPr>
          <p:cNvPr id="189" name="Rectangle 188">
            <a:extLst>
              <a:ext uri="{FF2B5EF4-FFF2-40B4-BE49-F238E27FC236}">
                <a16:creationId xmlns:a16="http://schemas.microsoft.com/office/drawing/2014/main" id="{512D88CC-8E0E-3D62-4FAF-CFB8AF806FC9}"/>
              </a:ext>
            </a:extLst>
          </p:cNvPr>
          <p:cNvSpPr/>
          <p:nvPr/>
        </p:nvSpPr>
        <p:spPr>
          <a:xfrm>
            <a:off x="7062738" y="2006053"/>
            <a:ext cx="1733885" cy="209111"/>
          </a:xfrm>
          <a:prstGeom prst="rect">
            <a:avLst/>
          </a:prstGeom>
          <a:solidFill>
            <a:srgbClr val="9F57A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1000" b="1" noProof="0">
                <a:solidFill>
                  <a:schemeClr val="bg1"/>
                </a:solidFill>
              </a:rPr>
              <a:t>Indirect costs</a:t>
            </a:r>
          </a:p>
        </p:txBody>
      </p:sp>
      <p:sp>
        <p:nvSpPr>
          <p:cNvPr id="190" name="Rectangle 189">
            <a:extLst>
              <a:ext uri="{FF2B5EF4-FFF2-40B4-BE49-F238E27FC236}">
                <a16:creationId xmlns:a16="http://schemas.microsoft.com/office/drawing/2014/main" id="{1A109A76-367E-88B4-317D-FAAEE212EBA5}"/>
              </a:ext>
            </a:extLst>
          </p:cNvPr>
          <p:cNvSpPr/>
          <p:nvPr/>
        </p:nvSpPr>
        <p:spPr>
          <a:xfrm>
            <a:off x="9713577" y="2006053"/>
            <a:ext cx="1733885" cy="209111"/>
          </a:xfrm>
          <a:prstGeom prst="rect">
            <a:avLst/>
          </a:prstGeom>
          <a:solidFill>
            <a:srgbClr val="F47E5A"/>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1000" b="1" noProof="0">
                <a:solidFill>
                  <a:schemeClr val="bg1"/>
                </a:solidFill>
              </a:rPr>
              <a:t>Intangible costs</a:t>
            </a:r>
            <a:r>
              <a:rPr lang="en-GB" sz="1000" b="1" baseline="30000" noProof="0">
                <a:solidFill>
                  <a:schemeClr val="bg1"/>
                </a:solidFill>
              </a:rPr>
              <a:t>#</a:t>
            </a:r>
            <a:endParaRPr lang="en-GB" sz="1000" b="1" noProof="0">
              <a:solidFill>
                <a:schemeClr val="bg1"/>
              </a:solidFill>
            </a:endParaRPr>
          </a:p>
        </p:txBody>
      </p:sp>
      <p:sp>
        <p:nvSpPr>
          <p:cNvPr id="191" name="Rectangle 190">
            <a:extLst>
              <a:ext uri="{FF2B5EF4-FFF2-40B4-BE49-F238E27FC236}">
                <a16:creationId xmlns:a16="http://schemas.microsoft.com/office/drawing/2014/main" id="{F0C9E488-2794-764F-FE7B-F8801F7100BC}"/>
              </a:ext>
            </a:extLst>
          </p:cNvPr>
          <p:cNvSpPr/>
          <p:nvPr/>
        </p:nvSpPr>
        <p:spPr>
          <a:xfrm>
            <a:off x="7062738" y="1693085"/>
            <a:ext cx="1733885" cy="209111"/>
          </a:xfrm>
          <a:prstGeom prst="rect">
            <a:avLst/>
          </a:prstGeom>
          <a:solidFill>
            <a:schemeClr val="bg2">
              <a:lumMod val="75000"/>
            </a:schemeClr>
          </a:solidFill>
          <a:ln w="19050">
            <a:solidFill>
              <a:schemeClr val="bg2">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1000" b="1" noProof="0">
                <a:solidFill>
                  <a:schemeClr val="tx2"/>
                </a:solidFill>
              </a:rPr>
              <a:t>Total costs</a:t>
            </a:r>
          </a:p>
        </p:txBody>
      </p:sp>
      <p:sp>
        <p:nvSpPr>
          <p:cNvPr id="192" name="Rectangle 191">
            <a:extLst>
              <a:ext uri="{FF2B5EF4-FFF2-40B4-BE49-F238E27FC236}">
                <a16:creationId xmlns:a16="http://schemas.microsoft.com/office/drawing/2014/main" id="{00C6AD0D-0120-939D-E40F-72EEA9283C6F}"/>
              </a:ext>
            </a:extLst>
          </p:cNvPr>
          <p:cNvSpPr/>
          <p:nvPr/>
        </p:nvSpPr>
        <p:spPr>
          <a:xfrm>
            <a:off x="10333550" y="2344126"/>
            <a:ext cx="1113912" cy="153801"/>
          </a:xfrm>
          <a:prstGeom prst="rect">
            <a:avLst/>
          </a:prstGeom>
          <a:solidFill>
            <a:srgbClr val="FABBA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Pain &amp; suffering</a:t>
            </a:r>
          </a:p>
        </p:txBody>
      </p:sp>
      <p:sp>
        <p:nvSpPr>
          <p:cNvPr id="193" name="Rectangle 192">
            <a:extLst>
              <a:ext uri="{FF2B5EF4-FFF2-40B4-BE49-F238E27FC236}">
                <a16:creationId xmlns:a16="http://schemas.microsoft.com/office/drawing/2014/main" id="{5EA8E3A5-4544-A8BE-7065-7ECF565B6473}"/>
              </a:ext>
            </a:extLst>
          </p:cNvPr>
          <p:cNvSpPr/>
          <p:nvPr/>
        </p:nvSpPr>
        <p:spPr>
          <a:xfrm>
            <a:off x="10333550" y="2530766"/>
            <a:ext cx="1113912" cy="153801"/>
          </a:xfrm>
          <a:prstGeom prst="rect">
            <a:avLst/>
          </a:prstGeom>
          <a:solidFill>
            <a:srgbClr val="FABBA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Stress &amp; anxiety</a:t>
            </a:r>
          </a:p>
        </p:txBody>
      </p:sp>
      <p:sp>
        <p:nvSpPr>
          <p:cNvPr id="194" name="Rectangle 193">
            <a:extLst>
              <a:ext uri="{FF2B5EF4-FFF2-40B4-BE49-F238E27FC236}">
                <a16:creationId xmlns:a16="http://schemas.microsoft.com/office/drawing/2014/main" id="{FFBCBC15-1607-912E-ED74-618C99A7FDCF}"/>
              </a:ext>
            </a:extLst>
          </p:cNvPr>
          <p:cNvSpPr/>
          <p:nvPr/>
        </p:nvSpPr>
        <p:spPr>
          <a:xfrm>
            <a:off x="6073429" y="2326968"/>
            <a:ext cx="1069583" cy="241820"/>
          </a:xfrm>
          <a:prstGeom prst="rect">
            <a:avLst/>
          </a:prstGeom>
          <a:solidFill>
            <a:srgbClr val="AA74B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900" b="1" noProof="0">
                <a:solidFill>
                  <a:schemeClr val="tx2"/>
                </a:solidFill>
              </a:rPr>
              <a:t>Lost productivity</a:t>
            </a:r>
          </a:p>
        </p:txBody>
      </p:sp>
      <p:sp>
        <p:nvSpPr>
          <p:cNvPr id="196" name="Rectangle 195">
            <a:extLst>
              <a:ext uri="{FF2B5EF4-FFF2-40B4-BE49-F238E27FC236}">
                <a16:creationId xmlns:a16="http://schemas.microsoft.com/office/drawing/2014/main" id="{2E8D7D3F-68CC-0E56-EAFE-794620C2955A}"/>
              </a:ext>
            </a:extLst>
          </p:cNvPr>
          <p:cNvSpPr/>
          <p:nvPr/>
        </p:nvSpPr>
        <p:spPr>
          <a:xfrm>
            <a:off x="7492229" y="2326968"/>
            <a:ext cx="1069583" cy="241820"/>
          </a:xfrm>
          <a:prstGeom prst="rect">
            <a:avLst/>
          </a:prstGeom>
          <a:solidFill>
            <a:srgbClr val="AA74B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900" b="1" noProof="0">
                <a:solidFill>
                  <a:schemeClr val="tx2"/>
                </a:solidFill>
              </a:rPr>
              <a:t>Caregiver cost</a:t>
            </a:r>
          </a:p>
        </p:txBody>
      </p:sp>
      <p:sp>
        <p:nvSpPr>
          <p:cNvPr id="197" name="Rectangle 196">
            <a:extLst>
              <a:ext uri="{FF2B5EF4-FFF2-40B4-BE49-F238E27FC236}">
                <a16:creationId xmlns:a16="http://schemas.microsoft.com/office/drawing/2014/main" id="{419EC5C6-E0C7-5BBC-1AF9-3751D81CEED2}"/>
              </a:ext>
            </a:extLst>
          </p:cNvPr>
          <p:cNvSpPr/>
          <p:nvPr/>
        </p:nvSpPr>
        <p:spPr>
          <a:xfrm>
            <a:off x="8960150" y="2326968"/>
            <a:ext cx="1069583" cy="241820"/>
          </a:xfrm>
          <a:prstGeom prst="rect">
            <a:avLst/>
          </a:prstGeom>
          <a:solidFill>
            <a:srgbClr val="AA74B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900" b="1" noProof="0">
                <a:solidFill>
                  <a:schemeClr val="tx2"/>
                </a:solidFill>
              </a:rPr>
              <a:t>Others</a:t>
            </a:r>
          </a:p>
        </p:txBody>
      </p:sp>
      <p:sp>
        <p:nvSpPr>
          <p:cNvPr id="198" name="Rectangle 197">
            <a:extLst>
              <a:ext uri="{FF2B5EF4-FFF2-40B4-BE49-F238E27FC236}">
                <a16:creationId xmlns:a16="http://schemas.microsoft.com/office/drawing/2014/main" id="{ACE07B12-0290-2DE0-3EAB-3C3E30060B32}"/>
              </a:ext>
            </a:extLst>
          </p:cNvPr>
          <p:cNvSpPr/>
          <p:nvPr/>
        </p:nvSpPr>
        <p:spPr>
          <a:xfrm>
            <a:off x="6073429" y="2680591"/>
            <a:ext cx="755425" cy="428266"/>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Due to mortality (suicide)***</a:t>
            </a:r>
          </a:p>
        </p:txBody>
      </p:sp>
      <p:sp>
        <p:nvSpPr>
          <p:cNvPr id="199" name="Rectangle 198">
            <a:extLst>
              <a:ext uri="{FF2B5EF4-FFF2-40B4-BE49-F238E27FC236}">
                <a16:creationId xmlns:a16="http://schemas.microsoft.com/office/drawing/2014/main" id="{770842A3-9669-6EE8-35B0-D10A45ED04E2}"/>
              </a:ext>
            </a:extLst>
          </p:cNvPr>
          <p:cNvSpPr/>
          <p:nvPr/>
        </p:nvSpPr>
        <p:spPr>
          <a:xfrm>
            <a:off x="6902890" y="2680591"/>
            <a:ext cx="755425" cy="259416"/>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Due to morbidity</a:t>
            </a:r>
          </a:p>
        </p:txBody>
      </p:sp>
      <p:sp>
        <p:nvSpPr>
          <p:cNvPr id="200" name="Rectangle 199">
            <a:extLst>
              <a:ext uri="{FF2B5EF4-FFF2-40B4-BE49-F238E27FC236}">
                <a16:creationId xmlns:a16="http://schemas.microsoft.com/office/drawing/2014/main" id="{CEAC2D76-C695-2F7F-0AC0-7D385678FA9C}"/>
              </a:ext>
            </a:extLst>
          </p:cNvPr>
          <p:cNvSpPr/>
          <p:nvPr/>
        </p:nvSpPr>
        <p:spPr>
          <a:xfrm>
            <a:off x="7732352" y="2680591"/>
            <a:ext cx="755425" cy="259416"/>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Lost productivity</a:t>
            </a:r>
          </a:p>
        </p:txBody>
      </p:sp>
      <p:sp>
        <p:nvSpPr>
          <p:cNvPr id="201" name="Rectangle 200">
            <a:extLst>
              <a:ext uri="{FF2B5EF4-FFF2-40B4-BE49-F238E27FC236}">
                <a16:creationId xmlns:a16="http://schemas.microsoft.com/office/drawing/2014/main" id="{6ED8C56F-A655-CFC5-DBF9-BFBC25FB750B}"/>
              </a:ext>
            </a:extLst>
          </p:cNvPr>
          <p:cNvSpPr/>
          <p:nvPr/>
        </p:nvSpPr>
        <p:spPr>
          <a:xfrm>
            <a:off x="8561812" y="2680591"/>
            <a:ext cx="755425" cy="259416"/>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Leisure time forgone</a:t>
            </a:r>
          </a:p>
        </p:txBody>
      </p:sp>
      <p:sp>
        <p:nvSpPr>
          <p:cNvPr id="202" name="Rectangle 201">
            <a:extLst>
              <a:ext uri="{FF2B5EF4-FFF2-40B4-BE49-F238E27FC236}">
                <a16:creationId xmlns:a16="http://schemas.microsoft.com/office/drawing/2014/main" id="{151E9B13-3CF0-358D-6511-E0C759609EB9}"/>
              </a:ext>
            </a:extLst>
          </p:cNvPr>
          <p:cNvSpPr/>
          <p:nvPr/>
        </p:nvSpPr>
        <p:spPr>
          <a:xfrm>
            <a:off x="7143011" y="2995925"/>
            <a:ext cx="1007562" cy="174784"/>
          </a:xfrm>
          <a:prstGeom prst="rect">
            <a:avLst/>
          </a:prstGeom>
          <a:solidFill>
            <a:srgbClr val="C1C0E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Presenteeism</a:t>
            </a:r>
          </a:p>
        </p:txBody>
      </p:sp>
      <p:sp>
        <p:nvSpPr>
          <p:cNvPr id="203" name="Rectangle 202">
            <a:extLst>
              <a:ext uri="{FF2B5EF4-FFF2-40B4-BE49-F238E27FC236}">
                <a16:creationId xmlns:a16="http://schemas.microsoft.com/office/drawing/2014/main" id="{260DE256-F474-7915-D9D0-28AC6A669758}"/>
              </a:ext>
            </a:extLst>
          </p:cNvPr>
          <p:cNvSpPr/>
          <p:nvPr/>
        </p:nvSpPr>
        <p:spPr>
          <a:xfrm>
            <a:off x="7143011" y="3292660"/>
            <a:ext cx="1007562" cy="174784"/>
          </a:xfrm>
          <a:prstGeom prst="rect">
            <a:avLst/>
          </a:prstGeom>
          <a:solidFill>
            <a:srgbClr val="C1C0E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Absenteeism</a:t>
            </a:r>
          </a:p>
        </p:txBody>
      </p:sp>
      <p:sp>
        <p:nvSpPr>
          <p:cNvPr id="204" name="Rectangle 203">
            <a:extLst>
              <a:ext uri="{FF2B5EF4-FFF2-40B4-BE49-F238E27FC236}">
                <a16:creationId xmlns:a16="http://schemas.microsoft.com/office/drawing/2014/main" id="{0B8323A0-D3EF-E4F6-F3BE-0013FC711CAE}"/>
              </a:ext>
            </a:extLst>
          </p:cNvPr>
          <p:cNvSpPr/>
          <p:nvPr/>
        </p:nvSpPr>
        <p:spPr>
          <a:xfrm>
            <a:off x="7143011" y="3614348"/>
            <a:ext cx="1007562" cy="219560"/>
          </a:xfrm>
          <a:prstGeom prst="rect">
            <a:avLst/>
          </a:prstGeom>
          <a:solidFill>
            <a:srgbClr val="C1C0E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Permanent disability</a:t>
            </a:r>
          </a:p>
        </p:txBody>
      </p:sp>
      <p:sp>
        <p:nvSpPr>
          <p:cNvPr id="205" name="Rectangle 204">
            <a:extLst>
              <a:ext uri="{FF2B5EF4-FFF2-40B4-BE49-F238E27FC236}">
                <a16:creationId xmlns:a16="http://schemas.microsoft.com/office/drawing/2014/main" id="{C2D61218-BA2A-C752-1F65-CE1D21ADD2A6}"/>
              </a:ext>
            </a:extLst>
          </p:cNvPr>
          <p:cNvSpPr/>
          <p:nvPr/>
        </p:nvSpPr>
        <p:spPr>
          <a:xfrm>
            <a:off x="7143011" y="3976800"/>
            <a:ext cx="1007562" cy="174784"/>
          </a:xfrm>
          <a:prstGeom prst="rect">
            <a:avLst/>
          </a:prstGeom>
          <a:solidFill>
            <a:srgbClr val="C1C0E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Unemployment</a:t>
            </a:r>
          </a:p>
        </p:txBody>
      </p:sp>
      <p:sp>
        <p:nvSpPr>
          <p:cNvPr id="206" name="Rectangle 205">
            <a:extLst>
              <a:ext uri="{FF2B5EF4-FFF2-40B4-BE49-F238E27FC236}">
                <a16:creationId xmlns:a16="http://schemas.microsoft.com/office/drawing/2014/main" id="{925C1954-71CB-1254-28D5-428E4C9FDE7B}"/>
              </a:ext>
            </a:extLst>
          </p:cNvPr>
          <p:cNvSpPr/>
          <p:nvPr/>
        </p:nvSpPr>
        <p:spPr>
          <a:xfrm>
            <a:off x="7143011" y="4356500"/>
            <a:ext cx="1007562" cy="175333"/>
          </a:xfrm>
          <a:prstGeom prst="rect">
            <a:avLst/>
          </a:prstGeom>
          <a:solidFill>
            <a:srgbClr val="C1C0E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Early retirement</a:t>
            </a:r>
          </a:p>
        </p:txBody>
      </p:sp>
      <p:sp>
        <p:nvSpPr>
          <p:cNvPr id="207" name="Rectangle 206">
            <a:extLst>
              <a:ext uri="{FF2B5EF4-FFF2-40B4-BE49-F238E27FC236}">
                <a16:creationId xmlns:a16="http://schemas.microsoft.com/office/drawing/2014/main" id="{39448E87-075A-E098-C721-0F20DF9E3C79}"/>
              </a:ext>
            </a:extLst>
          </p:cNvPr>
          <p:cNvSpPr/>
          <p:nvPr/>
        </p:nvSpPr>
        <p:spPr>
          <a:xfrm>
            <a:off x="9572957" y="2736995"/>
            <a:ext cx="1007562" cy="219560"/>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Disability compensation</a:t>
            </a:r>
          </a:p>
        </p:txBody>
      </p:sp>
      <p:sp>
        <p:nvSpPr>
          <p:cNvPr id="208" name="Rectangle 207">
            <a:extLst>
              <a:ext uri="{FF2B5EF4-FFF2-40B4-BE49-F238E27FC236}">
                <a16:creationId xmlns:a16="http://schemas.microsoft.com/office/drawing/2014/main" id="{A55873D6-9E76-F85C-A65D-C727B4550B12}"/>
              </a:ext>
            </a:extLst>
          </p:cNvPr>
          <p:cNvSpPr/>
          <p:nvPr/>
        </p:nvSpPr>
        <p:spPr>
          <a:xfrm>
            <a:off x="9572957" y="3007910"/>
            <a:ext cx="1007562" cy="219560"/>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Pension costs</a:t>
            </a:r>
          </a:p>
        </p:txBody>
      </p:sp>
      <p:sp>
        <p:nvSpPr>
          <p:cNvPr id="209" name="Rectangle 208">
            <a:extLst>
              <a:ext uri="{FF2B5EF4-FFF2-40B4-BE49-F238E27FC236}">
                <a16:creationId xmlns:a16="http://schemas.microsoft.com/office/drawing/2014/main" id="{61A240A0-3CEA-197C-089C-23C27EE876CC}"/>
              </a:ext>
            </a:extLst>
          </p:cNvPr>
          <p:cNvSpPr/>
          <p:nvPr/>
        </p:nvSpPr>
        <p:spPr>
          <a:xfrm>
            <a:off x="9572957" y="3278825"/>
            <a:ext cx="1007562" cy="219560"/>
          </a:xfrm>
          <a:prstGeom prst="rect">
            <a:avLst/>
          </a:prstGeom>
          <a:solidFill>
            <a:srgbClr val="B895C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pPr algn="ctr"/>
            <a:r>
              <a:rPr lang="en-GB" sz="800" b="1" noProof="0">
                <a:solidFill>
                  <a:schemeClr val="tx2"/>
                </a:solidFill>
              </a:rPr>
              <a:t>Tax forgone</a:t>
            </a:r>
          </a:p>
        </p:txBody>
      </p:sp>
      <p:sp>
        <p:nvSpPr>
          <p:cNvPr id="5" name="TextBox 7">
            <a:extLst>
              <a:ext uri="{FF2B5EF4-FFF2-40B4-BE49-F238E27FC236}">
                <a16:creationId xmlns:a16="http://schemas.microsoft.com/office/drawing/2014/main" id="{6861EF36-77DF-1592-CE96-7019AD9DDFDF}"/>
              </a:ext>
            </a:extLst>
          </p:cNvPr>
          <p:cNvSpPr txBox="1"/>
          <p:nvPr/>
        </p:nvSpPr>
        <p:spPr>
          <a:xfrm>
            <a:off x="3448049" y="6265434"/>
            <a:ext cx="8266113" cy="507831"/>
          </a:xfrm>
          <a:prstGeom prst="rect">
            <a:avLst/>
          </a:prstGeom>
          <a:noFill/>
        </p:spPr>
        <p:txBody>
          <a:bodyPr wrap="square">
            <a:spAutoFit/>
          </a:bodyPr>
          <a:lstStyle/>
          <a:p>
            <a:pPr algn="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from Kotzeva et al. J Med Econ 2023, ‘Socioeconomic burden of schizophrenia: a targeted literature review of types of costs and associated drivers across 10 countries’, licensed under CC-BY-NC-ND-4.0.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Published by Taylor and Francis on behalf of Journal of Medical Economics. The work cannot be changed in any way or used commercially without permission from the journal. </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sp>
        <p:nvSpPr>
          <p:cNvPr id="3" name="Text Placeholder 23">
            <a:extLst>
              <a:ext uri="{FF2B5EF4-FFF2-40B4-BE49-F238E27FC236}">
                <a16:creationId xmlns:a16="http://schemas.microsoft.com/office/drawing/2014/main" id="{6778BA1F-D671-8DED-60FC-1BA5EA31FE10}"/>
              </a:ext>
            </a:extLst>
          </p:cNvPr>
          <p:cNvSpPr txBox="1">
            <a:spLocks/>
          </p:cNvSpPr>
          <p:nvPr/>
        </p:nvSpPr>
        <p:spPr>
          <a:xfrm>
            <a:off x="3448049" y="5259911"/>
            <a:ext cx="8153119" cy="619200"/>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Font typeface="+mj-lt"/>
              <a:buNone/>
              <a:defRPr sz="950" i="0" kern="1200">
                <a:solidFill>
                  <a:schemeClr val="accent2">
                    <a:lumMod val="50000"/>
                  </a:schemeClr>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100000"/>
              </a:lnSpc>
              <a:spcBef>
                <a:spcPts val="600"/>
              </a:spcBef>
              <a:buFont typeface="Arial" panose="020B0604020202020204" pitchFamily="34" charset="0"/>
              <a:buNone/>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*Includes costs of adverse events; **Incarceration, judicial &amp; legal services, police protection; some studies consider these components under indirect costs; ***Some studies consider suicide under direct costs; </a:t>
            </a:r>
            <a:r>
              <a:rPr lang="en-GB" baseline="30000"/>
              <a:t>#</a:t>
            </a:r>
            <a:r>
              <a:rPr lang="en-GB"/>
              <a:t>Includes costs for both people with schizophrenia and caregivers</a:t>
            </a:r>
          </a:p>
          <a:p>
            <a:endParaRPr lang="en-GB"/>
          </a:p>
        </p:txBody>
      </p:sp>
    </p:spTree>
    <p:custDataLst>
      <p:tags r:id="rId1"/>
    </p:custDataLst>
    <p:extLst>
      <p:ext uri="{BB962C8B-B14F-4D97-AF65-F5344CB8AC3E}">
        <p14:creationId xmlns:p14="http://schemas.microsoft.com/office/powerpoint/2010/main" val="2574196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5A7C4-CA1E-71FA-BA9B-FDF987D8060B}"/>
            </a:ext>
          </a:extLst>
        </p:cNvPr>
        <p:cNvGrpSpPr/>
        <p:nvPr/>
      </p:nvGrpSpPr>
      <p:grpSpPr>
        <a:xfrm>
          <a:off x="0" y="0"/>
          <a:ext cx="0" cy="0"/>
          <a:chOff x="0" y="0"/>
          <a:chExt cx="0" cy="0"/>
        </a:xfrm>
      </p:grpSpPr>
      <p:sp>
        <p:nvSpPr>
          <p:cNvPr id="45" name="Freeform: Shape 44">
            <a:extLst>
              <a:ext uri="{FF2B5EF4-FFF2-40B4-BE49-F238E27FC236}">
                <a16:creationId xmlns:a16="http://schemas.microsoft.com/office/drawing/2014/main" id="{64D8EA1B-9C74-A8BD-4328-91DDD716545A}"/>
              </a:ext>
            </a:extLst>
          </p:cNvPr>
          <p:cNvSpPr/>
          <p:nvPr/>
        </p:nvSpPr>
        <p:spPr>
          <a:xfrm>
            <a:off x="554038" y="1954627"/>
            <a:ext cx="4627562" cy="3368676"/>
          </a:xfrm>
          <a:custGeom>
            <a:avLst/>
            <a:gdLst>
              <a:gd name="csX0" fmla="*/ 0 w 4627562"/>
              <a:gd name="csY0" fmla="*/ 0 h 3368676"/>
              <a:gd name="csX1" fmla="*/ 3395662 w 4627562"/>
              <a:gd name="csY1" fmla="*/ 0 h 3368676"/>
              <a:gd name="csX2" fmla="*/ 3395662 w 4627562"/>
              <a:gd name="csY2" fmla="*/ 1941098 h 3368676"/>
              <a:gd name="csX3" fmla="*/ 4627562 w 4627562"/>
              <a:gd name="csY3" fmla="*/ 1937923 h 3368676"/>
              <a:gd name="csX4" fmla="*/ 4627562 w 4627562"/>
              <a:gd name="csY4" fmla="*/ 3368676 h 3368676"/>
              <a:gd name="csX5" fmla="*/ 0 w 4627562"/>
              <a:gd name="csY5" fmla="*/ 3368676 h 3368676"/>
              <a:gd name="csX6" fmla="*/ 0 w 4627562"/>
              <a:gd name="csY6" fmla="*/ 0 h 33686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27562" h="3368676">
                <a:moveTo>
                  <a:pt x="0" y="0"/>
                </a:moveTo>
                <a:lnTo>
                  <a:pt x="3395662" y="0"/>
                </a:lnTo>
                <a:lnTo>
                  <a:pt x="3395662" y="1941098"/>
                </a:lnTo>
                <a:lnTo>
                  <a:pt x="4627562" y="1937923"/>
                </a:lnTo>
                <a:lnTo>
                  <a:pt x="4627562" y="3368676"/>
                </a:lnTo>
                <a:lnTo>
                  <a:pt x="0" y="3368676"/>
                </a:lnTo>
                <a:lnTo>
                  <a:pt x="0" y="0"/>
                </a:lnTo>
                <a:close/>
              </a:path>
            </a:pathLst>
          </a:custGeom>
          <a:solidFill>
            <a:schemeClr val="accent5">
              <a:lumMod val="20000"/>
              <a:lumOff val="80000"/>
            </a:scheme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50" name="Freeform: Shape 49">
            <a:extLst>
              <a:ext uri="{FF2B5EF4-FFF2-40B4-BE49-F238E27FC236}">
                <a16:creationId xmlns:a16="http://schemas.microsoft.com/office/drawing/2014/main" id="{C6731680-E841-CBD3-FD6A-9BE41653A3FA}"/>
              </a:ext>
            </a:extLst>
          </p:cNvPr>
          <p:cNvSpPr/>
          <p:nvPr/>
        </p:nvSpPr>
        <p:spPr>
          <a:xfrm>
            <a:off x="3949700" y="1954627"/>
            <a:ext cx="4856163" cy="1172747"/>
          </a:xfrm>
          <a:custGeom>
            <a:avLst/>
            <a:gdLst>
              <a:gd name="csX0" fmla="*/ 0 w 4856163"/>
              <a:gd name="csY0" fmla="*/ 0 h 1172747"/>
              <a:gd name="csX1" fmla="*/ 4856163 w 4856163"/>
              <a:gd name="csY1" fmla="*/ 0 h 1172747"/>
              <a:gd name="csX2" fmla="*/ 4856163 w 4856163"/>
              <a:gd name="csY2" fmla="*/ 1172747 h 1172747"/>
              <a:gd name="csX3" fmla="*/ 0 w 4856163"/>
              <a:gd name="csY3" fmla="*/ 1172747 h 1172747"/>
              <a:gd name="csX4" fmla="*/ 0 w 4856163"/>
              <a:gd name="csY4" fmla="*/ 0 h 1172747"/>
            </a:gdLst>
            <a:ahLst/>
            <a:cxnLst>
              <a:cxn ang="0">
                <a:pos x="csX0" y="csY0"/>
              </a:cxn>
              <a:cxn ang="0">
                <a:pos x="csX1" y="csY1"/>
              </a:cxn>
              <a:cxn ang="0">
                <a:pos x="csX2" y="csY2"/>
              </a:cxn>
              <a:cxn ang="0">
                <a:pos x="csX3" y="csY3"/>
              </a:cxn>
              <a:cxn ang="0">
                <a:pos x="csX4" y="csY4"/>
              </a:cxn>
            </a:cxnLst>
            <a:rect l="l" t="t" r="r" b="b"/>
            <a:pathLst>
              <a:path w="4856163" h="1172747">
                <a:moveTo>
                  <a:pt x="0" y="0"/>
                </a:moveTo>
                <a:lnTo>
                  <a:pt x="4856163" y="0"/>
                </a:lnTo>
                <a:lnTo>
                  <a:pt x="4856163" y="1172747"/>
                </a:lnTo>
                <a:lnTo>
                  <a:pt x="0" y="1172747"/>
                </a:lnTo>
                <a:lnTo>
                  <a:pt x="0" y="0"/>
                </a:lnTo>
                <a:close/>
              </a:path>
            </a:pathLst>
          </a:custGeom>
          <a:solidFill>
            <a:schemeClr val="accent3">
              <a:lumMod val="20000"/>
              <a:lumOff val="80000"/>
            </a:scheme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48" name="Freeform: Shape 47">
            <a:extLst>
              <a:ext uri="{FF2B5EF4-FFF2-40B4-BE49-F238E27FC236}">
                <a16:creationId xmlns:a16="http://schemas.microsoft.com/office/drawing/2014/main" id="{D2686063-4E80-51F6-D87A-2BC5A6B65ED6}"/>
              </a:ext>
            </a:extLst>
          </p:cNvPr>
          <p:cNvSpPr/>
          <p:nvPr/>
        </p:nvSpPr>
        <p:spPr>
          <a:xfrm>
            <a:off x="3949700" y="3127374"/>
            <a:ext cx="4856163" cy="2195929"/>
          </a:xfrm>
          <a:custGeom>
            <a:avLst/>
            <a:gdLst>
              <a:gd name="csX0" fmla="*/ 0 w 4856163"/>
              <a:gd name="csY0" fmla="*/ 0 h 2195929"/>
              <a:gd name="csX1" fmla="*/ 4856163 w 4856163"/>
              <a:gd name="csY1" fmla="*/ 0 h 2195929"/>
              <a:gd name="csX2" fmla="*/ 4856163 w 4856163"/>
              <a:gd name="csY2" fmla="*/ 2195929 h 2195929"/>
              <a:gd name="csX3" fmla="*/ 1231900 w 4856163"/>
              <a:gd name="csY3" fmla="*/ 2195929 h 2195929"/>
              <a:gd name="csX4" fmla="*/ 1231900 w 4856163"/>
              <a:gd name="csY4" fmla="*/ 765176 h 2195929"/>
              <a:gd name="csX5" fmla="*/ 0 w 4856163"/>
              <a:gd name="csY5" fmla="*/ 768351 h 2195929"/>
              <a:gd name="csX6" fmla="*/ 0 w 4856163"/>
              <a:gd name="csY6" fmla="*/ 0 h 21959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56163" h="2195929">
                <a:moveTo>
                  <a:pt x="0" y="0"/>
                </a:moveTo>
                <a:lnTo>
                  <a:pt x="4856163" y="0"/>
                </a:lnTo>
                <a:lnTo>
                  <a:pt x="4856163" y="2195929"/>
                </a:lnTo>
                <a:lnTo>
                  <a:pt x="1231900" y="2195929"/>
                </a:lnTo>
                <a:lnTo>
                  <a:pt x="1231900" y="765176"/>
                </a:lnTo>
                <a:lnTo>
                  <a:pt x="0" y="768351"/>
                </a:lnTo>
                <a:lnTo>
                  <a:pt x="0" y="0"/>
                </a:lnTo>
                <a:close/>
              </a:path>
            </a:pathLst>
          </a:custGeom>
          <a:solidFill>
            <a:schemeClr val="accent2">
              <a:lumMod val="20000"/>
              <a:lumOff val="80000"/>
            </a:scheme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2" name="Content Placeholder 1">
            <a:extLst>
              <a:ext uri="{FF2B5EF4-FFF2-40B4-BE49-F238E27FC236}">
                <a16:creationId xmlns:a16="http://schemas.microsoft.com/office/drawing/2014/main" id="{103C2514-A3C7-B191-B53D-0AB012647042}"/>
              </a:ext>
            </a:extLst>
          </p:cNvPr>
          <p:cNvSpPr>
            <a:spLocks noGrp="1"/>
          </p:cNvSpPr>
          <p:nvPr>
            <p:ph sz="half" idx="1"/>
          </p:nvPr>
        </p:nvSpPr>
        <p:spPr/>
        <p:txBody>
          <a:bodyPr/>
          <a:lstStyle/>
          <a:p>
            <a:r>
              <a:rPr lang="en-GB" noProof="0"/>
              <a:t>The economic burden of schizophrenia is mostly attributable to </a:t>
            </a:r>
            <a:r>
              <a:rPr lang="en-GB" b="1" noProof="0"/>
              <a:t>indirect</a:t>
            </a:r>
            <a:r>
              <a:rPr lang="en-GB" noProof="0"/>
              <a:t> </a:t>
            </a:r>
            <a:r>
              <a:rPr lang="en-GB" b="1" noProof="0"/>
              <a:t>costs </a:t>
            </a:r>
            <a:r>
              <a:rPr lang="en-GB" noProof="0"/>
              <a:t>(caregiving, unemployment, productivity loss, etc.)</a:t>
            </a:r>
          </a:p>
          <a:p>
            <a:r>
              <a:rPr lang="en-GB" b="1" noProof="0"/>
              <a:t>Inpatient </a:t>
            </a:r>
            <a:r>
              <a:rPr lang="en-GB" b="1" noProof="0">
                <a:solidFill>
                  <a:schemeClr val="tx1"/>
                </a:solidFill>
              </a:rPr>
              <a:t>care is </a:t>
            </a:r>
            <a:r>
              <a:rPr lang="en-GB" b="1" noProof="0"/>
              <a:t>the main driver of direct costs; </a:t>
            </a:r>
            <a:r>
              <a:rPr lang="en-GB" noProof="0"/>
              <a:t>followed by outpatient care</a:t>
            </a:r>
          </a:p>
        </p:txBody>
      </p:sp>
      <p:sp>
        <p:nvSpPr>
          <p:cNvPr id="18" name="Text Placeholder 17">
            <a:extLst>
              <a:ext uri="{FF2B5EF4-FFF2-40B4-BE49-F238E27FC236}">
                <a16:creationId xmlns:a16="http://schemas.microsoft.com/office/drawing/2014/main" id="{3B0B5463-424B-FC2C-2634-5E6103339523}"/>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556D71BE-1EAC-1610-AD5E-4E9C0D289694}"/>
              </a:ext>
            </a:extLst>
          </p:cNvPr>
          <p:cNvSpPr>
            <a:spLocks noGrp="1"/>
          </p:cNvSpPr>
          <p:nvPr>
            <p:ph type="title"/>
          </p:nvPr>
        </p:nvSpPr>
        <p:spPr/>
        <p:txBody>
          <a:bodyPr/>
          <a:lstStyle/>
          <a:p>
            <a:r>
              <a:rPr lang="en-GB" noProof="0"/>
              <a:t>Distribution of direct and indirect costs of schizophrenia </a:t>
            </a:r>
          </a:p>
        </p:txBody>
      </p:sp>
      <p:sp>
        <p:nvSpPr>
          <p:cNvPr id="24" name="Text Placeholder 23">
            <a:extLst>
              <a:ext uri="{FF2B5EF4-FFF2-40B4-BE49-F238E27FC236}">
                <a16:creationId xmlns:a16="http://schemas.microsoft.com/office/drawing/2014/main" id="{191C886F-ED8B-99C9-37A1-ADF99C2423CE}"/>
              </a:ext>
            </a:extLst>
          </p:cNvPr>
          <p:cNvSpPr>
            <a:spLocks noGrp="1"/>
          </p:cNvSpPr>
          <p:nvPr>
            <p:ph type="body" sz="quarter" idx="18"/>
          </p:nvPr>
        </p:nvSpPr>
        <p:spPr/>
        <p:txBody>
          <a:bodyPr/>
          <a:lstStyle/>
          <a:p>
            <a:endParaRPr lang="en-GB" noProof="0"/>
          </a:p>
          <a:p>
            <a:r>
              <a:rPr lang="en-GB" noProof="0"/>
              <a:t>Percentages are rounded to one decimal place and may not total 100%</a:t>
            </a:r>
          </a:p>
          <a:p>
            <a:r>
              <a:rPr lang="en-GB" baseline="30000" noProof="0"/>
              <a:t>a</a:t>
            </a:r>
            <a:r>
              <a:rPr lang="en-GB" noProof="0"/>
              <a:t>Cost offsets, representing $6.0 billion (1.7%) and included to account for individuals who were homeless or institutionalized and therefore not incurring basic living costs, were subtracted from direct non-HC costs </a:t>
            </a:r>
            <a:br>
              <a:rPr lang="en-GB" noProof="0"/>
            </a:br>
            <a:r>
              <a:rPr lang="en-GB" noProof="0"/>
              <a:t>HC=healthcare; SSDI=Social Security Disability Income; SSI=Supplemental Security Income</a:t>
            </a:r>
          </a:p>
          <a:p>
            <a:r>
              <a:rPr lang="en-GB" noProof="0"/>
              <a:t>Kadakia et al. J Clin Psychiatry 2022;83:22m14458</a:t>
            </a:r>
          </a:p>
        </p:txBody>
      </p:sp>
      <p:sp>
        <p:nvSpPr>
          <p:cNvPr id="6" name="Slide Number Placeholder 5">
            <a:extLst>
              <a:ext uri="{FF2B5EF4-FFF2-40B4-BE49-F238E27FC236}">
                <a16:creationId xmlns:a16="http://schemas.microsoft.com/office/drawing/2014/main" id="{26BB101D-2C75-F751-8A18-F936CE4FE1A3}"/>
              </a:ext>
            </a:extLst>
          </p:cNvPr>
          <p:cNvSpPr>
            <a:spLocks noGrp="1"/>
          </p:cNvSpPr>
          <p:nvPr>
            <p:ph type="sldNum" sz="quarter" idx="4"/>
          </p:nvPr>
        </p:nvSpPr>
        <p:spPr/>
        <p:txBody>
          <a:bodyPr/>
          <a:lstStyle/>
          <a:p>
            <a:fld id="{6DBC486D-4FAB-B746-8B02-8D7C842291C6}" type="slidenum">
              <a:rPr lang="en-GB" noProof="0" smtClean="0"/>
              <a:pPr/>
              <a:t>22</a:t>
            </a:fld>
            <a:endParaRPr lang="en-GB" noProof="0"/>
          </a:p>
        </p:txBody>
      </p:sp>
      <p:sp>
        <p:nvSpPr>
          <p:cNvPr id="8" name="TextBox 7">
            <a:extLst>
              <a:ext uri="{FF2B5EF4-FFF2-40B4-BE49-F238E27FC236}">
                <a16:creationId xmlns:a16="http://schemas.microsoft.com/office/drawing/2014/main" id="{38C14B18-5F4A-6E6B-3090-4301FB00909E}"/>
              </a:ext>
            </a:extLst>
          </p:cNvPr>
          <p:cNvSpPr txBox="1"/>
          <p:nvPr/>
        </p:nvSpPr>
        <p:spPr>
          <a:xfrm>
            <a:off x="539751" y="1555092"/>
            <a:ext cx="8266112" cy="307777"/>
          </a:xfrm>
          <a:prstGeom prst="rect">
            <a:avLst/>
          </a:prstGeom>
          <a:noFill/>
        </p:spPr>
        <p:txBody>
          <a:bodyPr wrap="square" rtlCol="0">
            <a:spAutoFit/>
          </a:bodyPr>
          <a:lstStyle/>
          <a:p>
            <a:pPr algn="ctr"/>
            <a:r>
              <a:rPr lang="en-GB" sz="1400" b="1" noProof="0">
                <a:solidFill>
                  <a:schemeClr val="accent2">
                    <a:lumMod val="50000"/>
                  </a:schemeClr>
                </a:solidFill>
              </a:rPr>
              <a:t>Distribution of direct and indirect costs of schizophrenia in the USA in 2019</a:t>
            </a:r>
          </a:p>
        </p:txBody>
      </p:sp>
      <p:sp>
        <p:nvSpPr>
          <p:cNvPr id="7" name="Rectangle: Rounded Corners 6">
            <a:extLst>
              <a:ext uri="{FF2B5EF4-FFF2-40B4-BE49-F238E27FC236}">
                <a16:creationId xmlns:a16="http://schemas.microsoft.com/office/drawing/2014/main" id="{7ABA0429-783B-8758-7632-E671C4663C94}"/>
              </a:ext>
            </a:extLst>
          </p:cNvPr>
          <p:cNvSpPr/>
          <p:nvPr/>
        </p:nvSpPr>
        <p:spPr>
          <a:xfrm>
            <a:off x="539748" y="5472332"/>
            <a:ext cx="8251825" cy="368649"/>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3F1A01"/>
                </a:solidFill>
                <a:effectLst/>
                <a:uLnTx/>
                <a:uFillTx/>
                <a:latin typeface="Arial"/>
                <a:ea typeface="Calibri" panose="020F0502020204030204" pitchFamily="34" charset="0"/>
                <a:cs typeface="Calibri" panose="020F0502020204030204" pitchFamily="34" charset="0"/>
              </a:rPr>
              <a:t>The estimated </a:t>
            </a:r>
            <a:r>
              <a:rPr kumimoji="0" lang="en-GB" sz="1400" b="1" i="0" u="none" strike="noStrike" kern="1200" cap="none" spc="0" normalizeH="0" baseline="0" noProof="0">
                <a:ln>
                  <a:noFill/>
                </a:ln>
                <a:solidFill>
                  <a:srgbClr val="3F1A01"/>
                </a:solidFill>
                <a:effectLst/>
                <a:uLnTx/>
                <a:uFillTx/>
                <a:latin typeface="Arial"/>
                <a:ea typeface="Calibri" panose="020F0502020204030204" pitchFamily="34" charset="0"/>
                <a:cs typeface="Calibri" panose="020F0502020204030204" pitchFamily="34" charset="0"/>
              </a:rPr>
              <a:t>excess economic burden </a:t>
            </a:r>
            <a:r>
              <a:rPr kumimoji="0" lang="en-GB" sz="1400" b="0" i="0" u="none" strike="noStrike" kern="1200" cap="none" spc="0" normalizeH="0" baseline="0" noProof="0">
                <a:ln>
                  <a:noFill/>
                </a:ln>
                <a:solidFill>
                  <a:srgbClr val="3F1A01"/>
                </a:solidFill>
                <a:effectLst/>
                <a:uLnTx/>
                <a:uFillTx/>
                <a:latin typeface="Arial"/>
                <a:ea typeface="Calibri" panose="020F0502020204030204" pitchFamily="34" charset="0"/>
                <a:cs typeface="Calibri" panose="020F0502020204030204" pitchFamily="34" charset="0"/>
              </a:rPr>
              <a:t>of schizophrenia in the USA in 2019 was </a:t>
            </a:r>
            <a:r>
              <a:rPr kumimoji="0" lang="en-GB" sz="1400" b="1" i="0" u="none" strike="noStrike" kern="1200" cap="none" spc="0" normalizeH="0" baseline="0" noProof="0">
                <a:ln>
                  <a:noFill/>
                </a:ln>
                <a:solidFill>
                  <a:srgbClr val="3F1A01"/>
                </a:solidFill>
                <a:effectLst/>
                <a:uLnTx/>
                <a:uFillTx/>
                <a:latin typeface="Arial"/>
                <a:ea typeface="Calibri" panose="020F0502020204030204" pitchFamily="34" charset="0"/>
                <a:cs typeface="Calibri" panose="020F0502020204030204" pitchFamily="34" charset="0"/>
              </a:rPr>
              <a:t>$343.2 </a:t>
            </a:r>
            <a:r>
              <a:rPr lang="en-GB" sz="1400" b="1" noProof="0">
                <a:solidFill>
                  <a:srgbClr val="3F1A01"/>
                </a:solidFill>
                <a:latin typeface="Arial"/>
                <a:ea typeface="Calibri" panose="020F0502020204030204" pitchFamily="34" charset="0"/>
                <a:cs typeface="Calibri" panose="020F0502020204030204" pitchFamily="34" charset="0"/>
              </a:rPr>
              <a:t>b</a:t>
            </a:r>
            <a:r>
              <a:rPr kumimoji="0" lang="en-GB" sz="1400" b="1" i="0" u="none" strike="noStrike" kern="1200" cap="none" spc="0" normalizeH="0" baseline="0" noProof="0">
                <a:ln>
                  <a:noFill/>
                </a:ln>
                <a:solidFill>
                  <a:srgbClr val="3F1A01"/>
                </a:solidFill>
                <a:effectLst/>
                <a:uLnTx/>
                <a:uFillTx/>
                <a:latin typeface="Arial"/>
                <a:ea typeface="Calibri" panose="020F0502020204030204" pitchFamily="34" charset="0"/>
                <a:cs typeface="Calibri" panose="020F0502020204030204" pitchFamily="34" charset="0"/>
              </a:rPr>
              <a:t>illion</a:t>
            </a:r>
            <a:endParaRPr kumimoji="0" lang="en-GB" sz="1400" b="1" i="0" u="none" strike="noStrike" kern="1200" cap="none" spc="0" normalizeH="0" baseline="0" noProof="0">
              <a:ln>
                <a:noFill/>
              </a:ln>
              <a:solidFill>
                <a:srgbClr val="3F1A01"/>
              </a:solidFill>
              <a:effectLst/>
              <a:uLnTx/>
              <a:uFillTx/>
              <a:latin typeface="Arial"/>
              <a:ea typeface="+mn-ea"/>
              <a:cs typeface="+mn-cs"/>
            </a:endParaRPr>
          </a:p>
        </p:txBody>
      </p:sp>
      <p:sp>
        <p:nvSpPr>
          <p:cNvPr id="12" name="TextBox 11">
            <a:extLst>
              <a:ext uri="{FF2B5EF4-FFF2-40B4-BE49-F238E27FC236}">
                <a16:creationId xmlns:a16="http://schemas.microsoft.com/office/drawing/2014/main" id="{4E5B5D30-2BA7-BF3C-067A-8E362ED26639}"/>
              </a:ext>
            </a:extLst>
          </p:cNvPr>
          <p:cNvSpPr txBox="1"/>
          <p:nvPr/>
        </p:nvSpPr>
        <p:spPr>
          <a:xfrm>
            <a:off x="704955" y="2010530"/>
            <a:ext cx="1180526" cy="688256"/>
          </a:xfrm>
          <a:prstGeom prst="rect">
            <a:avLst/>
          </a:prstGeom>
          <a:noFill/>
        </p:spPr>
        <p:txBody>
          <a:bodyPr wrap="square" lIns="0" tIns="36000" rIns="0" bIns="36000" rtlCol="0">
            <a:spAutoFit/>
          </a:bodyPr>
          <a:lstStyle/>
          <a:p>
            <a:pPr algn="ctr"/>
            <a:r>
              <a:rPr lang="en-GB" sz="1200" b="1" noProof="0">
                <a:solidFill>
                  <a:schemeClr val="accent5">
                    <a:lumMod val="50000"/>
                  </a:schemeClr>
                </a:solidFill>
              </a:rPr>
              <a:t>Indirect costs: </a:t>
            </a:r>
          </a:p>
          <a:p>
            <a:pPr algn="ctr"/>
            <a:r>
              <a:rPr lang="en-GB" sz="1600" b="1" noProof="0">
                <a:solidFill>
                  <a:schemeClr val="accent5">
                    <a:lumMod val="50000"/>
                  </a:schemeClr>
                </a:solidFill>
              </a:rPr>
              <a:t>73.4% </a:t>
            </a:r>
          </a:p>
          <a:p>
            <a:pPr algn="ctr"/>
            <a:r>
              <a:rPr lang="en-GB" sz="1200" b="1" noProof="0">
                <a:solidFill>
                  <a:schemeClr val="accent5">
                    <a:lumMod val="50000"/>
                  </a:schemeClr>
                </a:solidFill>
              </a:rPr>
              <a:t> of total costs</a:t>
            </a:r>
          </a:p>
        </p:txBody>
      </p:sp>
      <p:sp>
        <p:nvSpPr>
          <p:cNvPr id="14" name="TextBox 13">
            <a:extLst>
              <a:ext uri="{FF2B5EF4-FFF2-40B4-BE49-F238E27FC236}">
                <a16:creationId xmlns:a16="http://schemas.microsoft.com/office/drawing/2014/main" id="{3084524B-BEA8-B329-55C9-3EBE733C9C45}"/>
              </a:ext>
            </a:extLst>
          </p:cNvPr>
          <p:cNvSpPr txBox="1"/>
          <p:nvPr/>
        </p:nvSpPr>
        <p:spPr>
          <a:xfrm>
            <a:off x="7093724" y="4427494"/>
            <a:ext cx="1523999" cy="800219"/>
          </a:xfrm>
          <a:prstGeom prst="rect">
            <a:avLst/>
          </a:prstGeom>
          <a:noFill/>
        </p:spPr>
        <p:txBody>
          <a:bodyPr wrap="square" lIns="0" tIns="0" rIns="0" bIns="0" rtlCol="0">
            <a:spAutoFit/>
          </a:bodyPr>
          <a:lstStyle/>
          <a:p>
            <a:pPr algn="ctr"/>
            <a:r>
              <a:rPr lang="en-GB" sz="1200" b="1" noProof="0">
                <a:solidFill>
                  <a:schemeClr val="accent2">
                    <a:lumMod val="50000"/>
                  </a:schemeClr>
                </a:solidFill>
              </a:rPr>
              <a:t>Direct </a:t>
            </a:r>
            <a:br>
              <a:rPr lang="en-GB" sz="1200" b="1" noProof="0">
                <a:solidFill>
                  <a:schemeClr val="accent2">
                    <a:lumMod val="50000"/>
                  </a:schemeClr>
                </a:solidFill>
              </a:rPr>
            </a:br>
            <a:r>
              <a:rPr lang="en-GB" sz="1200" b="1" noProof="0">
                <a:solidFill>
                  <a:schemeClr val="accent2">
                    <a:lumMod val="50000"/>
                  </a:schemeClr>
                </a:solidFill>
              </a:rPr>
              <a:t>non-HC costs:</a:t>
            </a:r>
          </a:p>
          <a:p>
            <a:pPr algn="ctr"/>
            <a:r>
              <a:rPr lang="en-GB" sz="1600" b="1" noProof="0">
                <a:solidFill>
                  <a:schemeClr val="accent2">
                    <a:lumMod val="50000"/>
                  </a:schemeClr>
                </a:solidFill>
              </a:rPr>
              <a:t>10.2%</a:t>
            </a:r>
            <a:r>
              <a:rPr lang="en-GB" sz="1600" b="1" baseline="30000" noProof="0">
                <a:solidFill>
                  <a:schemeClr val="accent2">
                    <a:lumMod val="50000"/>
                  </a:schemeClr>
                </a:solidFill>
              </a:rPr>
              <a:t>a</a:t>
            </a:r>
            <a:br>
              <a:rPr lang="en-GB" sz="1600" b="1" noProof="0">
                <a:solidFill>
                  <a:schemeClr val="accent2">
                    <a:lumMod val="50000"/>
                  </a:schemeClr>
                </a:solidFill>
              </a:rPr>
            </a:br>
            <a:r>
              <a:rPr lang="en-GB" sz="1200" b="1" noProof="0">
                <a:solidFill>
                  <a:schemeClr val="accent2">
                    <a:lumMod val="50000"/>
                  </a:schemeClr>
                </a:solidFill>
              </a:rPr>
              <a:t>of total costs</a:t>
            </a:r>
          </a:p>
        </p:txBody>
      </p:sp>
      <p:sp>
        <p:nvSpPr>
          <p:cNvPr id="15" name="TextBox 14">
            <a:extLst>
              <a:ext uri="{FF2B5EF4-FFF2-40B4-BE49-F238E27FC236}">
                <a16:creationId xmlns:a16="http://schemas.microsoft.com/office/drawing/2014/main" id="{5A45E1F2-BB2A-4AEF-0404-3DD28789DF70}"/>
              </a:ext>
            </a:extLst>
          </p:cNvPr>
          <p:cNvSpPr txBox="1"/>
          <p:nvPr/>
        </p:nvSpPr>
        <p:spPr>
          <a:xfrm>
            <a:off x="7197430" y="2064758"/>
            <a:ext cx="1419798" cy="615553"/>
          </a:xfrm>
          <a:prstGeom prst="rect">
            <a:avLst/>
          </a:prstGeom>
          <a:noFill/>
        </p:spPr>
        <p:txBody>
          <a:bodyPr wrap="square" lIns="0" tIns="0" rIns="0" bIns="0" rtlCol="0">
            <a:spAutoFit/>
          </a:bodyPr>
          <a:lstStyle/>
          <a:p>
            <a:pPr algn="ctr"/>
            <a:r>
              <a:rPr lang="en-GB" sz="1200" b="1" noProof="0">
                <a:solidFill>
                  <a:schemeClr val="accent3">
                    <a:lumMod val="50000"/>
                  </a:schemeClr>
                </a:solidFill>
              </a:rPr>
              <a:t>Direct HC costs:</a:t>
            </a:r>
          </a:p>
          <a:p>
            <a:pPr algn="ctr"/>
            <a:r>
              <a:rPr lang="en-GB" sz="1600" b="1" noProof="0">
                <a:solidFill>
                  <a:schemeClr val="accent3">
                    <a:lumMod val="50000"/>
                  </a:schemeClr>
                </a:solidFill>
              </a:rPr>
              <a:t>18.2%</a:t>
            </a:r>
            <a:r>
              <a:rPr lang="en-GB" sz="1200" b="1" noProof="0">
                <a:solidFill>
                  <a:schemeClr val="accent3">
                    <a:lumMod val="50000"/>
                  </a:schemeClr>
                </a:solidFill>
              </a:rPr>
              <a:t> </a:t>
            </a:r>
          </a:p>
          <a:p>
            <a:pPr algn="ctr"/>
            <a:r>
              <a:rPr lang="en-GB" sz="1200" b="1" noProof="0">
                <a:solidFill>
                  <a:schemeClr val="accent3">
                    <a:lumMod val="50000"/>
                  </a:schemeClr>
                </a:solidFill>
              </a:rPr>
              <a:t>of total costs</a:t>
            </a:r>
          </a:p>
        </p:txBody>
      </p:sp>
      <p:grpSp>
        <p:nvGrpSpPr>
          <p:cNvPr id="37" name="Group 36">
            <a:extLst>
              <a:ext uri="{FF2B5EF4-FFF2-40B4-BE49-F238E27FC236}">
                <a16:creationId xmlns:a16="http://schemas.microsoft.com/office/drawing/2014/main" id="{2C662CD7-FC60-67EB-A3DA-EA016BDA03E1}"/>
              </a:ext>
            </a:extLst>
          </p:cNvPr>
          <p:cNvGrpSpPr/>
          <p:nvPr/>
        </p:nvGrpSpPr>
        <p:grpSpPr>
          <a:xfrm>
            <a:off x="1269818" y="2008602"/>
            <a:ext cx="6171902" cy="3403600"/>
            <a:chOff x="1443319" y="2238375"/>
            <a:chExt cx="6171902" cy="3403600"/>
          </a:xfrm>
        </p:grpSpPr>
        <p:graphicFrame>
          <p:nvGraphicFramePr>
            <p:cNvPr id="10" name="Chart 9">
              <a:extLst>
                <a:ext uri="{FF2B5EF4-FFF2-40B4-BE49-F238E27FC236}">
                  <a16:creationId xmlns:a16="http://schemas.microsoft.com/office/drawing/2014/main" id="{57DB3E88-2776-E61B-B8E7-153678ADF212}"/>
                </a:ext>
              </a:extLst>
            </p:cNvPr>
            <p:cNvGraphicFramePr/>
            <p:nvPr>
              <p:extLst>
                <p:ext uri="{D42A27DB-BD31-4B8C-83A1-F6EECF244321}">
                  <p14:modId xmlns:p14="http://schemas.microsoft.com/office/powerpoint/2010/main" val="2243787047"/>
                </p:ext>
              </p:extLst>
            </p:nvPr>
          </p:nvGraphicFramePr>
          <p:xfrm>
            <a:off x="1443319" y="2238375"/>
            <a:ext cx="6171902" cy="3403600"/>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a:extLst>
                <a:ext uri="{FF2B5EF4-FFF2-40B4-BE49-F238E27FC236}">
                  <a16:creationId xmlns:a16="http://schemas.microsoft.com/office/drawing/2014/main" id="{307D3048-DD35-BB77-F732-39B135D32C7D}"/>
                </a:ext>
              </a:extLst>
            </p:cNvPr>
            <p:cNvCxnSpPr>
              <a:cxnSpLocks/>
            </p:cNvCxnSpPr>
            <p:nvPr/>
          </p:nvCxnSpPr>
          <p:spPr>
            <a:xfrm>
              <a:off x="4041775" y="2335742"/>
              <a:ext cx="0" cy="36089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8EC5A1-2AC7-CCA0-D8C4-6494647D4088}"/>
                </a:ext>
              </a:extLst>
            </p:cNvPr>
            <p:cNvCxnSpPr>
              <a:cxnSpLocks/>
            </p:cNvCxnSpPr>
            <p:nvPr/>
          </p:nvCxnSpPr>
          <p:spPr>
            <a:xfrm>
              <a:off x="4265084" y="2335742"/>
              <a:ext cx="0" cy="36089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64E4FC6-40C5-CD7F-383B-86A806AA4623}"/>
                </a:ext>
              </a:extLst>
            </p:cNvPr>
            <p:cNvCxnSpPr>
              <a:cxnSpLocks/>
            </p:cNvCxnSpPr>
            <p:nvPr/>
          </p:nvCxnSpPr>
          <p:spPr>
            <a:xfrm>
              <a:off x="4897967" y="2564342"/>
              <a:ext cx="0" cy="39581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4306F34-181E-9171-1ED4-730776817A05}"/>
                </a:ext>
              </a:extLst>
            </p:cNvPr>
            <p:cNvCxnSpPr>
              <a:cxnSpLocks/>
            </p:cNvCxnSpPr>
            <p:nvPr/>
          </p:nvCxnSpPr>
          <p:spPr>
            <a:xfrm>
              <a:off x="5094818" y="2743200"/>
              <a:ext cx="0" cy="41698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539683-C063-A4A6-0841-4A60EADEBA8E}"/>
                </a:ext>
              </a:extLst>
            </p:cNvPr>
            <p:cNvCxnSpPr>
              <a:cxnSpLocks/>
            </p:cNvCxnSpPr>
            <p:nvPr/>
          </p:nvCxnSpPr>
          <p:spPr>
            <a:xfrm>
              <a:off x="5209118" y="2989792"/>
              <a:ext cx="0" cy="31855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310E91-6CEC-95A6-DD5A-78BD559A2456}"/>
                </a:ext>
              </a:extLst>
            </p:cNvPr>
            <p:cNvCxnSpPr>
              <a:cxnSpLocks/>
            </p:cNvCxnSpPr>
            <p:nvPr/>
          </p:nvCxnSpPr>
          <p:spPr>
            <a:xfrm flipH="1">
              <a:off x="5338445" y="3979175"/>
              <a:ext cx="20907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11EE884-0962-51B5-0838-84FE77E61058}"/>
                </a:ext>
              </a:extLst>
            </p:cNvPr>
            <p:cNvCxnSpPr>
              <a:cxnSpLocks/>
            </p:cNvCxnSpPr>
            <p:nvPr/>
          </p:nvCxnSpPr>
          <p:spPr>
            <a:xfrm flipV="1">
              <a:off x="5556250" y="4167982"/>
              <a:ext cx="0" cy="26511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714262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4D8AD-7E99-A4D3-F4B4-643964F69607}"/>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E23D690A-5AF4-24B6-7334-C77A19104F9A}"/>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62262AC4-9C10-D5B2-FDF2-C470D4C04768}"/>
              </a:ext>
            </a:extLst>
          </p:cNvPr>
          <p:cNvSpPr>
            <a:spLocks noGrp="1"/>
          </p:cNvSpPr>
          <p:nvPr>
            <p:ph type="title"/>
          </p:nvPr>
        </p:nvSpPr>
        <p:spPr/>
        <p:txBody>
          <a:bodyPr/>
          <a:lstStyle/>
          <a:p>
            <a:r>
              <a:rPr lang="en-GB" noProof="0"/>
              <a:t>Regional differences in the costs of schizophrenia</a:t>
            </a:r>
          </a:p>
        </p:txBody>
      </p:sp>
      <p:sp>
        <p:nvSpPr>
          <p:cNvPr id="29" name="Content Placeholder 28">
            <a:extLst>
              <a:ext uri="{FF2B5EF4-FFF2-40B4-BE49-F238E27FC236}">
                <a16:creationId xmlns:a16="http://schemas.microsoft.com/office/drawing/2014/main" id="{5CB0193E-C508-B276-BD57-02267D61CCBD}"/>
              </a:ext>
            </a:extLst>
          </p:cNvPr>
          <p:cNvSpPr>
            <a:spLocks noGrp="1"/>
          </p:cNvSpPr>
          <p:nvPr>
            <p:ph sz="half" idx="21"/>
          </p:nvPr>
        </p:nvSpPr>
        <p:spPr/>
        <p:txBody>
          <a:bodyPr lIns="288000" rIns="180000"/>
          <a:lstStyle/>
          <a:p>
            <a:r>
              <a:rPr lang="en-GB" b="1" noProof="0"/>
              <a:t>Indirect </a:t>
            </a:r>
            <a:r>
              <a:rPr lang="en-GB" b="1" noProof="0">
                <a:solidFill>
                  <a:schemeClr val="tx1"/>
                </a:solidFill>
              </a:rPr>
              <a:t>costs </a:t>
            </a:r>
            <a:r>
              <a:rPr lang="en-GB" noProof="0">
                <a:solidFill>
                  <a:schemeClr val="tx1"/>
                </a:solidFill>
              </a:rPr>
              <a:t>have </a:t>
            </a:r>
            <a:r>
              <a:rPr lang="en-GB" noProof="0"/>
              <a:t>been consistently identified as the </a:t>
            </a:r>
            <a:r>
              <a:rPr lang="en-GB" b="1" noProof="0"/>
              <a:t>main driver of economic burden across countries</a:t>
            </a:r>
            <a:r>
              <a:rPr lang="en-GB" baseline="30000" noProof="0"/>
              <a:t>1–3 </a:t>
            </a:r>
          </a:p>
          <a:p>
            <a:r>
              <a:rPr lang="en-GB" noProof="0"/>
              <a:t>In studies that have examined the economic burden of schizophrenia, there is considerable variation between countries, reflecting differences in study methods, healthcare systems, and population characteristics</a:t>
            </a:r>
            <a:r>
              <a:rPr lang="en-GB" baseline="30000" noProof="0"/>
              <a:t>3</a:t>
            </a:r>
            <a:endParaRPr lang="en-GB" noProof="0"/>
          </a:p>
        </p:txBody>
      </p:sp>
      <p:sp>
        <p:nvSpPr>
          <p:cNvPr id="24" name="Text Placeholder 23">
            <a:extLst>
              <a:ext uri="{FF2B5EF4-FFF2-40B4-BE49-F238E27FC236}">
                <a16:creationId xmlns:a16="http://schemas.microsoft.com/office/drawing/2014/main" id="{03955CF9-BB20-1806-50FA-7A49FC162090}"/>
              </a:ext>
            </a:extLst>
          </p:cNvPr>
          <p:cNvSpPr>
            <a:spLocks noGrp="1"/>
          </p:cNvSpPr>
          <p:nvPr>
            <p:ph type="body" sz="quarter" idx="18"/>
          </p:nvPr>
        </p:nvSpPr>
        <p:spPr/>
        <p:txBody>
          <a:bodyPr/>
          <a:lstStyle/>
          <a:p>
            <a:r>
              <a:rPr lang="en-GB" noProof="0"/>
              <a:t>UK=United Kingdom; USA=United States of America</a:t>
            </a:r>
          </a:p>
          <a:p>
            <a:r>
              <a:rPr lang="en-GB" noProof="0"/>
              <a:t>1. Kadakia et al. J Clin Psychiatry 2022;83:22m14458; 2. Chong et al. </a:t>
            </a:r>
            <a:r>
              <a:rPr lang="en-GB" noProof="0" err="1"/>
              <a:t>Neuropsychiatr</a:t>
            </a:r>
            <a:r>
              <a:rPr lang="en-GB" noProof="0"/>
              <a:t> Dis Treat 2016;12:357–73; 3. Kotzeva et al. J Med Econ 2023;26:70–83</a:t>
            </a:r>
          </a:p>
        </p:txBody>
      </p:sp>
      <p:sp>
        <p:nvSpPr>
          <p:cNvPr id="6" name="Slide Number Placeholder 5">
            <a:extLst>
              <a:ext uri="{FF2B5EF4-FFF2-40B4-BE49-F238E27FC236}">
                <a16:creationId xmlns:a16="http://schemas.microsoft.com/office/drawing/2014/main" id="{F280A966-D6A6-3FF7-F19C-313BBFFE0FF5}"/>
              </a:ext>
            </a:extLst>
          </p:cNvPr>
          <p:cNvSpPr>
            <a:spLocks noGrp="1"/>
          </p:cNvSpPr>
          <p:nvPr>
            <p:ph type="sldNum" sz="quarter" idx="4"/>
          </p:nvPr>
        </p:nvSpPr>
        <p:spPr/>
        <p:txBody>
          <a:bodyPr/>
          <a:lstStyle/>
          <a:p>
            <a:fld id="{6DBC486D-4FAB-B746-8B02-8D7C842291C6}" type="slidenum">
              <a:rPr lang="en-GB" noProof="0" smtClean="0"/>
              <a:pPr/>
              <a:t>23</a:t>
            </a:fld>
            <a:endParaRPr lang="en-GB" noProof="0"/>
          </a:p>
        </p:txBody>
      </p:sp>
      <p:sp>
        <p:nvSpPr>
          <p:cNvPr id="33" name="TextBox 32">
            <a:extLst>
              <a:ext uri="{FF2B5EF4-FFF2-40B4-BE49-F238E27FC236}">
                <a16:creationId xmlns:a16="http://schemas.microsoft.com/office/drawing/2014/main" id="{5D975510-2224-58E3-08F3-34D42FD24AD5}"/>
              </a:ext>
            </a:extLst>
          </p:cNvPr>
          <p:cNvSpPr txBox="1"/>
          <p:nvPr/>
        </p:nvSpPr>
        <p:spPr>
          <a:xfrm>
            <a:off x="4301512" y="1317573"/>
            <a:ext cx="6810819" cy="523220"/>
          </a:xfrm>
          <a:prstGeom prst="rect">
            <a:avLst/>
          </a:prstGeom>
          <a:noFill/>
        </p:spPr>
        <p:txBody>
          <a:bodyPr wrap="square" rtlCol="0">
            <a:spAutoFit/>
          </a:bodyPr>
          <a:lstStyle/>
          <a:p>
            <a:pPr algn="ctr"/>
            <a:r>
              <a:rPr lang="en-GB" sz="1400" b="1" noProof="0">
                <a:solidFill>
                  <a:schemeClr val="accent2">
                    <a:lumMod val="50000"/>
                  </a:schemeClr>
                </a:solidFill>
              </a:rPr>
              <a:t>Proportion of economic burden attributed to direct and indirect costs in schizophrenia across countries</a:t>
            </a:r>
            <a:r>
              <a:rPr lang="en-GB" sz="1400" b="1" baseline="30000" noProof="0">
                <a:solidFill>
                  <a:schemeClr val="accent2">
                    <a:lumMod val="50000"/>
                  </a:schemeClr>
                </a:solidFill>
              </a:rPr>
              <a:t>3</a:t>
            </a:r>
            <a:endParaRPr lang="en-GB" sz="1400" b="1" noProof="0">
              <a:solidFill>
                <a:schemeClr val="accent2">
                  <a:lumMod val="50000"/>
                </a:schemeClr>
              </a:solidFill>
            </a:endParaRPr>
          </a:p>
        </p:txBody>
      </p:sp>
      <p:sp>
        <p:nvSpPr>
          <p:cNvPr id="10" name="TextBox 9">
            <a:extLst>
              <a:ext uri="{FF2B5EF4-FFF2-40B4-BE49-F238E27FC236}">
                <a16:creationId xmlns:a16="http://schemas.microsoft.com/office/drawing/2014/main" id="{3FDF2AF7-9B1F-194E-02B6-5739FA4F5299}"/>
              </a:ext>
            </a:extLst>
          </p:cNvPr>
          <p:cNvSpPr txBox="1"/>
          <p:nvPr/>
        </p:nvSpPr>
        <p:spPr>
          <a:xfrm>
            <a:off x="5733386" y="5068636"/>
            <a:ext cx="219919" cy="276999"/>
          </a:xfrm>
          <a:prstGeom prst="rect">
            <a:avLst/>
          </a:prstGeom>
          <a:noFill/>
        </p:spPr>
        <p:txBody>
          <a:bodyPr wrap="square">
            <a:spAutoFit/>
          </a:bodyPr>
          <a:lstStyle/>
          <a:p>
            <a:r>
              <a:rPr lang="en-GB" sz="1200" b="1" baseline="30000" noProof="0">
                <a:solidFill>
                  <a:schemeClr val="tx2"/>
                </a:solidFill>
                <a:latin typeface="Arial"/>
              </a:rPr>
              <a:t>5</a:t>
            </a:r>
            <a:endParaRPr lang="en-GB" sz="1200" noProof="0">
              <a:solidFill>
                <a:schemeClr val="tx2"/>
              </a:solidFill>
            </a:endParaRPr>
          </a:p>
        </p:txBody>
      </p:sp>
      <p:grpSp>
        <p:nvGrpSpPr>
          <p:cNvPr id="3" name="Group 2">
            <a:extLst>
              <a:ext uri="{FF2B5EF4-FFF2-40B4-BE49-F238E27FC236}">
                <a16:creationId xmlns:a16="http://schemas.microsoft.com/office/drawing/2014/main" id="{43EA79CE-AE11-A774-764A-747B17D47E61}"/>
              </a:ext>
            </a:extLst>
          </p:cNvPr>
          <p:cNvGrpSpPr/>
          <p:nvPr/>
        </p:nvGrpSpPr>
        <p:grpSpPr>
          <a:xfrm>
            <a:off x="3581399" y="2011581"/>
            <a:ext cx="8069263" cy="3656025"/>
            <a:chOff x="3581399" y="2011581"/>
            <a:chExt cx="8069263" cy="3656025"/>
          </a:xfrm>
        </p:grpSpPr>
        <p:graphicFrame>
          <p:nvGraphicFramePr>
            <p:cNvPr id="7" name="Chart 6">
              <a:extLst>
                <a:ext uri="{FF2B5EF4-FFF2-40B4-BE49-F238E27FC236}">
                  <a16:creationId xmlns:a16="http://schemas.microsoft.com/office/drawing/2014/main" id="{8A112C26-ED2C-D079-1022-2FBD72B66F1C}"/>
                </a:ext>
              </a:extLst>
            </p:cNvPr>
            <p:cNvGraphicFramePr/>
            <p:nvPr>
              <p:extLst>
                <p:ext uri="{D42A27DB-BD31-4B8C-83A1-F6EECF244321}">
                  <p14:modId xmlns:p14="http://schemas.microsoft.com/office/powerpoint/2010/main" val="150777132"/>
                </p:ext>
              </p:extLst>
            </p:nvPr>
          </p:nvGraphicFramePr>
          <p:xfrm>
            <a:off x="3581399" y="2011581"/>
            <a:ext cx="8069263" cy="3553743"/>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180AD6BD-6836-8DC5-CC86-248334CCAD8F}"/>
                </a:ext>
              </a:extLst>
            </p:cNvPr>
            <p:cNvSpPr txBox="1"/>
            <p:nvPr/>
          </p:nvSpPr>
          <p:spPr>
            <a:xfrm>
              <a:off x="4206240" y="5390607"/>
              <a:ext cx="7353300" cy="276999"/>
            </a:xfrm>
            <a:prstGeom prst="rect">
              <a:avLst/>
            </a:prstGeom>
            <a:noFill/>
          </p:spPr>
          <p:txBody>
            <a:bodyPr wrap="square" rtlCol="0">
              <a:spAutoFit/>
            </a:bodyPr>
            <a:lstStyle/>
            <a:p>
              <a:pPr algn="ctr"/>
              <a:r>
                <a:rPr lang="en-GB" sz="1200" b="1" noProof="0">
                  <a:solidFill>
                    <a:schemeClr val="tx2"/>
                  </a:solidFill>
                </a:rPr>
                <a:t>Country </a:t>
              </a:r>
            </a:p>
          </p:txBody>
        </p:sp>
      </p:grpSp>
    </p:spTree>
    <p:custDataLst>
      <p:tags r:id="rId1"/>
    </p:custDataLst>
    <p:extLst>
      <p:ext uri="{BB962C8B-B14F-4D97-AF65-F5344CB8AC3E}">
        <p14:creationId xmlns:p14="http://schemas.microsoft.com/office/powerpoint/2010/main" val="3089778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83CDD-387F-DA0C-EE36-FEB40B7D71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491D91-E6DC-5565-446B-F5E5E1AB074B}"/>
              </a:ext>
            </a:extLst>
          </p:cNvPr>
          <p:cNvSpPr>
            <a:spLocks noGrp="1"/>
          </p:cNvSpPr>
          <p:nvPr>
            <p:ph type="title"/>
          </p:nvPr>
        </p:nvSpPr>
        <p:spPr>
          <a:xfrm>
            <a:off x="1219200" y="546100"/>
            <a:ext cx="6642100" cy="2105818"/>
          </a:xfrm>
        </p:spPr>
        <p:txBody>
          <a:bodyPr/>
          <a:lstStyle/>
          <a:p>
            <a:r>
              <a:rPr lang="en-GB" noProof="0">
                <a:solidFill>
                  <a:schemeClr val="tx1"/>
                </a:solidFill>
              </a:rPr>
              <a:t>Humanistic burden of schizophrenia</a:t>
            </a:r>
          </a:p>
        </p:txBody>
      </p:sp>
      <p:sp>
        <p:nvSpPr>
          <p:cNvPr id="5" name="Text Placeholder 4">
            <a:extLst>
              <a:ext uri="{FF2B5EF4-FFF2-40B4-BE49-F238E27FC236}">
                <a16:creationId xmlns:a16="http://schemas.microsoft.com/office/drawing/2014/main" id="{B2DB82D3-3DD5-2B00-140A-FE5A600F4F12}"/>
              </a:ext>
            </a:extLst>
          </p:cNvPr>
          <p:cNvSpPr>
            <a:spLocks noGrp="1"/>
          </p:cNvSpPr>
          <p:nvPr>
            <p:ph type="body" idx="1"/>
          </p:nvPr>
        </p:nvSpPr>
        <p:spPr>
          <a:xfrm>
            <a:off x="1219200" y="2678906"/>
            <a:ext cx="6642100" cy="1500187"/>
          </a:xfrm>
        </p:spPr>
        <p:txBody>
          <a:bodyPr/>
          <a:lstStyle/>
          <a:p>
            <a:endParaRPr lang="en-GB" noProof="0">
              <a:solidFill>
                <a:schemeClr val="accent3">
                  <a:lumMod val="50000"/>
                </a:schemeClr>
              </a:solidFill>
            </a:endParaRPr>
          </a:p>
        </p:txBody>
      </p:sp>
    </p:spTree>
    <p:custDataLst>
      <p:tags r:id="rId1"/>
    </p:custDataLst>
    <p:extLst>
      <p:ext uri="{BB962C8B-B14F-4D97-AF65-F5344CB8AC3E}">
        <p14:creationId xmlns:p14="http://schemas.microsoft.com/office/powerpoint/2010/main" val="452192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CB1E-3425-3803-9CB2-4E94C0E415FB}"/>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FB25F58-18DF-3A2A-E9F3-838219299A74}"/>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84073D37-2CEB-99FA-9C40-7432331C30E3}"/>
              </a:ext>
            </a:extLst>
          </p:cNvPr>
          <p:cNvSpPr>
            <a:spLocks noGrp="1"/>
          </p:cNvSpPr>
          <p:nvPr>
            <p:ph type="title"/>
          </p:nvPr>
        </p:nvSpPr>
        <p:spPr/>
        <p:txBody>
          <a:bodyPr/>
          <a:lstStyle/>
          <a:p>
            <a:r>
              <a:rPr lang="en-GB" noProof="0"/>
              <a:t>The humanistic burden of schizophrenia</a:t>
            </a:r>
          </a:p>
        </p:txBody>
      </p:sp>
      <p:sp>
        <p:nvSpPr>
          <p:cNvPr id="81" name="Content Placeholder 80">
            <a:extLst>
              <a:ext uri="{FF2B5EF4-FFF2-40B4-BE49-F238E27FC236}">
                <a16:creationId xmlns:a16="http://schemas.microsoft.com/office/drawing/2014/main" id="{0335233D-B112-EFD3-8035-07E18A5CB42E}"/>
              </a:ext>
            </a:extLst>
          </p:cNvPr>
          <p:cNvSpPr>
            <a:spLocks noGrp="1"/>
          </p:cNvSpPr>
          <p:nvPr>
            <p:ph sz="half" idx="21"/>
          </p:nvPr>
        </p:nvSpPr>
        <p:spPr/>
        <p:txBody>
          <a:bodyPr/>
          <a:lstStyle/>
          <a:p>
            <a:r>
              <a:rPr lang="en-GB" noProof="0"/>
              <a:t>Schizophrenia causes a </a:t>
            </a:r>
            <a:r>
              <a:rPr lang="en-GB" b="1" noProof="0"/>
              <a:t>high degree of disability</a:t>
            </a:r>
            <a:r>
              <a:rPr lang="en-GB" b="1"/>
              <a:t>,</a:t>
            </a:r>
            <a:r>
              <a:rPr lang="en-GB" noProof="0"/>
              <a:t> affecting the health and well-being of those living with the illness, caregivers, relatives, neighbours, and others in their</a:t>
            </a:r>
            <a:br>
              <a:rPr lang="en-GB" noProof="0"/>
            </a:br>
            <a:r>
              <a:rPr lang="en-GB" noProof="0"/>
              <a:t>daily lives</a:t>
            </a:r>
            <a:r>
              <a:rPr lang="en-GB" baseline="30000" noProof="0"/>
              <a:t>1,2</a:t>
            </a:r>
            <a:endParaRPr lang="en-GB" noProof="0"/>
          </a:p>
          <a:p>
            <a:r>
              <a:rPr lang="en-GB" noProof="0"/>
              <a:t>People living with schizophrenia often experience </a:t>
            </a:r>
            <a:r>
              <a:rPr lang="en-GB" b="1" noProof="0"/>
              <a:t>challenges across several connected areas</a:t>
            </a:r>
            <a:br>
              <a:rPr lang="en-GB" b="1" noProof="0"/>
            </a:br>
            <a:r>
              <a:rPr lang="en-GB" b="1" noProof="0"/>
              <a:t>of life</a:t>
            </a:r>
            <a:r>
              <a:rPr lang="en-GB" baseline="30000" noProof="0"/>
              <a:t>1,3</a:t>
            </a:r>
            <a:endParaRPr lang="en-GB" noProof="0"/>
          </a:p>
          <a:p>
            <a:pPr marL="0" indent="0">
              <a:buNone/>
            </a:pPr>
            <a:endParaRPr lang="en-GB" noProof="0"/>
          </a:p>
          <a:p>
            <a:pPr marL="0" indent="0">
              <a:buNone/>
            </a:pPr>
            <a:endParaRPr lang="en-GB" noProof="0"/>
          </a:p>
        </p:txBody>
      </p:sp>
      <p:sp>
        <p:nvSpPr>
          <p:cNvPr id="13" name="Text Placeholder 12">
            <a:extLst>
              <a:ext uri="{FF2B5EF4-FFF2-40B4-BE49-F238E27FC236}">
                <a16:creationId xmlns:a16="http://schemas.microsoft.com/office/drawing/2014/main" id="{1A0CF285-C32F-6D52-07E6-7D3B8B36B679}"/>
              </a:ext>
            </a:extLst>
          </p:cNvPr>
          <p:cNvSpPr>
            <a:spLocks noGrp="1"/>
          </p:cNvSpPr>
          <p:nvPr>
            <p:ph type="body" sz="quarter" idx="18"/>
          </p:nvPr>
        </p:nvSpPr>
        <p:spPr/>
        <p:txBody>
          <a:bodyPr/>
          <a:lstStyle/>
          <a:p>
            <a:r>
              <a:rPr lang="en-GB" noProof="0"/>
              <a:t>QoL=quality of life</a:t>
            </a:r>
          </a:p>
          <a:p>
            <a:r>
              <a:rPr lang="en-GB" noProof="0"/>
              <a:t>1. Millier et al. J </a:t>
            </a:r>
            <a:r>
              <a:rPr lang="en-GB" noProof="0" err="1"/>
              <a:t>Psychiatr</a:t>
            </a:r>
            <a:r>
              <a:rPr lang="en-GB" noProof="0"/>
              <a:t> Res 2014;54:85–93;</a:t>
            </a:r>
            <a:r>
              <a:rPr lang="en-GB"/>
              <a:t> 2. Leucht et al. Nat Rev Dis Primers 2025;11:83; </a:t>
            </a:r>
            <a:r>
              <a:rPr lang="en-GB" noProof="0"/>
              <a:t> </a:t>
            </a:r>
            <a:r>
              <a:rPr lang="en-GB"/>
              <a:t>3</a:t>
            </a:r>
            <a:r>
              <a:rPr lang="en-GB" noProof="0"/>
              <a:t>. </a:t>
            </a:r>
            <a:r>
              <a:rPr lang="en-GB" noProof="0" err="1"/>
              <a:t>Fusar</a:t>
            </a:r>
            <a:r>
              <a:rPr lang="en-GB" noProof="0"/>
              <a:t>-Poli et al. World Psychiatry 2022;21:168–188 </a:t>
            </a:r>
          </a:p>
        </p:txBody>
      </p:sp>
      <p:sp>
        <p:nvSpPr>
          <p:cNvPr id="6" name="Slide Number Placeholder 5">
            <a:extLst>
              <a:ext uri="{FF2B5EF4-FFF2-40B4-BE49-F238E27FC236}">
                <a16:creationId xmlns:a16="http://schemas.microsoft.com/office/drawing/2014/main" id="{8FFB0844-3FAC-FFB0-545D-415CCADE8CFF}"/>
              </a:ext>
            </a:extLst>
          </p:cNvPr>
          <p:cNvSpPr>
            <a:spLocks noGrp="1"/>
          </p:cNvSpPr>
          <p:nvPr>
            <p:ph type="sldNum" sz="quarter" idx="4"/>
          </p:nvPr>
        </p:nvSpPr>
        <p:spPr/>
        <p:txBody>
          <a:bodyPr/>
          <a:lstStyle/>
          <a:p>
            <a:fld id="{6DBC486D-4FAB-B746-8B02-8D7C842291C6}" type="slidenum">
              <a:rPr lang="en-GB" noProof="0" smtClean="0"/>
              <a:pPr/>
              <a:t>25</a:t>
            </a:fld>
            <a:endParaRPr lang="en-GB" noProof="0"/>
          </a:p>
        </p:txBody>
      </p:sp>
      <p:sp>
        <p:nvSpPr>
          <p:cNvPr id="7" name="TextBox 6">
            <a:extLst>
              <a:ext uri="{FF2B5EF4-FFF2-40B4-BE49-F238E27FC236}">
                <a16:creationId xmlns:a16="http://schemas.microsoft.com/office/drawing/2014/main" id="{2E93A425-3296-ED86-864D-398EE6C0E4BC}"/>
              </a:ext>
            </a:extLst>
          </p:cNvPr>
          <p:cNvSpPr txBox="1"/>
          <p:nvPr/>
        </p:nvSpPr>
        <p:spPr>
          <a:xfrm>
            <a:off x="4229100" y="1303123"/>
            <a:ext cx="6473825" cy="369332"/>
          </a:xfrm>
          <a:prstGeom prst="rect">
            <a:avLst/>
          </a:prstGeom>
          <a:noFill/>
        </p:spPr>
        <p:txBody>
          <a:bodyPr wrap="square" rtlCol="0">
            <a:spAutoFit/>
          </a:bodyPr>
          <a:lstStyle/>
          <a:p>
            <a:pPr algn="ctr"/>
            <a:r>
              <a:rPr lang="en-GB" b="1" noProof="0">
                <a:solidFill>
                  <a:schemeClr val="accent2">
                    <a:lumMod val="50000"/>
                  </a:schemeClr>
                </a:solidFill>
              </a:rPr>
              <a:t>The humanistic burden of schizophrenia</a:t>
            </a:r>
            <a:r>
              <a:rPr lang="en-GB" b="1" baseline="30000" noProof="0">
                <a:solidFill>
                  <a:schemeClr val="accent2">
                    <a:lumMod val="50000"/>
                  </a:schemeClr>
                </a:solidFill>
              </a:rPr>
              <a:t>1–3</a:t>
            </a:r>
          </a:p>
        </p:txBody>
      </p:sp>
      <p:sp>
        <p:nvSpPr>
          <p:cNvPr id="60" name="Oval 59">
            <a:extLst>
              <a:ext uri="{FF2B5EF4-FFF2-40B4-BE49-F238E27FC236}">
                <a16:creationId xmlns:a16="http://schemas.microsoft.com/office/drawing/2014/main" id="{D5C1FF8F-9035-DC4D-DDAF-A446F668654A}"/>
              </a:ext>
            </a:extLst>
          </p:cNvPr>
          <p:cNvSpPr/>
          <p:nvPr/>
        </p:nvSpPr>
        <p:spPr>
          <a:xfrm>
            <a:off x="5608129" y="1970141"/>
            <a:ext cx="3788076" cy="3406292"/>
          </a:xfrm>
          <a:prstGeom prst="ellipse">
            <a:avLst/>
          </a:prstGeom>
          <a:noFill/>
          <a:ln w="19050">
            <a:solidFill>
              <a:schemeClr val="accent3"/>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Oval 73">
            <a:extLst>
              <a:ext uri="{FF2B5EF4-FFF2-40B4-BE49-F238E27FC236}">
                <a16:creationId xmlns:a16="http://schemas.microsoft.com/office/drawing/2014/main" id="{24D52FFE-A86A-6DB0-727F-58645733648E}"/>
              </a:ext>
            </a:extLst>
          </p:cNvPr>
          <p:cNvSpPr/>
          <p:nvPr/>
        </p:nvSpPr>
        <p:spPr>
          <a:xfrm>
            <a:off x="5072232" y="332293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Oval 69">
            <a:extLst>
              <a:ext uri="{FF2B5EF4-FFF2-40B4-BE49-F238E27FC236}">
                <a16:creationId xmlns:a16="http://schemas.microsoft.com/office/drawing/2014/main" id="{CB6DFD1A-1D9F-0422-81ED-9C7BE78DBD3F}"/>
              </a:ext>
            </a:extLst>
          </p:cNvPr>
          <p:cNvSpPr/>
          <p:nvPr/>
        </p:nvSpPr>
        <p:spPr>
          <a:xfrm>
            <a:off x="8813857" y="3140616"/>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Oval 70">
            <a:extLst>
              <a:ext uri="{FF2B5EF4-FFF2-40B4-BE49-F238E27FC236}">
                <a16:creationId xmlns:a16="http://schemas.microsoft.com/office/drawing/2014/main" id="{AB58ACBB-66E6-3CCC-11A6-B2C4BB42C940}"/>
              </a:ext>
            </a:extLst>
          </p:cNvPr>
          <p:cNvSpPr/>
          <p:nvPr/>
        </p:nvSpPr>
        <p:spPr>
          <a:xfrm>
            <a:off x="8855816" y="332293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Oval 68">
            <a:extLst>
              <a:ext uri="{FF2B5EF4-FFF2-40B4-BE49-F238E27FC236}">
                <a16:creationId xmlns:a16="http://schemas.microsoft.com/office/drawing/2014/main" id="{D5BCDAC1-BE61-5C0D-3B0E-17A47B73E439}"/>
              </a:ext>
            </a:extLst>
          </p:cNvPr>
          <p:cNvSpPr/>
          <p:nvPr/>
        </p:nvSpPr>
        <p:spPr>
          <a:xfrm>
            <a:off x="5078602" y="3140616"/>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Oval 66">
            <a:extLst>
              <a:ext uri="{FF2B5EF4-FFF2-40B4-BE49-F238E27FC236}">
                <a16:creationId xmlns:a16="http://schemas.microsoft.com/office/drawing/2014/main" id="{D3BD2531-8946-C61C-A3EB-7C9FC63E95B1}"/>
              </a:ext>
            </a:extLst>
          </p:cNvPr>
          <p:cNvSpPr/>
          <p:nvPr/>
        </p:nvSpPr>
        <p:spPr>
          <a:xfrm>
            <a:off x="8404143" y="218514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8" name="Oval 67">
            <a:extLst>
              <a:ext uri="{FF2B5EF4-FFF2-40B4-BE49-F238E27FC236}">
                <a16:creationId xmlns:a16="http://schemas.microsoft.com/office/drawing/2014/main" id="{4BE310EC-39CE-89B6-6D98-FC1068022495}"/>
              </a:ext>
            </a:extLst>
          </p:cNvPr>
          <p:cNvSpPr/>
          <p:nvPr/>
        </p:nvSpPr>
        <p:spPr>
          <a:xfrm>
            <a:off x="5494976" y="210894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Oval 65">
            <a:extLst>
              <a:ext uri="{FF2B5EF4-FFF2-40B4-BE49-F238E27FC236}">
                <a16:creationId xmlns:a16="http://schemas.microsoft.com/office/drawing/2014/main" id="{3721634B-20B3-2D09-A80C-867666FFEF71}"/>
              </a:ext>
            </a:extLst>
          </p:cNvPr>
          <p:cNvSpPr/>
          <p:nvPr/>
        </p:nvSpPr>
        <p:spPr>
          <a:xfrm>
            <a:off x="7050042" y="1676930"/>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Oval 64">
            <a:extLst>
              <a:ext uri="{FF2B5EF4-FFF2-40B4-BE49-F238E27FC236}">
                <a16:creationId xmlns:a16="http://schemas.microsoft.com/office/drawing/2014/main" id="{3E1AFA5C-FB80-2F8C-6E0B-C3E42FCD71E2}"/>
              </a:ext>
            </a:extLst>
          </p:cNvPr>
          <p:cNvSpPr/>
          <p:nvPr/>
        </p:nvSpPr>
        <p:spPr>
          <a:xfrm>
            <a:off x="7050042" y="4861104"/>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Oval 63">
            <a:extLst>
              <a:ext uri="{FF2B5EF4-FFF2-40B4-BE49-F238E27FC236}">
                <a16:creationId xmlns:a16="http://schemas.microsoft.com/office/drawing/2014/main" id="{3EF40532-A3EC-1A51-AFD6-EA0BA47A3BB7}"/>
              </a:ext>
            </a:extLst>
          </p:cNvPr>
          <p:cNvSpPr/>
          <p:nvPr/>
        </p:nvSpPr>
        <p:spPr>
          <a:xfrm>
            <a:off x="8390077" y="438301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Oval 62">
            <a:extLst>
              <a:ext uri="{FF2B5EF4-FFF2-40B4-BE49-F238E27FC236}">
                <a16:creationId xmlns:a16="http://schemas.microsoft.com/office/drawing/2014/main" id="{A236DC1C-ED51-823C-632E-5346FA7BB03C}"/>
              </a:ext>
            </a:extLst>
          </p:cNvPr>
          <p:cNvSpPr/>
          <p:nvPr/>
        </p:nvSpPr>
        <p:spPr>
          <a:xfrm>
            <a:off x="5374633" y="4383012"/>
            <a:ext cx="987055" cy="895407"/>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 name="TextBox 3">
            <a:extLst>
              <a:ext uri="{FF2B5EF4-FFF2-40B4-BE49-F238E27FC236}">
                <a16:creationId xmlns:a16="http://schemas.microsoft.com/office/drawing/2014/main" id="{6D962B67-95E0-3CD5-3409-84CEACE26BA8}"/>
              </a:ext>
            </a:extLst>
          </p:cNvPr>
          <p:cNvSpPr txBox="1"/>
          <p:nvPr/>
        </p:nvSpPr>
        <p:spPr>
          <a:xfrm>
            <a:off x="6652889" y="3298905"/>
            <a:ext cx="1725362" cy="646331"/>
          </a:xfrm>
          <a:prstGeom prst="rect">
            <a:avLst/>
          </a:prstGeom>
          <a:noFill/>
        </p:spPr>
        <p:txBody>
          <a:bodyPr wrap="square" rtlCol="0">
            <a:spAutoFit/>
          </a:bodyPr>
          <a:lstStyle/>
          <a:p>
            <a:pPr algn="ctr"/>
            <a:r>
              <a:rPr lang="en-GB" b="1" noProof="0"/>
              <a:t>Burden of schizophrenia</a:t>
            </a:r>
          </a:p>
        </p:txBody>
      </p:sp>
      <p:grpSp>
        <p:nvGrpSpPr>
          <p:cNvPr id="25" name="Group 24">
            <a:extLst>
              <a:ext uri="{FF2B5EF4-FFF2-40B4-BE49-F238E27FC236}">
                <a16:creationId xmlns:a16="http://schemas.microsoft.com/office/drawing/2014/main" id="{5545FC42-D5FA-36AB-87F9-166DD919B4EC}"/>
              </a:ext>
            </a:extLst>
          </p:cNvPr>
          <p:cNvGrpSpPr/>
          <p:nvPr/>
        </p:nvGrpSpPr>
        <p:grpSpPr>
          <a:xfrm>
            <a:off x="8396011" y="4407743"/>
            <a:ext cx="1021483" cy="979538"/>
            <a:chOff x="7856538" y="3645534"/>
            <a:chExt cx="1021483" cy="1079797"/>
          </a:xfrm>
        </p:grpSpPr>
        <p:sp>
          <p:nvSpPr>
            <p:cNvPr id="11" name="TextBox 10">
              <a:extLst>
                <a:ext uri="{FF2B5EF4-FFF2-40B4-BE49-F238E27FC236}">
                  <a16:creationId xmlns:a16="http://schemas.microsoft.com/office/drawing/2014/main" id="{63954F97-7A6C-34D0-0FFC-3CA37487CF5E}"/>
                </a:ext>
              </a:extLst>
            </p:cNvPr>
            <p:cNvSpPr txBox="1"/>
            <p:nvPr/>
          </p:nvSpPr>
          <p:spPr>
            <a:xfrm>
              <a:off x="7856538" y="4352125"/>
              <a:ext cx="1021483" cy="37320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Social</a:t>
              </a:r>
              <a:endParaRPr lang="en-GB" sz="1600" noProof="0">
                <a:solidFill>
                  <a:srgbClr val="3F1A01"/>
                </a:solidFill>
              </a:endParaRPr>
            </a:p>
          </p:txBody>
        </p:sp>
        <p:pic>
          <p:nvPicPr>
            <p:cNvPr id="15" name="Graphic 14" descr="Social network with solid fill">
              <a:extLst>
                <a:ext uri="{FF2B5EF4-FFF2-40B4-BE49-F238E27FC236}">
                  <a16:creationId xmlns:a16="http://schemas.microsoft.com/office/drawing/2014/main" id="{38A46128-6EA4-5BF8-B875-D9916EAC95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51562" y="3645534"/>
              <a:ext cx="831435" cy="831435"/>
            </a:xfrm>
            <a:prstGeom prst="rect">
              <a:avLst/>
            </a:prstGeom>
          </p:spPr>
        </p:pic>
      </p:grpSp>
      <p:grpSp>
        <p:nvGrpSpPr>
          <p:cNvPr id="26" name="Group 25">
            <a:extLst>
              <a:ext uri="{FF2B5EF4-FFF2-40B4-BE49-F238E27FC236}">
                <a16:creationId xmlns:a16="http://schemas.microsoft.com/office/drawing/2014/main" id="{8EFCDB5A-A7C7-76B7-AA7E-AB1CB1DB6728}"/>
              </a:ext>
            </a:extLst>
          </p:cNvPr>
          <p:cNvGrpSpPr/>
          <p:nvPr/>
        </p:nvGrpSpPr>
        <p:grpSpPr>
          <a:xfrm>
            <a:off x="6900269" y="4897841"/>
            <a:ext cx="1286602" cy="1142730"/>
            <a:chOff x="1200695" y="3356434"/>
            <a:chExt cx="1286602" cy="1259691"/>
          </a:xfrm>
        </p:grpSpPr>
        <p:sp>
          <p:nvSpPr>
            <p:cNvPr id="12" name="TextBox 11">
              <a:extLst>
                <a:ext uri="{FF2B5EF4-FFF2-40B4-BE49-F238E27FC236}">
                  <a16:creationId xmlns:a16="http://schemas.microsoft.com/office/drawing/2014/main" id="{0C67A158-53C9-90B1-29DA-5414B9E7F26B}"/>
                </a:ext>
              </a:extLst>
            </p:cNvPr>
            <p:cNvSpPr txBox="1"/>
            <p:nvPr/>
          </p:nvSpPr>
          <p:spPr>
            <a:xfrm>
              <a:off x="1200695" y="3914949"/>
              <a:ext cx="1286602" cy="70117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Family/</a:t>
              </a:r>
            </a:p>
            <a:p>
              <a:pPr algn="ctr">
                <a:spcBef>
                  <a:spcPts val="240"/>
                </a:spcBef>
                <a:spcAft>
                  <a:spcPts val="240"/>
                </a:spcAft>
              </a:pPr>
              <a:r>
                <a:rPr lang="en-GB" sz="1600" b="1" noProof="0">
                  <a:solidFill>
                    <a:srgbClr val="3F1A01"/>
                  </a:solidFill>
                </a:rPr>
                <a:t>caregivers</a:t>
              </a:r>
            </a:p>
          </p:txBody>
        </p:sp>
        <p:pic>
          <p:nvPicPr>
            <p:cNvPr id="16" name="Graphic 15" descr="Family with boy with solid fill">
              <a:extLst>
                <a:ext uri="{FF2B5EF4-FFF2-40B4-BE49-F238E27FC236}">
                  <a16:creationId xmlns:a16="http://schemas.microsoft.com/office/drawing/2014/main" id="{CD45F8DB-0052-0FBD-8BDC-710C3E3EA4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42814" y="3356434"/>
              <a:ext cx="602363" cy="602363"/>
            </a:xfrm>
            <a:prstGeom prst="rect">
              <a:avLst/>
            </a:prstGeom>
          </p:spPr>
        </p:pic>
      </p:grpSp>
      <p:grpSp>
        <p:nvGrpSpPr>
          <p:cNvPr id="27" name="Group 26">
            <a:extLst>
              <a:ext uri="{FF2B5EF4-FFF2-40B4-BE49-F238E27FC236}">
                <a16:creationId xmlns:a16="http://schemas.microsoft.com/office/drawing/2014/main" id="{0037AF4C-7B0C-14A3-CAC4-4C9ED1598E40}"/>
              </a:ext>
            </a:extLst>
          </p:cNvPr>
          <p:cNvGrpSpPr/>
          <p:nvPr/>
        </p:nvGrpSpPr>
        <p:grpSpPr>
          <a:xfrm>
            <a:off x="4933022" y="3140738"/>
            <a:ext cx="1369500" cy="987813"/>
            <a:chOff x="1752063" y="1853371"/>
            <a:chExt cx="1369500" cy="1088919"/>
          </a:xfrm>
        </p:grpSpPr>
        <p:sp>
          <p:nvSpPr>
            <p:cNvPr id="10" name="TextBox 9">
              <a:extLst>
                <a:ext uri="{FF2B5EF4-FFF2-40B4-BE49-F238E27FC236}">
                  <a16:creationId xmlns:a16="http://schemas.microsoft.com/office/drawing/2014/main" id="{B81B4B07-4E67-1CAF-7519-384220378F31}"/>
                </a:ext>
              </a:extLst>
            </p:cNvPr>
            <p:cNvSpPr txBox="1"/>
            <p:nvPr/>
          </p:nvSpPr>
          <p:spPr>
            <a:xfrm>
              <a:off x="1752063" y="2297661"/>
              <a:ext cx="1369500" cy="644629"/>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Health </a:t>
              </a:r>
              <a:br>
                <a:rPr lang="en-GB" sz="1600" b="1" noProof="0">
                  <a:solidFill>
                    <a:srgbClr val="3F1A01"/>
                  </a:solidFill>
                </a:rPr>
              </a:br>
              <a:r>
                <a:rPr lang="en-GB" sz="1600" b="1" noProof="0">
                  <a:solidFill>
                    <a:srgbClr val="3F1A01"/>
                  </a:solidFill>
                </a:rPr>
                <a:t>and QoL</a:t>
              </a:r>
            </a:p>
          </p:txBody>
        </p:sp>
        <p:pic>
          <p:nvPicPr>
            <p:cNvPr id="17" name="Graphic 16" descr="Heart with solid fill">
              <a:extLst>
                <a:ext uri="{FF2B5EF4-FFF2-40B4-BE49-F238E27FC236}">
                  <a16:creationId xmlns:a16="http://schemas.microsoft.com/office/drawing/2014/main" id="{05F457C2-474F-10E1-73D8-3D0B62277A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93674" y="1853371"/>
              <a:ext cx="486280" cy="486280"/>
            </a:xfrm>
            <a:prstGeom prst="rect">
              <a:avLst/>
            </a:prstGeom>
          </p:spPr>
        </p:pic>
      </p:grpSp>
      <p:grpSp>
        <p:nvGrpSpPr>
          <p:cNvPr id="24" name="Group 23">
            <a:extLst>
              <a:ext uri="{FF2B5EF4-FFF2-40B4-BE49-F238E27FC236}">
                <a16:creationId xmlns:a16="http://schemas.microsoft.com/office/drawing/2014/main" id="{6E8EDB4C-9B5C-C8C0-B8C0-64A888C52B87}"/>
              </a:ext>
            </a:extLst>
          </p:cNvPr>
          <p:cNvGrpSpPr/>
          <p:nvPr/>
        </p:nvGrpSpPr>
        <p:grpSpPr>
          <a:xfrm>
            <a:off x="8811514" y="3172489"/>
            <a:ext cx="1211961" cy="1025777"/>
            <a:chOff x="7593901" y="1728530"/>
            <a:chExt cx="1211961" cy="1130767"/>
          </a:xfrm>
        </p:grpSpPr>
        <p:sp>
          <p:nvSpPr>
            <p:cNvPr id="14" name="TextBox 13">
              <a:extLst>
                <a:ext uri="{FF2B5EF4-FFF2-40B4-BE49-F238E27FC236}">
                  <a16:creationId xmlns:a16="http://schemas.microsoft.com/office/drawing/2014/main" id="{8650EF89-C7A3-433C-F983-515A9E62536D}"/>
                </a:ext>
              </a:extLst>
            </p:cNvPr>
            <p:cNvSpPr txBox="1"/>
            <p:nvPr/>
          </p:nvSpPr>
          <p:spPr>
            <a:xfrm>
              <a:off x="7593901" y="2486091"/>
              <a:ext cx="1211961" cy="37320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Stigma</a:t>
              </a:r>
            </a:p>
          </p:txBody>
        </p:sp>
        <p:grpSp>
          <p:nvGrpSpPr>
            <p:cNvPr id="19" name="Group 18">
              <a:extLst>
                <a:ext uri="{FF2B5EF4-FFF2-40B4-BE49-F238E27FC236}">
                  <a16:creationId xmlns:a16="http://schemas.microsoft.com/office/drawing/2014/main" id="{E22A4A1C-A760-39BB-13FF-BB34D21AAD81}"/>
                </a:ext>
              </a:extLst>
            </p:cNvPr>
            <p:cNvGrpSpPr/>
            <p:nvPr/>
          </p:nvGrpSpPr>
          <p:grpSpPr>
            <a:xfrm>
              <a:off x="7593901" y="1728530"/>
              <a:ext cx="1167870" cy="773227"/>
              <a:chOff x="8915400" y="450055"/>
              <a:chExt cx="1504303" cy="995974"/>
            </a:xfrm>
          </p:grpSpPr>
          <p:pic>
            <p:nvPicPr>
              <p:cNvPr id="20" name="Graphic 19" descr="Group of people with solid fill">
                <a:extLst>
                  <a:ext uri="{FF2B5EF4-FFF2-40B4-BE49-F238E27FC236}">
                    <a16:creationId xmlns:a16="http://schemas.microsoft.com/office/drawing/2014/main" id="{4C2D7D73-68F1-BE7B-264A-2D80A6D2111C}"/>
                  </a:ext>
                </a:extLst>
              </p:cNvPr>
              <p:cNvPicPr>
                <a:picLocks noChangeAspect="1"/>
              </p:cNvPicPr>
              <p:nvPr/>
            </p:nvPicPr>
            <p:blipFill>
              <a:blip>
                <a:extLst>
                  <a:ext uri="{96DAC541-7B7A-43D3-8B79-37D633B846F1}">
                    <asvg:svgBlip xmlns:asvg="http://schemas.microsoft.com/office/drawing/2016/SVG/main" r:embed="rId7"/>
                  </a:ext>
                </a:extLst>
              </a:blip>
              <a:srcRect b="33792"/>
              <a:stretch>
                <a:fillRect/>
              </a:stretch>
            </p:blipFill>
            <p:spPr>
              <a:xfrm>
                <a:off x="8915400" y="450055"/>
                <a:ext cx="1504303" cy="995974"/>
              </a:xfrm>
              <a:prstGeom prst="rect">
                <a:avLst/>
              </a:prstGeom>
            </p:spPr>
          </p:pic>
          <p:pic>
            <p:nvPicPr>
              <p:cNvPr id="22" name="Graphic 21" descr="Man with solid fill">
                <a:extLst>
                  <a:ext uri="{FF2B5EF4-FFF2-40B4-BE49-F238E27FC236}">
                    <a16:creationId xmlns:a16="http://schemas.microsoft.com/office/drawing/2014/main" id="{6FACE891-B4CF-16AB-80A2-14B283AFE4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46419" y="967451"/>
                <a:ext cx="473816" cy="473816"/>
              </a:xfrm>
              <a:prstGeom prst="rect">
                <a:avLst/>
              </a:prstGeom>
            </p:spPr>
          </p:pic>
        </p:grpSp>
      </p:grpSp>
      <p:grpSp>
        <p:nvGrpSpPr>
          <p:cNvPr id="37" name="Group 36">
            <a:extLst>
              <a:ext uri="{FF2B5EF4-FFF2-40B4-BE49-F238E27FC236}">
                <a16:creationId xmlns:a16="http://schemas.microsoft.com/office/drawing/2014/main" id="{4029ACD6-D4E0-9E5D-AFD0-4F16362A637C}"/>
              </a:ext>
            </a:extLst>
          </p:cNvPr>
          <p:cNvGrpSpPr/>
          <p:nvPr/>
        </p:nvGrpSpPr>
        <p:grpSpPr>
          <a:xfrm>
            <a:off x="6838945" y="1612908"/>
            <a:ext cx="1409249" cy="922563"/>
            <a:chOff x="17761620" y="492001"/>
            <a:chExt cx="1409249" cy="1016990"/>
          </a:xfrm>
        </p:grpSpPr>
        <p:pic>
          <p:nvPicPr>
            <p:cNvPr id="29" name="Graphic 28" descr="Gavel with solid fill">
              <a:extLst>
                <a:ext uri="{FF2B5EF4-FFF2-40B4-BE49-F238E27FC236}">
                  <a16:creationId xmlns:a16="http://schemas.microsoft.com/office/drawing/2014/main" id="{5CB7AEE6-A689-34DA-39C9-76424D1D978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135318" y="492001"/>
              <a:ext cx="661852" cy="625192"/>
            </a:xfrm>
            <a:prstGeom prst="rect">
              <a:avLst/>
            </a:prstGeom>
          </p:spPr>
        </p:pic>
        <p:sp>
          <p:nvSpPr>
            <p:cNvPr id="32" name="TextBox 31">
              <a:extLst>
                <a:ext uri="{FF2B5EF4-FFF2-40B4-BE49-F238E27FC236}">
                  <a16:creationId xmlns:a16="http://schemas.microsoft.com/office/drawing/2014/main" id="{47BF084F-2FC5-5ED0-C173-EF8C5BE314F1}"/>
                </a:ext>
              </a:extLst>
            </p:cNvPr>
            <p:cNvSpPr txBox="1"/>
            <p:nvPr/>
          </p:nvSpPr>
          <p:spPr>
            <a:xfrm>
              <a:off x="17761620" y="1135785"/>
              <a:ext cx="1409249" cy="37320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Crime</a:t>
              </a:r>
            </a:p>
          </p:txBody>
        </p:sp>
      </p:grpSp>
      <p:grpSp>
        <p:nvGrpSpPr>
          <p:cNvPr id="36" name="Group 35">
            <a:extLst>
              <a:ext uri="{FF2B5EF4-FFF2-40B4-BE49-F238E27FC236}">
                <a16:creationId xmlns:a16="http://schemas.microsoft.com/office/drawing/2014/main" id="{495226CF-EEDE-59E7-23FB-6D43168B4FD3}"/>
              </a:ext>
            </a:extLst>
          </p:cNvPr>
          <p:cNvGrpSpPr/>
          <p:nvPr/>
        </p:nvGrpSpPr>
        <p:grpSpPr>
          <a:xfrm>
            <a:off x="8327451" y="2054693"/>
            <a:ext cx="1135980" cy="906546"/>
            <a:chOff x="16759287" y="3609566"/>
            <a:chExt cx="1135980" cy="999334"/>
          </a:xfrm>
        </p:grpSpPr>
        <p:pic>
          <p:nvPicPr>
            <p:cNvPr id="31" name="Graphic 30" descr="House with solid fill">
              <a:extLst>
                <a:ext uri="{FF2B5EF4-FFF2-40B4-BE49-F238E27FC236}">
                  <a16:creationId xmlns:a16="http://schemas.microsoft.com/office/drawing/2014/main" id="{95594D15-30DD-E099-0992-5AFF0F2885D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6962034" y="3609566"/>
              <a:ext cx="730486" cy="690024"/>
            </a:xfrm>
            <a:prstGeom prst="rect">
              <a:avLst/>
            </a:prstGeom>
          </p:spPr>
        </p:pic>
        <p:sp>
          <p:nvSpPr>
            <p:cNvPr id="33" name="TextBox 32">
              <a:extLst>
                <a:ext uri="{FF2B5EF4-FFF2-40B4-BE49-F238E27FC236}">
                  <a16:creationId xmlns:a16="http://schemas.microsoft.com/office/drawing/2014/main" id="{452400EF-8BBA-40C8-264E-288E15B1C509}"/>
                </a:ext>
              </a:extLst>
            </p:cNvPr>
            <p:cNvSpPr txBox="1"/>
            <p:nvPr/>
          </p:nvSpPr>
          <p:spPr>
            <a:xfrm>
              <a:off x="16759287" y="4235694"/>
              <a:ext cx="1135980" cy="37320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Housing</a:t>
              </a:r>
            </a:p>
          </p:txBody>
        </p:sp>
      </p:grpSp>
      <p:grpSp>
        <p:nvGrpSpPr>
          <p:cNvPr id="39" name="Group 38">
            <a:extLst>
              <a:ext uri="{FF2B5EF4-FFF2-40B4-BE49-F238E27FC236}">
                <a16:creationId xmlns:a16="http://schemas.microsoft.com/office/drawing/2014/main" id="{1D062B53-9C04-A691-A4F8-1AB45D2BF0F9}"/>
              </a:ext>
            </a:extLst>
          </p:cNvPr>
          <p:cNvGrpSpPr/>
          <p:nvPr/>
        </p:nvGrpSpPr>
        <p:grpSpPr>
          <a:xfrm>
            <a:off x="4920534" y="4373890"/>
            <a:ext cx="2054383" cy="1027731"/>
            <a:chOff x="12112625" y="3007914"/>
            <a:chExt cx="2054383" cy="1132922"/>
          </a:xfrm>
        </p:grpSpPr>
        <p:pic>
          <p:nvPicPr>
            <p:cNvPr id="28" name="Graphic 27" descr="Man with solid fill">
              <a:extLst>
                <a:ext uri="{FF2B5EF4-FFF2-40B4-BE49-F238E27FC236}">
                  <a16:creationId xmlns:a16="http://schemas.microsoft.com/office/drawing/2014/main" id="{65E5A685-66B3-9C74-6142-E564C1DB959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861237" y="3007914"/>
              <a:ext cx="557158" cy="557158"/>
            </a:xfrm>
            <a:prstGeom prst="rect">
              <a:avLst/>
            </a:prstGeom>
          </p:spPr>
        </p:pic>
        <p:sp>
          <p:nvSpPr>
            <p:cNvPr id="34" name="TextBox 33">
              <a:extLst>
                <a:ext uri="{FF2B5EF4-FFF2-40B4-BE49-F238E27FC236}">
                  <a16:creationId xmlns:a16="http://schemas.microsoft.com/office/drawing/2014/main" id="{8246820C-5F05-F045-8444-D4D9649F83E5}"/>
                </a:ext>
              </a:extLst>
            </p:cNvPr>
            <p:cNvSpPr txBox="1"/>
            <p:nvPr/>
          </p:nvSpPr>
          <p:spPr>
            <a:xfrm>
              <a:off x="12112625" y="3496207"/>
              <a:ext cx="2054383" cy="644629"/>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Emotional </a:t>
              </a:r>
              <a:br>
                <a:rPr lang="en-GB" sz="1600" b="1" noProof="0">
                  <a:solidFill>
                    <a:srgbClr val="3F1A01"/>
                  </a:solidFill>
                </a:rPr>
              </a:br>
              <a:r>
                <a:rPr lang="en-GB" sz="1600" b="1" noProof="0">
                  <a:solidFill>
                    <a:srgbClr val="3F1A01"/>
                  </a:solidFill>
                </a:rPr>
                <a:t>experiences</a:t>
              </a:r>
            </a:p>
          </p:txBody>
        </p:sp>
      </p:grpSp>
      <p:grpSp>
        <p:nvGrpSpPr>
          <p:cNvPr id="38" name="Group 37">
            <a:extLst>
              <a:ext uri="{FF2B5EF4-FFF2-40B4-BE49-F238E27FC236}">
                <a16:creationId xmlns:a16="http://schemas.microsoft.com/office/drawing/2014/main" id="{BF412403-BB62-40CB-4FDE-EAEED5027848}"/>
              </a:ext>
            </a:extLst>
          </p:cNvPr>
          <p:cNvGrpSpPr/>
          <p:nvPr/>
        </p:nvGrpSpPr>
        <p:grpSpPr>
          <a:xfrm>
            <a:off x="4980859" y="2177123"/>
            <a:ext cx="2054383" cy="788689"/>
            <a:chOff x="12116397" y="553937"/>
            <a:chExt cx="2054383" cy="869414"/>
          </a:xfrm>
        </p:grpSpPr>
        <p:pic>
          <p:nvPicPr>
            <p:cNvPr id="30" name="Graphic 29" descr="Briefcase with solid fill">
              <a:extLst>
                <a:ext uri="{FF2B5EF4-FFF2-40B4-BE49-F238E27FC236}">
                  <a16:creationId xmlns:a16="http://schemas.microsoft.com/office/drawing/2014/main" id="{172C2DB8-0F17-4CD7-6C06-C5F540850FD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2865009" y="553937"/>
              <a:ext cx="564926" cy="564926"/>
            </a:xfrm>
            <a:prstGeom prst="rect">
              <a:avLst/>
            </a:prstGeom>
          </p:spPr>
        </p:pic>
        <p:sp>
          <p:nvSpPr>
            <p:cNvPr id="35" name="TextBox 34">
              <a:extLst>
                <a:ext uri="{FF2B5EF4-FFF2-40B4-BE49-F238E27FC236}">
                  <a16:creationId xmlns:a16="http://schemas.microsoft.com/office/drawing/2014/main" id="{E45E92F6-453B-6BC9-D7DA-B0AE673D67A6}"/>
                </a:ext>
              </a:extLst>
            </p:cNvPr>
            <p:cNvSpPr txBox="1"/>
            <p:nvPr/>
          </p:nvSpPr>
          <p:spPr>
            <a:xfrm>
              <a:off x="12116397" y="1050145"/>
              <a:ext cx="2054383" cy="373206"/>
            </a:xfrm>
            <a:prstGeom prst="rect">
              <a:avLst/>
            </a:prstGeom>
            <a:noFill/>
          </p:spPr>
          <p:txBody>
            <a:bodyPr wrap="square" rtlCol="0">
              <a:spAutoFit/>
            </a:bodyPr>
            <a:lstStyle/>
            <a:p>
              <a:pPr algn="ctr">
                <a:spcBef>
                  <a:spcPts val="240"/>
                </a:spcBef>
                <a:spcAft>
                  <a:spcPts val="240"/>
                </a:spcAft>
              </a:pPr>
              <a:r>
                <a:rPr lang="en-GB" sz="1600" b="1" noProof="0">
                  <a:solidFill>
                    <a:srgbClr val="3F1A01"/>
                  </a:solidFill>
                </a:rPr>
                <a:t>Occupational</a:t>
              </a:r>
              <a:r>
                <a:rPr lang="en-GB" sz="1600" b="1" baseline="30000" noProof="0">
                  <a:solidFill>
                    <a:srgbClr val="3F1A01"/>
                  </a:solidFill>
                </a:rPr>
                <a:t>1</a:t>
              </a:r>
              <a:endParaRPr lang="en-GB" sz="1600" b="1" noProof="0">
                <a:solidFill>
                  <a:srgbClr val="3F1A01"/>
                </a:solidFill>
              </a:endParaRPr>
            </a:p>
          </p:txBody>
        </p:sp>
      </p:grpSp>
    </p:spTree>
    <p:custDataLst>
      <p:tags r:id="rId1"/>
    </p:custDataLst>
    <p:extLst>
      <p:ext uri="{BB962C8B-B14F-4D97-AF65-F5344CB8AC3E}">
        <p14:creationId xmlns:p14="http://schemas.microsoft.com/office/powerpoint/2010/main" val="3176504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B349-8CFC-EBF4-9BB9-5CB17E5667E9}"/>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A71BD5DF-45EE-93B1-49A2-682CECB2ABAB}"/>
              </a:ext>
            </a:extLst>
          </p:cNvPr>
          <p:cNvSpPr>
            <a:spLocks noGrp="1"/>
          </p:cNvSpPr>
          <p:nvPr>
            <p:ph type="body" sz="quarter" idx="17"/>
          </p:nvPr>
        </p:nvSpPr>
        <p:spPr>
          <a:xfrm>
            <a:off x="539749" y="539750"/>
            <a:ext cx="9213851" cy="266676"/>
          </a:xfrm>
        </p:spPr>
        <p:txBody>
          <a:bodyPr/>
          <a:lstStyle/>
          <a:p>
            <a:r>
              <a:rPr lang="en-GB" noProof="0" dirty="0"/>
              <a:t>Schizophrenia – Epidemiology and burden</a:t>
            </a:r>
          </a:p>
          <a:p>
            <a:endParaRPr lang="en-GB" noProof="0" dirty="0"/>
          </a:p>
        </p:txBody>
      </p:sp>
      <p:sp>
        <p:nvSpPr>
          <p:cNvPr id="23" name="Title 22">
            <a:extLst>
              <a:ext uri="{FF2B5EF4-FFF2-40B4-BE49-F238E27FC236}">
                <a16:creationId xmlns:a16="http://schemas.microsoft.com/office/drawing/2014/main" id="{4A3E0A9C-733E-191B-2590-42BF9BC5A4CD}"/>
              </a:ext>
            </a:extLst>
          </p:cNvPr>
          <p:cNvSpPr>
            <a:spLocks noGrp="1"/>
          </p:cNvSpPr>
          <p:nvPr>
            <p:ph type="title"/>
          </p:nvPr>
        </p:nvSpPr>
        <p:spPr>
          <a:xfrm>
            <a:off x="539749" y="814386"/>
            <a:ext cx="11110914" cy="332399"/>
          </a:xfrm>
        </p:spPr>
        <p:txBody>
          <a:bodyPr/>
          <a:lstStyle/>
          <a:p>
            <a:r>
              <a:rPr lang="en-GB" noProof="0"/>
              <a:t>Health, family, social, and stigma-related burden in schizophrenia</a:t>
            </a:r>
          </a:p>
        </p:txBody>
      </p:sp>
      <p:sp>
        <p:nvSpPr>
          <p:cNvPr id="9" name="Text Placeholder 8">
            <a:extLst>
              <a:ext uri="{FF2B5EF4-FFF2-40B4-BE49-F238E27FC236}">
                <a16:creationId xmlns:a16="http://schemas.microsoft.com/office/drawing/2014/main" id="{3CE4DB11-EE1E-607F-07E8-E2E7319F2112}"/>
              </a:ext>
            </a:extLst>
          </p:cNvPr>
          <p:cNvSpPr>
            <a:spLocks noGrp="1"/>
          </p:cNvSpPr>
          <p:nvPr>
            <p:ph type="body" sz="quarter" idx="18"/>
          </p:nvPr>
        </p:nvSpPr>
        <p:spPr/>
        <p:txBody>
          <a:bodyPr/>
          <a:lstStyle/>
          <a:p>
            <a:r>
              <a:rPr lang="en-GB" noProof="0" dirty="0"/>
              <a:t>QoL=quality of life</a:t>
            </a:r>
          </a:p>
          <a:p>
            <a:r>
              <a:rPr lang="en-GB" noProof="0" dirty="0"/>
              <a:t>1. Millier et al. J </a:t>
            </a:r>
            <a:r>
              <a:rPr lang="en-GB" noProof="0" dirty="0" err="1"/>
              <a:t>Psychiatr</a:t>
            </a:r>
            <a:r>
              <a:rPr lang="en-GB" noProof="0" dirty="0"/>
              <a:t> Res 2014;54:85–93; 2. Leucht et al. Nat Rev Dis Primers 2025;11:83; 3. Liberati et al. EClin Med 2025;80:103026; 4</a:t>
            </a:r>
            <a:r>
              <a:rPr lang="en-GB" dirty="0"/>
              <a:t>. </a:t>
            </a:r>
            <a:r>
              <a:rPr lang="en-GB" dirty="0" err="1"/>
              <a:t>Mittendorfer</a:t>
            </a:r>
            <a:r>
              <a:rPr lang="en-GB" dirty="0"/>
              <a:t>-Rutz et al. </a:t>
            </a:r>
            <a:r>
              <a:rPr lang="en-GB" dirty="0" err="1"/>
              <a:t>Schizophr</a:t>
            </a:r>
            <a:r>
              <a:rPr lang="en-GB" dirty="0"/>
              <a:t> Bull 2019;45:794–803; </a:t>
            </a:r>
            <a:r>
              <a:rPr lang="en-GB" noProof="0" dirty="0"/>
              <a:t>5. </a:t>
            </a:r>
            <a:r>
              <a:rPr lang="en-GB" noProof="0" dirty="0" err="1"/>
              <a:t>Fusar</a:t>
            </a:r>
            <a:r>
              <a:rPr lang="en-GB" noProof="0" dirty="0"/>
              <a:t>-Poli et al. World Psychiatry 2022;21:168–188</a:t>
            </a:r>
          </a:p>
        </p:txBody>
      </p:sp>
      <p:sp>
        <p:nvSpPr>
          <p:cNvPr id="6" name="Slide Number Placeholder 5">
            <a:extLst>
              <a:ext uri="{FF2B5EF4-FFF2-40B4-BE49-F238E27FC236}">
                <a16:creationId xmlns:a16="http://schemas.microsoft.com/office/drawing/2014/main" id="{EBE861F9-8525-36E8-6731-EB4DED99EF86}"/>
              </a:ext>
            </a:extLst>
          </p:cNvPr>
          <p:cNvSpPr>
            <a:spLocks noGrp="1"/>
          </p:cNvSpPr>
          <p:nvPr>
            <p:ph type="sldNum" sz="quarter" idx="4"/>
          </p:nvPr>
        </p:nvSpPr>
        <p:spPr>
          <a:xfrm>
            <a:off x="11326690" y="6434112"/>
            <a:ext cx="595310" cy="153888"/>
          </a:xfrm>
        </p:spPr>
        <p:txBody>
          <a:bodyPr/>
          <a:lstStyle/>
          <a:p>
            <a:fld id="{6DBC486D-4FAB-B746-8B02-8D7C842291C6}" type="slidenum">
              <a:rPr lang="en-GB" noProof="0" smtClean="0"/>
              <a:pPr/>
              <a:t>26</a:t>
            </a:fld>
            <a:endParaRPr lang="en-GB" noProof="0"/>
          </a:p>
        </p:txBody>
      </p:sp>
      <p:sp>
        <p:nvSpPr>
          <p:cNvPr id="15" name="TextBox 14">
            <a:extLst>
              <a:ext uri="{FF2B5EF4-FFF2-40B4-BE49-F238E27FC236}">
                <a16:creationId xmlns:a16="http://schemas.microsoft.com/office/drawing/2014/main" id="{ED9561E4-47C7-BAE1-0EB6-7E7509E072D4}"/>
              </a:ext>
            </a:extLst>
          </p:cNvPr>
          <p:cNvSpPr txBox="1"/>
          <p:nvPr/>
        </p:nvSpPr>
        <p:spPr>
          <a:xfrm>
            <a:off x="1404522" y="1403337"/>
            <a:ext cx="4598099" cy="2759730"/>
          </a:xfrm>
          <a:prstGeom prst="rect">
            <a:avLst/>
          </a:prstGeom>
          <a:noFill/>
        </p:spPr>
        <p:txBody>
          <a:bodyPr wrap="square" rtlCol="0">
            <a:spAutoFit/>
          </a:bodyPr>
          <a:lstStyle/>
          <a:p>
            <a:pPr>
              <a:spcBef>
                <a:spcPts val="240"/>
              </a:spcBef>
              <a:spcAft>
                <a:spcPts val="240"/>
              </a:spcAft>
            </a:pPr>
            <a:r>
              <a:rPr lang="en-GB" sz="1600" b="1" noProof="0" dirty="0">
                <a:solidFill>
                  <a:srgbClr val="3F1A01"/>
                </a:solidFill>
              </a:rPr>
              <a:t>Poor health and QoL</a:t>
            </a:r>
            <a:r>
              <a:rPr lang="en-GB" sz="1600" b="1" baseline="30000" noProof="0" dirty="0">
                <a:solidFill>
                  <a:srgbClr val="3F1A01"/>
                </a:solidFill>
              </a:rPr>
              <a:t>1–3</a:t>
            </a:r>
            <a:endParaRPr lang="en-GB" sz="1600" b="1" noProof="0" dirty="0">
              <a:solidFill>
                <a:srgbClr val="3F1A01"/>
              </a:solidFill>
            </a:endParaRPr>
          </a:p>
          <a:p>
            <a:pPr marL="285750" indent="-285750">
              <a:spcBef>
                <a:spcPts val="240"/>
              </a:spcBef>
              <a:spcAft>
                <a:spcPts val="240"/>
              </a:spcAft>
              <a:buFont typeface="Arial" panose="020B0604020202020204" pitchFamily="34" charset="0"/>
              <a:buChar char="•"/>
            </a:pPr>
            <a:r>
              <a:rPr lang="en-GB" sz="1600" noProof="0" dirty="0">
                <a:solidFill>
                  <a:srgbClr val="3F1A01"/>
                </a:solidFill>
              </a:rPr>
              <a:t>Reduced overall health and QoL</a:t>
            </a:r>
          </a:p>
          <a:p>
            <a:pPr marL="285750" indent="-285750">
              <a:spcBef>
                <a:spcPts val="240"/>
              </a:spcBef>
              <a:spcAft>
                <a:spcPts val="240"/>
              </a:spcAft>
              <a:buFont typeface="Arial" panose="020B0604020202020204" pitchFamily="34" charset="0"/>
              <a:buChar char="•"/>
            </a:pPr>
            <a:r>
              <a:rPr lang="en-GB" sz="1600" noProof="0" dirty="0">
                <a:solidFill>
                  <a:srgbClr val="3F1A01"/>
                </a:solidFill>
              </a:rPr>
              <a:t>High rates of </a:t>
            </a:r>
            <a:r>
              <a:rPr lang="en-GB" sz="1600" b="1" noProof="0" dirty="0">
                <a:solidFill>
                  <a:srgbClr val="3F1A01"/>
                </a:solidFill>
              </a:rPr>
              <a:t>comorbid mental disorders</a:t>
            </a:r>
            <a:r>
              <a:rPr lang="en-GB" sz="1600" noProof="0" dirty="0">
                <a:solidFill>
                  <a:srgbClr val="3F1A01"/>
                </a:solidFill>
              </a:rPr>
              <a:t>, particularly depression</a:t>
            </a:r>
          </a:p>
          <a:p>
            <a:pPr marL="285750" indent="-285750">
              <a:spcBef>
                <a:spcPts val="240"/>
              </a:spcBef>
              <a:spcAft>
                <a:spcPts val="240"/>
              </a:spcAft>
              <a:buFont typeface="Arial" panose="020B0604020202020204" pitchFamily="34" charset="0"/>
              <a:buChar char="•"/>
            </a:pPr>
            <a:r>
              <a:rPr lang="en-GB" sz="1600" b="1" noProof="0" dirty="0">
                <a:solidFill>
                  <a:srgbClr val="3F1A01"/>
                </a:solidFill>
              </a:rPr>
              <a:t>Increased physical health problems </a:t>
            </a:r>
            <a:r>
              <a:rPr lang="en-GB" sz="1600" noProof="0" dirty="0">
                <a:solidFill>
                  <a:srgbClr val="3F1A01"/>
                </a:solidFill>
              </a:rPr>
              <a:t>(e.g., cardiovascular disease, diabetes, and dental problems)</a:t>
            </a:r>
          </a:p>
          <a:p>
            <a:pPr marL="285750" indent="-285750">
              <a:spcBef>
                <a:spcPts val="240"/>
              </a:spcBef>
              <a:spcAft>
                <a:spcPts val="240"/>
              </a:spcAft>
              <a:buFont typeface="Arial" panose="020B0604020202020204" pitchFamily="34" charset="0"/>
              <a:buChar char="•"/>
            </a:pPr>
            <a:r>
              <a:rPr lang="en-GB" sz="1600" noProof="0" dirty="0">
                <a:solidFill>
                  <a:srgbClr val="3F1A01"/>
                </a:solidFill>
              </a:rPr>
              <a:t>Contributing factors include </a:t>
            </a:r>
            <a:r>
              <a:rPr lang="en-GB" sz="1600" b="1" noProof="0" dirty="0">
                <a:solidFill>
                  <a:srgbClr val="3F1A01"/>
                </a:solidFill>
              </a:rPr>
              <a:t>unhealthy lifestyle behaviours</a:t>
            </a:r>
            <a:r>
              <a:rPr lang="en-GB" sz="1600" noProof="0" dirty="0">
                <a:solidFill>
                  <a:srgbClr val="3F1A01"/>
                </a:solidFill>
              </a:rPr>
              <a:t>, </a:t>
            </a:r>
            <a:r>
              <a:rPr lang="en-GB" sz="1600" b="1" noProof="0" dirty="0">
                <a:solidFill>
                  <a:srgbClr val="3F1A01"/>
                </a:solidFill>
              </a:rPr>
              <a:t>medication side effects</a:t>
            </a:r>
            <a:r>
              <a:rPr lang="en-GB" sz="1600" noProof="0" dirty="0">
                <a:solidFill>
                  <a:srgbClr val="3F1A01"/>
                </a:solidFill>
              </a:rPr>
              <a:t>, and barriers to accessing care</a:t>
            </a:r>
          </a:p>
        </p:txBody>
      </p:sp>
      <p:sp>
        <p:nvSpPr>
          <p:cNvPr id="16" name="TextBox 15">
            <a:extLst>
              <a:ext uri="{FF2B5EF4-FFF2-40B4-BE49-F238E27FC236}">
                <a16:creationId xmlns:a16="http://schemas.microsoft.com/office/drawing/2014/main" id="{5CCAB79F-51BD-7C13-771E-A48B0616E6CB}"/>
              </a:ext>
            </a:extLst>
          </p:cNvPr>
          <p:cNvSpPr txBox="1"/>
          <p:nvPr/>
        </p:nvSpPr>
        <p:spPr>
          <a:xfrm>
            <a:off x="7062373" y="4261535"/>
            <a:ext cx="4680000" cy="1774845"/>
          </a:xfrm>
          <a:prstGeom prst="rect">
            <a:avLst/>
          </a:prstGeom>
          <a:noFill/>
        </p:spPr>
        <p:txBody>
          <a:bodyPr wrap="square" rtlCol="0">
            <a:spAutoFit/>
          </a:bodyPr>
          <a:lstStyle/>
          <a:p>
            <a:pPr>
              <a:spcBef>
                <a:spcPts val="240"/>
              </a:spcBef>
              <a:spcAft>
                <a:spcPts val="240"/>
              </a:spcAft>
            </a:pPr>
            <a:r>
              <a:rPr lang="en-GB" sz="1600" b="1" noProof="0">
                <a:solidFill>
                  <a:srgbClr val="3F1A01"/>
                </a:solidFill>
              </a:rPr>
              <a:t>Social</a:t>
            </a:r>
            <a:r>
              <a:rPr lang="en-GB" sz="1600" b="1" baseline="30000" noProof="0">
                <a:solidFill>
                  <a:srgbClr val="3F1A01"/>
                </a:solidFill>
              </a:rPr>
              <a:t>1,5</a:t>
            </a:r>
            <a:endParaRPr lang="en-GB" sz="1600" b="1" noProof="0">
              <a:solidFill>
                <a:srgbClr val="3F1A01"/>
              </a:solidFill>
            </a:endParaRPr>
          </a:p>
          <a:p>
            <a:pPr marL="285750" indent="-285750">
              <a:spcBef>
                <a:spcPts val="240"/>
              </a:spcBef>
              <a:spcAft>
                <a:spcPts val="240"/>
              </a:spcAft>
              <a:buFont typeface="Arial" panose="020B0604020202020204" pitchFamily="34" charset="0"/>
              <a:buChar char="•"/>
            </a:pPr>
            <a:r>
              <a:rPr lang="en-GB" sz="1600" b="1" noProof="0">
                <a:solidFill>
                  <a:srgbClr val="3F1A01"/>
                </a:solidFill>
              </a:rPr>
              <a:t>Social withdrawal </a:t>
            </a:r>
            <a:r>
              <a:rPr lang="en-GB" sz="1600" noProof="0">
                <a:solidFill>
                  <a:srgbClr val="3F1A01"/>
                </a:solidFill>
              </a:rPr>
              <a:t>from family and friends</a:t>
            </a:r>
          </a:p>
          <a:p>
            <a:pPr marL="285750" indent="-285750">
              <a:spcBef>
                <a:spcPts val="240"/>
              </a:spcBef>
              <a:spcAft>
                <a:spcPts val="240"/>
              </a:spcAft>
              <a:buFont typeface="Arial" panose="020B0604020202020204" pitchFamily="34" charset="0"/>
              <a:buChar char="•"/>
            </a:pPr>
            <a:r>
              <a:rPr lang="en-GB" sz="1600" b="1" noProof="0">
                <a:solidFill>
                  <a:srgbClr val="3F1A01"/>
                </a:solidFill>
              </a:rPr>
              <a:t>Loneliness</a:t>
            </a:r>
            <a:r>
              <a:rPr lang="en-GB" sz="1600" noProof="0">
                <a:solidFill>
                  <a:srgbClr val="3F1A01"/>
                </a:solidFill>
              </a:rPr>
              <a:t>, exacerbated by potential bullying</a:t>
            </a:r>
          </a:p>
          <a:p>
            <a:pPr marL="285750" indent="-285750">
              <a:spcBef>
                <a:spcPts val="240"/>
              </a:spcBef>
              <a:spcAft>
                <a:spcPts val="240"/>
              </a:spcAft>
              <a:buFont typeface="Arial" panose="020B0604020202020204" pitchFamily="34" charset="0"/>
              <a:buChar char="•"/>
            </a:pPr>
            <a:r>
              <a:rPr lang="en-GB" sz="1600" noProof="0">
                <a:solidFill>
                  <a:srgbClr val="3F1A01"/>
                </a:solidFill>
              </a:rPr>
              <a:t>Reduced participation in the community</a:t>
            </a:r>
          </a:p>
          <a:p>
            <a:pPr marL="285750" indent="-285750">
              <a:spcBef>
                <a:spcPts val="240"/>
              </a:spcBef>
              <a:spcAft>
                <a:spcPts val="240"/>
              </a:spcAft>
              <a:buFont typeface="Arial" panose="020B0604020202020204" pitchFamily="34" charset="0"/>
              <a:buChar char="•"/>
            </a:pPr>
            <a:r>
              <a:rPr lang="en-GB" sz="1600" b="1" noProof="0">
                <a:solidFill>
                  <a:srgbClr val="3F1A01"/>
                </a:solidFill>
              </a:rPr>
              <a:t>Social deprivation </a:t>
            </a:r>
            <a:r>
              <a:rPr lang="en-GB" sz="1600" noProof="0">
                <a:solidFill>
                  <a:srgbClr val="3F1A01"/>
                </a:solidFill>
              </a:rPr>
              <a:t>and isolation within the local community</a:t>
            </a:r>
          </a:p>
        </p:txBody>
      </p:sp>
      <p:sp>
        <p:nvSpPr>
          <p:cNvPr id="17" name="TextBox 16">
            <a:extLst>
              <a:ext uri="{FF2B5EF4-FFF2-40B4-BE49-F238E27FC236}">
                <a16:creationId xmlns:a16="http://schemas.microsoft.com/office/drawing/2014/main" id="{53E1253E-EC99-30C8-FF65-22BAA4E4F1F6}"/>
              </a:ext>
            </a:extLst>
          </p:cNvPr>
          <p:cNvSpPr txBox="1"/>
          <p:nvPr/>
        </p:nvSpPr>
        <p:spPr>
          <a:xfrm>
            <a:off x="1404522" y="4261535"/>
            <a:ext cx="4680000" cy="2021066"/>
          </a:xfrm>
          <a:prstGeom prst="rect">
            <a:avLst/>
          </a:prstGeom>
          <a:noFill/>
        </p:spPr>
        <p:txBody>
          <a:bodyPr wrap="square" rtlCol="0">
            <a:spAutoFit/>
          </a:bodyPr>
          <a:lstStyle/>
          <a:p>
            <a:pPr>
              <a:spcBef>
                <a:spcPts val="240"/>
              </a:spcBef>
              <a:spcAft>
                <a:spcPts val="240"/>
              </a:spcAft>
            </a:pPr>
            <a:r>
              <a:rPr lang="en-GB" sz="1600" b="1" noProof="0">
                <a:solidFill>
                  <a:srgbClr val="3F1A01"/>
                </a:solidFill>
              </a:rPr>
              <a:t>Family</a:t>
            </a:r>
            <a:r>
              <a:rPr lang="en-GB" sz="1600" b="1" baseline="30000" noProof="0">
                <a:solidFill>
                  <a:srgbClr val="3F1A01"/>
                </a:solidFill>
              </a:rPr>
              <a:t>1,</a:t>
            </a:r>
            <a:r>
              <a:rPr lang="en-GB" sz="1600" b="1" baseline="30000">
                <a:solidFill>
                  <a:srgbClr val="3F1A01"/>
                </a:solidFill>
              </a:rPr>
              <a:t>4</a:t>
            </a:r>
            <a:endParaRPr lang="en-GB" sz="1600" b="1" noProof="0">
              <a:solidFill>
                <a:srgbClr val="3F1A01"/>
              </a:solidFill>
            </a:endParaRPr>
          </a:p>
          <a:p>
            <a:pPr marL="285750" indent="-285750">
              <a:spcBef>
                <a:spcPts val="240"/>
              </a:spcBef>
              <a:spcAft>
                <a:spcPts val="240"/>
              </a:spcAft>
              <a:buFont typeface="Arial" panose="020B0604020202020204" pitchFamily="34" charset="0"/>
              <a:buChar char="•"/>
            </a:pPr>
            <a:r>
              <a:rPr lang="en-GB" sz="1600" b="1" noProof="0">
                <a:solidFill>
                  <a:srgbClr val="3F1A01"/>
                </a:solidFill>
              </a:rPr>
              <a:t>Emotional, physical, social, and</a:t>
            </a:r>
            <a:br>
              <a:rPr lang="en-GB" sz="1600" b="1" noProof="0">
                <a:solidFill>
                  <a:srgbClr val="3F1A01"/>
                </a:solidFill>
              </a:rPr>
            </a:br>
            <a:r>
              <a:rPr lang="en-GB" sz="1600" b="1" noProof="0">
                <a:solidFill>
                  <a:srgbClr val="3F1A01"/>
                </a:solidFill>
              </a:rPr>
              <a:t>financial burden</a:t>
            </a:r>
          </a:p>
          <a:p>
            <a:pPr marL="285750" indent="-285750">
              <a:spcBef>
                <a:spcPts val="240"/>
              </a:spcBef>
              <a:spcAft>
                <a:spcPts val="240"/>
              </a:spcAft>
              <a:buFont typeface="Arial" panose="020B0604020202020204" pitchFamily="34" charset="0"/>
              <a:buChar char="•"/>
            </a:pPr>
            <a:r>
              <a:rPr lang="en-GB" sz="1600" noProof="0">
                <a:solidFill>
                  <a:srgbClr val="3F1A01"/>
                </a:solidFill>
              </a:rPr>
              <a:t>Increased risk of mental health problems among family members</a:t>
            </a:r>
          </a:p>
          <a:p>
            <a:pPr marL="285750" indent="-285750">
              <a:spcBef>
                <a:spcPts val="240"/>
              </a:spcBef>
              <a:spcAft>
                <a:spcPts val="240"/>
              </a:spcAft>
              <a:buFont typeface="Arial" panose="020B0604020202020204" pitchFamily="34" charset="0"/>
              <a:buChar char="•"/>
            </a:pPr>
            <a:r>
              <a:rPr lang="en-GB" sz="1600" noProof="0">
                <a:solidFill>
                  <a:srgbClr val="3F1A01"/>
                </a:solidFill>
              </a:rPr>
              <a:t>Stigma may isolate the whole family</a:t>
            </a:r>
          </a:p>
          <a:p>
            <a:pPr marL="285750" indent="-285750">
              <a:spcBef>
                <a:spcPts val="240"/>
              </a:spcBef>
              <a:spcAft>
                <a:spcPts val="240"/>
              </a:spcAft>
              <a:buFont typeface="Arial" panose="020B0604020202020204" pitchFamily="34" charset="0"/>
              <a:buChar char="•"/>
            </a:pPr>
            <a:endParaRPr lang="en-GB" sz="1600" noProof="0">
              <a:solidFill>
                <a:srgbClr val="3F1A01"/>
              </a:solidFill>
            </a:endParaRPr>
          </a:p>
        </p:txBody>
      </p:sp>
      <p:sp>
        <p:nvSpPr>
          <p:cNvPr id="19" name="TextBox 18">
            <a:extLst>
              <a:ext uri="{FF2B5EF4-FFF2-40B4-BE49-F238E27FC236}">
                <a16:creationId xmlns:a16="http://schemas.microsoft.com/office/drawing/2014/main" id="{CAFE1DFA-1E0F-FC85-B6D5-439677F9D880}"/>
              </a:ext>
            </a:extLst>
          </p:cNvPr>
          <p:cNvSpPr txBox="1"/>
          <p:nvPr/>
        </p:nvSpPr>
        <p:spPr>
          <a:xfrm>
            <a:off x="7062373" y="1403337"/>
            <a:ext cx="4598099" cy="1969770"/>
          </a:xfrm>
          <a:prstGeom prst="rect">
            <a:avLst/>
          </a:prstGeom>
          <a:noFill/>
        </p:spPr>
        <p:txBody>
          <a:bodyPr wrap="square" rtlCol="0">
            <a:spAutoFit/>
          </a:bodyPr>
          <a:lstStyle/>
          <a:p>
            <a:pPr>
              <a:spcBef>
                <a:spcPts val="240"/>
              </a:spcBef>
              <a:spcAft>
                <a:spcPts val="240"/>
              </a:spcAft>
            </a:pPr>
            <a:r>
              <a:rPr lang="en-GB" sz="1600" b="1" noProof="0">
                <a:solidFill>
                  <a:srgbClr val="3F1A01"/>
                </a:solidFill>
              </a:rPr>
              <a:t>Stigma</a:t>
            </a:r>
            <a:r>
              <a:rPr lang="en-GB" sz="1600" b="1" baseline="30000" noProof="0">
                <a:solidFill>
                  <a:srgbClr val="3F1A01"/>
                </a:solidFill>
              </a:rPr>
              <a:t>1,3,5 </a:t>
            </a:r>
            <a:endParaRPr lang="en-GB" sz="1600" b="1" noProof="0">
              <a:solidFill>
                <a:srgbClr val="3F1A01"/>
              </a:solidFill>
            </a:endParaRPr>
          </a:p>
          <a:p>
            <a:pPr marL="285750" indent="-285750">
              <a:spcBef>
                <a:spcPts val="240"/>
              </a:spcBef>
              <a:spcAft>
                <a:spcPts val="240"/>
              </a:spcAft>
              <a:buFont typeface="Arial" panose="020B0604020202020204" pitchFamily="34" charset="0"/>
              <a:buChar char="•"/>
            </a:pPr>
            <a:r>
              <a:rPr lang="en-GB" sz="1600" noProof="0">
                <a:solidFill>
                  <a:srgbClr val="3F1A01"/>
                </a:solidFill>
              </a:rPr>
              <a:t>Public stigma creates </a:t>
            </a:r>
            <a:r>
              <a:rPr lang="en-GB" sz="1600" b="1" noProof="0">
                <a:solidFill>
                  <a:srgbClr val="3F1A01"/>
                </a:solidFill>
              </a:rPr>
              <a:t>barriers to employment</a:t>
            </a:r>
            <a:r>
              <a:rPr lang="en-GB" sz="1600" noProof="0">
                <a:solidFill>
                  <a:srgbClr val="3F1A01"/>
                </a:solidFill>
              </a:rPr>
              <a:t>, </a:t>
            </a:r>
            <a:r>
              <a:rPr lang="en-GB" sz="1600" b="1" noProof="0">
                <a:solidFill>
                  <a:srgbClr val="3F1A01"/>
                </a:solidFill>
              </a:rPr>
              <a:t>relationships, and care</a:t>
            </a:r>
          </a:p>
          <a:p>
            <a:pPr marL="285750" indent="-285750">
              <a:spcBef>
                <a:spcPts val="240"/>
              </a:spcBef>
              <a:spcAft>
                <a:spcPts val="240"/>
              </a:spcAft>
              <a:buFont typeface="Arial" panose="020B0604020202020204" pitchFamily="34" charset="0"/>
              <a:buChar char="•"/>
            </a:pPr>
            <a:r>
              <a:rPr lang="en-GB" sz="1600" noProof="0">
                <a:solidFill>
                  <a:srgbClr val="3F1A01"/>
                </a:solidFill>
              </a:rPr>
              <a:t>Internalized stereotypes contribute to </a:t>
            </a:r>
            <a:r>
              <a:rPr lang="en-GB" sz="1600" b="1" noProof="0">
                <a:solidFill>
                  <a:srgbClr val="3F1A01"/>
                </a:solidFill>
              </a:rPr>
              <a:t>shame</a:t>
            </a:r>
            <a:r>
              <a:rPr lang="en-GB" sz="1600" noProof="0">
                <a:solidFill>
                  <a:srgbClr val="3F1A01"/>
                </a:solidFill>
              </a:rPr>
              <a:t>, </a:t>
            </a:r>
            <a:r>
              <a:rPr lang="en-GB" sz="1600" b="1" noProof="0">
                <a:solidFill>
                  <a:srgbClr val="3F1A01"/>
                </a:solidFill>
              </a:rPr>
              <a:t>low self-esteem</a:t>
            </a:r>
            <a:r>
              <a:rPr lang="en-GB" sz="1600" noProof="0">
                <a:solidFill>
                  <a:srgbClr val="3F1A01"/>
                </a:solidFill>
              </a:rPr>
              <a:t>, and withdrawal</a:t>
            </a:r>
          </a:p>
          <a:p>
            <a:pPr marL="285750" indent="-285750">
              <a:spcBef>
                <a:spcPts val="240"/>
              </a:spcBef>
              <a:spcAft>
                <a:spcPts val="240"/>
              </a:spcAft>
              <a:buFont typeface="Arial" panose="020B0604020202020204" pitchFamily="34" charset="0"/>
              <a:buChar char="•"/>
            </a:pPr>
            <a:r>
              <a:rPr lang="en-GB" sz="1600" noProof="0">
                <a:solidFill>
                  <a:srgbClr val="3F1A01"/>
                </a:solidFill>
              </a:rPr>
              <a:t>Stigma in healthcare can delay diagnosis and treatment of physical illness </a:t>
            </a:r>
          </a:p>
        </p:txBody>
      </p:sp>
      <p:pic>
        <p:nvPicPr>
          <p:cNvPr id="42" name="Graphic 41" descr="Social network with solid fill">
            <a:extLst>
              <a:ext uri="{FF2B5EF4-FFF2-40B4-BE49-F238E27FC236}">
                <a16:creationId xmlns:a16="http://schemas.microsoft.com/office/drawing/2014/main" id="{94FE33A8-926C-CFD7-209D-D435EA9E2B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79265" y="4145421"/>
            <a:ext cx="831435" cy="831435"/>
          </a:xfrm>
          <a:prstGeom prst="rect">
            <a:avLst/>
          </a:prstGeom>
        </p:spPr>
      </p:pic>
      <p:pic>
        <p:nvPicPr>
          <p:cNvPr id="44" name="Graphic 43" descr="Family with boy with solid fill">
            <a:extLst>
              <a:ext uri="{FF2B5EF4-FFF2-40B4-BE49-F238E27FC236}">
                <a16:creationId xmlns:a16="http://schemas.microsoft.com/office/drawing/2014/main" id="{1F4A897D-95DF-FE77-E90D-3BD3C028399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5054" y="4261535"/>
            <a:ext cx="831435" cy="831435"/>
          </a:xfrm>
          <a:prstGeom prst="rect">
            <a:avLst/>
          </a:prstGeom>
        </p:spPr>
      </p:pic>
      <p:pic>
        <p:nvPicPr>
          <p:cNvPr id="46" name="Graphic 45" descr="Heart with solid fill">
            <a:extLst>
              <a:ext uri="{FF2B5EF4-FFF2-40B4-BE49-F238E27FC236}">
                <a16:creationId xmlns:a16="http://schemas.microsoft.com/office/drawing/2014/main" id="{E5808977-6B58-A189-60D6-A4BC5D4FEF6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5054" y="1403337"/>
            <a:ext cx="831435" cy="831435"/>
          </a:xfrm>
          <a:prstGeom prst="rect">
            <a:avLst/>
          </a:prstGeom>
        </p:spPr>
      </p:pic>
      <p:grpSp>
        <p:nvGrpSpPr>
          <p:cNvPr id="37" name="Group 36">
            <a:extLst>
              <a:ext uri="{FF2B5EF4-FFF2-40B4-BE49-F238E27FC236}">
                <a16:creationId xmlns:a16="http://schemas.microsoft.com/office/drawing/2014/main" id="{3BCEB17A-0DCC-39F4-DBB7-4A1FA3285976}"/>
              </a:ext>
            </a:extLst>
          </p:cNvPr>
          <p:cNvGrpSpPr/>
          <p:nvPr/>
        </p:nvGrpSpPr>
        <p:grpSpPr>
          <a:xfrm>
            <a:off x="5968681" y="1390662"/>
            <a:ext cx="1167870" cy="773227"/>
            <a:chOff x="8915400" y="450055"/>
            <a:chExt cx="1504303" cy="995974"/>
          </a:xfrm>
        </p:grpSpPr>
        <p:pic>
          <p:nvPicPr>
            <p:cNvPr id="3" name="Graphic 2" descr="Group of people with solid fill">
              <a:extLst>
                <a:ext uri="{FF2B5EF4-FFF2-40B4-BE49-F238E27FC236}">
                  <a16:creationId xmlns:a16="http://schemas.microsoft.com/office/drawing/2014/main" id="{10927BAB-13E9-C450-227A-E5ACE5E0DAFA}"/>
                </a:ext>
              </a:extLst>
            </p:cNvPr>
            <p:cNvPicPr>
              <a:picLocks noChangeAspect="1"/>
            </p:cNvPicPr>
            <p:nvPr/>
          </p:nvPicPr>
          <p:blipFill>
            <a:blip>
              <a:extLst>
                <a:ext uri="{96DAC541-7B7A-43D3-8B79-37D633B846F1}">
                  <asvg:svgBlip xmlns:asvg="http://schemas.microsoft.com/office/drawing/2016/SVG/main" r:embed="rId7"/>
                </a:ext>
              </a:extLst>
            </a:blip>
            <a:srcRect b="33792"/>
            <a:stretch>
              <a:fillRect/>
            </a:stretch>
          </p:blipFill>
          <p:spPr>
            <a:xfrm>
              <a:off x="8915400" y="450055"/>
              <a:ext cx="1504303" cy="995974"/>
            </a:xfrm>
            <a:prstGeom prst="rect">
              <a:avLst/>
            </a:prstGeom>
          </p:spPr>
        </p:pic>
        <p:pic>
          <p:nvPicPr>
            <p:cNvPr id="36" name="Graphic 35" descr="Man with solid fill">
              <a:extLst>
                <a:ext uri="{FF2B5EF4-FFF2-40B4-BE49-F238E27FC236}">
                  <a16:creationId xmlns:a16="http://schemas.microsoft.com/office/drawing/2014/main" id="{7C9E9F79-B0DA-045B-B71F-310BEF89C12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46419" y="967451"/>
              <a:ext cx="473816" cy="473816"/>
            </a:xfrm>
            <a:prstGeom prst="rect">
              <a:avLst/>
            </a:prstGeom>
          </p:spPr>
        </p:pic>
      </p:grpSp>
    </p:spTree>
    <p:custDataLst>
      <p:tags r:id="rId1"/>
    </p:custDataLst>
    <p:extLst>
      <p:ext uri="{BB962C8B-B14F-4D97-AF65-F5344CB8AC3E}">
        <p14:creationId xmlns:p14="http://schemas.microsoft.com/office/powerpoint/2010/main" val="4003737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571EF-4D14-7642-BF03-CEC987DA11AD}"/>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B5932305-BCF0-1A7C-C932-5386B2554ADE}"/>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6CCC40D9-5D42-3850-CC3A-F7CD7E8CDD66}"/>
              </a:ext>
            </a:extLst>
          </p:cNvPr>
          <p:cNvSpPr>
            <a:spLocks noGrp="1"/>
          </p:cNvSpPr>
          <p:nvPr>
            <p:ph type="title"/>
          </p:nvPr>
        </p:nvSpPr>
        <p:spPr>
          <a:xfrm>
            <a:off x="539749" y="814386"/>
            <a:ext cx="11110914" cy="332399"/>
          </a:xfrm>
        </p:spPr>
        <p:txBody>
          <a:bodyPr/>
          <a:lstStyle/>
          <a:p>
            <a:r>
              <a:rPr lang="en-GB" sz="2000" noProof="0" dirty="0"/>
              <a:t>Occupation, justice, and housing burden, and emotional experiences</a:t>
            </a:r>
          </a:p>
        </p:txBody>
      </p:sp>
      <p:sp>
        <p:nvSpPr>
          <p:cNvPr id="12" name="Text Placeholder 11">
            <a:extLst>
              <a:ext uri="{FF2B5EF4-FFF2-40B4-BE49-F238E27FC236}">
                <a16:creationId xmlns:a16="http://schemas.microsoft.com/office/drawing/2014/main" id="{E17F2610-C839-3F55-EED4-7B3FE60F1A2D}"/>
              </a:ext>
            </a:extLst>
          </p:cNvPr>
          <p:cNvSpPr>
            <a:spLocks noGrp="1"/>
          </p:cNvSpPr>
          <p:nvPr>
            <p:ph type="body" sz="quarter" idx="18"/>
          </p:nvPr>
        </p:nvSpPr>
        <p:spPr/>
        <p:txBody>
          <a:bodyPr/>
          <a:lstStyle/>
          <a:p>
            <a:pPr>
              <a:tabLst>
                <a:tab pos="2514600" algn="l"/>
              </a:tabLst>
            </a:pPr>
            <a:r>
              <a:rPr lang="en-GB" noProof="0" dirty="0"/>
              <a:t>QoL=quality of life</a:t>
            </a:r>
          </a:p>
          <a:p>
            <a:pPr>
              <a:tabLst>
                <a:tab pos="2514600" algn="l"/>
              </a:tabLst>
            </a:pPr>
            <a:r>
              <a:rPr lang="en-GB" noProof="0" dirty="0"/>
              <a:t>1. Millier et al. J </a:t>
            </a:r>
            <a:r>
              <a:rPr lang="en-GB" noProof="0" dirty="0" err="1"/>
              <a:t>Psychiatr</a:t>
            </a:r>
            <a:r>
              <a:rPr lang="en-GB" noProof="0" dirty="0"/>
              <a:t> Res 2014;54:85–93; 2. Leucht et al. Nat Rev Dis Primers 2025;11:83; 3. </a:t>
            </a:r>
            <a:r>
              <a:rPr lang="en-GB" noProof="0" dirty="0" err="1"/>
              <a:t>Fusar</a:t>
            </a:r>
            <a:r>
              <a:rPr lang="en-GB" noProof="0" dirty="0"/>
              <a:t>-Poli et al. World Psychiatry 2022;21:168–188; </a:t>
            </a:r>
            <a:br>
              <a:rPr lang="en-GB" noProof="0" dirty="0"/>
            </a:br>
            <a:r>
              <a:rPr lang="en-GB" noProof="0" dirty="0"/>
              <a:t>4. Das et al. </a:t>
            </a:r>
            <a:r>
              <a:rPr lang="en-GB" noProof="0" dirty="0" err="1"/>
              <a:t>Schizophr</a:t>
            </a:r>
            <a:r>
              <a:rPr lang="en-GB" noProof="0" dirty="0"/>
              <a:t> Res 2026;287:73–81; 5. Whiting et al. JAMA Psychiatry 2022;79:120–132; 6. Fazel et al. </a:t>
            </a:r>
            <a:r>
              <a:rPr lang="en-GB" noProof="0" dirty="0" err="1"/>
              <a:t>PLoS</a:t>
            </a:r>
            <a:r>
              <a:rPr lang="en-GB" noProof="0" dirty="0"/>
              <a:t> Med 2009;6:e1000120; 7. Fortugno et al. </a:t>
            </a:r>
            <a:r>
              <a:rPr lang="pt-BR" noProof="0" dirty="0"/>
              <a:t>PLoS One 2013;8:e58142; 8. Wehring &amp; Carpenter. </a:t>
            </a:r>
            <a:r>
              <a:rPr lang="de-DE" noProof="0" dirty="0"/>
              <a:t>Schizophr Bull 2011;37:877–878; 9. </a:t>
            </a:r>
            <a:r>
              <a:rPr lang="en-US" noProof="0" dirty="0"/>
              <a:t>Uslu &amp; </a:t>
            </a:r>
            <a:r>
              <a:rPr lang="en-US" noProof="0" dirty="0" err="1"/>
              <a:t>Mavíş</a:t>
            </a:r>
            <a:r>
              <a:rPr lang="en-US" noProof="0" dirty="0"/>
              <a:t>, J Forensic Psych Res </a:t>
            </a:r>
            <a:r>
              <a:rPr lang="en-US" noProof="0" dirty="0" err="1"/>
              <a:t>Pract</a:t>
            </a:r>
            <a:r>
              <a:rPr lang="en-US" noProof="0" dirty="0"/>
              <a:t> 2024;24:269–279; </a:t>
            </a:r>
            <a:br>
              <a:rPr lang="en-US" noProof="0" dirty="0"/>
            </a:br>
            <a:r>
              <a:rPr lang="en-US" noProof="0" dirty="0"/>
              <a:t>10. Reilly et al. Health Soc Care Community 2022;30:2128–2141; 11. Rea J. J Soc Issues 2023;79:465–493</a:t>
            </a:r>
          </a:p>
        </p:txBody>
      </p:sp>
      <p:sp>
        <p:nvSpPr>
          <p:cNvPr id="6" name="Slide Number Placeholder 5">
            <a:extLst>
              <a:ext uri="{FF2B5EF4-FFF2-40B4-BE49-F238E27FC236}">
                <a16:creationId xmlns:a16="http://schemas.microsoft.com/office/drawing/2014/main" id="{5D8A2942-C484-6EA6-9627-9F3CEE2695AB}"/>
              </a:ext>
            </a:extLst>
          </p:cNvPr>
          <p:cNvSpPr>
            <a:spLocks noGrp="1"/>
          </p:cNvSpPr>
          <p:nvPr>
            <p:ph type="sldNum" sz="quarter" idx="4"/>
          </p:nvPr>
        </p:nvSpPr>
        <p:spPr>
          <a:xfrm>
            <a:off x="11326690" y="6434112"/>
            <a:ext cx="595310" cy="153888"/>
          </a:xfrm>
        </p:spPr>
        <p:txBody>
          <a:bodyPr/>
          <a:lstStyle/>
          <a:p>
            <a:fld id="{6DBC486D-4FAB-B746-8B02-8D7C842291C6}" type="slidenum">
              <a:rPr lang="en-GB" noProof="0" smtClean="0"/>
              <a:pPr/>
              <a:t>27</a:t>
            </a:fld>
            <a:endParaRPr lang="en-GB" noProof="0"/>
          </a:p>
        </p:txBody>
      </p:sp>
      <p:pic>
        <p:nvPicPr>
          <p:cNvPr id="3" name="Graphic 2" descr="Man with solid fill">
            <a:extLst>
              <a:ext uri="{FF2B5EF4-FFF2-40B4-BE49-F238E27FC236}">
                <a16:creationId xmlns:a16="http://schemas.microsoft.com/office/drawing/2014/main" id="{F002C220-D48D-8A95-916D-EF1BE2EE4E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1895" y="3777962"/>
            <a:ext cx="841714" cy="841714"/>
          </a:xfrm>
          <a:prstGeom prst="rect">
            <a:avLst/>
          </a:prstGeom>
        </p:spPr>
      </p:pic>
      <p:pic>
        <p:nvPicPr>
          <p:cNvPr id="5" name="Graphic 4" descr="Gavel with solid fill">
            <a:extLst>
              <a:ext uri="{FF2B5EF4-FFF2-40B4-BE49-F238E27FC236}">
                <a16:creationId xmlns:a16="http://schemas.microsoft.com/office/drawing/2014/main" id="{06D2019D-1C0F-10D6-19DF-0C7D944578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50626" y="1492665"/>
            <a:ext cx="841714" cy="795092"/>
          </a:xfrm>
          <a:prstGeom prst="rect">
            <a:avLst/>
          </a:prstGeom>
        </p:spPr>
      </p:pic>
      <p:pic>
        <p:nvPicPr>
          <p:cNvPr id="8" name="Graphic 7" descr="Briefcase with solid fill">
            <a:extLst>
              <a:ext uri="{FF2B5EF4-FFF2-40B4-BE49-F238E27FC236}">
                <a16:creationId xmlns:a16="http://schemas.microsoft.com/office/drawing/2014/main" id="{7A8C2A20-2EF7-8563-88CE-1C8E6319799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1895" y="1461786"/>
            <a:ext cx="841714" cy="841714"/>
          </a:xfrm>
          <a:prstGeom prst="rect">
            <a:avLst/>
          </a:prstGeom>
        </p:spPr>
      </p:pic>
      <p:pic>
        <p:nvPicPr>
          <p:cNvPr id="10" name="Graphic 9" descr="House with solid fill">
            <a:extLst>
              <a:ext uri="{FF2B5EF4-FFF2-40B4-BE49-F238E27FC236}">
                <a16:creationId xmlns:a16="http://schemas.microsoft.com/office/drawing/2014/main" id="{E2B2A36D-0658-114F-2697-73059CFDB08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50626" y="3824584"/>
            <a:ext cx="841714" cy="795092"/>
          </a:xfrm>
          <a:prstGeom prst="rect">
            <a:avLst/>
          </a:prstGeom>
        </p:spPr>
      </p:pic>
      <p:sp>
        <p:nvSpPr>
          <p:cNvPr id="15" name="TextBox 14">
            <a:extLst>
              <a:ext uri="{FF2B5EF4-FFF2-40B4-BE49-F238E27FC236}">
                <a16:creationId xmlns:a16="http://schemas.microsoft.com/office/drawing/2014/main" id="{88D5E2A3-C8F7-49E3-E15C-CB1BB35CBB05}"/>
              </a:ext>
            </a:extLst>
          </p:cNvPr>
          <p:cNvSpPr txBox="1"/>
          <p:nvPr/>
        </p:nvSpPr>
        <p:spPr>
          <a:xfrm>
            <a:off x="7043709" y="1403337"/>
            <a:ext cx="4561368" cy="2513509"/>
          </a:xfrm>
          <a:prstGeom prst="rect">
            <a:avLst/>
          </a:prstGeom>
          <a:noFill/>
        </p:spPr>
        <p:txBody>
          <a:bodyPr wrap="square" rtlCol="0">
            <a:spAutoFit/>
          </a:bodyPr>
          <a:lstStyle/>
          <a:p>
            <a:pPr>
              <a:spcBef>
                <a:spcPts val="240"/>
              </a:spcBef>
              <a:spcAft>
                <a:spcPts val="240"/>
              </a:spcAft>
            </a:pPr>
            <a:r>
              <a:rPr lang="en-GB" sz="1600" b="1" noProof="0" dirty="0">
                <a:solidFill>
                  <a:srgbClr val="3F1A01"/>
                </a:solidFill>
              </a:rPr>
              <a:t>Justice system</a:t>
            </a:r>
            <a:r>
              <a:rPr lang="en-GB" sz="1600" b="1" baseline="30000" noProof="0" dirty="0">
                <a:solidFill>
                  <a:srgbClr val="3F1A01"/>
                </a:solidFill>
              </a:rPr>
              <a:t>1,4–</a:t>
            </a:r>
            <a:r>
              <a:rPr lang="en-GB" sz="1600" b="1" baseline="30000" dirty="0">
                <a:solidFill>
                  <a:srgbClr val="3F1A01"/>
                </a:solidFill>
              </a:rPr>
              <a:t>9</a:t>
            </a:r>
            <a:endParaRPr lang="en-GB" sz="1600" b="1" noProof="0" dirty="0">
              <a:solidFill>
                <a:srgbClr val="3F1A01"/>
              </a:solidFill>
            </a:endParaRPr>
          </a:p>
          <a:p>
            <a:pPr marL="285750" indent="-285750">
              <a:spcBef>
                <a:spcPts val="240"/>
              </a:spcBef>
              <a:spcAft>
                <a:spcPts val="240"/>
              </a:spcAft>
              <a:buFont typeface="Arial" panose="020B0604020202020204" pitchFamily="34" charset="0"/>
              <a:buChar char="•"/>
            </a:pPr>
            <a:r>
              <a:rPr lang="en-GB" sz="1600" b="1" noProof="0" dirty="0">
                <a:solidFill>
                  <a:srgbClr val="3F1A01"/>
                </a:solidFill>
              </a:rPr>
              <a:t>Increased risk of committing violent crimes</a:t>
            </a:r>
            <a:r>
              <a:rPr lang="en-GB" sz="1600" noProof="0" dirty="0">
                <a:solidFill>
                  <a:srgbClr val="3F1A01"/>
                </a:solidFill>
              </a:rPr>
              <a:t>, especially if comorbid with substance use disorder </a:t>
            </a:r>
          </a:p>
          <a:p>
            <a:pPr marL="285750" indent="-285750">
              <a:spcBef>
                <a:spcPts val="240"/>
              </a:spcBef>
              <a:spcAft>
                <a:spcPts val="240"/>
              </a:spcAft>
              <a:buFont typeface="Arial" panose="020B0604020202020204" pitchFamily="34" charset="0"/>
              <a:buChar char="•"/>
            </a:pPr>
            <a:r>
              <a:rPr lang="en-GB" sz="1600" dirty="0">
                <a:solidFill>
                  <a:srgbClr val="3F1A01"/>
                </a:solidFill>
              </a:rPr>
              <a:t>Some evidence that people with schizophrenia are also often </a:t>
            </a:r>
            <a:r>
              <a:rPr lang="en-GB" sz="1600" b="1" dirty="0">
                <a:solidFill>
                  <a:srgbClr val="3F1A01"/>
                </a:solidFill>
              </a:rPr>
              <a:t>victims </a:t>
            </a:r>
            <a:br>
              <a:rPr lang="en-GB" sz="1600" b="1" dirty="0">
                <a:solidFill>
                  <a:srgbClr val="3F1A01"/>
                </a:solidFill>
              </a:rPr>
            </a:br>
            <a:r>
              <a:rPr lang="en-GB" sz="1600" b="1" dirty="0">
                <a:solidFill>
                  <a:srgbClr val="3F1A01"/>
                </a:solidFill>
              </a:rPr>
              <a:t>of violent crime </a:t>
            </a:r>
            <a:endParaRPr lang="en-GB" sz="1600" b="1" noProof="0" dirty="0">
              <a:solidFill>
                <a:srgbClr val="3F1A01"/>
              </a:solidFill>
            </a:endParaRPr>
          </a:p>
          <a:p>
            <a:pPr marL="285750" indent="-285750">
              <a:spcBef>
                <a:spcPts val="240"/>
              </a:spcBef>
              <a:spcAft>
                <a:spcPts val="240"/>
              </a:spcAft>
              <a:buFont typeface="Arial" panose="020B0604020202020204" pitchFamily="34" charset="0"/>
              <a:buChar char="•"/>
            </a:pPr>
            <a:r>
              <a:rPr lang="en-GB" sz="1600" b="1" noProof="0" dirty="0">
                <a:solidFill>
                  <a:srgbClr val="3F1A01"/>
                </a:solidFill>
              </a:rPr>
              <a:t>Increased risk of incarceration</a:t>
            </a:r>
            <a:endParaRPr lang="en-GB" sz="1600" noProof="0" dirty="0">
              <a:solidFill>
                <a:srgbClr val="3F1A01"/>
              </a:solidFill>
            </a:endParaRPr>
          </a:p>
          <a:p>
            <a:pPr marL="285750" indent="-285750">
              <a:spcBef>
                <a:spcPts val="240"/>
              </a:spcBef>
              <a:spcAft>
                <a:spcPts val="240"/>
              </a:spcAft>
              <a:buFont typeface="Arial" panose="020B0604020202020204" pitchFamily="34" charset="0"/>
              <a:buChar char="•"/>
            </a:pPr>
            <a:endParaRPr lang="en-GB" sz="1600" noProof="0" dirty="0">
              <a:solidFill>
                <a:srgbClr val="3F1A01"/>
              </a:solidFill>
            </a:endParaRPr>
          </a:p>
        </p:txBody>
      </p:sp>
      <p:sp>
        <p:nvSpPr>
          <p:cNvPr id="16" name="TextBox 15">
            <a:extLst>
              <a:ext uri="{FF2B5EF4-FFF2-40B4-BE49-F238E27FC236}">
                <a16:creationId xmlns:a16="http://schemas.microsoft.com/office/drawing/2014/main" id="{250A5211-CE4C-3605-1643-F6F9DEE8F1FC}"/>
              </a:ext>
            </a:extLst>
          </p:cNvPr>
          <p:cNvSpPr txBox="1"/>
          <p:nvPr/>
        </p:nvSpPr>
        <p:spPr>
          <a:xfrm>
            <a:off x="7043709" y="3824584"/>
            <a:ext cx="4590810" cy="1723549"/>
          </a:xfrm>
          <a:prstGeom prst="rect">
            <a:avLst/>
          </a:prstGeom>
          <a:noFill/>
        </p:spPr>
        <p:txBody>
          <a:bodyPr wrap="square" rtlCol="0">
            <a:spAutoFit/>
          </a:bodyPr>
          <a:lstStyle/>
          <a:p>
            <a:pPr>
              <a:spcBef>
                <a:spcPts val="240"/>
              </a:spcBef>
              <a:spcAft>
                <a:spcPts val="240"/>
              </a:spcAft>
            </a:pPr>
            <a:r>
              <a:rPr lang="en-GB" sz="1600" b="1" noProof="0" dirty="0">
                <a:solidFill>
                  <a:srgbClr val="3F1A01"/>
                </a:solidFill>
              </a:rPr>
              <a:t>Housing</a:t>
            </a:r>
            <a:r>
              <a:rPr lang="en-GB" sz="1600" b="1" baseline="30000" noProof="0" dirty="0">
                <a:solidFill>
                  <a:srgbClr val="3F1A01"/>
                </a:solidFill>
              </a:rPr>
              <a:t>1,10,11</a:t>
            </a:r>
            <a:endParaRPr lang="en-GB" sz="1600" b="1" noProof="0" dirty="0">
              <a:solidFill>
                <a:srgbClr val="3F1A01"/>
              </a:solidFill>
            </a:endParaRPr>
          </a:p>
          <a:p>
            <a:pPr marL="285750" indent="-285750">
              <a:spcBef>
                <a:spcPts val="240"/>
              </a:spcBef>
              <a:spcAft>
                <a:spcPts val="240"/>
              </a:spcAft>
              <a:buFont typeface="Arial" panose="020B0604020202020204" pitchFamily="34" charset="0"/>
              <a:buChar char="•"/>
            </a:pPr>
            <a:r>
              <a:rPr lang="en-GB" sz="1600" b="1" noProof="0" dirty="0">
                <a:solidFill>
                  <a:srgbClr val="3F1A01"/>
                </a:solidFill>
              </a:rPr>
              <a:t>Increased risk of homelessness</a:t>
            </a:r>
            <a:endParaRPr lang="en-GB" sz="1600" noProof="0" dirty="0">
              <a:solidFill>
                <a:srgbClr val="3F1A01"/>
              </a:solidFill>
            </a:endParaRPr>
          </a:p>
          <a:p>
            <a:pPr marL="285750" indent="-285750">
              <a:spcBef>
                <a:spcPts val="240"/>
              </a:spcBef>
              <a:spcAft>
                <a:spcPts val="240"/>
              </a:spcAft>
              <a:buFont typeface="Arial" panose="020B0604020202020204" pitchFamily="34" charset="0"/>
              <a:buChar char="•"/>
            </a:pPr>
            <a:r>
              <a:rPr lang="en-GB" sz="1600" noProof="0" dirty="0">
                <a:solidFill>
                  <a:srgbClr val="3F1A01"/>
                </a:solidFill>
              </a:rPr>
              <a:t>Homelessness impacts QoL</a:t>
            </a:r>
          </a:p>
          <a:p>
            <a:pPr marL="285750" indent="-285750">
              <a:spcBef>
                <a:spcPts val="240"/>
              </a:spcBef>
              <a:spcAft>
                <a:spcPts val="240"/>
              </a:spcAft>
              <a:buFont typeface="Arial" panose="020B0604020202020204" pitchFamily="34" charset="0"/>
              <a:buChar char="•"/>
            </a:pPr>
            <a:r>
              <a:rPr lang="en-GB" sz="1600" noProof="0" dirty="0">
                <a:solidFill>
                  <a:srgbClr val="3F1A01"/>
                </a:solidFill>
              </a:rPr>
              <a:t>Homelessness itself is highly stigmatized, and can create barriers to accessing treatment and support</a:t>
            </a:r>
          </a:p>
        </p:txBody>
      </p:sp>
      <p:sp>
        <p:nvSpPr>
          <p:cNvPr id="17" name="TextBox 16">
            <a:extLst>
              <a:ext uri="{FF2B5EF4-FFF2-40B4-BE49-F238E27FC236}">
                <a16:creationId xmlns:a16="http://schemas.microsoft.com/office/drawing/2014/main" id="{D813A0D8-CBED-9FF8-1620-EC9B1891F861}"/>
              </a:ext>
            </a:extLst>
          </p:cNvPr>
          <p:cNvSpPr txBox="1"/>
          <p:nvPr/>
        </p:nvSpPr>
        <p:spPr>
          <a:xfrm>
            <a:off x="1394714" y="3824584"/>
            <a:ext cx="4680000" cy="2318583"/>
          </a:xfrm>
          <a:prstGeom prst="rect">
            <a:avLst/>
          </a:prstGeom>
          <a:noFill/>
        </p:spPr>
        <p:txBody>
          <a:bodyPr wrap="square" rtlCol="0">
            <a:spAutoFit/>
          </a:bodyPr>
          <a:lstStyle/>
          <a:p>
            <a:pPr>
              <a:spcBef>
                <a:spcPts val="240"/>
              </a:spcBef>
              <a:spcAft>
                <a:spcPts val="240"/>
              </a:spcAft>
            </a:pPr>
            <a:r>
              <a:rPr lang="en-GB" sz="1600" b="1" noProof="0">
                <a:solidFill>
                  <a:srgbClr val="3F1A01"/>
                </a:solidFill>
              </a:rPr>
              <a:t>Emotional experiences</a:t>
            </a:r>
            <a:r>
              <a:rPr lang="en-GB" sz="1600" b="1" baseline="30000" noProof="0">
                <a:solidFill>
                  <a:srgbClr val="3F1A01"/>
                </a:solidFill>
              </a:rPr>
              <a:t>3</a:t>
            </a:r>
            <a:endParaRPr lang="en-GB" sz="1600" b="1" noProof="0">
              <a:solidFill>
                <a:srgbClr val="3F1A01"/>
              </a:solidFill>
            </a:endParaRPr>
          </a:p>
          <a:p>
            <a:pPr marL="285750" indent="-285750">
              <a:spcBef>
                <a:spcPts val="240"/>
              </a:spcBef>
              <a:spcAft>
                <a:spcPts val="240"/>
              </a:spcAft>
              <a:buFont typeface="Arial" panose="020B0604020202020204" pitchFamily="34" charset="0"/>
              <a:buChar char="•"/>
            </a:pPr>
            <a:r>
              <a:rPr lang="en-GB" sz="1600" noProof="0">
                <a:solidFill>
                  <a:srgbClr val="3F1A01"/>
                </a:solidFill>
              </a:rPr>
              <a:t>Feelings of </a:t>
            </a:r>
            <a:r>
              <a:rPr lang="en-GB" sz="1600" b="1" noProof="0">
                <a:solidFill>
                  <a:srgbClr val="3F1A01"/>
                </a:solidFill>
              </a:rPr>
              <a:t>isolation</a:t>
            </a:r>
            <a:r>
              <a:rPr lang="en-GB" sz="1600" noProof="0">
                <a:solidFill>
                  <a:srgbClr val="3F1A01"/>
                </a:solidFill>
              </a:rPr>
              <a:t>, </a:t>
            </a:r>
            <a:r>
              <a:rPr lang="en-GB" sz="1600" b="1" noProof="0">
                <a:solidFill>
                  <a:srgbClr val="3F1A01"/>
                </a:solidFill>
              </a:rPr>
              <a:t>disconnection</a:t>
            </a:r>
            <a:r>
              <a:rPr lang="en-GB" sz="1600" noProof="0">
                <a:solidFill>
                  <a:srgbClr val="3F1A01"/>
                </a:solidFill>
              </a:rPr>
              <a:t>, and </a:t>
            </a:r>
            <a:r>
              <a:rPr lang="en-GB" sz="1600" b="1" noProof="0">
                <a:solidFill>
                  <a:srgbClr val="3F1A01"/>
                </a:solidFill>
              </a:rPr>
              <a:t>difficulties understanding social interactions</a:t>
            </a:r>
          </a:p>
          <a:p>
            <a:pPr marL="285750" indent="-285750">
              <a:spcBef>
                <a:spcPts val="240"/>
              </a:spcBef>
              <a:spcAft>
                <a:spcPts val="240"/>
              </a:spcAft>
              <a:buFont typeface="Arial" panose="020B0604020202020204" pitchFamily="34" charset="0"/>
              <a:buChar char="•"/>
            </a:pPr>
            <a:r>
              <a:rPr lang="en-GB" sz="1600" b="1" noProof="0">
                <a:solidFill>
                  <a:srgbClr val="3F1A01"/>
                </a:solidFill>
              </a:rPr>
              <a:t>Loss of trust </a:t>
            </a:r>
            <a:r>
              <a:rPr lang="en-GB" sz="1600" noProof="0">
                <a:solidFill>
                  <a:srgbClr val="3F1A01"/>
                </a:solidFill>
              </a:rPr>
              <a:t>in others and society </a:t>
            </a:r>
          </a:p>
          <a:p>
            <a:pPr marL="285750" indent="-285750">
              <a:spcBef>
                <a:spcPts val="240"/>
              </a:spcBef>
              <a:spcAft>
                <a:spcPts val="240"/>
              </a:spcAft>
              <a:buFont typeface="Arial" panose="020B0604020202020204" pitchFamily="34" charset="0"/>
              <a:buChar char="•"/>
            </a:pPr>
            <a:r>
              <a:rPr lang="en-GB" sz="1600" b="1" noProof="0">
                <a:solidFill>
                  <a:srgbClr val="3F1A01"/>
                </a:solidFill>
              </a:rPr>
              <a:t>Uncertainty</a:t>
            </a:r>
            <a:r>
              <a:rPr lang="en-GB" sz="1600" noProof="0">
                <a:solidFill>
                  <a:srgbClr val="3F1A01"/>
                </a:solidFill>
              </a:rPr>
              <a:t> about the future</a:t>
            </a:r>
          </a:p>
          <a:p>
            <a:pPr marL="285750" indent="-285750">
              <a:spcBef>
                <a:spcPts val="240"/>
              </a:spcBef>
              <a:spcAft>
                <a:spcPts val="240"/>
              </a:spcAft>
              <a:buFont typeface="Arial" panose="020B0604020202020204" pitchFamily="34" charset="0"/>
              <a:buChar char="•"/>
            </a:pPr>
            <a:r>
              <a:rPr lang="en-GB" sz="1600" noProof="0">
                <a:solidFill>
                  <a:srgbClr val="3F1A01"/>
                </a:solidFill>
              </a:rPr>
              <a:t>Feelings of </a:t>
            </a:r>
            <a:r>
              <a:rPr lang="en-GB" sz="1600" b="1" noProof="0">
                <a:solidFill>
                  <a:srgbClr val="3F1A01"/>
                </a:solidFill>
              </a:rPr>
              <a:t>helplessness</a:t>
            </a:r>
          </a:p>
          <a:p>
            <a:pPr marL="285750" indent="-285750">
              <a:spcBef>
                <a:spcPts val="240"/>
              </a:spcBef>
              <a:spcAft>
                <a:spcPts val="240"/>
              </a:spcAft>
              <a:buFont typeface="Arial" panose="020B0604020202020204" pitchFamily="34" charset="0"/>
              <a:buChar char="•"/>
            </a:pPr>
            <a:endParaRPr lang="en-GB" sz="1600" noProof="0">
              <a:solidFill>
                <a:srgbClr val="3F1A01"/>
              </a:solidFill>
            </a:endParaRPr>
          </a:p>
        </p:txBody>
      </p:sp>
      <p:sp>
        <p:nvSpPr>
          <p:cNvPr id="19" name="TextBox 18">
            <a:extLst>
              <a:ext uri="{FF2B5EF4-FFF2-40B4-BE49-F238E27FC236}">
                <a16:creationId xmlns:a16="http://schemas.microsoft.com/office/drawing/2014/main" id="{4216093C-C202-235C-79AC-82BBF0711082}"/>
              </a:ext>
            </a:extLst>
          </p:cNvPr>
          <p:cNvSpPr txBox="1"/>
          <p:nvPr/>
        </p:nvSpPr>
        <p:spPr>
          <a:xfrm>
            <a:off x="1361376" y="1403337"/>
            <a:ext cx="4680000" cy="2267287"/>
          </a:xfrm>
          <a:prstGeom prst="rect">
            <a:avLst/>
          </a:prstGeom>
          <a:noFill/>
        </p:spPr>
        <p:txBody>
          <a:bodyPr wrap="square" rtlCol="0">
            <a:spAutoFit/>
          </a:bodyPr>
          <a:lstStyle/>
          <a:p>
            <a:pPr>
              <a:spcBef>
                <a:spcPts val="240"/>
              </a:spcBef>
              <a:spcAft>
                <a:spcPts val="240"/>
              </a:spcAft>
            </a:pPr>
            <a:r>
              <a:rPr lang="en-GB" sz="1600" b="1" noProof="0">
                <a:solidFill>
                  <a:srgbClr val="3F1A01"/>
                </a:solidFill>
              </a:rPr>
              <a:t>Occupational</a:t>
            </a:r>
            <a:r>
              <a:rPr lang="en-GB" sz="1600" b="1" baseline="30000" noProof="0">
                <a:solidFill>
                  <a:srgbClr val="3F1A01"/>
                </a:solidFill>
              </a:rPr>
              <a:t>1</a:t>
            </a:r>
            <a:r>
              <a:rPr lang="en-GB" sz="1600" b="1" baseline="30000">
                <a:solidFill>
                  <a:srgbClr val="3F1A01"/>
                </a:solidFill>
              </a:rPr>
              <a:t>,2</a:t>
            </a:r>
            <a:r>
              <a:rPr lang="en-GB" sz="1600" b="1" baseline="30000" noProof="0">
                <a:solidFill>
                  <a:srgbClr val="3F1A01"/>
                </a:solidFill>
              </a:rPr>
              <a:t> </a:t>
            </a:r>
            <a:endParaRPr lang="en-GB" sz="1600" b="1" noProof="0">
              <a:solidFill>
                <a:srgbClr val="3F1A01"/>
              </a:solidFill>
            </a:endParaRPr>
          </a:p>
          <a:p>
            <a:pPr marL="285750" indent="-285750">
              <a:spcBef>
                <a:spcPts val="240"/>
              </a:spcBef>
              <a:spcAft>
                <a:spcPts val="240"/>
              </a:spcAft>
              <a:buFont typeface="Arial" panose="020B0604020202020204" pitchFamily="34" charset="0"/>
              <a:buChar char="•"/>
            </a:pPr>
            <a:r>
              <a:rPr lang="en-GB" sz="1600" b="1" noProof="0">
                <a:solidFill>
                  <a:srgbClr val="3F1A01"/>
                </a:solidFill>
              </a:rPr>
              <a:t>Cognitive impairment affecting learning </a:t>
            </a:r>
            <a:r>
              <a:rPr lang="en-GB" sz="1600" noProof="0">
                <a:solidFill>
                  <a:srgbClr val="3F1A01"/>
                </a:solidFill>
              </a:rPr>
              <a:t>and work performance</a:t>
            </a:r>
          </a:p>
          <a:p>
            <a:pPr marL="285750" indent="-285750">
              <a:spcBef>
                <a:spcPts val="240"/>
              </a:spcBef>
              <a:spcAft>
                <a:spcPts val="240"/>
              </a:spcAft>
              <a:buFont typeface="Arial" panose="020B0604020202020204" pitchFamily="34" charset="0"/>
              <a:buChar char="•"/>
            </a:pPr>
            <a:r>
              <a:rPr lang="en-GB" sz="1600" noProof="0">
                <a:solidFill>
                  <a:srgbClr val="3F1A01"/>
                </a:solidFill>
              </a:rPr>
              <a:t>Reduced ability to gain and</a:t>
            </a:r>
            <a:br>
              <a:rPr lang="en-GB" sz="1600" noProof="0">
                <a:solidFill>
                  <a:srgbClr val="3F1A01"/>
                </a:solidFill>
              </a:rPr>
            </a:br>
            <a:r>
              <a:rPr lang="en-GB" sz="1600" b="1" noProof="0">
                <a:solidFill>
                  <a:srgbClr val="3F1A01"/>
                </a:solidFill>
              </a:rPr>
              <a:t>maintain employment</a:t>
            </a:r>
          </a:p>
          <a:p>
            <a:pPr marL="285750" indent="-285750">
              <a:spcBef>
                <a:spcPts val="240"/>
              </a:spcBef>
              <a:spcAft>
                <a:spcPts val="240"/>
              </a:spcAft>
              <a:buFont typeface="Arial" panose="020B0604020202020204" pitchFamily="34" charset="0"/>
              <a:buChar char="•"/>
            </a:pPr>
            <a:r>
              <a:rPr lang="en-GB" sz="1600" b="1" noProof="0">
                <a:solidFill>
                  <a:srgbClr val="3F1A01"/>
                </a:solidFill>
              </a:rPr>
              <a:t>Cognitive impairment reduces independence </a:t>
            </a:r>
            <a:r>
              <a:rPr lang="en-GB" sz="1600" noProof="0">
                <a:solidFill>
                  <a:srgbClr val="3F1A01"/>
                </a:solidFill>
              </a:rPr>
              <a:t>and can worsen QoL</a:t>
            </a:r>
          </a:p>
          <a:p>
            <a:pPr marL="285750" indent="-285750">
              <a:spcBef>
                <a:spcPts val="240"/>
              </a:spcBef>
              <a:spcAft>
                <a:spcPts val="240"/>
              </a:spcAft>
              <a:buFont typeface="Arial" panose="020B0604020202020204" pitchFamily="34" charset="0"/>
              <a:buChar char="•"/>
            </a:pPr>
            <a:endParaRPr lang="en-GB" sz="1600" noProof="0">
              <a:solidFill>
                <a:srgbClr val="3F1A01"/>
              </a:solidFill>
            </a:endParaRPr>
          </a:p>
        </p:txBody>
      </p:sp>
    </p:spTree>
    <p:custDataLst>
      <p:tags r:id="rId1"/>
    </p:custDataLst>
    <p:extLst>
      <p:ext uri="{BB962C8B-B14F-4D97-AF65-F5344CB8AC3E}">
        <p14:creationId xmlns:p14="http://schemas.microsoft.com/office/powerpoint/2010/main" val="3954238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52F3C-7FAE-CAAA-6251-88C4058E2D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0C586B-50E0-1AB4-8890-8B2A6C629081}"/>
              </a:ext>
            </a:extLst>
          </p:cNvPr>
          <p:cNvSpPr>
            <a:spLocks noGrp="1"/>
          </p:cNvSpPr>
          <p:nvPr>
            <p:ph type="title"/>
          </p:nvPr>
        </p:nvSpPr>
        <p:spPr>
          <a:xfrm>
            <a:off x="1219200" y="546100"/>
            <a:ext cx="6642100" cy="2105818"/>
          </a:xfrm>
        </p:spPr>
        <p:txBody>
          <a:bodyPr/>
          <a:lstStyle/>
          <a:p>
            <a:r>
              <a:rPr lang="en-GB" noProof="0"/>
              <a:t>Employment status in schizophrenia</a:t>
            </a:r>
          </a:p>
        </p:txBody>
      </p:sp>
      <p:sp>
        <p:nvSpPr>
          <p:cNvPr id="5" name="Text Placeholder 4">
            <a:extLst>
              <a:ext uri="{FF2B5EF4-FFF2-40B4-BE49-F238E27FC236}">
                <a16:creationId xmlns:a16="http://schemas.microsoft.com/office/drawing/2014/main" id="{FF5E0823-77A5-9A96-070B-6301E4C61A17}"/>
              </a:ext>
            </a:extLst>
          </p:cNvPr>
          <p:cNvSpPr>
            <a:spLocks noGrp="1"/>
          </p:cNvSpPr>
          <p:nvPr>
            <p:ph type="body" idx="1"/>
          </p:nvPr>
        </p:nvSpPr>
        <p:spPr>
          <a:xfrm>
            <a:off x="1219200" y="2678906"/>
            <a:ext cx="6642100" cy="1500187"/>
          </a:xfrm>
        </p:spPr>
        <p:txBody>
          <a:bodyPr/>
          <a:lstStyle/>
          <a:p>
            <a:endParaRPr lang="en-GB" noProof="0">
              <a:solidFill>
                <a:schemeClr val="accent3">
                  <a:lumMod val="50000"/>
                </a:schemeClr>
              </a:solidFill>
            </a:endParaRPr>
          </a:p>
        </p:txBody>
      </p:sp>
    </p:spTree>
    <p:custDataLst>
      <p:tags r:id="rId1"/>
    </p:custDataLst>
    <p:extLst>
      <p:ext uri="{BB962C8B-B14F-4D97-AF65-F5344CB8AC3E}">
        <p14:creationId xmlns:p14="http://schemas.microsoft.com/office/powerpoint/2010/main" val="3981400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75C20-4BE2-0B1E-B0CF-E07B59176DED}"/>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0E7B2D9C-78F2-D1B0-68D8-A7742EC4CBA4}"/>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7454144E-E11A-0703-DD9E-80D342D10A4A}"/>
              </a:ext>
            </a:extLst>
          </p:cNvPr>
          <p:cNvSpPr>
            <a:spLocks noGrp="1"/>
          </p:cNvSpPr>
          <p:nvPr>
            <p:ph type="title"/>
          </p:nvPr>
        </p:nvSpPr>
        <p:spPr/>
        <p:txBody>
          <a:bodyPr/>
          <a:lstStyle/>
          <a:p>
            <a:r>
              <a:rPr lang="en-GB" noProof="0"/>
              <a:t>Employment status rates before and after first-episode psychosis </a:t>
            </a:r>
          </a:p>
        </p:txBody>
      </p:sp>
      <p:sp>
        <p:nvSpPr>
          <p:cNvPr id="19" name="Content Placeholder 18">
            <a:extLst>
              <a:ext uri="{FF2B5EF4-FFF2-40B4-BE49-F238E27FC236}">
                <a16:creationId xmlns:a16="http://schemas.microsoft.com/office/drawing/2014/main" id="{1DEA646D-3D73-1124-283F-C10094BD9604}"/>
              </a:ext>
            </a:extLst>
          </p:cNvPr>
          <p:cNvSpPr>
            <a:spLocks noGrp="1"/>
          </p:cNvSpPr>
          <p:nvPr>
            <p:ph sz="half" idx="20"/>
          </p:nvPr>
        </p:nvSpPr>
        <p:spPr>
          <a:xfrm>
            <a:off x="7270376" y="1416785"/>
            <a:ext cx="4375524" cy="4415215"/>
          </a:xfrm>
        </p:spPr>
        <p:txBody>
          <a:bodyPr lIns="72000" tIns="72000" rIns="72000" bIns="72000"/>
          <a:lstStyle/>
          <a:p>
            <a:pPr>
              <a:spcBef>
                <a:spcPts val="600"/>
              </a:spcBef>
            </a:pPr>
            <a:r>
              <a:rPr lang="en-GB" noProof="0" dirty="0">
                <a:solidFill>
                  <a:schemeClr val="tx1"/>
                </a:solidFill>
              </a:rPr>
              <a:t>Employment decreases over time from before </a:t>
            </a:r>
            <a:r>
              <a:rPr lang="en-GB" noProof="0" dirty="0"/>
              <a:t>FEP,</a:t>
            </a:r>
            <a:r>
              <a:rPr lang="en-GB" baseline="30000" noProof="0" dirty="0"/>
              <a:t>1</a:t>
            </a:r>
            <a:r>
              <a:rPr lang="en-GB" noProof="0" dirty="0"/>
              <a:t> suggesting occupational difficulties may reflect prodromal symptoms preceding psychosis</a:t>
            </a:r>
            <a:endParaRPr lang="en-GB" baseline="30000" noProof="0" dirty="0"/>
          </a:p>
          <a:p>
            <a:pPr>
              <a:spcBef>
                <a:spcPts val="600"/>
              </a:spcBef>
            </a:pPr>
            <a:r>
              <a:rPr lang="en-GB" noProof="0" dirty="0"/>
              <a:t>As employment decreases, dependence on social welfare increases, indicating an inability to work</a:t>
            </a:r>
            <a:r>
              <a:rPr lang="en-GB" baseline="30000" noProof="0" dirty="0"/>
              <a:t>1</a:t>
            </a:r>
          </a:p>
          <a:p>
            <a:pPr lvl="1"/>
            <a:r>
              <a:rPr lang="en-GB" dirty="0"/>
              <a:t>Occupational </a:t>
            </a:r>
            <a:r>
              <a:rPr lang="en-GB" dirty="0">
                <a:solidFill>
                  <a:schemeClr val="tx1"/>
                </a:solidFill>
              </a:rPr>
              <a:t>impairment may result </a:t>
            </a:r>
            <a:r>
              <a:rPr lang="en-GB" dirty="0"/>
              <a:t>in homelessness when social welfare is</a:t>
            </a:r>
            <a:br>
              <a:rPr lang="en-GB" dirty="0"/>
            </a:br>
            <a:r>
              <a:rPr lang="en-GB" dirty="0"/>
              <a:t>not available</a:t>
            </a:r>
            <a:endParaRPr lang="en-GB" noProof="0" dirty="0"/>
          </a:p>
          <a:p>
            <a:pPr>
              <a:spcBef>
                <a:spcPts val="600"/>
              </a:spcBef>
            </a:pPr>
            <a:r>
              <a:rPr lang="en-GB" noProof="0" dirty="0"/>
              <a:t>The proportion of people with schizophrenia in education decreases</a:t>
            </a:r>
            <a:br>
              <a:rPr lang="en-GB" noProof="0" dirty="0"/>
            </a:br>
            <a:r>
              <a:rPr lang="en-GB" noProof="0" dirty="0"/>
              <a:t>over time</a:t>
            </a:r>
            <a:r>
              <a:rPr lang="en-GB" baseline="30000" noProof="0" dirty="0"/>
              <a:t>1</a:t>
            </a:r>
            <a:endParaRPr lang="en-GB" noProof="0" dirty="0"/>
          </a:p>
          <a:p>
            <a:pPr lvl="1"/>
            <a:r>
              <a:rPr lang="en-GB" noProof="0" dirty="0"/>
              <a:t>Consistent with previous findings of lower educational attainment in schizophrenia</a:t>
            </a:r>
            <a:br>
              <a:rPr lang="en-GB" noProof="0" dirty="0"/>
            </a:br>
            <a:r>
              <a:rPr lang="en-GB" noProof="0" dirty="0"/>
              <a:t>versus the general population,</a:t>
            </a:r>
            <a:r>
              <a:rPr lang="en-GB" baseline="30000" noProof="0" dirty="0"/>
              <a:t>2,3</a:t>
            </a:r>
            <a:r>
              <a:rPr lang="en-GB" noProof="0" dirty="0"/>
              <a:t> reflecting early functional impairment due to the illness</a:t>
            </a:r>
          </a:p>
        </p:txBody>
      </p:sp>
      <p:sp>
        <p:nvSpPr>
          <p:cNvPr id="4" name="Text Placeholder 3">
            <a:extLst>
              <a:ext uri="{FF2B5EF4-FFF2-40B4-BE49-F238E27FC236}">
                <a16:creationId xmlns:a16="http://schemas.microsoft.com/office/drawing/2014/main" id="{A0A04859-A2B3-0E55-3784-6F7FE5D5AA2D}"/>
              </a:ext>
            </a:extLst>
          </p:cNvPr>
          <p:cNvSpPr>
            <a:spLocks noGrp="1"/>
          </p:cNvSpPr>
          <p:nvPr>
            <p:ph type="body" sz="quarter" idx="18"/>
          </p:nvPr>
        </p:nvSpPr>
        <p:spPr/>
        <p:txBody>
          <a:bodyPr/>
          <a:lstStyle/>
          <a:p>
            <a:r>
              <a:rPr lang="en-GB" baseline="30000" noProof="0" err="1"/>
              <a:t>a</a:t>
            </a:r>
            <a:r>
              <a:rPr lang="en-GB" noProof="0" err="1"/>
              <a:t>‘Not</a:t>
            </a:r>
            <a:r>
              <a:rPr lang="en-GB" noProof="0"/>
              <a:t> in work’ includes long-term unemployment and long-term sick leave</a:t>
            </a:r>
          </a:p>
          <a:p>
            <a:r>
              <a:rPr lang="en-GB" baseline="30000" noProof="0" err="1"/>
              <a:t>b</a:t>
            </a:r>
            <a:r>
              <a:rPr lang="en-GB" noProof="0" err="1"/>
              <a:t>‘Social</a:t>
            </a:r>
            <a:r>
              <a:rPr lang="en-GB" noProof="0"/>
              <a:t> welfare’ includes social assistance and disability pension</a:t>
            </a:r>
          </a:p>
          <a:p>
            <a:r>
              <a:rPr lang="en-GB" noProof="0"/>
              <a:t>FEP=first-episode psychosis</a:t>
            </a:r>
            <a:br>
              <a:rPr lang="en-GB" noProof="0"/>
            </a:br>
            <a:r>
              <a:rPr lang="en-GB" noProof="0"/>
              <a:t>1. Solmi et al. Am J Psychiatry 2022;179:938–946 ; 2. Dickson et al. </a:t>
            </a:r>
            <a:r>
              <a:rPr lang="en-GB" noProof="0" err="1"/>
              <a:t>Psychol</a:t>
            </a:r>
            <a:r>
              <a:rPr lang="en-GB" noProof="0"/>
              <a:t> Med 2020;50:1949–1965; 3. Crossley et al. Lancet Psychiatry 2022;9:565–573</a:t>
            </a:r>
          </a:p>
        </p:txBody>
      </p:sp>
      <p:sp>
        <p:nvSpPr>
          <p:cNvPr id="6" name="Slide Number Placeholder 5">
            <a:extLst>
              <a:ext uri="{FF2B5EF4-FFF2-40B4-BE49-F238E27FC236}">
                <a16:creationId xmlns:a16="http://schemas.microsoft.com/office/drawing/2014/main" id="{489B40FD-6E29-BC7C-EA70-92D2470BD883}"/>
              </a:ext>
            </a:extLst>
          </p:cNvPr>
          <p:cNvSpPr>
            <a:spLocks noGrp="1"/>
          </p:cNvSpPr>
          <p:nvPr>
            <p:ph type="sldNum" sz="quarter" idx="4"/>
          </p:nvPr>
        </p:nvSpPr>
        <p:spPr/>
        <p:txBody>
          <a:bodyPr/>
          <a:lstStyle/>
          <a:p>
            <a:fld id="{6DBC486D-4FAB-B746-8B02-8D7C842291C6}" type="slidenum">
              <a:rPr lang="en-GB" noProof="0" smtClean="0"/>
              <a:pPr/>
              <a:t>29</a:t>
            </a:fld>
            <a:endParaRPr lang="en-GB" noProof="0"/>
          </a:p>
        </p:txBody>
      </p:sp>
      <p:sp>
        <p:nvSpPr>
          <p:cNvPr id="8" name="TextBox 7">
            <a:extLst>
              <a:ext uri="{FF2B5EF4-FFF2-40B4-BE49-F238E27FC236}">
                <a16:creationId xmlns:a16="http://schemas.microsoft.com/office/drawing/2014/main" id="{245030BE-CFC9-D86D-0270-31B3CFAAB864}"/>
              </a:ext>
            </a:extLst>
          </p:cNvPr>
          <p:cNvSpPr txBox="1"/>
          <p:nvPr/>
        </p:nvSpPr>
        <p:spPr>
          <a:xfrm>
            <a:off x="544418" y="1416785"/>
            <a:ext cx="6533403" cy="523220"/>
          </a:xfrm>
          <a:prstGeom prst="rect">
            <a:avLst/>
          </a:prstGeom>
          <a:noFill/>
        </p:spPr>
        <p:txBody>
          <a:bodyPr wrap="square" rtlCol="0">
            <a:spAutoFit/>
          </a:bodyPr>
          <a:lstStyle/>
          <a:p>
            <a:pPr algn="ctr"/>
            <a:r>
              <a:rPr lang="en-GB" sz="1400" b="1" noProof="0">
                <a:solidFill>
                  <a:schemeClr val="accent2">
                    <a:lumMod val="50000"/>
                  </a:schemeClr>
                </a:solidFill>
              </a:rPr>
              <a:t>Employment status trends from 2 years before</a:t>
            </a:r>
            <a:br>
              <a:rPr lang="en-GB" sz="1400" b="1" noProof="0">
                <a:solidFill>
                  <a:schemeClr val="accent2">
                    <a:lumMod val="50000"/>
                  </a:schemeClr>
                </a:solidFill>
              </a:rPr>
            </a:br>
            <a:r>
              <a:rPr lang="en-GB" sz="1400" b="1" noProof="0">
                <a:solidFill>
                  <a:schemeClr val="accent2">
                    <a:lumMod val="50000"/>
                  </a:schemeClr>
                </a:solidFill>
              </a:rPr>
              <a:t>to 5 years after FEP (N=21,551)</a:t>
            </a:r>
            <a:r>
              <a:rPr lang="en-GB" sz="1400" b="1" baseline="30000" noProof="0">
                <a:solidFill>
                  <a:schemeClr val="accent2">
                    <a:lumMod val="50000"/>
                  </a:schemeClr>
                </a:solidFill>
              </a:rPr>
              <a:t>1</a:t>
            </a:r>
          </a:p>
        </p:txBody>
      </p:sp>
      <p:graphicFrame>
        <p:nvGraphicFramePr>
          <p:cNvPr id="9" name="Chart 8">
            <a:extLst>
              <a:ext uri="{FF2B5EF4-FFF2-40B4-BE49-F238E27FC236}">
                <a16:creationId xmlns:a16="http://schemas.microsoft.com/office/drawing/2014/main" id="{05667C01-D980-6DD7-8EAC-9D728EF75EB8}"/>
              </a:ext>
            </a:extLst>
          </p:cNvPr>
          <p:cNvGraphicFramePr/>
          <p:nvPr>
            <p:extLst>
              <p:ext uri="{D42A27DB-BD31-4B8C-83A1-F6EECF244321}">
                <p14:modId xmlns:p14="http://schemas.microsoft.com/office/powerpoint/2010/main" val="942950291"/>
              </p:ext>
            </p:extLst>
          </p:nvPr>
        </p:nvGraphicFramePr>
        <p:xfrm>
          <a:off x="607705" y="1950591"/>
          <a:ext cx="6301094" cy="3198063"/>
        </p:xfrm>
        <a:graphic>
          <a:graphicData uri="http://schemas.openxmlformats.org/drawingml/2006/chart">
            <c:chart xmlns:c="http://schemas.openxmlformats.org/drawingml/2006/chart" xmlns:r="http://schemas.openxmlformats.org/officeDocument/2006/relationships" r:id="rId4"/>
          </a:graphicData>
        </a:graphic>
      </p:graphicFrame>
      <p:grpSp>
        <p:nvGrpSpPr>
          <p:cNvPr id="28" name="Group 27">
            <a:extLst>
              <a:ext uri="{FF2B5EF4-FFF2-40B4-BE49-F238E27FC236}">
                <a16:creationId xmlns:a16="http://schemas.microsoft.com/office/drawing/2014/main" id="{7B7F78F1-2A4A-7B9A-BF87-1EAE22365A85}"/>
              </a:ext>
            </a:extLst>
          </p:cNvPr>
          <p:cNvGrpSpPr/>
          <p:nvPr/>
        </p:nvGrpSpPr>
        <p:grpSpPr>
          <a:xfrm>
            <a:off x="607705" y="1925316"/>
            <a:ext cx="529774" cy="3104011"/>
            <a:chOff x="927847" y="1924263"/>
            <a:chExt cx="502858" cy="3386755"/>
          </a:xfrm>
        </p:grpSpPr>
        <p:sp>
          <p:nvSpPr>
            <p:cNvPr id="10" name="TextBox 9">
              <a:extLst>
                <a:ext uri="{FF2B5EF4-FFF2-40B4-BE49-F238E27FC236}">
                  <a16:creationId xmlns:a16="http://schemas.microsoft.com/office/drawing/2014/main" id="{698B58E2-F210-1678-AAB3-72F448A82864}"/>
                </a:ext>
              </a:extLst>
            </p:cNvPr>
            <p:cNvSpPr txBox="1"/>
            <p:nvPr/>
          </p:nvSpPr>
          <p:spPr>
            <a:xfrm>
              <a:off x="927847" y="1924263"/>
              <a:ext cx="502064" cy="302231"/>
            </a:xfrm>
            <a:prstGeom prst="rect">
              <a:avLst/>
            </a:prstGeom>
            <a:noFill/>
          </p:spPr>
          <p:txBody>
            <a:bodyPr wrap="square" rtlCol="0" anchor="ctr">
              <a:spAutoFit/>
            </a:bodyPr>
            <a:lstStyle/>
            <a:p>
              <a:pPr algn="r"/>
              <a:r>
                <a:rPr lang="en-GB" sz="1200" noProof="0">
                  <a:solidFill>
                    <a:schemeClr val="tx2"/>
                  </a:solidFill>
                </a:rPr>
                <a:t>100</a:t>
              </a:r>
            </a:p>
          </p:txBody>
        </p:sp>
        <p:sp>
          <p:nvSpPr>
            <p:cNvPr id="12" name="TextBox 11">
              <a:extLst>
                <a:ext uri="{FF2B5EF4-FFF2-40B4-BE49-F238E27FC236}">
                  <a16:creationId xmlns:a16="http://schemas.microsoft.com/office/drawing/2014/main" id="{34F4E163-768F-DCDF-781C-E2E6868B14BD}"/>
                </a:ext>
              </a:extLst>
            </p:cNvPr>
            <p:cNvSpPr txBox="1"/>
            <p:nvPr/>
          </p:nvSpPr>
          <p:spPr>
            <a:xfrm>
              <a:off x="927847" y="2237001"/>
              <a:ext cx="502064" cy="302231"/>
            </a:xfrm>
            <a:prstGeom prst="rect">
              <a:avLst/>
            </a:prstGeom>
            <a:noFill/>
          </p:spPr>
          <p:txBody>
            <a:bodyPr wrap="square" rtlCol="0" anchor="ctr">
              <a:spAutoFit/>
            </a:bodyPr>
            <a:lstStyle/>
            <a:p>
              <a:pPr algn="r"/>
              <a:r>
                <a:rPr lang="en-GB" sz="1200" noProof="0">
                  <a:solidFill>
                    <a:schemeClr val="tx2"/>
                  </a:solidFill>
                </a:rPr>
                <a:t>90</a:t>
              </a:r>
            </a:p>
          </p:txBody>
        </p:sp>
        <p:sp>
          <p:nvSpPr>
            <p:cNvPr id="13" name="TextBox 12">
              <a:extLst>
                <a:ext uri="{FF2B5EF4-FFF2-40B4-BE49-F238E27FC236}">
                  <a16:creationId xmlns:a16="http://schemas.microsoft.com/office/drawing/2014/main" id="{50635BF3-73E4-5BBA-3C70-E459683A4135}"/>
                </a:ext>
              </a:extLst>
            </p:cNvPr>
            <p:cNvSpPr txBox="1"/>
            <p:nvPr/>
          </p:nvSpPr>
          <p:spPr>
            <a:xfrm>
              <a:off x="927847" y="2543389"/>
              <a:ext cx="502064" cy="302231"/>
            </a:xfrm>
            <a:prstGeom prst="rect">
              <a:avLst/>
            </a:prstGeom>
            <a:noFill/>
          </p:spPr>
          <p:txBody>
            <a:bodyPr wrap="square" rtlCol="0" anchor="ctr">
              <a:spAutoFit/>
            </a:bodyPr>
            <a:lstStyle/>
            <a:p>
              <a:pPr algn="r"/>
              <a:r>
                <a:rPr lang="en-GB" sz="1200" noProof="0">
                  <a:solidFill>
                    <a:schemeClr val="tx2"/>
                  </a:solidFill>
                </a:rPr>
                <a:t>80</a:t>
              </a:r>
            </a:p>
          </p:txBody>
        </p:sp>
        <p:sp>
          <p:nvSpPr>
            <p:cNvPr id="14" name="TextBox 13">
              <a:extLst>
                <a:ext uri="{FF2B5EF4-FFF2-40B4-BE49-F238E27FC236}">
                  <a16:creationId xmlns:a16="http://schemas.microsoft.com/office/drawing/2014/main" id="{54344EC0-F105-20FD-4A98-A4F9A0AECF67}"/>
                </a:ext>
              </a:extLst>
            </p:cNvPr>
            <p:cNvSpPr txBox="1"/>
            <p:nvPr/>
          </p:nvSpPr>
          <p:spPr>
            <a:xfrm>
              <a:off x="927847" y="2853752"/>
              <a:ext cx="502064" cy="302231"/>
            </a:xfrm>
            <a:prstGeom prst="rect">
              <a:avLst/>
            </a:prstGeom>
            <a:noFill/>
          </p:spPr>
          <p:txBody>
            <a:bodyPr wrap="square" rtlCol="0" anchor="ctr">
              <a:spAutoFit/>
            </a:bodyPr>
            <a:lstStyle/>
            <a:p>
              <a:pPr algn="r"/>
              <a:r>
                <a:rPr lang="en-GB" sz="1200" noProof="0">
                  <a:solidFill>
                    <a:schemeClr val="tx2"/>
                  </a:solidFill>
                </a:rPr>
                <a:t>70</a:t>
              </a:r>
            </a:p>
          </p:txBody>
        </p:sp>
        <p:sp>
          <p:nvSpPr>
            <p:cNvPr id="15" name="TextBox 14">
              <a:extLst>
                <a:ext uri="{FF2B5EF4-FFF2-40B4-BE49-F238E27FC236}">
                  <a16:creationId xmlns:a16="http://schemas.microsoft.com/office/drawing/2014/main" id="{710E16B2-49CE-9CF6-0E88-5DE3DF63827F}"/>
                </a:ext>
              </a:extLst>
            </p:cNvPr>
            <p:cNvSpPr txBox="1"/>
            <p:nvPr/>
          </p:nvSpPr>
          <p:spPr>
            <a:xfrm>
              <a:off x="928641" y="3157762"/>
              <a:ext cx="502064" cy="302231"/>
            </a:xfrm>
            <a:prstGeom prst="rect">
              <a:avLst/>
            </a:prstGeom>
            <a:noFill/>
          </p:spPr>
          <p:txBody>
            <a:bodyPr wrap="square" rtlCol="0" anchor="ctr">
              <a:spAutoFit/>
            </a:bodyPr>
            <a:lstStyle/>
            <a:p>
              <a:pPr algn="r"/>
              <a:r>
                <a:rPr lang="en-GB" sz="1200" noProof="0">
                  <a:solidFill>
                    <a:schemeClr val="tx2"/>
                  </a:solidFill>
                </a:rPr>
                <a:t>60</a:t>
              </a:r>
            </a:p>
          </p:txBody>
        </p:sp>
        <p:sp>
          <p:nvSpPr>
            <p:cNvPr id="16" name="TextBox 15">
              <a:extLst>
                <a:ext uri="{FF2B5EF4-FFF2-40B4-BE49-F238E27FC236}">
                  <a16:creationId xmlns:a16="http://schemas.microsoft.com/office/drawing/2014/main" id="{19D56879-7831-7D57-19B0-30F81F72889A}"/>
                </a:ext>
              </a:extLst>
            </p:cNvPr>
            <p:cNvSpPr txBox="1"/>
            <p:nvPr/>
          </p:nvSpPr>
          <p:spPr>
            <a:xfrm>
              <a:off x="928641" y="3464946"/>
              <a:ext cx="502064" cy="302231"/>
            </a:xfrm>
            <a:prstGeom prst="rect">
              <a:avLst/>
            </a:prstGeom>
            <a:noFill/>
          </p:spPr>
          <p:txBody>
            <a:bodyPr wrap="square" rtlCol="0" anchor="ctr">
              <a:spAutoFit/>
            </a:bodyPr>
            <a:lstStyle/>
            <a:p>
              <a:pPr algn="r"/>
              <a:r>
                <a:rPr lang="en-GB" sz="1200" noProof="0">
                  <a:solidFill>
                    <a:schemeClr val="tx2"/>
                  </a:solidFill>
                </a:rPr>
                <a:t>50</a:t>
              </a:r>
            </a:p>
          </p:txBody>
        </p:sp>
        <p:sp>
          <p:nvSpPr>
            <p:cNvPr id="17" name="TextBox 16">
              <a:extLst>
                <a:ext uri="{FF2B5EF4-FFF2-40B4-BE49-F238E27FC236}">
                  <a16:creationId xmlns:a16="http://schemas.microsoft.com/office/drawing/2014/main" id="{E9261A20-B7D6-7DF8-7309-729EC01EE35C}"/>
                </a:ext>
              </a:extLst>
            </p:cNvPr>
            <p:cNvSpPr txBox="1"/>
            <p:nvPr/>
          </p:nvSpPr>
          <p:spPr>
            <a:xfrm>
              <a:off x="928641" y="3776890"/>
              <a:ext cx="502064" cy="302231"/>
            </a:xfrm>
            <a:prstGeom prst="rect">
              <a:avLst/>
            </a:prstGeom>
            <a:noFill/>
          </p:spPr>
          <p:txBody>
            <a:bodyPr wrap="square" rtlCol="0" anchor="ctr">
              <a:spAutoFit/>
            </a:bodyPr>
            <a:lstStyle/>
            <a:p>
              <a:pPr algn="r"/>
              <a:r>
                <a:rPr lang="en-GB" sz="1200" noProof="0">
                  <a:solidFill>
                    <a:schemeClr val="tx2"/>
                  </a:solidFill>
                </a:rPr>
                <a:t>40</a:t>
              </a:r>
            </a:p>
          </p:txBody>
        </p:sp>
        <p:sp>
          <p:nvSpPr>
            <p:cNvPr id="21" name="TextBox 20">
              <a:extLst>
                <a:ext uri="{FF2B5EF4-FFF2-40B4-BE49-F238E27FC236}">
                  <a16:creationId xmlns:a16="http://schemas.microsoft.com/office/drawing/2014/main" id="{90F7CCFD-51AF-6848-8853-B9F14EBDCA02}"/>
                </a:ext>
              </a:extLst>
            </p:cNvPr>
            <p:cNvSpPr txBox="1"/>
            <p:nvPr/>
          </p:nvSpPr>
          <p:spPr>
            <a:xfrm>
              <a:off x="928641" y="4079309"/>
              <a:ext cx="502064" cy="302231"/>
            </a:xfrm>
            <a:prstGeom prst="rect">
              <a:avLst/>
            </a:prstGeom>
            <a:noFill/>
          </p:spPr>
          <p:txBody>
            <a:bodyPr wrap="square" rtlCol="0" anchor="ctr">
              <a:spAutoFit/>
            </a:bodyPr>
            <a:lstStyle/>
            <a:p>
              <a:pPr algn="r"/>
              <a:r>
                <a:rPr lang="en-GB" sz="1200" noProof="0">
                  <a:solidFill>
                    <a:schemeClr val="tx2"/>
                  </a:solidFill>
                </a:rPr>
                <a:t>30</a:t>
              </a:r>
            </a:p>
          </p:txBody>
        </p:sp>
        <p:sp>
          <p:nvSpPr>
            <p:cNvPr id="22" name="TextBox 21">
              <a:extLst>
                <a:ext uri="{FF2B5EF4-FFF2-40B4-BE49-F238E27FC236}">
                  <a16:creationId xmlns:a16="http://schemas.microsoft.com/office/drawing/2014/main" id="{752A8E44-474A-BC3D-3FF0-1D7F61781EEA}"/>
                </a:ext>
              </a:extLst>
            </p:cNvPr>
            <p:cNvSpPr txBox="1"/>
            <p:nvPr/>
          </p:nvSpPr>
          <p:spPr>
            <a:xfrm>
              <a:off x="928641" y="4393633"/>
              <a:ext cx="502064" cy="302231"/>
            </a:xfrm>
            <a:prstGeom prst="rect">
              <a:avLst/>
            </a:prstGeom>
            <a:noFill/>
          </p:spPr>
          <p:txBody>
            <a:bodyPr wrap="square" rtlCol="0" anchor="ctr">
              <a:spAutoFit/>
            </a:bodyPr>
            <a:lstStyle/>
            <a:p>
              <a:pPr algn="r"/>
              <a:r>
                <a:rPr lang="en-GB" sz="1200" noProof="0">
                  <a:solidFill>
                    <a:schemeClr val="tx2"/>
                  </a:solidFill>
                </a:rPr>
                <a:t>20</a:t>
              </a:r>
            </a:p>
          </p:txBody>
        </p:sp>
        <p:sp>
          <p:nvSpPr>
            <p:cNvPr id="24" name="TextBox 23">
              <a:extLst>
                <a:ext uri="{FF2B5EF4-FFF2-40B4-BE49-F238E27FC236}">
                  <a16:creationId xmlns:a16="http://schemas.microsoft.com/office/drawing/2014/main" id="{B4BABD04-A1F9-5A63-24AF-6FB3CC8D1617}"/>
                </a:ext>
              </a:extLst>
            </p:cNvPr>
            <p:cNvSpPr txBox="1"/>
            <p:nvPr/>
          </p:nvSpPr>
          <p:spPr>
            <a:xfrm>
              <a:off x="928641" y="4698432"/>
              <a:ext cx="502064" cy="302231"/>
            </a:xfrm>
            <a:prstGeom prst="rect">
              <a:avLst/>
            </a:prstGeom>
            <a:noFill/>
          </p:spPr>
          <p:txBody>
            <a:bodyPr wrap="square" rtlCol="0" anchor="ctr">
              <a:spAutoFit/>
            </a:bodyPr>
            <a:lstStyle/>
            <a:p>
              <a:pPr algn="r"/>
              <a:r>
                <a:rPr lang="en-GB" sz="1200" noProof="0">
                  <a:solidFill>
                    <a:schemeClr val="tx2"/>
                  </a:solidFill>
                </a:rPr>
                <a:t>10</a:t>
              </a:r>
            </a:p>
          </p:txBody>
        </p:sp>
        <p:sp>
          <p:nvSpPr>
            <p:cNvPr id="25" name="TextBox 24">
              <a:extLst>
                <a:ext uri="{FF2B5EF4-FFF2-40B4-BE49-F238E27FC236}">
                  <a16:creationId xmlns:a16="http://schemas.microsoft.com/office/drawing/2014/main" id="{CBFE976E-BFEA-C661-FA61-8543DEED5DA9}"/>
                </a:ext>
              </a:extLst>
            </p:cNvPr>
            <p:cNvSpPr txBox="1"/>
            <p:nvPr/>
          </p:nvSpPr>
          <p:spPr>
            <a:xfrm>
              <a:off x="928641" y="5008787"/>
              <a:ext cx="502064" cy="302231"/>
            </a:xfrm>
            <a:prstGeom prst="rect">
              <a:avLst/>
            </a:prstGeom>
            <a:noFill/>
          </p:spPr>
          <p:txBody>
            <a:bodyPr wrap="square" rtlCol="0" anchor="ctr">
              <a:spAutoFit/>
            </a:bodyPr>
            <a:lstStyle/>
            <a:p>
              <a:pPr algn="r"/>
              <a:r>
                <a:rPr lang="en-GB" sz="1200" noProof="0">
                  <a:solidFill>
                    <a:schemeClr val="tx2"/>
                  </a:solidFill>
                </a:rPr>
                <a:t>0</a:t>
              </a:r>
            </a:p>
          </p:txBody>
        </p:sp>
      </p:grpSp>
      <p:sp>
        <p:nvSpPr>
          <p:cNvPr id="30" name="TextBox 29">
            <a:extLst>
              <a:ext uri="{FF2B5EF4-FFF2-40B4-BE49-F238E27FC236}">
                <a16:creationId xmlns:a16="http://schemas.microsoft.com/office/drawing/2014/main" id="{F4242F6E-DDE1-5840-3FC5-ABAC473F094A}"/>
              </a:ext>
            </a:extLst>
          </p:cNvPr>
          <p:cNvSpPr txBox="1"/>
          <p:nvPr/>
        </p:nvSpPr>
        <p:spPr>
          <a:xfrm>
            <a:off x="1136643" y="5147939"/>
            <a:ext cx="5718638" cy="276999"/>
          </a:xfrm>
          <a:prstGeom prst="rect">
            <a:avLst/>
          </a:prstGeom>
          <a:noFill/>
        </p:spPr>
        <p:txBody>
          <a:bodyPr wrap="square" rtlCol="0" anchor="ctr">
            <a:spAutoFit/>
          </a:bodyPr>
          <a:lstStyle/>
          <a:p>
            <a:pPr algn="ctr"/>
            <a:r>
              <a:rPr lang="en-GB" sz="1200" b="1" noProof="0">
                <a:solidFill>
                  <a:schemeClr val="tx2"/>
                </a:solidFill>
              </a:rPr>
              <a:t>Time point in relation to first diagnosis (years) </a:t>
            </a:r>
          </a:p>
        </p:txBody>
      </p:sp>
      <p:sp>
        <p:nvSpPr>
          <p:cNvPr id="31" name="TextBox 30">
            <a:extLst>
              <a:ext uri="{FF2B5EF4-FFF2-40B4-BE49-F238E27FC236}">
                <a16:creationId xmlns:a16="http://schemas.microsoft.com/office/drawing/2014/main" id="{32F987F8-406B-F521-3871-271020A82019}"/>
              </a:ext>
            </a:extLst>
          </p:cNvPr>
          <p:cNvSpPr txBox="1"/>
          <p:nvPr/>
        </p:nvSpPr>
        <p:spPr>
          <a:xfrm rot="16200000">
            <a:off x="-803349" y="3341980"/>
            <a:ext cx="2843007" cy="276999"/>
          </a:xfrm>
          <a:prstGeom prst="rect">
            <a:avLst/>
          </a:prstGeom>
          <a:noFill/>
        </p:spPr>
        <p:txBody>
          <a:bodyPr wrap="square" rtlCol="0" anchor="ctr">
            <a:spAutoFit/>
          </a:bodyPr>
          <a:lstStyle/>
          <a:p>
            <a:pPr algn="ctr"/>
            <a:r>
              <a:rPr lang="en-GB" sz="1200" b="1" noProof="0">
                <a:solidFill>
                  <a:schemeClr val="tx2"/>
                </a:solidFill>
              </a:rPr>
              <a:t>Percent</a:t>
            </a:r>
          </a:p>
        </p:txBody>
      </p:sp>
      <p:grpSp>
        <p:nvGrpSpPr>
          <p:cNvPr id="204" name="Group 203">
            <a:extLst>
              <a:ext uri="{FF2B5EF4-FFF2-40B4-BE49-F238E27FC236}">
                <a16:creationId xmlns:a16="http://schemas.microsoft.com/office/drawing/2014/main" id="{4865D4DE-D879-983D-386E-8774A021B2D4}"/>
              </a:ext>
            </a:extLst>
          </p:cNvPr>
          <p:cNvGrpSpPr/>
          <p:nvPr/>
        </p:nvGrpSpPr>
        <p:grpSpPr>
          <a:xfrm>
            <a:off x="1205146" y="5479829"/>
            <a:ext cx="739502" cy="169277"/>
            <a:chOff x="682625" y="2778918"/>
            <a:chExt cx="739502" cy="169277"/>
          </a:xfrm>
        </p:grpSpPr>
        <p:sp>
          <p:nvSpPr>
            <p:cNvPr id="192" name="Rectangle 184">
              <a:extLst>
                <a:ext uri="{FF2B5EF4-FFF2-40B4-BE49-F238E27FC236}">
                  <a16:creationId xmlns:a16="http://schemas.microsoft.com/office/drawing/2014/main" id="{55368C6B-4468-0929-6597-310BFBBDAA77}"/>
                </a:ext>
              </a:extLst>
            </p:cNvPr>
            <p:cNvSpPr>
              <a:spLocks noChangeArrowheads="1"/>
            </p:cNvSpPr>
            <p:nvPr/>
          </p:nvSpPr>
          <p:spPr bwMode="auto">
            <a:xfrm>
              <a:off x="682625" y="2841624"/>
              <a:ext cx="76200" cy="76200"/>
            </a:xfrm>
            <a:prstGeom prst="rect">
              <a:avLst/>
            </a:prstGeom>
            <a:solidFill>
              <a:srgbClr val="7171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3" name="Rectangle 185">
              <a:extLst>
                <a:ext uri="{FF2B5EF4-FFF2-40B4-BE49-F238E27FC236}">
                  <a16:creationId xmlns:a16="http://schemas.microsoft.com/office/drawing/2014/main" id="{F0BF31D1-C44D-E62F-B649-9CDCCD6F3A4C}"/>
                </a:ext>
              </a:extLst>
            </p:cNvPr>
            <p:cNvSpPr>
              <a:spLocks noChangeArrowheads="1"/>
            </p:cNvSpPr>
            <p:nvPr/>
          </p:nvSpPr>
          <p:spPr bwMode="auto">
            <a:xfrm>
              <a:off x="793750" y="2778918"/>
              <a:ext cx="62837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Employed</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5" name="Group 204">
            <a:extLst>
              <a:ext uri="{FF2B5EF4-FFF2-40B4-BE49-F238E27FC236}">
                <a16:creationId xmlns:a16="http://schemas.microsoft.com/office/drawing/2014/main" id="{04E48710-DCDC-D1AE-FEF9-ABF8DC540785}"/>
              </a:ext>
            </a:extLst>
          </p:cNvPr>
          <p:cNvGrpSpPr/>
          <p:nvPr/>
        </p:nvGrpSpPr>
        <p:grpSpPr>
          <a:xfrm>
            <a:off x="2072018" y="5479829"/>
            <a:ext cx="1677259" cy="169277"/>
            <a:chOff x="1139825" y="3768725"/>
            <a:chExt cx="1677259" cy="169277"/>
          </a:xfrm>
        </p:grpSpPr>
        <p:sp>
          <p:nvSpPr>
            <p:cNvPr id="194" name="Rectangle 186">
              <a:extLst>
                <a:ext uri="{FF2B5EF4-FFF2-40B4-BE49-F238E27FC236}">
                  <a16:creationId xmlns:a16="http://schemas.microsoft.com/office/drawing/2014/main" id="{35DF5CEA-795B-820D-D544-A2FBA85BDC55}"/>
                </a:ext>
              </a:extLst>
            </p:cNvPr>
            <p:cNvSpPr>
              <a:spLocks noChangeArrowheads="1"/>
            </p:cNvSpPr>
            <p:nvPr/>
          </p:nvSpPr>
          <p:spPr bwMode="auto">
            <a:xfrm>
              <a:off x="1139825" y="3830637"/>
              <a:ext cx="76200" cy="77788"/>
            </a:xfrm>
            <a:prstGeom prst="rect">
              <a:avLst/>
            </a:prstGeom>
            <a:solidFill>
              <a:srgbClr val="B59E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5" name="Rectangle 187">
              <a:extLst>
                <a:ext uri="{FF2B5EF4-FFF2-40B4-BE49-F238E27FC236}">
                  <a16:creationId xmlns:a16="http://schemas.microsoft.com/office/drawing/2014/main" id="{4A2AD35F-EB9C-8A11-C253-57E0F13A286F}"/>
                </a:ext>
              </a:extLst>
            </p:cNvPr>
            <p:cNvSpPr>
              <a:spLocks noChangeArrowheads="1"/>
            </p:cNvSpPr>
            <p:nvPr/>
          </p:nvSpPr>
          <p:spPr bwMode="auto">
            <a:xfrm>
              <a:off x="1250950" y="3768725"/>
              <a:ext cx="15661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rPr>
                <a:t>Long-term </a:t>
              </a:r>
              <a:r>
                <a:rPr lang="en-GB" sz="1100" noProof="0">
                  <a:solidFill>
                    <a:srgbClr val="1A1A17"/>
                  </a:solidFill>
                </a:rPr>
                <a:t>parental leave</a:t>
              </a:r>
              <a:endParaRPr kumimoji="0" lang="en-GB" sz="1100" b="0" i="0" u="none" strike="noStrike" cap="none" normalizeH="0" baseline="0" noProof="0">
                <a:ln>
                  <a:noFill/>
                </a:ln>
                <a:solidFill>
                  <a:schemeClr val="tx1"/>
                </a:solidFill>
                <a:effectLst/>
              </a:endParaRPr>
            </a:p>
          </p:txBody>
        </p:sp>
      </p:grpSp>
      <p:grpSp>
        <p:nvGrpSpPr>
          <p:cNvPr id="206" name="Group 205">
            <a:extLst>
              <a:ext uri="{FF2B5EF4-FFF2-40B4-BE49-F238E27FC236}">
                <a16:creationId xmlns:a16="http://schemas.microsoft.com/office/drawing/2014/main" id="{71EADEB4-FBA4-14EF-8106-EA860729E888}"/>
              </a:ext>
            </a:extLst>
          </p:cNvPr>
          <p:cNvGrpSpPr/>
          <p:nvPr/>
        </p:nvGrpSpPr>
        <p:grpSpPr>
          <a:xfrm>
            <a:off x="3939164" y="5479829"/>
            <a:ext cx="596835" cy="169277"/>
            <a:chOff x="1139825" y="3929063"/>
            <a:chExt cx="596835" cy="169277"/>
          </a:xfrm>
        </p:grpSpPr>
        <p:sp>
          <p:nvSpPr>
            <p:cNvPr id="196" name="Rectangle 188">
              <a:extLst>
                <a:ext uri="{FF2B5EF4-FFF2-40B4-BE49-F238E27FC236}">
                  <a16:creationId xmlns:a16="http://schemas.microsoft.com/office/drawing/2014/main" id="{66AED140-E3C8-5F9C-999E-96D28E54BE34}"/>
                </a:ext>
              </a:extLst>
            </p:cNvPr>
            <p:cNvSpPr>
              <a:spLocks noChangeArrowheads="1"/>
            </p:cNvSpPr>
            <p:nvPr/>
          </p:nvSpPr>
          <p:spPr bwMode="auto">
            <a:xfrm>
              <a:off x="1139825" y="3990975"/>
              <a:ext cx="76200" cy="7620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7" name="Rectangle 189">
              <a:extLst>
                <a:ext uri="{FF2B5EF4-FFF2-40B4-BE49-F238E27FC236}">
                  <a16:creationId xmlns:a16="http://schemas.microsoft.com/office/drawing/2014/main" id="{18DB1BD8-66D0-A1E6-4A31-B53C987E1E9A}"/>
                </a:ext>
              </a:extLst>
            </p:cNvPr>
            <p:cNvSpPr>
              <a:spLocks noChangeArrowheads="1"/>
            </p:cNvSpPr>
            <p:nvPr/>
          </p:nvSpPr>
          <p:spPr bwMode="auto">
            <a:xfrm>
              <a:off x="1250950" y="3929063"/>
              <a:ext cx="48571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Student</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7" name="Group 206">
            <a:extLst>
              <a:ext uri="{FF2B5EF4-FFF2-40B4-BE49-F238E27FC236}">
                <a16:creationId xmlns:a16="http://schemas.microsoft.com/office/drawing/2014/main" id="{5BDBFEC2-E2A8-4C94-9A32-528189CBCB30}"/>
              </a:ext>
            </a:extLst>
          </p:cNvPr>
          <p:cNvGrpSpPr/>
          <p:nvPr/>
        </p:nvGrpSpPr>
        <p:grpSpPr>
          <a:xfrm>
            <a:off x="4663369" y="5479829"/>
            <a:ext cx="816446" cy="169277"/>
            <a:chOff x="1139825" y="4086225"/>
            <a:chExt cx="816446" cy="169277"/>
          </a:xfrm>
        </p:grpSpPr>
        <p:sp>
          <p:nvSpPr>
            <p:cNvPr id="198" name="Rectangle 190">
              <a:extLst>
                <a:ext uri="{FF2B5EF4-FFF2-40B4-BE49-F238E27FC236}">
                  <a16:creationId xmlns:a16="http://schemas.microsoft.com/office/drawing/2014/main" id="{0FFF9E02-4FED-AC23-AA8D-E4D713405659}"/>
                </a:ext>
              </a:extLst>
            </p:cNvPr>
            <p:cNvSpPr>
              <a:spLocks noChangeArrowheads="1"/>
            </p:cNvSpPr>
            <p:nvPr/>
          </p:nvSpPr>
          <p:spPr bwMode="auto">
            <a:xfrm>
              <a:off x="1139825" y="4148931"/>
              <a:ext cx="76200" cy="76200"/>
            </a:xfrm>
            <a:prstGeom prst="rect">
              <a:avLst/>
            </a:prstGeom>
            <a:solidFill>
              <a:schemeClr val="tx1">
                <a:lumMod val="25000"/>
                <a:lumOff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9" name="Rectangle 191">
              <a:extLst>
                <a:ext uri="{FF2B5EF4-FFF2-40B4-BE49-F238E27FC236}">
                  <a16:creationId xmlns:a16="http://schemas.microsoft.com/office/drawing/2014/main" id="{0F6F0F1B-5BFF-B079-7B09-BC8BA9C44A46}"/>
                </a:ext>
              </a:extLst>
            </p:cNvPr>
            <p:cNvSpPr>
              <a:spLocks noChangeArrowheads="1"/>
            </p:cNvSpPr>
            <p:nvPr/>
          </p:nvSpPr>
          <p:spPr bwMode="auto">
            <a:xfrm>
              <a:off x="1250950" y="4086225"/>
              <a:ext cx="7053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Not in work</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8" name="Group 207">
            <a:extLst>
              <a:ext uri="{FF2B5EF4-FFF2-40B4-BE49-F238E27FC236}">
                <a16:creationId xmlns:a16="http://schemas.microsoft.com/office/drawing/2014/main" id="{AA585D31-C48F-AECD-17AE-A813F785E23A}"/>
              </a:ext>
            </a:extLst>
          </p:cNvPr>
          <p:cNvGrpSpPr/>
          <p:nvPr/>
        </p:nvGrpSpPr>
        <p:grpSpPr>
          <a:xfrm>
            <a:off x="5637644" y="5479829"/>
            <a:ext cx="1021631" cy="169277"/>
            <a:chOff x="1139825" y="4248150"/>
            <a:chExt cx="1021631" cy="169277"/>
          </a:xfrm>
        </p:grpSpPr>
        <p:sp>
          <p:nvSpPr>
            <p:cNvPr id="200" name="Rectangle 192">
              <a:extLst>
                <a:ext uri="{FF2B5EF4-FFF2-40B4-BE49-F238E27FC236}">
                  <a16:creationId xmlns:a16="http://schemas.microsoft.com/office/drawing/2014/main" id="{3FD6DCB3-A4C3-BE25-7EBD-B0A25F25D05A}"/>
                </a:ext>
              </a:extLst>
            </p:cNvPr>
            <p:cNvSpPr>
              <a:spLocks noChangeArrowheads="1"/>
            </p:cNvSpPr>
            <p:nvPr/>
          </p:nvSpPr>
          <p:spPr bwMode="auto">
            <a:xfrm>
              <a:off x="1139825" y="4310856"/>
              <a:ext cx="76200" cy="76200"/>
            </a:xfrm>
            <a:prstGeom prst="rect">
              <a:avLst/>
            </a:prstGeom>
            <a:solidFill>
              <a:srgbClr val="7B9CB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201" name="Rectangle 193">
              <a:extLst>
                <a:ext uri="{FF2B5EF4-FFF2-40B4-BE49-F238E27FC236}">
                  <a16:creationId xmlns:a16="http://schemas.microsoft.com/office/drawing/2014/main" id="{7A042964-130B-9178-7BC0-72D6CBDA6BF2}"/>
                </a:ext>
              </a:extLst>
            </p:cNvPr>
            <p:cNvSpPr>
              <a:spLocks noChangeArrowheads="1"/>
            </p:cNvSpPr>
            <p:nvPr/>
          </p:nvSpPr>
          <p:spPr bwMode="auto">
            <a:xfrm>
              <a:off x="1250950" y="4248150"/>
              <a:ext cx="91050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Social welfare</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spTree>
    <p:custDataLst>
      <p:tags r:id="rId1"/>
    </p:custDataLst>
    <p:extLst>
      <p:ext uri="{BB962C8B-B14F-4D97-AF65-F5344CB8AC3E}">
        <p14:creationId xmlns:p14="http://schemas.microsoft.com/office/powerpoint/2010/main" val="811610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D613-D1FD-A9E3-AA07-EEFD6F71AD0A}"/>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0E730624-FC39-187C-BC74-97444EF6398C}"/>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402F5E0C-B653-789A-4BB1-DC67F761D7FB}"/>
              </a:ext>
            </a:extLst>
          </p:cNvPr>
          <p:cNvSpPr>
            <a:spLocks noGrp="1"/>
          </p:cNvSpPr>
          <p:nvPr>
            <p:ph type="title"/>
          </p:nvPr>
        </p:nvSpPr>
        <p:spPr>
          <a:xfrm>
            <a:off x="539749" y="814386"/>
            <a:ext cx="9213851" cy="332399"/>
          </a:xfrm>
        </p:spPr>
        <p:txBody>
          <a:bodyPr anchor="b">
            <a:normAutofit/>
          </a:bodyPr>
          <a:lstStyle/>
          <a:p>
            <a:r>
              <a:rPr lang="en-GB" noProof="0"/>
              <a:t>Global prevalence and incidence of schizophrenia</a:t>
            </a:r>
          </a:p>
        </p:txBody>
      </p:sp>
      <p:sp>
        <p:nvSpPr>
          <p:cNvPr id="5" name="Content Placeholder 4">
            <a:extLst>
              <a:ext uri="{FF2B5EF4-FFF2-40B4-BE49-F238E27FC236}">
                <a16:creationId xmlns:a16="http://schemas.microsoft.com/office/drawing/2014/main" id="{8B577F26-F570-83E7-58D7-6DA7BFD272A8}"/>
              </a:ext>
            </a:extLst>
          </p:cNvPr>
          <p:cNvSpPr>
            <a:spLocks noGrp="1"/>
          </p:cNvSpPr>
          <p:nvPr>
            <p:ph idx="19"/>
          </p:nvPr>
        </p:nvSpPr>
        <p:spPr>
          <a:xfrm>
            <a:off x="3384550" y="1416785"/>
            <a:ext cx="8266113" cy="4415215"/>
          </a:xfrm>
        </p:spPr>
        <p:txBody>
          <a:bodyPr/>
          <a:lstStyle/>
          <a:p>
            <a:pPr>
              <a:buClr>
                <a:srgbClr val="3F1A01"/>
              </a:buClr>
            </a:pPr>
            <a:r>
              <a:rPr lang="en-GB" noProof="0"/>
              <a:t>Global estimates of prevalence, incidence, and overall disease burden for schizophrenia are largely derived from the </a:t>
            </a:r>
            <a:r>
              <a:rPr lang="en-US" noProof="0"/>
              <a:t>Global Burden of Diseases, Injuries, and Risk Factors Study</a:t>
            </a:r>
            <a:r>
              <a:rPr lang="en-GB" noProof="0"/>
              <a:t>, which provides the most comprehensive and detailed global epidemiological dataset available</a:t>
            </a:r>
            <a:r>
              <a:rPr lang="en-GB" baseline="30000" noProof="0"/>
              <a:t>1–3</a:t>
            </a:r>
            <a:r>
              <a:rPr lang="en-GB" noProof="0"/>
              <a:t> </a:t>
            </a:r>
          </a:p>
          <a:p>
            <a:endParaRPr lang="en-GB" noProof="0"/>
          </a:p>
          <a:p>
            <a:endParaRPr lang="en-GB" noProof="0"/>
          </a:p>
          <a:p>
            <a:br>
              <a:rPr lang="en-GB" noProof="0"/>
            </a:br>
            <a:endParaRPr lang="en-GB" noProof="0"/>
          </a:p>
          <a:p>
            <a:endParaRPr lang="en-GB" noProof="0"/>
          </a:p>
          <a:p>
            <a:endParaRPr lang="en-GB" noProof="0"/>
          </a:p>
        </p:txBody>
      </p:sp>
      <p:sp>
        <p:nvSpPr>
          <p:cNvPr id="19" name="Text Placeholder 18">
            <a:extLst>
              <a:ext uri="{FF2B5EF4-FFF2-40B4-BE49-F238E27FC236}">
                <a16:creationId xmlns:a16="http://schemas.microsoft.com/office/drawing/2014/main" id="{91DA5AFE-2CB3-E262-44CE-15E251EE0141}"/>
              </a:ext>
            </a:extLst>
          </p:cNvPr>
          <p:cNvSpPr>
            <a:spLocks noGrp="1"/>
          </p:cNvSpPr>
          <p:nvPr>
            <p:ph type="body" sz="quarter" idx="18"/>
          </p:nvPr>
        </p:nvSpPr>
        <p:spPr/>
        <p:txBody>
          <a:bodyPr/>
          <a:lstStyle/>
          <a:p>
            <a:r>
              <a:rPr lang="en-GB" noProof="0"/>
              <a:t>ASPR=age-standardized prevalence rate; ASIR=age-standardized incidence rate; GBD=Global Burden of Diseases; IQR=interquartile range; UI=uncertainty interval</a:t>
            </a:r>
          </a:p>
          <a:p>
            <a:r>
              <a:rPr lang="en-GB" noProof="0"/>
              <a:t>1. GBD 2019 Mental Disorders Collaborators. Lancet Psychiatry 2022;9:137–150; 2. Solmi et al. Mol Psychiatry 2023;28:5319–5327; 3. GBD 2021 Diseases and Injuries Collaborators. Lancet 2024;403:2133–2161; 4. Solmi et al. Mol Psychiatry 2022;27:281–295</a:t>
            </a:r>
            <a:endParaRPr lang="en-GB" noProof="0">
              <a:highlight>
                <a:srgbClr val="FF00FF"/>
              </a:highlight>
            </a:endParaRPr>
          </a:p>
        </p:txBody>
      </p:sp>
      <p:sp>
        <p:nvSpPr>
          <p:cNvPr id="6" name="Slide Number Placeholder 5">
            <a:extLst>
              <a:ext uri="{FF2B5EF4-FFF2-40B4-BE49-F238E27FC236}">
                <a16:creationId xmlns:a16="http://schemas.microsoft.com/office/drawing/2014/main" id="{D72891A9-F1A1-1277-604D-D8F6E828D15E}"/>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GB" noProof="0" smtClean="0"/>
              <a:pPr/>
              <a:t>3</a:t>
            </a:fld>
            <a:endParaRPr lang="en-GB" noProof="0"/>
          </a:p>
        </p:txBody>
      </p:sp>
      <p:pic>
        <p:nvPicPr>
          <p:cNvPr id="7" name="Graphic 6" descr="Earth globe: Americas with solid fill">
            <a:extLst>
              <a:ext uri="{FF2B5EF4-FFF2-40B4-BE49-F238E27FC236}">
                <a16:creationId xmlns:a16="http://schemas.microsoft.com/office/drawing/2014/main" id="{804AB249-0695-992D-B3C5-8609702203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6325" y="1691331"/>
            <a:ext cx="2462326" cy="2462326"/>
          </a:xfrm>
          <a:prstGeom prst="rect">
            <a:avLst/>
          </a:prstGeom>
        </p:spPr>
      </p:pic>
      <p:graphicFrame>
        <p:nvGraphicFramePr>
          <p:cNvPr id="2" name="Table 1">
            <a:extLst>
              <a:ext uri="{FF2B5EF4-FFF2-40B4-BE49-F238E27FC236}">
                <a16:creationId xmlns:a16="http://schemas.microsoft.com/office/drawing/2014/main" id="{A67FF24E-5816-E7D4-5B40-7A2AA47BD710}"/>
              </a:ext>
            </a:extLst>
          </p:cNvPr>
          <p:cNvGraphicFramePr>
            <a:graphicFrameLocks noGrp="1"/>
          </p:cNvGraphicFramePr>
          <p:nvPr>
            <p:extLst>
              <p:ext uri="{D42A27DB-BD31-4B8C-83A1-F6EECF244321}">
                <p14:modId xmlns:p14="http://schemas.microsoft.com/office/powerpoint/2010/main" val="7179583"/>
              </p:ext>
            </p:extLst>
          </p:nvPr>
        </p:nvGraphicFramePr>
        <p:xfrm>
          <a:off x="2908298" y="2788922"/>
          <a:ext cx="8399118" cy="1398924"/>
        </p:xfrm>
        <a:graphic>
          <a:graphicData uri="http://schemas.openxmlformats.org/drawingml/2006/table">
            <a:tbl>
              <a:tblPr firstRow="1" bandRow="1">
                <a:effectLst/>
                <a:tableStyleId>{2D5ABB26-0587-4C30-8999-92F81FD0307C}</a:tableStyleId>
              </a:tblPr>
              <a:tblGrid>
                <a:gridCol w="3461940">
                  <a:extLst>
                    <a:ext uri="{9D8B030D-6E8A-4147-A177-3AD203B41FA5}">
                      <a16:colId xmlns:a16="http://schemas.microsoft.com/office/drawing/2014/main" val="796413520"/>
                    </a:ext>
                  </a:extLst>
                </a:gridCol>
                <a:gridCol w="2468589">
                  <a:extLst>
                    <a:ext uri="{9D8B030D-6E8A-4147-A177-3AD203B41FA5}">
                      <a16:colId xmlns:a16="http://schemas.microsoft.com/office/drawing/2014/main" val="546986024"/>
                    </a:ext>
                  </a:extLst>
                </a:gridCol>
                <a:gridCol w="2468589">
                  <a:extLst>
                    <a:ext uri="{9D8B030D-6E8A-4147-A177-3AD203B41FA5}">
                      <a16:colId xmlns:a16="http://schemas.microsoft.com/office/drawing/2014/main" val="3781591556"/>
                    </a:ext>
                  </a:extLst>
                </a:gridCol>
              </a:tblGrid>
              <a:tr h="216739">
                <a:tc>
                  <a:txBody>
                    <a:bodyPr/>
                    <a:lstStyle/>
                    <a:p>
                      <a:pPr marL="0" marR="0" lvl="0" indent="0" algn="ctr" defTabSz="914400" rtl="0" eaLnBrk="1" fontAlgn="auto" hangingPunct="1">
                        <a:lnSpc>
                          <a:spcPct val="100000"/>
                        </a:lnSpc>
                        <a:spcBef>
                          <a:spcPts val="0"/>
                        </a:spcBef>
                        <a:spcAft>
                          <a:spcPts val="0"/>
                        </a:spcAft>
                        <a:buFontTx/>
                        <a:buNone/>
                      </a:pP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2019</a:t>
                      </a:r>
                      <a:r>
                        <a:rPr lang="en-GB" sz="1600" b="1" i="0" u="none" strike="noStrike" kern="1200" cap="none" spc="0" normalizeH="0" baseline="30000" noProof="0">
                          <a:solidFill>
                            <a:schemeClr val="lt1">
                              <a:lumMod val="100000"/>
                            </a:schemeClr>
                          </a:solidFill>
                          <a:latin typeface="+mj-lt"/>
                          <a:ea typeface="+mn-ea"/>
                          <a:cs typeface="+mn-cs"/>
                          <a:sym typeface=""/>
                        </a:rPr>
                        <a:t>1,2</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2021</a:t>
                      </a:r>
                      <a:r>
                        <a:rPr lang="en-GB" sz="1600" b="1" i="0" u="none" strike="noStrike" kern="1200" cap="none" spc="0" normalizeH="0" baseline="30000" noProof="0">
                          <a:solidFill>
                            <a:schemeClr val="lt1">
                              <a:lumMod val="100000"/>
                            </a:schemeClr>
                          </a:solidFill>
                          <a:latin typeface="+mj-lt"/>
                          <a:ea typeface="+mn-ea"/>
                          <a:cs typeface="+mn-cs"/>
                          <a:sym typeface=""/>
                        </a:rPr>
                        <a:t>3</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691912527"/>
                  </a:ext>
                </a:extLst>
              </a:tr>
              <a:tr h="216739">
                <a:tc>
                  <a:txBody>
                    <a:bodyPr/>
                    <a:lstStyle/>
                    <a:p>
                      <a:pPr marL="0" marR="0" lvl="0" indent="0" algn="l" defTabSz="914400" rtl="0" eaLnBrk="1" fontAlgn="auto" hangingPunct="1">
                        <a:lnSpc>
                          <a:spcPct val="100000"/>
                        </a:lnSpc>
                        <a:spcBef>
                          <a:spcPts val="600"/>
                        </a:spcBef>
                        <a:spcAft>
                          <a:spcPts val="0"/>
                        </a:spcAft>
                        <a:buFontTx/>
                        <a:buNone/>
                      </a:pPr>
                      <a:r>
                        <a:rPr lang="en-GB" sz="1600" b="0" i="0" u="none" strike="noStrike" kern="1200" cap="none" spc="0" normalizeH="0" baseline="0" noProof="0">
                          <a:solidFill>
                            <a:schemeClr val="tx1"/>
                          </a:solidFill>
                          <a:latin typeface="+mj-lt"/>
                          <a:ea typeface="+mn-ea"/>
                          <a:cs typeface="+mn-cs"/>
                          <a:sym typeface=""/>
                        </a:rPr>
                        <a:t>Incidence, count</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b="0" i="0" u="none" strike="noStrike" kern="1200" cap="none" spc="0" normalizeH="0" baseline="0" noProof="0">
                          <a:solidFill>
                            <a:schemeClr val="tx1"/>
                          </a:solidFill>
                          <a:latin typeface="+mj-lt"/>
                          <a:ea typeface="+mn-ea"/>
                          <a:cs typeface="+mn-cs"/>
                          <a:sym typeface=""/>
                        </a:rPr>
                        <a:t>1.3 million</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b="0" i="0" u="none" strike="noStrike" kern="1200" cap="none" spc="0" normalizeH="0" baseline="0" noProof="0">
                          <a:solidFill>
                            <a:schemeClr val="tx1"/>
                          </a:solidFill>
                          <a:latin typeface="+mj-lt"/>
                          <a:ea typeface="+mn-ea"/>
                          <a:cs typeface="+mn-cs"/>
                          <a:sym typeface=""/>
                        </a:rPr>
                        <a:t>1.2 million</a:t>
                      </a: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386469266"/>
                  </a:ext>
                </a:extLst>
              </a:tr>
              <a:tr h="333702">
                <a:tc>
                  <a:txBody>
                    <a:bodyPr/>
                    <a:lstStyle/>
                    <a:p>
                      <a:pPr algn="l" defTabSz="914400"/>
                      <a:r>
                        <a:rPr lang="en-GB" sz="1600" noProof="0">
                          <a:solidFill>
                            <a:schemeClr val="tx1"/>
                          </a:solidFill>
                          <a:latin typeface="+mj-lt"/>
                        </a:rPr>
                        <a:t>ASIR, per 100,000 cases (95% UI)</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mj-lt"/>
                          <a:ea typeface="Calibri" panose="020F0502020204030204" pitchFamily="34" charset="0"/>
                          <a:cs typeface="Calibri" panose="020F0502020204030204" pitchFamily="34" charset="0"/>
                        </a:rPr>
                        <a:t>16.31 (13.8, 19.4)</a:t>
                      </a:r>
                      <a:endParaRPr lang="en-GB" sz="1600" noProof="0">
                        <a:solidFill>
                          <a:schemeClr val="tx1"/>
                        </a:solidFill>
                        <a:latin typeface="+mj-lt"/>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1200" noProof="0">
                          <a:solidFill>
                            <a:schemeClr val="tx1"/>
                          </a:solidFill>
                          <a:latin typeface="+mj-lt"/>
                        </a:rPr>
                        <a:t>15.4 (12.7, 18.6) </a:t>
                      </a:r>
                      <a:endParaRPr lang="en-GB" sz="1600" noProof="0">
                        <a:solidFill>
                          <a:schemeClr val="tx1"/>
                        </a:solidFill>
                        <a:latin typeface="+mj-lt"/>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099384075"/>
                  </a:ext>
                </a:extLst>
              </a:tr>
              <a:tr h="216739">
                <a:tc>
                  <a:txBody>
                    <a:bodyPr/>
                    <a:lstStyle/>
                    <a:p>
                      <a:pPr marL="0" marR="0" lvl="0" indent="0" algn="l" defTabSz="914400" rtl="0" eaLnBrk="1" fontAlgn="auto" hangingPunct="1">
                        <a:lnSpc>
                          <a:spcPct val="100000"/>
                        </a:lnSpc>
                        <a:spcBef>
                          <a:spcPts val="0"/>
                        </a:spcBef>
                        <a:spcAft>
                          <a:spcPts val="0"/>
                        </a:spcAft>
                        <a:buFontTx/>
                        <a:buNone/>
                      </a:pPr>
                      <a:r>
                        <a:rPr lang="en-GB" sz="1600" b="0" i="0" u="none" strike="noStrike" kern="1200" cap="none" spc="0" normalizeH="0" baseline="0" noProof="0">
                          <a:solidFill>
                            <a:schemeClr val="tx1"/>
                          </a:solidFill>
                          <a:latin typeface="+mj-lt"/>
                          <a:ea typeface="+mn-ea"/>
                          <a:cs typeface="+mn-cs"/>
                          <a:sym typeface=""/>
                        </a:rPr>
                        <a:t>Prevalence, count</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baseline="0" noProof="0">
                          <a:solidFill>
                            <a:schemeClr val="tx1"/>
                          </a:solidFill>
                          <a:latin typeface="+mj-lt"/>
                          <a:ea typeface="+mn-ea"/>
                          <a:cs typeface="+mn-cs"/>
                          <a:sym typeface=""/>
                        </a:rPr>
                        <a:t>23.6 million</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baseline="0" noProof="0">
                          <a:solidFill>
                            <a:schemeClr val="tx1"/>
                          </a:solidFill>
                          <a:latin typeface="+mj-lt"/>
                          <a:ea typeface="+mn-ea"/>
                          <a:cs typeface="+mn-cs"/>
                          <a:sym typeface=""/>
                        </a:rPr>
                        <a:t>23.2 million</a:t>
                      </a: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844537099"/>
                  </a:ext>
                </a:extLst>
              </a:tr>
              <a:tr h="333702">
                <a:tc>
                  <a:txBody>
                    <a:bodyPr/>
                    <a:lstStyle/>
                    <a:p>
                      <a:pPr algn="l" defTabSz="914400"/>
                      <a:r>
                        <a:rPr lang="en-GB" sz="1600" noProof="0">
                          <a:solidFill>
                            <a:schemeClr val="tx1"/>
                          </a:solidFill>
                          <a:latin typeface="+mj-lt"/>
                        </a:rPr>
                        <a:t>ASPR, per 100,000 cases (95% UI)</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mj-lt"/>
                          <a:ea typeface="Calibri" panose="020F0502020204030204" pitchFamily="34" charset="0"/>
                          <a:cs typeface="Calibri" panose="020F0502020204030204" pitchFamily="34" charset="0"/>
                        </a:rPr>
                        <a:t>287.4 (246.2, 330.9)</a:t>
                      </a:r>
                      <a:endParaRPr lang="en-GB" sz="1600" noProof="0">
                        <a:solidFill>
                          <a:schemeClr val="tx1"/>
                        </a:solidFill>
                        <a:latin typeface="+mj-lt"/>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kern="1200" noProof="0">
                          <a:solidFill>
                            <a:schemeClr val="tx1"/>
                          </a:solidFill>
                          <a:latin typeface="+mj-lt"/>
                        </a:rPr>
                        <a:t>277.7 (229.8, 329.1) </a:t>
                      </a:r>
                      <a:endParaRPr lang="en-GB" sz="1600" b="0" i="0" u="none" strike="noStrike" kern="1200" cap="none" spc="0" normalizeH="0" baseline="0" noProof="0">
                        <a:solidFill>
                          <a:schemeClr val="tx1"/>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6111755"/>
                  </a:ext>
                </a:extLst>
              </a:tr>
            </a:tbl>
          </a:graphicData>
        </a:graphic>
      </p:graphicFrame>
      <p:sp>
        <p:nvSpPr>
          <p:cNvPr id="3" name="TextBox 2">
            <a:extLst>
              <a:ext uri="{FF2B5EF4-FFF2-40B4-BE49-F238E27FC236}">
                <a16:creationId xmlns:a16="http://schemas.microsoft.com/office/drawing/2014/main" id="{62B12395-EB58-56F7-E451-5E6F2E33DF37}"/>
              </a:ext>
            </a:extLst>
          </p:cNvPr>
          <p:cNvSpPr txBox="1"/>
          <p:nvPr/>
        </p:nvSpPr>
        <p:spPr>
          <a:xfrm>
            <a:off x="3621085" y="2421192"/>
            <a:ext cx="7316788" cy="338554"/>
          </a:xfrm>
          <a:prstGeom prst="rect">
            <a:avLst/>
          </a:prstGeom>
          <a:noFill/>
        </p:spPr>
        <p:txBody>
          <a:bodyPr wrap="square" rtlCol="0">
            <a:spAutoFit/>
          </a:bodyPr>
          <a:lstStyle/>
          <a:p>
            <a:pPr algn="ctr"/>
            <a:r>
              <a:rPr lang="en-GB" sz="1600" b="1" noProof="0">
                <a:solidFill>
                  <a:schemeClr val="accent5">
                    <a:lumMod val="50000"/>
                  </a:schemeClr>
                </a:solidFill>
              </a:rPr>
              <a:t>Schizophrenia incidence and prevalence in 2019 and 2021</a:t>
            </a:r>
          </a:p>
        </p:txBody>
      </p:sp>
      <p:grpSp>
        <p:nvGrpSpPr>
          <p:cNvPr id="4" name="Group 3">
            <a:extLst>
              <a:ext uri="{FF2B5EF4-FFF2-40B4-BE49-F238E27FC236}">
                <a16:creationId xmlns:a16="http://schemas.microsoft.com/office/drawing/2014/main" id="{A93C5587-8B18-164B-9825-3B96D112FA90}"/>
              </a:ext>
            </a:extLst>
          </p:cNvPr>
          <p:cNvGrpSpPr/>
          <p:nvPr/>
        </p:nvGrpSpPr>
        <p:grpSpPr>
          <a:xfrm>
            <a:off x="635000" y="4377545"/>
            <a:ext cx="11015663" cy="1456518"/>
            <a:chOff x="2908300" y="4223657"/>
            <a:chExt cx="8200964" cy="1456518"/>
          </a:xfrm>
        </p:grpSpPr>
        <p:sp>
          <p:nvSpPr>
            <p:cNvPr id="11" name="Rectangle: Rounded Corners 10">
              <a:extLst>
                <a:ext uri="{FF2B5EF4-FFF2-40B4-BE49-F238E27FC236}">
                  <a16:creationId xmlns:a16="http://schemas.microsoft.com/office/drawing/2014/main" id="{D06E5DAD-5205-EB37-3752-A6A682D63BEF}"/>
                </a:ext>
              </a:extLst>
            </p:cNvPr>
            <p:cNvSpPr/>
            <p:nvPr/>
          </p:nvSpPr>
          <p:spPr>
            <a:xfrm>
              <a:off x="2908300" y="4223657"/>
              <a:ext cx="8200964" cy="1456518"/>
            </a:xfrm>
            <a:prstGeom prst="roundRect">
              <a:avLst/>
            </a:prstGeom>
            <a:solidFill>
              <a:schemeClr val="accent3">
                <a:lumMod val="40000"/>
                <a:lumOff val="60000"/>
              </a:scheme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36000" bIns="540000" rtlCol="0" anchor="ctr"/>
            <a:lstStyle/>
            <a:p>
              <a:pPr marL="324000" marR="0" lvl="0" indent="-180000" algn="l" defTabSz="914400" rtl="0" eaLnBrk="1" fontAlgn="auto" latinLnBrk="0" hangingPunct="1">
                <a:lnSpc>
                  <a:spcPct val="100000"/>
                </a:lnSpc>
                <a:spcBef>
                  <a:spcPts val="1800"/>
                </a:spcBef>
                <a:spcAft>
                  <a:spcPts val="0"/>
                </a:spcAft>
                <a:buClr>
                  <a:srgbClr val="3F1A01"/>
                </a:buClr>
                <a:buSzTx/>
                <a:buFont typeface="Arial" panose="020B0604020202020204" pitchFamily="34" charset="0"/>
                <a:buChar char="•"/>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The </a:t>
              </a:r>
              <a:r>
                <a:rPr kumimoji="0" lang="en-GB" sz="1600" b="1" i="0" u="none" strike="noStrike" kern="1200" cap="none" spc="0" normalizeH="0" baseline="0" noProof="0">
                  <a:ln>
                    <a:noFill/>
                  </a:ln>
                  <a:solidFill>
                    <a:srgbClr val="3F1A01"/>
                  </a:solidFill>
                  <a:effectLst/>
                  <a:uLnTx/>
                  <a:uFillTx/>
                  <a:latin typeface="Arial"/>
                  <a:ea typeface="+mn-ea"/>
                  <a:cs typeface="+mn-cs"/>
                </a:rPr>
                <a:t>peak age of schizophrenia-spectrum disorder onset is 20.5 years</a:t>
              </a:r>
              <a:r>
                <a:rPr kumimoji="0" lang="en-GB" sz="1600" b="0" i="0" u="none" strike="noStrike" kern="1200" cap="none" spc="0" normalizeH="0" baseline="0" noProof="0">
                  <a:ln>
                    <a:noFill/>
                  </a:ln>
                  <a:solidFill>
                    <a:srgbClr val="3F1A01"/>
                  </a:solidFill>
                  <a:effectLst/>
                  <a:uLnTx/>
                  <a:uFillTx/>
                  <a:latin typeface="Arial"/>
                  <a:ea typeface="+mn-ea"/>
                  <a:cs typeface="+mn-cs"/>
                </a:rPr>
                <a:t>,</a:t>
              </a:r>
              <a:r>
                <a:rPr kumimoji="0" lang="en-GB" sz="1600" b="0" i="0" u="none" strike="noStrike" kern="1200" cap="none" spc="0" normalizeH="0" baseline="30000" noProof="0">
                  <a:ln>
                    <a:noFill/>
                  </a:ln>
                  <a:solidFill>
                    <a:srgbClr val="3F1A01"/>
                  </a:solidFill>
                  <a:effectLst/>
                  <a:uLnTx/>
                  <a:uFillTx/>
                  <a:latin typeface="Arial"/>
                  <a:ea typeface="+mn-ea"/>
                  <a:cs typeface="+mn-cs"/>
                </a:rPr>
                <a:t> </a:t>
              </a:r>
              <a:r>
                <a:rPr kumimoji="0" lang="en-GB" sz="1600" b="0" i="0" u="none" strike="noStrike" kern="1200" cap="none" spc="0" normalizeH="0" baseline="0" noProof="0">
                  <a:ln>
                    <a:noFill/>
                  </a:ln>
                  <a:solidFill>
                    <a:srgbClr val="3F1A01"/>
                  </a:solidFill>
                  <a:effectLst/>
                  <a:uLnTx/>
                  <a:uFillTx/>
                  <a:latin typeface="Arial"/>
                  <a:ea typeface="+mn-ea"/>
                  <a:cs typeface="+mn-cs"/>
                </a:rPr>
                <a:t>with a median (IQR) age of 25 (20–34) years</a:t>
              </a:r>
              <a:r>
                <a:rPr kumimoji="0" lang="en-GB" sz="1600" b="0" i="0" u="none" strike="noStrike" kern="1200" cap="none" spc="0" normalizeH="0" baseline="30000" noProof="0">
                  <a:ln>
                    <a:noFill/>
                  </a:ln>
                  <a:solidFill>
                    <a:srgbClr val="3F1A01"/>
                  </a:solidFill>
                  <a:effectLst/>
                  <a:uLnTx/>
                  <a:uFillTx/>
                  <a:latin typeface="Arial"/>
                  <a:ea typeface="+mn-ea"/>
                  <a:cs typeface="+mn-cs"/>
                </a:rPr>
                <a:t>4</a:t>
              </a:r>
            </a:p>
            <a:p>
              <a:pPr marL="324000" lvl="0" indent="-180000">
                <a:spcBef>
                  <a:spcPts val="600"/>
                </a:spcBef>
                <a:buClr>
                  <a:srgbClr val="3F1A01"/>
                </a:buClr>
                <a:buFont typeface="Arial" panose="020B0604020202020204" pitchFamily="34" charset="0"/>
                <a:buChar char="•"/>
                <a:defRPr/>
              </a:pPr>
              <a:r>
                <a:rPr kumimoji="0" lang="en-GB" sz="1600" b="0" i="0" u="none" strike="noStrike" kern="1200" cap="none" spc="0" normalizeH="0" baseline="0" noProof="0">
                  <a:ln>
                    <a:noFill/>
                  </a:ln>
                  <a:solidFill>
                    <a:srgbClr val="3F1A01"/>
                  </a:solidFill>
                  <a:effectLst/>
                  <a:uLnTx/>
                  <a:uFillTx/>
                  <a:latin typeface="Arial"/>
                  <a:ea typeface="+mn-ea"/>
                  <a:cs typeface="+mn-cs"/>
                </a:rPr>
                <a:t>In over half of cases, the first symptoms of schizophrenia present before the age of 25 years</a:t>
              </a:r>
              <a:r>
                <a:rPr kumimoji="0" lang="en-GB" sz="1600" b="0" i="0" u="none" strike="noStrike" kern="1200" cap="none" spc="0" normalizeH="0" baseline="30000" noProof="0">
                  <a:ln>
                    <a:noFill/>
                  </a:ln>
                  <a:solidFill>
                    <a:srgbClr val="3F1A01"/>
                  </a:solidFill>
                  <a:effectLst/>
                  <a:uLnTx/>
                  <a:uFillTx/>
                  <a:latin typeface="Arial"/>
                  <a:ea typeface="+mn-ea"/>
                  <a:cs typeface="+mn-cs"/>
                </a:rPr>
                <a:t>4</a:t>
              </a:r>
              <a:r>
                <a:rPr lang="en-GB" sz="1600" noProof="0">
                  <a:solidFill>
                    <a:srgbClr val="3F1A01"/>
                  </a:solidFill>
                </a:rPr>
                <a:t>:</a:t>
              </a:r>
              <a:endParaRPr kumimoji="0" lang="en-GB" sz="1600" b="0" i="0" u="none" strike="noStrike" kern="1200" cap="none" spc="0" normalizeH="0" baseline="30000" noProof="0">
                <a:ln>
                  <a:noFill/>
                </a:ln>
                <a:solidFill>
                  <a:srgbClr val="3F1A01"/>
                </a:solidFill>
                <a:effectLst/>
                <a:uLnTx/>
                <a:uFillTx/>
                <a:latin typeface="Arial"/>
                <a:ea typeface="+mn-ea"/>
                <a:cs typeface="+mn-cs"/>
              </a:endParaRPr>
            </a:p>
          </p:txBody>
        </p:sp>
        <p:sp>
          <p:nvSpPr>
            <p:cNvPr id="8" name="TextBox 7">
              <a:extLst>
                <a:ext uri="{FF2B5EF4-FFF2-40B4-BE49-F238E27FC236}">
                  <a16:creationId xmlns:a16="http://schemas.microsoft.com/office/drawing/2014/main" id="{D0DADED3-E527-51AF-8C4D-93B2456FF314}"/>
                </a:ext>
              </a:extLst>
            </p:cNvPr>
            <p:cNvSpPr txBox="1"/>
            <p:nvPr/>
          </p:nvSpPr>
          <p:spPr>
            <a:xfrm>
              <a:off x="3133448" y="5246213"/>
              <a:ext cx="2700000" cy="276999"/>
            </a:xfrm>
            <a:prstGeom prst="rect">
              <a:avLst/>
            </a:prstGeom>
            <a:noFill/>
          </p:spPr>
          <p:txBody>
            <a:bodyPr wrap="square" lIns="0" tIns="0" rIns="0" bIns="0" anchor="ctr">
              <a:spAutoFit/>
            </a:bodyPr>
            <a:lstStyle/>
            <a:p>
              <a:pPr marL="0" lvl="1" algn="ctr"/>
              <a:r>
                <a:rPr lang="en-GB" sz="1600" noProof="0"/>
                <a:t>Before 14 years: </a:t>
              </a:r>
              <a:r>
                <a:rPr lang="en-GB" b="1" noProof="0"/>
                <a:t>7.2%</a:t>
              </a:r>
              <a:endParaRPr lang="en-GB" sz="2000" b="1" noProof="0"/>
            </a:p>
          </p:txBody>
        </p:sp>
        <p:sp>
          <p:nvSpPr>
            <p:cNvPr id="9" name="TextBox 8">
              <a:extLst>
                <a:ext uri="{FF2B5EF4-FFF2-40B4-BE49-F238E27FC236}">
                  <a16:creationId xmlns:a16="http://schemas.microsoft.com/office/drawing/2014/main" id="{5433EC90-AB83-EDB9-64A2-3BB5905A3A79}"/>
                </a:ext>
              </a:extLst>
            </p:cNvPr>
            <p:cNvSpPr txBox="1"/>
            <p:nvPr/>
          </p:nvSpPr>
          <p:spPr>
            <a:xfrm>
              <a:off x="5883930" y="5246213"/>
              <a:ext cx="2700000" cy="276999"/>
            </a:xfrm>
            <a:prstGeom prst="rect">
              <a:avLst/>
            </a:prstGeom>
            <a:noFill/>
          </p:spPr>
          <p:txBody>
            <a:bodyPr wrap="square" lIns="0" tIns="0" rIns="0" bIns="0" anchor="ctr">
              <a:spAutoFit/>
            </a:bodyPr>
            <a:lstStyle/>
            <a:p>
              <a:pPr marL="0" lvl="1" algn="ctr"/>
              <a:r>
                <a:rPr lang="en-GB" sz="1600" noProof="0"/>
                <a:t>Before 18 years:</a:t>
              </a:r>
              <a:r>
                <a:rPr lang="en-GB" b="1" noProof="0"/>
                <a:t>18.0%</a:t>
              </a:r>
              <a:endParaRPr lang="en-GB" sz="2000" b="1" noProof="0"/>
            </a:p>
          </p:txBody>
        </p:sp>
        <p:sp>
          <p:nvSpPr>
            <p:cNvPr id="10" name="TextBox 9">
              <a:extLst>
                <a:ext uri="{FF2B5EF4-FFF2-40B4-BE49-F238E27FC236}">
                  <a16:creationId xmlns:a16="http://schemas.microsoft.com/office/drawing/2014/main" id="{20E1CB1A-20E6-4DDD-D12E-DA2F0120D22D}"/>
                </a:ext>
              </a:extLst>
            </p:cNvPr>
            <p:cNvSpPr txBox="1"/>
            <p:nvPr/>
          </p:nvSpPr>
          <p:spPr>
            <a:xfrm>
              <a:off x="8634413" y="5246213"/>
              <a:ext cx="2296658" cy="276999"/>
            </a:xfrm>
            <a:prstGeom prst="rect">
              <a:avLst/>
            </a:prstGeom>
            <a:noFill/>
          </p:spPr>
          <p:txBody>
            <a:bodyPr wrap="square" lIns="0" tIns="0" rIns="0" bIns="0" anchor="ctr">
              <a:spAutoFit/>
            </a:bodyPr>
            <a:lstStyle/>
            <a:p>
              <a:pPr marL="0" lvl="1" algn="ctr"/>
              <a:r>
                <a:rPr lang="en-GB" sz="1600" noProof="0"/>
                <a:t>Before 25 years: </a:t>
              </a:r>
              <a:r>
                <a:rPr lang="en-GB" b="1" noProof="0"/>
                <a:t>54.8%</a:t>
              </a:r>
            </a:p>
          </p:txBody>
        </p:sp>
      </p:grpSp>
    </p:spTree>
    <p:custDataLst>
      <p:tags r:id="rId1"/>
    </p:custDataLst>
    <p:extLst>
      <p:ext uri="{BB962C8B-B14F-4D97-AF65-F5344CB8AC3E}">
        <p14:creationId xmlns:p14="http://schemas.microsoft.com/office/powerpoint/2010/main" val="850205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41E86-26AE-D228-86B2-CD4E4D147998}"/>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4034D4AE-83A0-F11A-61FB-0EF9665C8DA2}"/>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CD6E3CAA-011B-2275-0E85-3C9367028BC4}"/>
              </a:ext>
            </a:extLst>
          </p:cNvPr>
          <p:cNvSpPr>
            <a:spLocks noGrp="1"/>
          </p:cNvSpPr>
          <p:nvPr>
            <p:ph type="title"/>
          </p:nvPr>
        </p:nvSpPr>
        <p:spPr/>
        <p:txBody>
          <a:bodyPr/>
          <a:lstStyle/>
          <a:p>
            <a:r>
              <a:rPr lang="en-GB" noProof="0"/>
              <a:t>Employment rates across regions, decades, follow-up, settings, and other factors </a:t>
            </a:r>
          </a:p>
        </p:txBody>
      </p:sp>
      <p:sp>
        <p:nvSpPr>
          <p:cNvPr id="12" name="Text Placeholder 11">
            <a:extLst>
              <a:ext uri="{FF2B5EF4-FFF2-40B4-BE49-F238E27FC236}">
                <a16:creationId xmlns:a16="http://schemas.microsoft.com/office/drawing/2014/main" id="{123ADCDB-FFB1-F8F5-8013-678D1C4D863B}"/>
              </a:ext>
            </a:extLst>
          </p:cNvPr>
          <p:cNvSpPr>
            <a:spLocks noGrp="1"/>
          </p:cNvSpPr>
          <p:nvPr>
            <p:ph type="body" sz="quarter" idx="18"/>
          </p:nvPr>
        </p:nvSpPr>
        <p:spPr/>
        <p:txBody>
          <a:bodyPr/>
          <a:lstStyle/>
          <a:p>
            <a:r>
              <a:rPr lang="en-GB" baseline="30000" noProof="0" err="1"/>
              <a:t>a</a:t>
            </a:r>
            <a:r>
              <a:rPr lang="en-GB" noProof="0" err="1"/>
              <a:t>FEP</a:t>
            </a:r>
            <a:r>
              <a:rPr lang="en-GB" noProof="0"/>
              <a:t> disorders includes: FEP and first-episode affective psychosis</a:t>
            </a:r>
          </a:p>
          <a:p>
            <a:r>
              <a:rPr lang="en-GB" noProof="0"/>
              <a:t>CI=confidence interval; FEP=first-episode psychosis; FES=first-episode schizophrenia</a:t>
            </a:r>
          </a:p>
          <a:p>
            <a:r>
              <a:rPr lang="en-GB" noProof="0" err="1"/>
              <a:t>Ajnakina</a:t>
            </a:r>
            <a:r>
              <a:rPr lang="en-GB" noProof="0"/>
              <a:t> et al. </a:t>
            </a:r>
            <a:r>
              <a:rPr lang="en-GB" noProof="0" err="1"/>
              <a:t>Schizophr</a:t>
            </a:r>
            <a:r>
              <a:rPr lang="en-GB" noProof="0"/>
              <a:t> Res 2021:231:122–133 </a:t>
            </a:r>
          </a:p>
        </p:txBody>
      </p:sp>
      <p:sp>
        <p:nvSpPr>
          <p:cNvPr id="6" name="Slide Number Placeholder 5">
            <a:extLst>
              <a:ext uri="{FF2B5EF4-FFF2-40B4-BE49-F238E27FC236}">
                <a16:creationId xmlns:a16="http://schemas.microsoft.com/office/drawing/2014/main" id="{E0BB0A9E-B472-4B34-AD5D-BEF3AB1E2D2C}"/>
              </a:ext>
            </a:extLst>
          </p:cNvPr>
          <p:cNvSpPr>
            <a:spLocks noGrp="1"/>
          </p:cNvSpPr>
          <p:nvPr>
            <p:ph type="sldNum" sz="quarter" idx="4"/>
          </p:nvPr>
        </p:nvSpPr>
        <p:spPr/>
        <p:txBody>
          <a:bodyPr/>
          <a:lstStyle/>
          <a:p>
            <a:fld id="{6DBC486D-4FAB-B746-8B02-8D7C842291C6}" type="slidenum">
              <a:rPr lang="en-GB" noProof="0" smtClean="0"/>
              <a:pPr/>
              <a:t>30</a:t>
            </a:fld>
            <a:endParaRPr lang="en-GB" noProof="0"/>
          </a:p>
        </p:txBody>
      </p:sp>
      <p:sp>
        <p:nvSpPr>
          <p:cNvPr id="7" name="Content Placeholder 10">
            <a:extLst>
              <a:ext uri="{FF2B5EF4-FFF2-40B4-BE49-F238E27FC236}">
                <a16:creationId xmlns:a16="http://schemas.microsoft.com/office/drawing/2014/main" id="{08C9E435-8513-6B44-AFDA-E4727D21903B}"/>
              </a:ext>
            </a:extLst>
          </p:cNvPr>
          <p:cNvSpPr txBox="1">
            <a:spLocks/>
          </p:cNvSpPr>
          <p:nvPr/>
        </p:nvSpPr>
        <p:spPr>
          <a:xfrm>
            <a:off x="6145655" y="1416785"/>
            <a:ext cx="5419725" cy="4415215"/>
          </a:xfrm>
          <a:prstGeom prst="rect">
            <a:avLst/>
          </a:prstGeom>
        </p:spPr>
        <p:txBody>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noProof="0"/>
          </a:p>
        </p:txBody>
      </p:sp>
      <p:sp>
        <p:nvSpPr>
          <p:cNvPr id="9" name="TextBox 8">
            <a:extLst>
              <a:ext uri="{FF2B5EF4-FFF2-40B4-BE49-F238E27FC236}">
                <a16:creationId xmlns:a16="http://schemas.microsoft.com/office/drawing/2014/main" id="{D0ADCF49-1DB3-A845-7019-C6CD3B2D7DD5}"/>
              </a:ext>
            </a:extLst>
          </p:cNvPr>
          <p:cNvSpPr txBox="1"/>
          <p:nvPr/>
        </p:nvSpPr>
        <p:spPr>
          <a:xfrm>
            <a:off x="466845" y="1439297"/>
            <a:ext cx="11197844" cy="584775"/>
          </a:xfrm>
          <a:prstGeom prst="rect">
            <a:avLst/>
          </a:prstGeom>
          <a:noFill/>
        </p:spPr>
        <p:txBody>
          <a:bodyPr wrap="square" rtlCol="0">
            <a:spAutoFit/>
          </a:bodyPr>
          <a:lstStyle>
            <a:defPPr>
              <a:defRPr lang="en-US"/>
            </a:defPPr>
            <a:lvl1pPr algn="ctr">
              <a:defRPr sz="1600" b="1">
                <a:solidFill>
                  <a:schemeClr val="accent5">
                    <a:lumMod val="50000"/>
                  </a:schemeClr>
                </a:solidFill>
              </a:defRPr>
            </a:lvl1pPr>
          </a:lstStyle>
          <a:p>
            <a:r>
              <a:rPr lang="en-GB" noProof="0"/>
              <a:t>Meta-analysis (70 studies) of employment status at the end of follow-up after first contact with mental health services for psychosis, in individuals with FEP </a:t>
            </a:r>
            <a:r>
              <a:rPr lang="en-GB" noProof="0" err="1"/>
              <a:t>disorders</a:t>
            </a:r>
            <a:r>
              <a:rPr lang="en-GB" baseline="30000" noProof="0" err="1"/>
              <a:t>a</a:t>
            </a:r>
            <a:r>
              <a:rPr lang="en-GB" baseline="30000" noProof="0"/>
              <a:t> </a:t>
            </a:r>
            <a:r>
              <a:rPr lang="en-GB" noProof="0"/>
              <a:t>(average follow-up: 8.3 years)</a:t>
            </a:r>
          </a:p>
        </p:txBody>
      </p:sp>
      <p:graphicFrame>
        <p:nvGraphicFramePr>
          <p:cNvPr id="8" name="Table 7">
            <a:extLst>
              <a:ext uri="{FF2B5EF4-FFF2-40B4-BE49-F238E27FC236}">
                <a16:creationId xmlns:a16="http://schemas.microsoft.com/office/drawing/2014/main" id="{C21EA57D-7E82-2824-93F4-F3CE15051B5B}"/>
              </a:ext>
            </a:extLst>
          </p:cNvPr>
          <p:cNvGraphicFramePr>
            <a:graphicFrameLocks noGrp="1"/>
          </p:cNvGraphicFramePr>
          <p:nvPr>
            <p:extLst>
              <p:ext uri="{D42A27DB-BD31-4B8C-83A1-F6EECF244321}">
                <p14:modId xmlns:p14="http://schemas.microsoft.com/office/powerpoint/2010/main" val="2719503733"/>
              </p:ext>
            </p:extLst>
          </p:nvPr>
        </p:nvGraphicFramePr>
        <p:xfrm>
          <a:off x="626620" y="2099025"/>
          <a:ext cx="5328000" cy="3173359"/>
        </p:xfrm>
        <a:graphic>
          <a:graphicData uri="http://schemas.openxmlformats.org/drawingml/2006/table">
            <a:tbl>
              <a:tblPr firstRow="1" bandRow="1">
                <a:effectLst/>
                <a:tableStyleId>{2D5ABB26-0587-4C30-8999-92F81FD0307C}</a:tableStyleId>
              </a:tblPr>
              <a:tblGrid>
                <a:gridCol w="2260942">
                  <a:extLst>
                    <a:ext uri="{9D8B030D-6E8A-4147-A177-3AD203B41FA5}">
                      <a16:colId xmlns:a16="http://schemas.microsoft.com/office/drawing/2014/main" val="735239948"/>
                    </a:ext>
                  </a:extLst>
                </a:gridCol>
                <a:gridCol w="688402">
                  <a:extLst>
                    <a:ext uri="{9D8B030D-6E8A-4147-A177-3AD203B41FA5}">
                      <a16:colId xmlns:a16="http://schemas.microsoft.com/office/drawing/2014/main" val="429267470"/>
                    </a:ext>
                  </a:extLst>
                </a:gridCol>
                <a:gridCol w="1475569">
                  <a:extLst>
                    <a:ext uri="{9D8B030D-6E8A-4147-A177-3AD203B41FA5}">
                      <a16:colId xmlns:a16="http://schemas.microsoft.com/office/drawing/2014/main" val="1699050410"/>
                    </a:ext>
                  </a:extLst>
                </a:gridCol>
                <a:gridCol w="903087">
                  <a:extLst>
                    <a:ext uri="{9D8B030D-6E8A-4147-A177-3AD203B41FA5}">
                      <a16:colId xmlns:a16="http://schemas.microsoft.com/office/drawing/2014/main" val="440415281"/>
                    </a:ext>
                  </a:extLst>
                </a:gridCol>
              </a:tblGrid>
              <a:tr h="158959">
                <a:tc>
                  <a:txBody>
                    <a:bodyPr/>
                    <a:lstStyle/>
                    <a:p>
                      <a:pPr marL="0" marR="0" lvl="0" indent="0" algn="l"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bg1"/>
                          </a:solidFill>
                          <a:effectLst/>
                          <a:latin typeface="Arial" panose="020B0604020202020204" pitchFamily="34" charset="0"/>
                          <a:ea typeface="+mn-ea"/>
                          <a:cs typeface="+mn-cs"/>
                          <a:sym typeface=""/>
                        </a:rPr>
                        <a:t>Analysis</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bg1"/>
                          </a:solidFill>
                          <a:effectLst/>
                          <a:latin typeface="Arial" panose="020B0604020202020204" pitchFamily="34" charset="0"/>
                          <a:ea typeface="+mn-ea"/>
                          <a:cs typeface="+mn-cs"/>
                          <a:sym typeface=""/>
                        </a:rPr>
                        <a:t>N studies</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bg1"/>
                          </a:solidFill>
                          <a:effectLst/>
                          <a:latin typeface="Arial" panose="020B0604020202020204" pitchFamily="34" charset="0"/>
                          <a:ea typeface="+mn-ea"/>
                          <a:cs typeface="+mn-cs"/>
                          <a:sym typeface=""/>
                        </a:rPr>
                        <a:t>Pooled prevalence (%)</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bg1"/>
                          </a:solidFill>
                          <a:effectLst/>
                          <a:latin typeface="Arial" panose="020B0604020202020204" pitchFamily="34" charset="0"/>
                          <a:ea typeface="+mn-ea"/>
                          <a:cs typeface="+mn-cs"/>
                          <a:sym typeface=""/>
                        </a:rPr>
                        <a:t>95% CI</a:t>
                      </a: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3859813773"/>
                  </a:ext>
                </a:extLst>
              </a:tr>
              <a:tr h="173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Employment at the end of follow-up </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70</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32.5 </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28.5, 36.9</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107919881"/>
                  </a:ext>
                </a:extLst>
              </a:tr>
              <a:tr h="173995">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00" b="1"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Study-year group</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58420" algn="ctr" defTabSz="914400">
                        <a:lnSpc>
                          <a:spcPts val="695"/>
                        </a:lnSpc>
                        <a:spcBef>
                          <a:spcPts val="65"/>
                        </a:spcBef>
                        <a:buNone/>
                      </a:pPr>
                      <a:endParaRPr lang="en-GB" sz="1000" noProof="0">
                        <a:effectLst/>
                        <a:latin typeface="Century" panose="02040604050505020304" pitchFamily="18" charset="0"/>
                        <a:ea typeface="Century" panose="02040604050505020304" pitchFamily="18" charset="0"/>
                        <a:cs typeface="Century" panose="02040604050505020304" pitchFamily="18" charset="0"/>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182880" algn="ctr" defTabSz="914400">
                        <a:lnSpc>
                          <a:spcPts val="695"/>
                        </a:lnSpc>
                        <a:spcBef>
                          <a:spcPts val="65"/>
                        </a:spcBef>
                        <a:buNone/>
                      </a:pPr>
                      <a:endParaRPr lang="en-GB" sz="1000" noProof="0">
                        <a:effectLst/>
                        <a:latin typeface="Century" panose="02040604050505020304" pitchFamily="18" charset="0"/>
                        <a:ea typeface="Century" panose="02040604050505020304" pitchFamily="18" charset="0"/>
                        <a:cs typeface="Century" panose="02040604050505020304" pitchFamily="18" charset="0"/>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88620" algn="ctr" defTabSz="914400">
                        <a:lnSpc>
                          <a:spcPts val="695"/>
                        </a:lnSpc>
                        <a:spcBef>
                          <a:spcPts val="65"/>
                        </a:spcBef>
                        <a:buNone/>
                      </a:pPr>
                      <a:endParaRPr lang="en-GB" sz="1000" noProof="0">
                        <a:effectLst/>
                        <a:latin typeface="Century" panose="02040604050505020304" pitchFamily="18" charset="0"/>
                        <a:ea typeface="Century" panose="02040604050505020304" pitchFamily="18" charset="0"/>
                        <a:cs typeface="Century" panose="02040604050505020304" pitchFamily="18" charset="0"/>
                      </a:endParaRP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246278131"/>
                  </a:ext>
                </a:extLst>
              </a:tr>
              <a:tr h="173995">
                <a:tc>
                  <a:txBody>
                    <a:bodyPr/>
                    <a:lstStyle/>
                    <a:p>
                      <a:pPr marL="108000" marR="0" lvl="0" indent="0" algn="l"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1968–1998</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16</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34.8</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 25.4, 45.5</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997063939"/>
                  </a:ext>
                </a:extLst>
              </a:tr>
              <a:tr h="173995">
                <a:tc>
                  <a:txBody>
                    <a:bodyPr/>
                    <a:lstStyle/>
                    <a:p>
                      <a:pPr marL="108000" marR="0" lvl="0" indent="0" algn="l"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1999–2007</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17</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29.2</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21.3, 38.5</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014536975"/>
                  </a:ext>
                </a:extLst>
              </a:tr>
              <a:tr h="173995">
                <a:tc>
                  <a:txBody>
                    <a:bodyPr/>
                    <a:lstStyle/>
                    <a:p>
                      <a:pPr marL="108000" marR="0" lvl="0" indent="0" algn="l"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2008–2011</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16</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35.1</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26.8, 44.3</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093561846"/>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2012–2021</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20</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31.1</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24.2, 38.9 </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549106005"/>
                  </a:ext>
                </a:extLst>
              </a:tr>
              <a:tr h="173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Study region</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639970219"/>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Asia</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9</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30.7</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20.8, 42.8</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045684162"/>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Australia and New Zealand</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4</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35.5</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25.7, 46.7</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419059410"/>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Europe</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43</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32.6</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27.3, 38.0</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385359036"/>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Multicentre</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14.3</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11.5, 17.7</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145666935"/>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North America</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13</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36.9</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25.9, 49.4 </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534963271"/>
                  </a:ext>
                </a:extLst>
              </a:tr>
              <a:tr h="173995">
                <a:tc>
                  <a:txBody>
                    <a:bodyPr/>
                    <a:lstStyle/>
                    <a:p>
                      <a:pPr marL="0" marR="0" lvl="0" indent="0" algn="l"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Assessment type</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endPar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endParaRP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184626553"/>
                  </a:ext>
                </a:extLst>
              </a:tr>
              <a:tr h="173995">
                <a:tc>
                  <a:txBody>
                    <a:bodyPr/>
                    <a:lstStyle/>
                    <a:p>
                      <a:pPr marL="10800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Case notes</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12</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32.5</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24.0, 42.5</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754166805"/>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Interview</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49</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34.0</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29.1, 38.9</a:t>
                      </a:r>
                    </a:p>
                  </a:txBody>
                  <a:tcPr marL="36000" marR="36000" marT="0" marB="3600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776882173"/>
                  </a:ext>
                </a:extLst>
              </a:tr>
              <a:tr h="173995">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Combination</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7</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29.2 </a:t>
                      </a:r>
                    </a:p>
                  </a:txBody>
                  <a:tcPr marL="36000" marR="36000" marT="0" marB="3600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lumMod val="100000"/>
                      </a:schemeClr>
                    </a:solidFill>
                  </a:tcPr>
                </a:tc>
                <a:tc>
                  <a:txBody>
                    <a:bodyPr/>
                    <a:lstStyle/>
                    <a:p>
                      <a:pPr marL="36000" marR="0" lvl="1"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Arial" panose="020B0604020202020204" pitchFamily="34" charset="0"/>
                          <a:ea typeface="+mn-ea"/>
                          <a:cs typeface="+mn-cs"/>
                          <a:sym typeface=""/>
                        </a:rPr>
                        <a:t>17.9, 43.8 </a:t>
                      </a:r>
                    </a:p>
                  </a:txBody>
                  <a:tcPr marL="36000" marR="36000" marT="0" marB="3600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bg1">
                        <a:lumMod val="100000"/>
                      </a:schemeClr>
                    </a:solidFill>
                  </a:tcPr>
                </a:tc>
                <a:extLst>
                  <a:ext uri="{0D108BD9-81ED-4DB2-BD59-A6C34878D82A}">
                    <a16:rowId xmlns:a16="http://schemas.microsoft.com/office/drawing/2014/main" val="4240803165"/>
                  </a:ext>
                </a:extLst>
              </a:tr>
            </a:tbl>
          </a:graphicData>
        </a:graphic>
      </p:graphicFrame>
      <p:graphicFrame>
        <p:nvGraphicFramePr>
          <p:cNvPr id="11" name="Table 10">
            <a:extLst>
              <a:ext uri="{FF2B5EF4-FFF2-40B4-BE49-F238E27FC236}">
                <a16:creationId xmlns:a16="http://schemas.microsoft.com/office/drawing/2014/main" id="{5F5A2FEA-9F99-2B59-A06B-208F85097E45}"/>
              </a:ext>
            </a:extLst>
          </p:cNvPr>
          <p:cNvGraphicFramePr>
            <a:graphicFrameLocks noGrp="1"/>
          </p:cNvGraphicFramePr>
          <p:nvPr>
            <p:extLst>
              <p:ext uri="{D42A27DB-BD31-4B8C-83A1-F6EECF244321}">
                <p14:modId xmlns:p14="http://schemas.microsoft.com/office/powerpoint/2010/main" val="699061526"/>
              </p:ext>
            </p:extLst>
          </p:nvPr>
        </p:nvGraphicFramePr>
        <p:xfrm>
          <a:off x="6145655" y="2099025"/>
          <a:ext cx="5328000" cy="3166800"/>
        </p:xfrm>
        <a:graphic>
          <a:graphicData uri="http://schemas.openxmlformats.org/drawingml/2006/table">
            <a:tbl>
              <a:tblPr firstRow="1" bandRow="1">
                <a:effectLst/>
                <a:tableStyleId>{2D5ABB26-0587-4C30-8999-92F81FD0307C}</a:tableStyleId>
              </a:tblPr>
              <a:tblGrid>
                <a:gridCol w="2121295">
                  <a:extLst>
                    <a:ext uri="{9D8B030D-6E8A-4147-A177-3AD203B41FA5}">
                      <a16:colId xmlns:a16="http://schemas.microsoft.com/office/drawing/2014/main" val="735239948"/>
                    </a:ext>
                  </a:extLst>
                </a:gridCol>
                <a:gridCol w="819415">
                  <a:extLst>
                    <a:ext uri="{9D8B030D-6E8A-4147-A177-3AD203B41FA5}">
                      <a16:colId xmlns:a16="http://schemas.microsoft.com/office/drawing/2014/main" val="429267470"/>
                    </a:ext>
                  </a:extLst>
                </a:gridCol>
                <a:gridCol w="1567664">
                  <a:extLst>
                    <a:ext uri="{9D8B030D-6E8A-4147-A177-3AD203B41FA5}">
                      <a16:colId xmlns:a16="http://schemas.microsoft.com/office/drawing/2014/main" val="1699050410"/>
                    </a:ext>
                  </a:extLst>
                </a:gridCol>
                <a:gridCol w="819626">
                  <a:extLst>
                    <a:ext uri="{9D8B030D-6E8A-4147-A177-3AD203B41FA5}">
                      <a16:colId xmlns:a16="http://schemas.microsoft.com/office/drawing/2014/main" val="440415281"/>
                    </a:ext>
                  </a:extLst>
                </a:gridCol>
              </a:tblGrid>
              <a:tr h="175078">
                <a:tc>
                  <a:txBody>
                    <a:bodyPr/>
                    <a:lstStyle/>
                    <a:p>
                      <a:pPr marL="0" marR="0" lvl="0" indent="0" algn="l" defTabSz="914400" rtl="0" eaLnBrk="1" fontAlgn="auto" hangingPunct="1">
                        <a:lnSpc>
                          <a:spcPct val="100000"/>
                        </a:lnSpc>
                        <a:spcBef>
                          <a:spcPts val="600"/>
                        </a:spcBef>
                        <a:spcAft>
                          <a:spcPts val="0"/>
                        </a:spcAft>
                        <a:buFontTx/>
                        <a:buNone/>
                      </a:pPr>
                      <a:r>
                        <a:rPr lang="en-GB" sz="1000" b="1" i="0" u="none" strike="noStrike" kern="1200" cap="none" spc="0" normalizeH="0" baseline="0" noProof="0">
                          <a:solidFill>
                            <a:schemeClr val="bg1"/>
                          </a:solidFill>
                          <a:effectLst/>
                          <a:latin typeface="+mn-lt"/>
                          <a:ea typeface="+mn-ea"/>
                          <a:cs typeface="+mn-cs"/>
                          <a:sym typeface=""/>
                        </a:rPr>
                        <a:t>Analysis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1" i="0" u="none" strike="noStrike" kern="1200" cap="none" spc="0" normalizeH="0" baseline="0" noProof="0">
                          <a:solidFill>
                            <a:schemeClr val="bg1"/>
                          </a:solidFill>
                          <a:effectLst/>
                          <a:latin typeface="+mn-lt"/>
                          <a:ea typeface="+mn-ea"/>
                          <a:cs typeface="+mn-cs"/>
                          <a:sym typeface=""/>
                        </a:rPr>
                        <a:t>N studies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1" i="0" u="none" strike="noStrike" kern="1200" cap="none" spc="0" normalizeH="0" baseline="0" noProof="0">
                          <a:solidFill>
                            <a:schemeClr val="bg1"/>
                          </a:solidFill>
                          <a:effectLst/>
                          <a:latin typeface="+mn-lt"/>
                          <a:ea typeface="+mn-ea"/>
                          <a:cs typeface="+mn-cs"/>
                          <a:sym typeface=""/>
                        </a:rPr>
                        <a:t>Pooled prevalence (%)</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1" i="0" u="none" strike="noStrike" kern="1200" cap="none" spc="0" normalizeH="0" baseline="0" noProof="0">
                          <a:solidFill>
                            <a:schemeClr val="bg1"/>
                          </a:solidFill>
                          <a:effectLst/>
                          <a:latin typeface="+mn-lt"/>
                          <a:ea typeface="+mn-ea"/>
                          <a:cs typeface="+mn-cs"/>
                          <a:sym typeface=""/>
                        </a:rPr>
                        <a:t>95% CI</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3859813773"/>
                  </a:ext>
                </a:extLst>
              </a:tr>
              <a:tr h="175078">
                <a:tc>
                  <a:txBody>
                    <a:bodyPr/>
                    <a:lstStyle/>
                    <a:p>
                      <a:pPr marL="0" marR="0" lvl="0" indent="0" algn="l"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tx1">
                              <a:lumMod val="100000"/>
                            </a:schemeClr>
                          </a:solidFill>
                          <a:effectLst/>
                          <a:latin typeface="+mn-lt"/>
                          <a:ea typeface="+mn-ea"/>
                          <a:cs typeface="+mn-cs"/>
                          <a:sym typeface=""/>
                        </a:rPr>
                        <a:t>Setting</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algn="ctr" defTabSz="914400">
                        <a:lnSpc>
                          <a:spcPts val="685"/>
                        </a:lnSpc>
                        <a:spcBef>
                          <a:spcPts val="270"/>
                        </a:spcBef>
                        <a:buNone/>
                      </a:pPr>
                      <a:endParaRPr lang="en-GB" sz="1000" noProof="0">
                        <a:effectLst/>
                        <a:latin typeface="+mn-lt"/>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algn="ctr" defTabSz="914400">
                        <a:lnSpc>
                          <a:spcPts val="685"/>
                        </a:lnSpc>
                        <a:spcBef>
                          <a:spcPts val="270"/>
                        </a:spcBef>
                        <a:buNone/>
                      </a:pPr>
                      <a:endParaRPr lang="en-GB" sz="1000" noProof="0">
                        <a:effectLst/>
                        <a:latin typeface="+mn-lt"/>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algn="ctr" defTabSz="914400">
                        <a:lnSpc>
                          <a:spcPts val="685"/>
                        </a:lnSpc>
                        <a:spcBef>
                          <a:spcPts val="270"/>
                        </a:spcBef>
                        <a:buNone/>
                      </a:pPr>
                      <a:endParaRPr lang="en-GB" sz="1000" noProof="0">
                        <a:effectLst/>
                        <a:latin typeface="+mn-lt"/>
                      </a:endParaRP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528466304"/>
                  </a:ext>
                </a:extLst>
              </a:tr>
              <a:tr h="175078">
                <a:tc>
                  <a:txBody>
                    <a:bodyPr/>
                    <a:lstStyle/>
                    <a:p>
                      <a:pPr marL="10800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Adult psychiatric hospitals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34</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29.2</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23.9, 35.2</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892701847"/>
                  </a:ext>
                </a:extLst>
              </a:tr>
              <a:tr h="316701">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Community and early</a:t>
                      </a:r>
                      <a:br>
                        <a:rPr lang="en-GB" sz="1000" b="0" i="0" u="none" strike="noStrike" kern="1200" cap="none" spc="0" normalizeH="0" baseline="0" noProof="0">
                          <a:solidFill>
                            <a:schemeClr val="tx1">
                              <a:lumMod val="100000"/>
                            </a:schemeClr>
                          </a:solidFill>
                          <a:effectLst/>
                          <a:latin typeface="+mn-lt"/>
                          <a:ea typeface="+mn-ea"/>
                          <a:cs typeface="+mn-cs"/>
                          <a:sym typeface=""/>
                        </a:rPr>
                      </a:br>
                      <a:r>
                        <a:rPr lang="en-GB" sz="1000" b="0" i="0" u="none" strike="noStrike" kern="1200" cap="none" spc="0" normalizeH="0" baseline="0" noProof="0">
                          <a:solidFill>
                            <a:schemeClr val="tx1">
                              <a:lumMod val="100000"/>
                            </a:schemeClr>
                          </a:solidFill>
                          <a:effectLst/>
                          <a:latin typeface="+mn-lt"/>
                          <a:ea typeface="+mn-ea"/>
                          <a:cs typeface="+mn-cs"/>
                          <a:sym typeface=""/>
                        </a:rPr>
                        <a:t>intervention services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31.2</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24.7, 38.6</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200032506"/>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In-/outpatient psychiatric services </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27</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33.8</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28.1, 40.0</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3343114768"/>
                  </a:ext>
                </a:extLst>
              </a:tr>
              <a:tr h="1750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cap="none" spc="0" normalizeH="0" baseline="0" noProof="0">
                          <a:solidFill>
                            <a:schemeClr val="tx1">
                              <a:lumMod val="100000"/>
                            </a:schemeClr>
                          </a:solidFill>
                          <a:effectLst/>
                          <a:latin typeface="+mn-lt"/>
                          <a:ea typeface="+mn-ea"/>
                          <a:cs typeface="+mn-cs"/>
                          <a:sym typeface=""/>
                        </a:rPr>
                        <a:t>Follow-up categories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022830243"/>
                  </a:ext>
                </a:extLst>
              </a:tr>
              <a:tr h="175078">
                <a:tc>
                  <a:txBody>
                    <a:bodyPr/>
                    <a:lstStyle/>
                    <a:p>
                      <a:pPr marL="10800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1–2 years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15</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43.0</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36.5, 44.3</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137749824"/>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3–5 years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22</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32.6</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24.6, 41.8</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802595368"/>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&gt;6 years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30</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26.8</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22.5, 31.5 </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884968530"/>
                  </a:ext>
                </a:extLst>
              </a:tr>
              <a:tr h="175078">
                <a:tc>
                  <a:txBody>
                    <a:bodyPr/>
                    <a:lstStyle/>
                    <a:p>
                      <a:pPr marL="0" marR="0" lvl="0" indent="0" algn="l" defTabSz="914400" rtl="0" eaLnBrk="1" fontAlgn="auto" hangingPunct="1">
                        <a:lnSpc>
                          <a:spcPct val="100000"/>
                        </a:lnSpc>
                        <a:spcBef>
                          <a:spcPts val="0"/>
                        </a:spcBef>
                        <a:spcAft>
                          <a:spcPts val="0"/>
                        </a:spcAft>
                        <a:buFontTx/>
                        <a:buNone/>
                      </a:pPr>
                      <a:r>
                        <a:rPr lang="en-GB" sz="1000" b="1" i="0" u="none" strike="noStrike" kern="1200" cap="none" spc="0" normalizeH="0" baseline="0" noProof="0">
                          <a:solidFill>
                            <a:schemeClr val="tx1">
                              <a:lumMod val="100000"/>
                            </a:schemeClr>
                          </a:solidFill>
                          <a:effectLst/>
                          <a:latin typeface="+mn-lt"/>
                          <a:ea typeface="+mn-ea"/>
                          <a:cs typeface="+mn-cs"/>
                          <a:sym typeface=""/>
                        </a:rPr>
                        <a:t>Societal status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693319907"/>
                  </a:ext>
                </a:extLst>
              </a:tr>
              <a:tr h="175078">
                <a:tc>
                  <a:txBody>
                    <a:bodyPr/>
                    <a:lstStyle/>
                    <a:p>
                      <a:pPr marL="10800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High income</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62</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33.4</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29.7, 37.9</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295495182"/>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Middle income </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7</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28.1</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GB" sz="1000" b="0" i="0" u="none" strike="noStrike" kern="1200" cap="none" spc="0" normalizeH="0" baseline="0" noProof="0">
                          <a:solidFill>
                            <a:schemeClr val="tx1">
                              <a:lumMod val="100000"/>
                            </a:schemeClr>
                          </a:solidFill>
                          <a:effectLst/>
                          <a:latin typeface="+mn-lt"/>
                          <a:ea typeface="+mn-ea"/>
                          <a:cs typeface="+mn-cs"/>
                          <a:sym typeface=""/>
                        </a:rPr>
                        <a:t>15.4, 45.6</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090437986"/>
                  </a:ext>
                </a:extLst>
              </a:tr>
              <a:tr h="175078">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00" b="1" i="0" u="none" strike="noStrike" kern="1200" cap="none" spc="0" normalizeH="0" baseline="0" noProof="0">
                          <a:solidFill>
                            <a:schemeClr val="tx1">
                              <a:lumMod val="100000"/>
                            </a:schemeClr>
                          </a:solidFill>
                          <a:effectLst/>
                          <a:latin typeface="+mn-lt"/>
                          <a:ea typeface="+mn-ea"/>
                          <a:cs typeface="+mn-cs"/>
                          <a:sym typeface=""/>
                        </a:rPr>
                        <a:t>Diagnosis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endParaRPr lang="en-GB" sz="1000" b="0" i="0" u="none" strike="noStrike" kern="1200" cap="none" spc="0" normalizeH="0" baseline="0" noProof="0">
                        <a:solidFill>
                          <a:schemeClr val="tx1">
                            <a:lumMod val="100000"/>
                          </a:schemeClr>
                        </a:solidFill>
                        <a:effectLst/>
                        <a:latin typeface="+mn-lt"/>
                        <a:ea typeface="+mn-ea"/>
                        <a:cs typeface="+mn-cs"/>
                      </a:endParaRP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819452590"/>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Affective</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3</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58.4</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 26.6, 84.5</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889178142"/>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FEP</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24</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25.9</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29.4, 42.3</a:t>
                      </a:r>
                    </a:p>
                  </a:txBody>
                  <a:tcPr marL="36000" marR="36000" marT="3600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2820691269"/>
                  </a:ext>
                </a:extLst>
              </a:tr>
              <a:tr h="175078">
                <a:tc>
                  <a:txBody>
                    <a:bodyPr/>
                    <a:lstStyle/>
                    <a:p>
                      <a:pPr marL="108000" marR="0" lvl="0" indent="0" algn="l" defTabSz="914400" rtl="0" eaLnBrk="1" fontAlgn="auto" latinLnBrk="0" hangingPunct="1">
                        <a:lnSpc>
                          <a:spcPct val="100000"/>
                        </a:lnSpc>
                        <a:spcBef>
                          <a:spcPts val="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FES</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41</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29.9</a:t>
                      </a:r>
                    </a:p>
                  </a:txBody>
                  <a:tcPr marL="36000" marR="36000" marT="3600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FontTx/>
                        <a:buNone/>
                      </a:pPr>
                      <a:r>
                        <a:rPr lang="en-GB" sz="1000" b="0" i="0" u="none" strike="noStrike" kern="1200" cap="none" spc="0" normalizeH="0" baseline="0" noProof="0">
                          <a:solidFill>
                            <a:schemeClr val="tx1">
                              <a:lumMod val="100000"/>
                            </a:schemeClr>
                          </a:solidFill>
                          <a:effectLst/>
                          <a:latin typeface="+mn-lt"/>
                          <a:ea typeface="+mn-ea"/>
                          <a:cs typeface="+mn-cs"/>
                          <a:sym typeface=""/>
                        </a:rPr>
                        <a:t>24.6, 35.8</a:t>
                      </a:r>
                    </a:p>
                  </a:txBody>
                  <a:tcPr marL="36000" marR="36000" marT="36000" marB="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0511034"/>
                  </a:ext>
                </a:extLst>
              </a:tr>
            </a:tbl>
          </a:graphicData>
        </a:graphic>
      </p:graphicFrame>
      <p:sp>
        <p:nvSpPr>
          <p:cNvPr id="2" name="Rectangle: Rounded Corners 1">
            <a:extLst>
              <a:ext uri="{FF2B5EF4-FFF2-40B4-BE49-F238E27FC236}">
                <a16:creationId xmlns:a16="http://schemas.microsoft.com/office/drawing/2014/main" id="{8507FDDF-09FD-B56C-96B2-C189DFEE3A53}"/>
              </a:ext>
            </a:extLst>
          </p:cNvPr>
          <p:cNvSpPr/>
          <p:nvPr/>
        </p:nvSpPr>
        <p:spPr>
          <a:xfrm>
            <a:off x="522858" y="5396628"/>
            <a:ext cx="11127806" cy="578882"/>
          </a:xfrm>
          <a:prstGeom prst="roundRect">
            <a:avLst/>
          </a:prstGeom>
          <a:solidFill>
            <a:schemeClr val="accent4">
              <a:lumMod val="40000"/>
              <a:lumOff val="60000"/>
            </a:schemeClr>
          </a:solidFill>
        </p:spPr>
        <p:txBody>
          <a:bodyPr wrap="square">
            <a:spAutoFit/>
          </a:bodyPr>
          <a:lstStyle/>
          <a:p>
            <a:pPr algn="ctr"/>
            <a:r>
              <a:rPr lang="en-GB" sz="1400" dirty="0">
                <a:solidFill>
                  <a:srgbClr val="3F1A01"/>
                </a:solidFill>
              </a:rPr>
              <a:t>Ater an average follow-up of </a:t>
            </a:r>
            <a:r>
              <a:rPr lang="en-GB" sz="1400" b="1" dirty="0">
                <a:solidFill>
                  <a:srgbClr val="3F1A01"/>
                </a:solidFill>
              </a:rPr>
              <a:t>8.3 years</a:t>
            </a:r>
            <a:r>
              <a:rPr lang="en-GB" sz="1400" noProof="0" dirty="0">
                <a:solidFill>
                  <a:srgbClr val="3F1A01"/>
                </a:solidFill>
              </a:rPr>
              <a:t>, </a:t>
            </a:r>
            <a:r>
              <a:rPr lang="en-GB" sz="1400" b="1" noProof="0" dirty="0">
                <a:solidFill>
                  <a:srgbClr val="3F1A01"/>
                </a:solidFill>
              </a:rPr>
              <a:t>32.5%</a:t>
            </a:r>
            <a:r>
              <a:rPr lang="en-GB" sz="1400" noProof="0" dirty="0">
                <a:solidFill>
                  <a:srgbClr val="3F1A01"/>
                </a:solidFill>
              </a:rPr>
              <a:t> </a:t>
            </a:r>
            <a:r>
              <a:rPr lang="en-GB" sz="1400" dirty="0">
                <a:solidFill>
                  <a:srgbClr val="3F1A01"/>
                </a:solidFill>
              </a:rPr>
              <a:t>of people with FEP disorders </a:t>
            </a:r>
            <a:r>
              <a:rPr lang="en-GB" sz="1400" noProof="0" dirty="0">
                <a:solidFill>
                  <a:srgbClr val="3F1A01"/>
                </a:solidFill>
              </a:rPr>
              <a:t>were in work</a:t>
            </a:r>
            <a:r>
              <a:rPr lang="en-GB" sz="1400" dirty="0">
                <a:solidFill>
                  <a:srgbClr val="3F1A01"/>
                </a:solidFill>
              </a:rPr>
              <a:t>, and consistently low employment rates were reported across the decades, </a:t>
            </a:r>
            <a:r>
              <a:rPr lang="en-GB" sz="1400" noProof="0" dirty="0">
                <a:solidFill>
                  <a:srgbClr val="3F1A01"/>
                </a:solidFill>
              </a:rPr>
              <a:t>highlighting substantial </a:t>
            </a:r>
            <a:r>
              <a:rPr lang="en-GB" sz="1400" b="1" noProof="0" dirty="0">
                <a:solidFill>
                  <a:srgbClr val="3F1A01"/>
                </a:solidFill>
              </a:rPr>
              <a:t>functional recovery challenges </a:t>
            </a:r>
            <a:r>
              <a:rPr lang="en-GB" sz="1400" noProof="0" dirty="0">
                <a:solidFill>
                  <a:srgbClr val="3F1A01"/>
                </a:solidFill>
              </a:rPr>
              <a:t>for people with FEP disorders</a:t>
            </a:r>
          </a:p>
        </p:txBody>
      </p:sp>
    </p:spTree>
    <p:extLst>
      <p:ext uri="{BB962C8B-B14F-4D97-AF65-F5344CB8AC3E}">
        <p14:creationId xmlns:p14="http://schemas.microsoft.com/office/powerpoint/2010/main" val="1718940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F02D6-63DB-7FA7-B9ED-20513E3BD9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1F5646-8DB0-E410-C337-ED2974DA4019}"/>
              </a:ext>
            </a:extLst>
          </p:cNvPr>
          <p:cNvSpPr>
            <a:spLocks noGrp="1"/>
          </p:cNvSpPr>
          <p:nvPr>
            <p:ph type="title"/>
          </p:nvPr>
        </p:nvSpPr>
        <p:spPr>
          <a:xfrm>
            <a:off x="1219200" y="546100"/>
            <a:ext cx="6642100" cy="2105818"/>
          </a:xfrm>
        </p:spPr>
        <p:txBody>
          <a:bodyPr/>
          <a:lstStyle/>
          <a:p>
            <a:r>
              <a:rPr lang="en-GB" noProof="0"/>
              <a:t>Risk and protective factors for schizophrenia onset and disease course</a:t>
            </a:r>
          </a:p>
        </p:txBody>
      </p:sp>
      <p:sp>
        <p:nvSpPr>
          <p:cNvPr id="5" name="Text Placeholder 4">
            <a:extLst>
              <a:ext uri="{FF2B5EF4-FFF2-40B4-BE49-F238E27FC236}">
                <a16:creationId xmlns:a16="http://schemas.microsoft.com/office/drawing/2014/main" id="{0B6F58CA-0531-CD18-FC97-14D077F7DD0C}"/>
              </a:ext>
            </a:extLst>
          </p:cNvPr>
          <p:cNvSpPr>
            <a:spLocks noGrp="1"/>
          </p:cNvSpPr>
          <p:nvPr>
            <p:ph type="body" idx="1"/>
          </p:nvPr>
        </p:nvSpPr>
        <p:spPr>
          <a:xfrm>
            <a:off x="1219200" y="2678906"/>
            <a:ext cx="6642100" cy="1500187"/>
          </a:xfrm>
        </p:spPr>
        <p:txBody>
          <a:bodyPr/>
          <a:lstStyle/>
          <a:p>
            <a:endParaRPr lang="en-GB" noProof="0">
              <a:solidFill>
                <a:schemeClr val="accent3">
                  <a:lumMod val="50000"/>
                </a:schemeClr>
              </a:solidFill>
            </a:endParaRPr>
          </a:p>
        </p:txBody>
      </p:sp>
    </p:spTree>
    <p:extLst>
      <p:ext uri="{BB962C8B-B14F-4D97-AF65-F5344CB8AC3E}">
        <p14:creationId xmlns:p14="http://schemas.microsoft.com/office/powerpoint/2010/main" val="3983171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32C0D-EE1A-A128-DD4D-BE0D15F92227}"/>
            </a:ext>
          </a:extLst>
        </p:cNvPr>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id="{1D3506F1-DCD1-2243-3B13-09891BDF9C87}"/>
              </a:ext>
            </a:extLst>
          </p:cNvPr>
          <p:cNvSpPr/>
          <p:nvPr/>
        </p:nvSpPr>
        <p:spPr>
          <a:xfrm>
            <a:off x="561048" y="1409700"/>
            <a:ext cx="5384008" cy="4725855"/>
          </a:xfrm>
          <a:prstGeom prst="roundRect">
            <a:avLst>
              <a:gd name="adj" fmla="val 0"/>
            </a:avLst>
          </a:prstGeom>
          <a:solidFill>
            <a:schemeClr val="accent3">
              <a:lumMod val="20000"/>
              <a:lumOff val="80000"/>
            </a:schemeClr>
          </a:solidFill>
        </p:spPr>
        <p:txBody>
          <a:bodyPr wrap="square">
            <a:noAutofit/>
          </a:bodyPr>
          <a:lstStyle/>
          <a:p>
            <a:pPr algn="ctr"/>
            <a:endParaRPr lang="en-GB" sz="1600" b="1" baseline="30000">
              <a:solidFill>
                <a:schemeClr val="bg1"/>
              </a:solidFill>
            </a:endParaRPr>
          </a:p>
        </p:txBody>
      </p:sp>
      <p:sp>
        <p:nvSpPr>
          <p:cNvPr id="90" name="Rectangle: Rounded Corners 89">
            <a:extLst>
              <a:ext uri="{FF2B5EF4-FFF2-40B4-BE49-F238E27FC236}">
                <a16:creationId xmlns:a16="http://schemas.microsoft.com/office/drawing/2014/main" id="{4E50C758-6349-94B5-B82B-1F32C4A1397A}"/>
              </a:ext>
            </a:extLst>
          </p:cNvPr>
          <p:cNvSpPr/>
          <p:nvPr/>
        </p:nvSpPr>
        <p:spPr>
          <a:xfrm>
            <a:off x="6308725" y="1409700"/>
            <a:ext cx="5384008" cy="4725855"/>
          </a:xfrm>
          <a:prstGeom prst="roundRect">
            <a:avLst>
              <a:gd name="adj" fmla="val 0"/>
            </a:avLst>
          </a:prstGeom>
          <a:solidFill>
            <a:schemeClr val="accent5">
              <a:lumMod val="20000"/>
              <a:lumOff val="80000"/>
            </a:schemeClr>
          </a:solidFill>
        </p:spPr>
        <p:txBody>
          <a:bodyPr wrap="square">
            <a:noAutofit/>
          </a:bodyPr>
          <a:lstStyle/>
          <a:p>
            <a:pPr algn="ctr"/>
            <a:endParaRPr lang="en-GB" sz="1600" b="1" baseline="30000">
              <a:solidFill>
                <a:schemeClr val="bg1"/>
              </a:solidFill>
            </a:endParaRPr>
          </a:p>
        </p:txBody>
      </p:sp>
      <p:sp>
        <p:nvSpPr>
          <p:cNvPr id="18" name="Text Placeholder 17">
            <a:extLst>
              <a:ext uri="{FF2B5EF4-FFF2-40B4-BE49-F238E27FC236}">
                <a16:creationId xmlns:a16="http://schemas.microsoft.com/office/drawing/2014/main" id="{B9575C65-CC71-BB1B-4250-9689058044D2}"/>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94EAEB5D-C6F5-2F5B-1FCD-B0A80E85428C}"/>
              </a:ext>
            </a:extLst>
          </p:cNvPr>
          <p:cNvSpPr>
            <a:spLocks noGrp="1"/>
          </p:cNvSpPr>
          <p:nvPr>
            <p:ph type="title"/>
          </p:nvPr>
        </p:nvSpPr>
        <p:spPr/>
        <p:txBody>
          <a:bodyPr/>
          <a:lstStyle/>
          <a:p>
            <a:r>
              <a:rPr lang="en-GB" noProof="0"/>
              <a:t>Risk factors and population attributable fraction </a:t>
            </a:r>
            <a:r>
              <a:rPr lang="en-GB"/>
              <a:t>for</a:t>
            </a:r>
            <a:r>
              <a:rPr lang="en-GB" noProof="0"/>
              <a:t> </a:t>
            </a:r>
            <a:r>
              <a:rPr lang="en-GB" noProof="0">
                <a:solidFill>
                  <a:schemeClr val="tx1"/>
                </a:solidFill>
              </a:rPr>
              <a:t>schizophrenia</a:t>
            </a:r>
          </a:p>
        </p:txBody>
      </p:sp>
      <p:sp>
        <p:nvSpPr>
          <p:cNvPr id="5" name="Text Placeholder 4">
            <a:extLst>
              <a:ext uri="{FF2B5EF4-FFF2-40B4-BE49-F238E27FC236}">
                <a16:creationId xmlns:a16="http://schemas.microsoft.com/office/drawing/2014/main" id="{7DE45DF0-FF2A-5375-8991-02D35C335CED}"/>
              </a:ext>
            </a:extLst>
          </p:cNvPr>
          <p:cNvSpPr>
            <a:spLocks noGrp="1"/>
          </p:cNvSpPr>
          <p:nvPr>
            <p:ph type="body" sz="quarter" idx="18"/>
          </p:nvPr>
        </p:nvSpPr>
        <p:spPr/>
        <p:txBody>
          <a:bodyPr/>
          <a:lstStyle/>
          <a:p>
            <a:r>
              <a:rPr lang="en-GB" dirty="0"/>
              <a:t>CNV=copy number variants; SNP=</a:t>
            </a:r>
            <a:r>
              <a:rPr lang="en-US" noProof="0" dirty="0"/>
              <a:t>single nucleotide polymorphism;</a:t>
            </a:r>
            <a:r>
              <a:rPr lang="en-US" dirty="0"/>
              <a:t> PAF=population attributable fraction</a:t>
            </a:r>
            <a:endParaRPr lang="en-US" noProof="0" dirty="0"/>
          </a:p>
          <a:p>
            <a:r>
              <a:rPr lang="en-GB" dirty="0"/>
              <a:t>1. McCutcheon et al. JAMA Psychiatry 2020;77:201‒210</a:t>
            </a:r>
            <a:r>
              <a:rPr lang="en-GB" noProof="0" dirty="0"/>
              <a:t>; 2. </a:t>
            </a:r>
            <a:r>
              <a:rPr lang="en-GB" dirty="0"/>
              <a:t>Jauhar et al. Lancet 2022;399:473‒486; 3. </a:t>
            </a:r>
            <a:r>
              <a:rPr lang="en-US" dirty="0"/>
              <a:t>Robinson  &amp; Bergen. Front Genet 2021;12:686666; </a:t>
            </a:r>
            <a:br>
              <a:rPr lang="en-US" dirty="0"/>
            </a:br>
            <a:r>
              <a:rPr lang="en-US" dirty="0"/>
              <a:t>4. </a:t>
            </a:r>
            <a:r>
              <a:rPr lang="en-GB" dirty="0" err="1"/>
              <a:t>Dragioti</a:t>
            </a:r>
            <a:r>
              <a:rPr lang="en-GB" dirty="0"/>
              <a:t> et al. Mol Psychiatry 2022;27:3510–3519; 5. Mukadam et al. Lancet Glob Health. 2019;7:e596–e603</a:t>
            </a:r>
            <a:endParaRPr lang="en-US" dirty="0"/>
          </a:p>
        </p:txBody>
      </p:sp>
      <p:sp>
        <p:nvSpPr>
          <p:cNvPr id="6" name="Slide Number Placeholder 5">
            <a:extLst>
              <a:ext uri="{FF2B5EF4-FFF2-40B4-BE49-F238E27FC236}">
                <a16:creationId xmlns:a16="http://schemas.microsoft.com/office/drawing/2014/main" id="{E6BFB3E7-4F68-D7D4-3803-789A6BF82BC4}"/>
              </a:ext>
            </a:extLst>
          </p:cNvPr>
          <p:cNvSpPr>
            <a:spLocks noGrp="1"/>
          </p:cNvSpPr>
          <p:nvPr>
            <p:ph type="sldNum" sz="quarter" idx="4"/>
          </p:nvPr>
        </p:nvSpPr>
        <p:spPr/>
        <p:txBody>
          <a:bodyPr/>
          <a:lstStyle/>
          <a:p>
            <a:fld id="{6DBC486D-4FAB-B746-8B02-8D7C842291C6}" type="slidenum">
              <a:rPr lang="en-GB" noProof="0" smtClean="0"/>
              <a:pPr/>
              <a:t>32</a:t>
            </a:fld>
            <a:endParaRPr lang="en-GB" noProof="0"/>
          </a:p>
        </p:txBody>
      </p:sp>
      <p:grpSp>
        <p:nvGrpSpPr>
          <p:cNvPr id="78" name="Group 77">
            <a:extLst>
              <a:ext uri="{FF2B5EF4-FFF2-40B4-BE49-F238E27FC236}">
                <a16:creationId xmlns:a16="http://schemas.microsoft.com/office/drawing/2014/main" id="{8CC30066-0C5F-6588-D2D8-324E5C225DC5}"/>
              </a:ext>
            </a:extLst>
          </p:cNvPr>
          <p:cNvGrpSpPr/>
          <p:nvPr/>
        </p:nvGrpSpPr>
        <p:grpSpPr>
          <a:xfrm>
            <a:off x="886820" y="2795885"/>
            <a:ext cx="4732464" cy="1925569"/>
            <a:chOff x="687228" y="2818127"/>
            <a:chExt cx="4854893" cy="2915483"/>
          </a:xfrm>
        </p:grpSpPr>
        <p:sp>
          <p:nvSpPr>
            <p:cNvPr id="21" name="Rectangle: Rounded Corners 20">
              <a:extLst>
                <a:ext uri="{FF2B5EF4-FFF2-40B4-BE49-F238E27FC236}">
                  <a16:creationId xmlns:a16="http://schemas.microsoft.com/office/drawing/2014/main" id="{75B1658F-B65F-3948-E946-685401610698}"/>
                </a:ext>
              </a:extLst>
            </p:cNvPr>
            <p:cNvSpPr/>
            <p:nvPr/>
          </p:nvSpPr>
          <p:spPr>
            <a:xfrm>
              <a:off x="687228" y="2818127"/>
              <a:ext cx="4854893" cy="468379"/>
            </a:xfrm>
            <a:prstGeom prst="roundRect">
              <a:avLst/>
            </a:prstGeom>
            <a:solidFill>
              <a:schemeClr val="tx1">
                <a:lumMod val="10000"/>
                <a:lumOff val="90000"/>
              </a:schemeClr>
            </a:solidFill>
            <a:ln w="19050">
              <a:solidFill>
                <a:schemeClr val="tx1">
                  <a:lumMod val="75000"/>
                  <a:lumOff val="2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rPr>
                <a:t>Genetic factors </a:t>
              </a:r>
              <a:r>
                <a:rPr lang="en-GB" sz="1000">
                  <a:solidFill>
                    <a:schemeClr val="tx1"/>
                  </a:solidFill>
                </a:rPr>
                <a:t>e.g. SNPs, CNVs, rare variants</a:t>
              </a:r>
            </a:p>
          </p:txBody>
        </p:sp>
        <p:sp>
          <p:nvSpPr>
            <p:cNvPr id="22" name="Rectangle: Rounded Corners 21">
              <a:extLst>
                <a:ext uri="{FF2B5EF4-FFF2-40B4-BE49-F238E27FC236}">
                  <a16:creationId xmlns:a16="http://schemas.microsoft.com/office/drawing/2014/main" id="{2C681610-8CED-869A-983E-97B07EB8F9B8}"/>
                </a:ext>
              </a:extLst>
            </p:cNvPr>
            <p:cNvSpPr/>
            <p:nvPr/>
          </p:nvSpPr>
          <p:spPr>
            <a:xfrm>
              <a:off x="687228" y="5391616"/>
              <a:ext cx="4854893" cy="341994"/>
            </a:xfrm>
            <a:prstGeom prst="roundRect">
              <a:avLst/>
            </a:prstGeom>
            <a:solidFill>
              <a:schemeClr val="accent2">
                <a:lumMod val="20000"/>
                <a:lumOff val="80000"/>
              </a:schemeClr>
            </a:solidFill>
            <a:ln w="19050">
              <a:solidFill>
                <a:schemeClr val="accent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rPr>
                <a:t>Disease onset</a:t>
              </a:r>
            </a:p>
          </p:txBody>
        </p:sp>
        <p:sp>
          <p:nvSpPr>
            <p:cNvPr id="24" name="Rectangle: Rounded Corners 23">
              <a:extLst>
                <a:ext uri="{FF2B5EF4-FFF2-40B4-BE49-F238E27FC236}">
                  <a16:creationId xmlns:a16="http://schemas.microsoft.com/office/drawing/2014/main" id="{9DEC61E7-2B38-2AF3-6235-7D779CFE4AD4}"/>
                </a:ext>
              </a:extLst>
            </p:cNvPr>
            <p:cNvSpPr/>
            <p:nvPr/>
          </p:nvSpPr>
          <p:spPr>
            <a:xfrm>
              <a:off x="687228" y="3476925"/>
              <a:ext cx="4854893" cy="1774119"/>
            </a:xfrm>
            <a:prstGeom prst="roundRect">
              <a:avLst>
                <a:gd name="adj" fmla="val 12801"/>
              </a:avLst>
            </a:prstGeom>
            <a:solidFill>
              <a:schemeClr val="accent5">
                <a:lumMod val="20000"/>
                <a:lumOff val="80000"/>
              </a:schemeClr>
            </a:solidFill>
            <a:ln w="19050">
              <a:solidFill>
                <a:schemeClr val="accent5"/>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solidFill>
                  <a:schemeClr val="tx1"/>
                </a:solidFill>
              </a:endParaRPr>
            </a:p>
          </p:txBody>
        </p:sp>
        <p:sp>
          <p:nvSpPr>
            <p:cNvPr id="19" name="Arrow: Down 18">
              <a:extLst>
                <a:ext uri="{FF2B5EF4-FFF2-40B4-BE49-F238E27FC236}">
                  <a16:creationId xmlns:a16="http://schemas.microsoft.com/office/drawing/2014/main" id="{8499E487-F29E-E7DE-9250-93ED1295DA3A}"/>
                </a:ext>
              </a:extLst>
            </p:cNvPr>
            <p:cNvSpPr/>
            <p:nvPr/>
          </p:nvSpPr>
          <p:spPr>
            <a:xfrm>
              <a:off x="856210" y="3253740"/>
              <a:ext cx="124714" cy="2389078"/>
            </a:xfrm>
            <a:prstGeom prst="downArrow">
              <a:avLst/>
            </a:prstGeom>
            <a:solidFill>
              <a:schemeClr val="accent4"/>
            </a:solidFill>
            <a:ln w="19050">
              <a:solidFill>
                <a:schemeClr val="accent4"/>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grpSp>
          <p:nvGrpSpPr>
            <p:cNvPr id="77" name="Group 76">
              <a:extLst>
                <a:ext uri="{FF2B5EF4-FFF2-40B4-BE49-F238E27FC236}">
                  <a16:creationId xmlns:a16="http://schemas.microsoft.com/office/drawing/2014/main" id="{52501C70-AEDC-A728-089F-ACF9F9FEFD27}"/>
                </a:ext>
              </a:extLst>
            </p:cNvPr>
            <p:cNvGrpSpPr/>
            <p:nvPr/>
          </p:nvGrpSpPr>
          <p:grpSpPr>
            <a:xfrm>
              <a:off x="1054725" y="3630268"/>
              <a:ext cx="4303434" cy="1553417"/>
              <a:chOff x="1054725" y="3534148"/>
              <a:chExt cx="4303434" cy="1553417"/>
            </a:xfrm>
          </p:grpSpPr>
          <p:sp>
            <p:nvSpPr>
              <p:cNvPr id="25" name="Rectangle: Rounded Corners 24">
                <a:extLst>
                  <a:ext uri="{FF2B5EF4-FFF2-40B4-BE49-F238E27FC236}">
                    <a16:creationId xmlns:a16="http://schemas.microsoft.com/office/drawing/2014/main" id="{D7286AC4-D09A-3814-D135-7E3CE53CCBF6}"/>
                  </a:ext>
                </a:extLst>
              </p:cNvPr>
              <p:cNvSpPr/>
              <p:nvPr/>
            </p:nvSpPr>
            <p:spPr>
              <a:xfrm>
                <a:off x="1210726" y="3570901"/>
                <a:ext cx="1236088" cy="542204"/>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Perinatal complications</a:t>
                </a:r>
              </a:p>
            </p:txBody>
          </p:sp>
          <p:sp>
            <p:nvSpPr>
              <p:cNvPr id="26" name="Rectangle: Rounded Corners 25">
                <a:extLst>
                  <a:ext uri="{FF2B5EF4-FFF2-40B4-BE49-F238E27FC236}">
                    <a16:creationId xmlns:a16="http://schemas.microsoft.com/office/drawing/2014/main" id="{F7EE4B1B-3AB3-ABCD-F36F-2F63F2A5E6BE}"/>
                  </a:ext>
                </a:extLst>
              </p:cNvPr>
              <p:cNvSpPr/>
              <p:nvPr/>
            </p:nvSpPr>
            <p:spPr>
              <a:xfrm>
                <a:off x="4343876" y="3587485"/>
                <a:ext cx="949325" cy="419818"/>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Maternal infections</a:t>
                </a:r>
              </a:p>
            </p:txBody>
          </p:sp>
          <p:sp>
            <p:nvSpPr>
              <p:cNvPr id="27" name="Rectangle: Rounded Corners 26">
                <a:extLst>
                  <a:ext uri="{FF2B5EF4-FFF2-40B4-BE49-F238E27FC236}">
                    <a16:creationId xmlns:a16="http://schemas.microsoft.com/office/drawing/2014/main" id="{0DBE7A3A-08BB-5BE9-8AF8-27E1E0D07336}"/>
                  </a:ext>
                </a:extLst>
              </p:cNvPr>
              <p:cNvSpPr/>
              <p:nvPr/>
            </p:nvSpPr>
            <p:spPr>
              <a:xfrm>
                <a:off x="2695733" y="3534148"/>
                <a:ext cx="1275066" cy="321232"/>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Childhood infections</a:t>
                </a:r>
              </a:p>
            </p:txBody>
          </p:sp>
          <p:sp>
            <p:nvSpPr>
              <p:cNvPr id="28" name="Rectangle: Rounded Corners 27">
                <a:extLst>
                  <a:ext uri="{FF2B5EF4-FFF2-40B4-BE49-F238E27FC236}">
                    <a16:creationId xmlns:a16="http://schemas.microsoft.com/office/drawing/2014/main" id="{DF90E598-7BAE-C558-4BAF-EF0AC7E5FF46}"/>
                  </a:ext>
                </a:extLst>
              </p:cNvPr>
              <p:cNvSpPr/>
              <p:nvPr/>
            </p:nvSpPr>
            <p:spPr>
              <a:xfrm>
                <a:off x="4408834" y="4183023"/>
                <a:ext cx="949325" cy="335779"/>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Urbanicity</a:t>
                </a:r>
              </a:p>
            </p:txBody>
          </p:sp>
          <p:sp>
            <p:nvSpPr>
              <p:cNvPr id="29" name="Rectangle: Rounded Corners 28">
                <a:extLst>
                  <a:ext uri="{FF2B5EF4-FFF2-40B4-BE49-F238E27FC236}">
                    <a16:creationId xmlns:a16="http://schemas.microsoft.com/office/drawing/2014/main" id="{6CF9AC19-EBD7-9558-D5A2-2A3E4A890503}"/>
                  </a:ext>
                </a:extLst>
              </p:cNvPr>
              <p:cNvSpPr/>
              <p:nvPr/>
            </p:nvSpPr>
            <p:spPr>
              <a:xfrm>
                <a:off x="2927474" y="4240019"/>
                <a:ext cx="949325" cy="335779"/>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Migration</a:t>
                </a:r>
              </a:p>
            </p:txBody>
          </p:sp>
          <p:sp>
            <p:nvSpPr>
              <p:cNvPr id="30" name="Rectangle: Rounded Corners 29">
                <a:extLst>
                  <a:ext uri="{FF2B5EF4-FFF2-40B4-BE49-F238E27FC236}">
                    <a16:creationId xmlns:a16="http://schemas.microsoft.com/office/drawing/2014/main" id="{EA7CCC1D-DC7F-D763-0394-D231A7A42075}"/>
                  </a:ext>
                </a:extLst>
              </p:cNvPr>
              <p:cNvSpPr/>
              <p:nvPr/>
            </p:nvSpPr>
            <p:spPr>
              <a:xfrm>
                <a:off x="1054725" y="4267336"/>
                <a:ext cx="1214126" cy="308462"/>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Winter/spring birth</a:t>
                </a:r>
              </a:p>
            </p:txBody>
          </p:sp>
          <p:sp>
            <p:nvSpPr>
              <p:cNvPr id="31" name="Rectangle: Rounded Corners 30">
                <a:extLst>
                  <a:ext uri="{FF2B5EF4-FFF2-40B4-BE49-F238E27FC236}">
                    <a16:creationId xmlns:a16="http://schemas.microsoft.com/office/drawing/2014/main" id="{8E2DBA0B-7887-3168-8C1B-FFFEDF6982B6}"/>
                  </a:ext>
                </a:extLst>
              </p:cNvPr>
              <p:cNvSpPr/>
              <p:nvPr/>
            </p:nvSpPr>
            <p:spPr>
              <a:xfrm>
                <a:off x="1484106" y="4729141"/>
                <a:ext cx="1274681" cy="358424"/>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Childhood adversity</a:t>
                </a:r>
              </a:p>
            </p:txBody>
          </p:sp>
          <p:sp>
            <p:nvSpPr>
              <p:cNvPr id="32" name="Rectangle: Rounded Corners 31">
                <a:extLst>
                  <a:ext uri="{FF2B5EF4-FFF2-40B4-BE49-F238E27FC236}">
                    <a16:creationId xmlns:a16="http://schemas.microsoft.com/office/drawing/2014/main" id="{3CDEF8BF-EBE7-AD20-71AB-F61052ADF2E0}"/>
                  </a:ext>
                </a:extLst>
              </p:cNvPr>
              <p:cNvSpPr/>
              <p:nvPr/>
            </p:nvSpPr>
            <p:spPr>
              <a:xfrm>
                <a:off x="3550070" y="4648800"/>
                <a:ext cx="949325" cy="335779"/>
              </a:xfrm>
              <a:prstGeom prst="roundRect">
                <a:avLst/>
              </a:prstGeom>
              <a:solidFill>
                <a:schemeClr val="accent5">
                  <a:lumMod val="40000"/>
                  <a:lumOff val="60000"/>
                </a:schemeClr>
              </a:solidFill>
              <a:ln w="19050">
                <a:solidFill>
                  <a:schemeClr val="accent5">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a:solidFill>
                      <a:schemeClr val="tx1"/>
                    </a:solidFill>
                  </a:rPr>
                  <a:t>Cannabis</a:t>
                </a:r>
              </a:p>
            </p:txBody>
          </p:sp>
          <p:cxnSp>
            <p:nvCxnSpPr>
              <p:cNvPr id="37" name="Straight Connector 36">
                <a:extLst>
                  <a:ext uri="{FF2B5EF4-FFF2-40B4-BE49-F238E27FC236}">
                    <a16:creationId xmlns:a16="http://schemas.microsoft.com/office/drawing/2014/main" id="{9EBD8D59-53EB-EB83-2F98-5EB859E6B70B}"/>
                  </a:ext>
                </a:extLst>
              </p:cNvPr>
              <p:cNvCxnSpPr>
                <a:cxnSpLocks/>
                <a:stCxn id="27" idx="3"/>
                <a:endCxn id="26" idx="1"/>
              </p:cNvCxnSpPr>
              <p:nvPr/>
            </p:nvCxnSpPr>
            <p:spPr>
              <a:xfrm>
                <a:off x="3970799" y="3694764"/>
                <a:ext cx="373077" cy="102629"/>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0E770C2-B130-2067-35B2-90697D241468}"/>
                  </a:ext>
                </a:extLst>
              </p:cNvPr>
              <p:cNvCxnSpPr>
                <a:cxnSpLocks/>
                <a:stCxn id="28" idx="1"/>
                <a:endCxn id="29" idx="3"/>
              </p:cNvCxnSpPr>
              <p:nvPr/>
            </p:nvCxnSpPr>
            <p:spPr>
              <a:xfrm flipH="1">
                <a:off x="3876798" y="4350913"/>
                <a:ext cx="532036" cy="56996"/>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6AEE1F0-424C-2CB6-D883-C7C4D616F792}"/>
                  </a:ext>
                </a:extLst>
              </p:cNvPr>
              <p:cNvCxnSpPr>
                <a:cxnSpLocks/>
                <a:stCxn id="27" idx="1"/>
                <a:endCxn id="25" idx="3"/>
              </p:cNvCxnSpPr>
              <p:nvPr/>
            </p:nvCxnSpPr>
            <p:spPr>
              <a:xfrm flipH="1">
                <a:off x="2446814" y="3694764"/>
                <a:ext cx="248919" cy="147239"/>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6A6EE7F-4156-5CED-A0DE-B29542051F0B}"/>
                  </a:ext>
                </a:extLst>
              </p:cNvPr>
              <p:cNvCxnSpPr>
                <a:cxnSpLocks/>
                <a:stCxn id="26" idx="2"/>
                <a:endCxn id="28" idx="0"/>
              </p:cNvCxnSpPr>
              <p:nvPr/>
            </p:nvCxnSpPr>
            <p:spPr>
              <a:xfrm>
                <a:off x="4818539" y="4007302"/>
                <a:ext cx="64958" cy="175721"/>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6010B758-955C-1800-CC19-6155EF098614}"/>
                  </a:ext>
                </a:extLst>
              </p:cNvPr>
              <p:cNvCxnSpPr>
                <a:cxnSpLocks/>
                <a:stCxn id="27" idx="2"/>
                <a:endCxn id="30" idx="3"/>
              </p:cNvCxnSpPr>
              <p:nvPr/>
            </p:nvCxnSpPr>
            <p:spPr>
              <a:xfrm flipH="1">
                <a:off x="2268851" y="3855380"/>
                <a:ext cx="1064415" cy="566187"/>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F2AA961-C750-B495-89FB-9214F0F77841}"/>
                  </a:ext>
                </a:extLst>
              </p:cNvPr>
              <p:cNvCxnSpPr>
                <a:cxnSpLocks/>
                <a:stCxn id="31" idx="0"/>
                <a:endCxn id="29" idx="1"/>
              </p:cNvCxnSpPr>
              <p:nvPr/>
            </p:nvCxnSpPr>
            <p:spPr>
              <a:xfrm flipV="1">
                <a:off x="2121447" y="4407909"/>
                <a:ext cx="806027" cy="321232"/>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01283CC-3826-BCEE-8D30-C070C75EBFE7}"/>
                  </a:ext>
                </a:extLst>
              </p:cNvPr>
              <p:cNvCxnSpPr>
                <a:cxnSpLocks/>
                <a:stCxn id="31" idx="3"/>
                <a:endCxn id="32" idx="1"/>
              </p:cNvCxnSpPr>
              <p:nvPr/>
            </p:nvCxnSpPr>
            <p:spPr>
              <a:xfrm flipV="1">
                <a:off x="2758787" y="4816690"/>
                <a:ext cx="791283" cy="91663"/>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6324A5B-0C0E-5608-37BE-B5A5B8C18426}"/>
                  </a:ext>
                </a:extLst>
              </p:cNvPr>
              <p:cNvCxnSpPr>
                <a:stCxn id="32" idx="3"/>
                <a:endCxn id="28" idx="2"/>
              </p:cNvCxnSpPr>
              <p:nvPr/>
            </p:nvCxnSpPr>
            <p:spPr>
              <a:xfrm flipV="1">
                <a:off x="4499395" y="4518803"/>
                <a:ext cx="384102" cy="297887"/>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E4E2EEE-E0E4-0825-666B-ABB52CE2A8A8}"/>
                  </a:ext>
                </a:extLst>
              </p:cNvPr>
              <p:cNvCxnSpPr>
                <a:cxnSpLocks/>
                <a:stCxn id="30" idx="0"/>
                <a:endCxn id="25" idx="2"/>
              </p:cNvCxnSpPr>
              <p:nvPr/>
            </p:nvCxnSpPr>
            <p:spPr>
              <a:xfrm flipV="1">
                <a:off x="1661789" y="4113105"/>
                <a:ext cx="166982" cy="154231"/>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09E5E38-8182-7709-C3FA-DED29FB868CF}"/>
                  </a:ext>
                </a:extLst>
              </p:cNvPr>
              <p:cNvCxnSpPr>
                <a:cxnSpLocks/>
                <a:stCxn id="26" idx="1"/>
                <a:endCxn id="30" idx="3"/>
              </p:cNvCxnSpPr>
              <p:nvPr/>
            </p:nvCxnSpPr>
            <p:spPr>
              <a:xfrm flipH="1">
                <a:off x="2268851" y="3797393"/>
                <a:ext cx="2075025" cy="624174"/>
              </a:xfrm>
              <a:prstGeom prst="line">
                <a:avLst/>
              </a:prstGeom>
              <a:ln w="22225">
                <a:solidFill>
                  <a:schemeClr val="accent4"/>
                </a:solidFill>
                <a:prstDash val="dash"/>
              </a:ln>
            </p:spPr>
            <p:style>
              <a:lnRef idx="1">
                <a:schemeClr val="accent1"/>
              </a:lnRef>
              <a:fillRef idx="0">
                <a:schemeClr val="accent1"/>
              </a:fillRef>
              <a:effectRef idx="0">
                <a:schemeClr val="accent1"/>
              </a:effectRef>
              <a:fontRef idx="minor">
                <a:schemeClr val="tx1"/>
              </a:fontRef>
            </p:style>
          </p:cxnSp>
        </p:grpSp>
        <p:sp>
          <p:nvSpPr>
            <p:cNvPr id="75" name="Rectangle: Rounded Corners 74">
              <a:extLst>
                <a:ext uri="{FF2B5EF4-FFF2-40B4-BE49-F238E27FC236}">
                  <a16:creationId xmlns:a16="http://schemas.microsoft.com/office/drawing/2014/main" id="{9EBA6282-789F-EF11-BFF1-87968AA3D6DC}"/>
                </a:ext>
              </a:extLst>
            </p:cNvPr>
            <p:cNvSpPr/>
            <p:nvPr/>
          </p:nvSpPr>
          <p:spPr>
            <a:xfrm>
              <a:off x="687229" y="2891131"/>
              <a:ext cx="543418" cy="392902"/>
            </a:xfrm>
            <a:prstGeom prst="round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000" b="1">
                  <a:solidFill>
                    <a:schemeClr val="tx1"/>
                  </a:solidFill>
                </a:rPr>
                <a:t>Birth</a:t>
              </a:r>
            </a:p>
          </p:txBody>
        </p:sp>
        <p:sp>
          <p:nvSpPr>
            <p:cNvPr id="72" name="TextBox 71">
              <a:extLst>
                <a:ext uri="{FF2B5EF4-FFF2-40B4-BE49-F238E27FC236}">
                  <a16:creationId xmlns:a16="http://schemas.microsoft.com/office/drawing/2014/main" id="{64510984-CB5E-526D-C38E-A4759AEA17C7}"/>
                </a:ext>
              </a:extLst>
            </p:cNvPr>
            <p:cNvSpPr txBox="1"/>
            <p:nvPr/>
          </p:nvSpPr>
          <p:spPr>
            <a:xfrm>
              <a:off x="793753" y="3769583"/>
              <a:ext cx="232453" cy="1363253"/>
            </a:xfrm>
            <a:prstGeom prst="rect">
              <a:avLst/>
            </a:prstGeom>
            <a:solidFill>
              <a:schemeClr val="accent5">
                <a:lumMod val="20000"/>
                <a:lumOff val="80000"/>
              </a:schemeClr>
            </a:solidFill>
          </p:spPr>
          <p:txBody>
            <a:bodyPr vert="vert270" wrap="square" lIns="36000" tIns="36000" rIns="36000" bIns="36000" rtlCol="0">
              <a:spAutoFit/>
            </a:bodyPr>
            <a:lstStyle/>
            <a:p>
              <a:pPr algn="ctr"/>
              <a:r>
                <a:rPr lang="en-GB" sz="1000" b="1"/>
                <a:t>Environment</a:t>
              </a:r>
            </a:p>
          </p:txBody>
        </p:sp>
      </p:grpSp>
      <p:sp>
        <p:nvSpPr>
          <p:cNvPr id="79" name="TextBox 78">
            <a:extLst>
              <a:ext uri="{FF2B5EF4-FFF2-40B4-BE49-F238E27FC236}">
                <a16:creationId xmlns:a16="http://schemas.microsoft.com/office/drawing/2014/main" id="{8F6097A4-B544-1B6C-E38E-4865CFD02268}"/>
              </a:ext>
            </a:extLst>
          </p:cNvPr>
          <p:cNvSpPr txBox="1"/>
          <p:nvPr/>
        </p:nvSpPr>
        <p:spPr>
          <a:xfrm>
            <a:off x="951766" y="2241092"/>
            <a:ext cx="4602572" cy="500274"/>
          </a:xfrm>
          <a:prstGeom prst="rect">
            <a:avLst/>
          </a:prstGeom>
          <a:noFill/>
        </p:spPr>
        <p:txBody>
          <a:bodyPr wrap="square" rtlCol="0">
            <a:spAutoFit/>
          </a:bodyPr>
          <a:lstStyle/>
          <a:p>
            <a:pPr algn="ctr"/>
            <a:r>
              <a:rPr lang="en-US" sz="1400" b="1">
                <a:solidFill>
                  <a:schemeClr val="accent2">
                    <a:lumMod val="50000"/>
                  </a:schemeClr>
                </a:solidFill>
              </a:rPr>
              <a:t>Relationships between risk factors and genetics in the development of schizophrenia</a:t>
            </a:r>
            <a:r>
              <a:rPr lang="en-US" sz="1400" b="1" baseline="30000">
                <a:solidFill>
                  <a:schemeClr val="accent2">
                    <a:lumMod val="50000"/>
                  </a:schemeClr>
                </a:solidFill>
              </a:rPr>
              <a:t>3</a:t>
            </a:r>
            <a:endParaRPr lang="en-GB" sz="1400" b="1" baseline="30000" noProof="0">
              <a:solidFill>
                <a:schemeClr val="accent2">
                  <a:lumMod val="50000"/>
                </a:schemeClr>
              </a:solidFill>
            </a:endParaRPr>
          </a:p>
        </p:txBody>
      </p:sp>
      <p:grpSp>
        <p:nvGrpSpPr>
          <p:cNvPr id="81" name="Group 80">
            <a:extLst>
              <a:ext uri="{FF2B5EF4-FFF2-40B4-BE49-F238E27FC236}">
                <a16:creationId xmlns:a16="http://schemas.microsoft.com/office/drawing/2014/main" id="{E06B8316-2812-E9D2-DBA0-F7CC53284EBD}"/>
              </a:ext>
            </a:extLst>
          </p:cNvPr>
          <p:cNvGrpSpPr/>
          <p:nvPr/>
        </p:nvGrpSpPr>
        <p:grpSpPr>
          <a:xfrm>
            <a:off x="6653751" y="3356547"/>
            <a:ext cx="4693956" cy="1660096"/>
            <a:chOff x="534986" y="2725649"/>
            <a:chExt cx="8270877" cy="4545439"/>
          </a:xfrm>
        </p:grpSpPr>
        <p:graphicFrame>
          <p:nvGraphicFramePr>
            <p:cNvPr id="82" name="Chart 81">
              <a:extLst>
                <a:ext uri="{FF2B5EF4-FFF2-40B4-BE49-F238E27FC236}">
                  <a16:creationId xmlns:a16="http://schemas.microsoft.com/office/drawing/2014/main" id="{E41F923E-3767-82CB-9AA1-312F14D5FDEC}"/>
                </a:ext>
              </a:extLst>
            </p:cNvPr>
            <p:cNvGraphicFramePr/>
            <p:nvPr>
              <p:extLst>
                <p:ext uri="{D42A27DB-BD31-4B8C-83A1-F6EECF244321}">
                  <p14:modId xmlns:p14="http://schemas.microsoft.com/office/powerpoint/2010/main" val="2460083371"/>
                </p:ext>
              </p:extLst>
            </p:nvPr>
          </p:nvGraphicFramePr>
          <p:xfrm>
            <a:off x="534986" y="2725649"/>
            <a:ext cx="8270877" cy="4330241"/>
          </p:xfrm>
          <a:graphic>
            <a:graphicData uri="http://schemas.openxmlformats.org/drawingml/2006/chart">
              <c:chart xmlns:c="http://schemas.openxmlformats.org/drawingml/2006/chart" xmlns:r="http://schemas.openxmlformats.org/officeDocument/2006/relationships" r:id="rId3"/>
            </a:graphicData>
          </a:graphic>
        </p:graphicFrame>
        <p:sp>
          <p:nvSpPr>
            <p:cNvPr id="83" name="TextBox 82">
              <a:extLst>
                <a:ext uri="{FF2B5EF4-FFF2-40B4-BE49-F238E27FC236}">
                  <a16:creationId xmlns:a16="http://schemas.microsoft.com/office/drawing/2014/main" id="{165FE9B1-9E50-BBC3-7FCA-F2967B5EF621}"/>
                </a:ext>
              </a:extLst>
            </p:cNvPr>
            <p:cNvSpPr txBox="1"/>
            <p:nvPr/>
          </p:nvSpPr>
          <p:spPr>
            <a:xfrm>
              <a:off x="1267182" y="6994087"/>
              <a:ext cx="7459028" cy="277001"/>
            </a:xfrm>
            <a:prstGeom prst="rect">
              <a:avLst/>
            </a:prstGeom>
            <a:noFill/>
          </p:spPr>
          <p:txBody>
            <a:bodyPr wrap="square" rtlCol="0">
              <a:spAutoFit/>
            </a:bodyPr>
            <a:lstStyle/>
            <a:p>
              <a:pPr algn="ctr"/>
              <a:r>
                <a:rPr lang="en-GB" sz="1200" b="1" noProof="0">
                  <a:solidFill>
                    <a:schemeClr val="tx2"/>
                  </a:solidFill>
                </a:rPr>
                <a:t>Risk factor</a:t>
              </a:r>
            </a:p>
          </p:txBody>
        </p:sp>
      </p:grpSp>
      <p:sp>
        <p:nvSpPr>
          <p:cNvPr id="84" name="Rectangle: Rounded Corners 83">
            <a:extLst>
              <a:ext uri="{FF2B5EF4-FFF2-40B4-BE49-F238E27FC236}">
                <a16:creationId xmlns:a16="http://schemas.microsoft.com/office/drawing/2014/main" id="{0E33AAB9-1EA9-C8D3-4B40-14793D37C28B}"/>
              </a:ext>
            </a:extLst>
          </p:cNvPr>
          <p:cNvSpPr/>
          <p:nvPr/>
        </p:nvSpPr>
        <p:spPr>
          <a:xfrm>
            <a:off x="6334260" y="5254017"/>
            <a:ext cx="5332939" cy="897683"/>
          </a:xfrm>
          <a:prstGeom prst="roundRect">
            <a:avLst>
              <a:gd name="adj" fmla="val 0"/>
            </a:avLst>
          </a:prstGeom>
          <a:solidFill>
            <a:schemeClr val="accent5"/>
          </a:solidFill>
        </p:spPr>
        <p:txBody>
          <a:bodyPr wrap="square" lIns="36000" tIns="36000" rIns="36000" bIns="36000">
            <a:spAutoFit/>
          </a:bodyPr>
          <a:lstStyle/>
          <a:p>
            <a:pPr algn="ctr"/>
            <a:r>
              <a:rPr lang="en-GB" sz="1600" b="1">
                <a:solidFill>
                  <a:schemeClr val="bg1"/>
                </a:solidFill>
              </a:rPr>
              <a:t>Identifying modifiable risk factors can </a:t>
            </a:r>
            <a:br>
              <a:rPr lang="en-GB" sz="1600" b="1">
                <a:solidFill>
                  <a:schemeClr val="bg1"/>
                </a:solidFill>
              </a:rPr>
            </a:br>
            <a:r>
              <a:rPr lang="en-GB" sz="1600" b="1">
                <a:solidFill>
                  <a:schemeClr val="bg1"/>
                </a:solidFill>
              </a:rPr>
              <a:t>potentially reduce the global </a:t>
            </a:r>
            <a:br>
              <a:rPr lang="en-GB" sz="1600" b="1">
                <a:solidFill>
                  <a:schemeClr val="bg1"/>
                </a:solidFill>
              </a:rPr>
            </a:br>
            <a:r>
              <a:rPr lang="en-GB" sz="1600" b="1">
                <a:solidFill>
                  <a:schemeClr val="bg1"/>
                </a:solidFill>
              </a:rPr>
              <a:t>incidence of an illness</a:t>
            </a:r>
            <a:r>
              <a:rPr lang="en-GB" sz="1600" b="1" baseline="30000">
                <a:solidFill>
                  <a:schemeClr val="bg1"/>
                </a:solidFill>
              </a:rPr>
              <a:t>4,5</a:t>
            </a:r>
          </a:p>
        </p:txBody>
      </p:sp>
      <p:sp>
        <p:nvSpPr>
          <p:cNvPr id="86" name="TextBox 85">
            <a:extLst>
              <a:ext uri="{FF2B5EF4-FFF2-40B4-BE49-F238E27FC236}">
                <a16:creationId xmlns:a16="http://schemas.microsoft.com/office/drawing/2014/main" id="{1D634168-E62F-3857-E7B0-12BC28AD5CCD}"/>
              </a:ext>
            </a:extLst>
          </p:cNvPr>
          <p:cNvSpPr txBox="1"/>
          <p:nvPr/>
        </p:nvSpPr>
        <p:spPr>
          <a:xfrm>
            <a:off x="6344444" y="1470138"/>
            <a:ext cx="5312570" cy="738664"/>
          </a:xfrm>
          <a:prstGeom prst="rect">
            <a:avLst/>
          </a:prstGeom>
          <a:noFill/>
        </p:spPr>
        <p:txBody>
          <a:bodyPr wrap="square">
            <a:spAutoFit/>
          </a:bodyPr>
          <a:lstStyle/>
          <a:p>
            <a:pPr algn="ctr"/>
            <a:r>
              <a:rPr lang="en-GB" sz="1400"/>
              <a:t>The </a:t>
            </a:r>
            <a:r>
              <a:rPr lang="en-GB" sz="1400" b="1">
                <a:solidFill>
                  <a:schemeClr val="accent5">
                    <a:lumMod val="75000"/>
                  </a:schemeClr>
                </a:solidFill>
              </a:rPr>
              <a:t>PAF</a:t>
            </a:r>
            <a:r>
              <a:rPr lang="en-GB" sz="1400"/>
              <a:t> estimates the </a:t>
            </a:r>
            <a:r>
              <a:rPr lang="en-GB" sz="1400" b="1">
                <a:solidFill>
                  <a:schemeClr val="accent5">
                    <a:lumMod val="75000"/>
                  </a:schemeClr>
                </a:solidFill>
              </a:rPr>
              <a:t>proportion of disease cases </a:t>
            </a:r>
            <a:r>
              <a:rPr lang="en-GB" sz="1400"/>
              <a:t>that could theoretically </a:t>
            </a:r>
            <a:r>
              <a:rPr lang="en-GB" sz="1400" b="1">
                <a:solidFill>
                  <a:schemeClr val="accent5">
                    <a:lumMod val="75000"/>
                  </a:schemeClr>
                </a:solidFill>
              </a:rPr>
              <a:t>be prevented </a:t>
            </a:r>
            <a:r>
              <a:rPr lang="en-GB" sz="1400"/>
              <a:t>in a population if an </a:t>
            </a:r>
            <a:r>
              <a:rPr lang="en-GB" sz="1400" b="1">
                <a:solidFill>
                  <a:schemeClr val="accent5">
                    <a:lumMod val="75000"/>
                  </a:schemeClr>
                </a:solidFill>
              </a:rPr>
              <a:t>individual risk factor was eliminated</a:t>
            </a:r>
            <a:r>
              <a:rPr lang="en-GB" sz="1400" b="1" baseline="30000">
                <a:solidFill>
                  <a:schemeClr val="accent5">
                    <a:lumMod val="75000"/>
                  </a:schemeClr>
                </a:solidFill>
              </a:rPr>
              <a:t>4,5</a:t>
            </a:r>
            <a:endParaRPr lang="en-GB" sz="1400" b="1">
              <a:solidFill>
                <a:schemeClr val="accent5">
                  <a:lumMod val="75000"/>
                </a:schemeClr>
              </a:solidFill>
            </a:endParaRPr>
          </a:p>
        </p:txBody>
      </p:sp>
      <p:sp>
        <p:nvSpPr>
          <p:cNvPr id="91" name="TextBox 90">
            <a:extLst>
              <a:ext uri="{FF2B5EF4-FFF2-40B4-BE49-F238E27FC236}">
                <a16:creationId xmlns:a16="http://schemas.microsoft.com/office/drawing/2014/main" id="{17798A9A-57A4-67A0-A378-7D8783DDB347}"/>
              </a:ext>
            </a:extLst>
          </p:cNvPr>
          <p:cNvSpPr txBox="1"/>
          <p:nvPr/>
        </p:nvSpPr>
        <p:spPr>
          <a:xfrm>
            <a:off x="6653751" y="2241092"/>
            <a:ext cx="4693956" cy="738664"/>
          </a:xfrm>
          <a:prstGeom prst="rect">
            <a:avLst/>
          </a:prstGeom>
          <a:noFill/>
        </p:spPr>
        <p:txBody>
          <a:bodyPr wrap="square" rtlCol="0">
            <a:spAutoFit/>
          </a:bodyPr>
          <a:lstStyle/>
          <a:p>
            <a:pPr algn="ctr"/>
            <a:r>
              <a:rPr lang="en-US" sz="1400" b="1">
                <a:solidFill>
                  <a:schemeClr val="accent2">
                    <a:lumMod val="50000"/>
                  </a:schemeClr>
                </a:solidFill>
              </a:rPr>
              <a:t>Global meta-analytic PAF for the most robust, potentially modifiable risk factors of schizophrenia spectrum disorders</a:t>
            </a:r>
            <a:r>
              <a:rPr lang="en-US" sz="1400" b="1" baseline="30000">
                <a:solidFill>
                  <a:schemeClr val="accent2">
                    <a:lumMod val="50000"/>
                  </a:schemeClr>
                </a:solidFill>
              </a:rPr>
              <a:t>1</a:t>
            </a:r>
            <a:endParaRPr lang="en-GB" sz="1400" b="1" baseline="30000" noProof="0">
              <a:solidFill>
                <a:schemeClr val="accent2">
                  <a:lumMod val="50000"/>
                </a:schemeClr>
              </a:solidFill>
            </a:endParaRPr>
          </a:p>
        </p:txBody>
      </p:sp>
      <p:sp>
        <p:nvSpPr>
          <p:cNvPr id="95" name="TextBox 94">
            <a:extLst>
              <a:ext uri="{FF2B5EF4-FFF2-40B4-BE49-F238E27FC236}">
                <a16:creationId xmlns:a16="http://schemas.microsoft.com/office/drawing/2014/main" id="{1A840D95-93BB-7F15-C859-FFC8DABC67FC}"/>
              </a:ext>
            </a:extLst>
          </p:cNvPr>
          <p:cNvSpPr txBox="1"/>
          <p:nvPr/>
        </p:nvSpPr>
        <p:spPr>
          <a:xfrm>
            <a:off x="558271" y="1470138"/>
            <a:ext cx="5389563" cy="738664"/>
          </a:xfrm>
          <a:prstGeom prst="rect">
            <a:avLst/>
          </a:prstGeom>
          <a:noFill/>
        </p:spPr>
        <p:txBody>
          <a:bodyPr wrap="square">
            <a:spAutoFit/>
          </a:bodyPr>
          <a:lstStyle/>
          <a:p>
            <a:pPr algn="ctr"/>
            <a:r>
              <a:rPr lang="en-US" sz="1400" b="1">
                <a:solidFill>
                  <a:schemeClr val="accent3">
                    <a:lumMod val="75000"/>
                  </a:schemeClr>
                </a:solidFill>
              </a:rPr>
              <a:t>Genetic</a:t>
            </a:r>
            <a:r>
              <a:rPr lang="en-US" sz="1400"/>
              <a:t> and </a:t>
            </a:r>
            <a:r>
              <a:rPr lang="en-US" sz="1400" b="1">
                <a:solidFill>
                  <a:schemeClr val="accent3">
                    <a:lumMod val="75000"/>
                  </a:schemeClr>
                </a:solidFill>
              </a:rPr>
              <a:t>environmental factors</a:t>
            </a:r>
            <a:r>
              <a:rPr lang="en-US" sz="1400"/>
              <a:t>, and</a:t>
            </a:r>
            <a:r>
              <a:rPr lang="en-US" sz="1400" b="1"/>
              <a:t> </a:t>
            </a:r>
            <a:r>
              <a:rPr lang="en-US" sz="1400" b="1">
                <a:solidFill>
                  <a:schemeClr val="accent3">
                    <a:lumMod val="75000"/>
                  </a:schemeClr>
                </a:solidFill>
              </a:rPr>
              <a:t>their interactions </a:t>
            </a:r>
            <a:r>
              <a:rPr lang="en-US" sz="1400"/>
              <a:t>contribute to the risk of developing schizophrenia, and several environmental risk factors have been identified</a:t>
            </a:r>
            <a:r>
              <a:rPr lang="en-US" sz="1400" baseline="30000"/>
              <a:t>1-3</a:t>
            </a:r>
            <a:endParaRPr lang="en-GB" sz="1400"/>
          </a:p>
        </p:txBody>
      </p:sp>
      <p:sp>
        <p:nvSpPr>
          <p:cNvPr id="98" name="Rectangle: Rounded Corners 97">
            <a:extLst>
              <a:ext uri="{FF2B5EF4-FFF2-40B4-BE49-F238E27FC236}">
                <a16:creationId xmlns:a16="http://schemas.microsoft.com/office/drawing/2014/main" id="{66C0E4C3-B93B-A17A-14A1-3A6AE4C2DB2F}"/>
              </a:ext>
            </a:extLst>
          </p:cNvPr>
          <p:cNvSpPr/>
          <p:nvPr/>
        </p:nvSpPr>
        <p:spPr>
          <a:xfrm>
            <a:off x="556793" y="5254017"/>
            <a:ext cx="5392519" cy="897683"/>
          </a:xfrm>
          <a:prstGeom prst="roundRect">
            <a:avLst>
              <a:gd name="adj" fmla="val 0"/>
            </a:avLst>
          </a:prstGeom>
          <a:solidFill>
            <a:schemeClr val="accent3"/>
          </a:solidFill>
        </p:spPr>
        <p:txBody>
          <a:bodyPr wrap="square" lIns="36000" tIns="36000" rIns="36000" bIns="36000">
            <a:spAutoFit/>
          </a:bodyPr>
          <a:lstStyle/>
          <a:p>
            <a:pPr algn="ctr"/>
            <a:r>
              <a:rPr lang="en-US" sz="1600" b="1" dirty="0">
                <a:solidFill>
                  <a:schemeClr val="bg1"/>
                </a:solidFill>
              </a:rPr>
              <a:t>Further research into interaction of risk factors in schizophrenia onset is needed and may identify prevention strategies and therapeutic targets</a:t>
            </a:r>
            <a:r>
              <a:rPr lang="en-US" sz="1600" b="1" baseline="30000" dirty="0">
                <a:solidFill>
                  <a:schemeClr val="bg1"/>
                </a:solidFill>
              </a:rPr>
              <a:t>3</a:t>
            </a:r>
            <a:endParaRPr lang="en-GB" sz="1600" b="1" baseline="30000" dirty="0">
              <a:solidFill>
                <a:schemeClr val="bg1"/>
              </a:solidFill>
            </a:endParaRPr>
          </a:p>
        </p:txBody>
      </p:sp>
      <p:sp>
        <p:nvSpPr>
          <p:cNvPr id="65" name="TextBox 64">
            <a:extLst>
              <a:ext uri="{FF2B5EF4-FFF2-40B4-BE49-F238E27FC236}">
                <a16:creationId xmlns:a16="http://schemas.microsoft.com/office/drawing/2014/main" id="{7314E730-B59F-A0A6-B2E8-5E3E3B5A7C63}"/>
              </a:ext>
            </a:extLst>
          </p:cNvPr>
          <p:cNvSpPr txBox="1"/>
          <p:nvPr/>
        </p:nvSpPr>
        <p:spPr>
          <a:xfrm>
            <a:off x="641226" y="4754333"/>
            <a:ext cx="5438899" cy="461665"/>
          </a:xfrm>
          <a:prstGeom prst="rect">
            <a:avLst/>
          </a:prstGeom>
          <a:noFill/>
        </p:spPr>
        <p:txBody>
          <a:bodyPr wrap="square">
            <a:spAutoFit/>
          </a:bodyPr>
          <a:lstStyle/>
          <a:p>
            <a:pPr fontAlgn="base"/>
            <a:r>
              <a:rPr lang="en-GB" sz="8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a:t>
            </a:r>
            <a:r>
              <a:rPr lang="en-US" sz="8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Environmental Risk Factors for Schizophrenia and Bipolar Disorder and Their Relationship to Genetic Risk: Current Knowledge and Future Directions’ </a:t>
            </a:r>
            <a:r>
              <a:rPr lang="en-GB" sz="8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by Robinson &amp; Bergen., used under </a:t>
            </a:r>
            <a:br>
              <a:rPr lang="en-GB" sz="8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br>
            <a:r>
              <a:rPr lang="en-GB" sz="8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CC-BY-4.0. This work is licensed under Creative Commons license CC-BY-SA by The Lundbeck Foundation.</a:t>
            </a:r>
            <a:endParaRPr lang="en-GB" sz="800" noProof="0" dirty="0">
              <a:solidFill>
                <a:srgbClr val="3F1A01"/>
              </a:solidFill>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EB695A23-8CB2-2AD3-0AFA-B3305607662E}"/>
              </a:ext>
            </a:extLst>
          </p:cNvPr>
          <p:cNvSpPr txBox="1"/>
          <p:nvPr/>
        </p:nvSpPr>
        <p:spPr>
          <a:xfrm>
            <a:off x="7476160" y="3120964"/>
            <a:ext cx="1709738" cy="600164"/>
          </a:xfrm>
          <a:prstGeom prst="rect">
            <a:avLst/>
          </a:prstGeom>
          <a:noFill/>
        </p:spPr>
        <p:txBody>
          <a:bodyPr wrap="square" rtlCol="0">
            <a:spAutoFit/>
          </a:bodyPr>
          <a:lstStyle/>
          <a:p>
            <a:pPr algn="ctr"/>
            <a:r>
              <a:rPr lang="en-US" sz="1100" dirty="0">
                <a:solidFill>
                  <a:schemeClr val="accent2">
                    <a:lumMod val="50000"/>
                  </a:schemeClr>
                </a:solidFill>
              </a:rPr>
              <a:t>Childhood adversity was a modifiable factor in </a:t>
            </a:r>
            <a:r>
              <a:rPr lang="en-US" sz="1100" b="1" dirty="0">
                <a:solidFill>
                  <a:schemeClr val="accent2">
                    <a:lumMod val="50000"/>
                  </a:schemeClr>
                </a:solidFill>
              </a:rPr>
              <a:t>38% </a:t>
            </a:r>
            <a:r>
              <a:rPr lang="en-US" sz="1100" dirty="0">
                <a:solidFill>
                  <a:schemeClr val="accent2">
                    <a:lumMod val="50000"/>
                  </a:schemeClr>
                </a:solidFill>
              </a:rPr>
              <a:t>of cases </a:t>
            </a:r>
            <a:endParaRPr lang="en-GB" sz="1100" baseline="30000" noProof="0" dirty="0">
              <a:solidFill>
                <a:schemeClr val="accent2">
                  <a:lumMod val="50000"/>
                </a:schemeClr>
              </a:solidFill>
            </a:endParaRPr>
          </a:p>
        </p:txBody>
      </p:sp>
      <p:sp>
        <p:nvSpPr>
          <p:cNvPr id="3" name="TextBox 2">
            <a:extLst>
              <a:ext uri="{FF2B5EF4-FFF2-40B4-BE49-F238E27FC236}">
                <a16:creationId xmlns:a16="http://schemas.microsoft.com/office/drawing/2014/main" id="{FFBFDA55-4893-D346-EF32-83FD23E3BA1F}"/>
              </a:ext>
            </a:extLst>
          </p:cNvPr>
          <p:cNvSpPr txBox="1"/>
          <p:nvPr/>
        </p:nvSpPr>
        <p:spPr>
          <a:xfrm>
            <a:off x="9237212" y="3808179"/>
            <a:ext cx="1709738" cy="600164"/>
          </a:xfrm>
          <a:prstGeom prst="rect">
            <a:avLst/>
          </a:prstGeom>
          <a:noFill/>
        </p:spPr>
        <p:txBody>
          <a:bodyPr wrap="square" rtlCol="0">
            <a:spAutoFit/>
          </a:bodyPr>
          <a:lstStyle/>
          <a:p>
            <a:pPr algn="ctr"/>
            <a:r>
              <a:rPr lang="en-US" sz="1100">
                <a:solidFill>
                  <a:schemeClr val="accent2">
                    <a:lumMod val="50000"/>
                  </a:schemeClr>
                </a:solidFill>
              </a:rPr>
              <a:t>Cannabis use was a modifiable factor in </a:t>
            </a:r>
            <a:r>
              <a:rPr lang="en-US" sz="1100" b="1">
                <a:solidFill>
                  <a:schemeClr val="accent2">
                    <a:lumMod val="50000"/>
                  </a:schemeClr>
                </a:solidFill>
              </a:rPr>
              <a:t>10% </a:t>
            </a:r>
            <a:r>
              <a:rPr lang="en-US" sz="1100">
                <a:solidFill>
                  <a:schemeClr val="accent2">
                    <a:lumMod val="50000"/>
                  </a:schemeClr>
                </a:solidFill>
              </a:rPr>
              <a:t>of cases </a:t>
            </a:r>
            <a:endParaRPr lang="en-GB" sz="1100" baseline="30000" noProof="0">
              <a:solidFill>
                <a:schemeClr val="accent2">
                  <a:lumMod val="50000"/>
                </a:schemeClr>
              </a:solidFill>
            </a:endParaRPr>
          </a:p>
        </p:txBody>
      </p:sp>
      <p:cxnSp>
        <p:nvCxnSpPr>
          <p:cNvPr id="8" name="Straight Connector 7">
            <a:extLst>
              <a:ext uri="{FF2B5EF4-FFF2-40B4-BE49-F238E27FC236}">
                <a16:creationId xmlns:a16="http://schemas.microsoft.com/office/drawing/2014/main" id="{59DDC803-89BD-969F-7FD1-0C4B9C138EA1}"/>
              </a:ext>
            </a:extLst>
          </p:cNvPr>
          <p:cNvCxnSpPr>
            <a:stCxn id="27" idx="3"/>
            <a:endCxn id="28" idx="1"/>
          </p:cNvCxnSpPr>
          <p:nvPr/>
        </p:nvCxnSpPr>
        <p:spPr>
          <a:xfrm>
            <a:off x="4087588" y="3438355"/>
            <a:ext cx="426989" cy="433362"/>
          </a:xfrm>
          <a:prstGeom prst="line">
            <a:avLst/>
          </a:prstGeom>
          <a:ln w="28575">
            <a:solidFill>
              <a:schemeClr val="accent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066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98077-7809-EED8-D78B-CDE5FD420E48}"/>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181DA71-C78C-43E5-5B4C-8CF9FEB61849}"/>
              </a:ext>
            </a:extLst>
          </p:cNvPr>
          <p:cNvSpPr>
            <a:spLocks noGrp="1"/>
          </p:cNvSpPr>
          <p:nvPr>
            <p:ph sz="half" idx="1"/>
          </p:nvPr>
        </p:nvSpPr>
        <p:spPr/>
        <p:txBody>
          <a:bodyPr/>
          <a:lstStyle/>
          <a:p>
            <a:r>
              <a:rPr lang="en-GB" b="1" noProof="0"/>
              <a:t>Negative symptoms of schizophrenia can be associated with increased healthcare costs and HCRU</a:t>
            </a:r>
            <a:r>
              <a:rPr lang="en-GB" noProof="0"/>
              <a:t>,</a:t>
            </a:r>
            <a:r>
              <a:rPr lang="en-GB" baseline="30000" noProof="0"/>
              <a:t>1–3 </a:t>
            </a:r>
            <a:r>
              <a:rPr lang="en-GB" noProof="0"/>
              <a:t>specifically due to more frequent, longer, and more expensive</a:t>
            </a:r>
            <a:br>
              <a:rPr lang="en-GB" noProof="0"/>
            </a:br>
            <a:r>
              <a:rPr lang="en-GB" noProof="0"/>
              <a:t>inpatient visits</a:t>
            </a:r>
          </a:p>
          <a:p>
            <a:r>
              <a:rPr lang="en-GB" noProof="0"/>
              <a:t>There is an additional economic burden from lost caregiver productivity and higher rates of unemployment in people with negative symptoms</a:t>
            </a:r>
            <a:r>
              <a:rPr lang="en-GB" baseline="30000" noProof="0"/>
              <a:t>3</a:t>
            </a:r>
            <a:r>
              <a:rPr lang="en-GB" noProof="0"/>
              <a:t> </a:t>
            </a:r>
            <a:r>
              <a:rPr lang="en-GB" baseline="30000" noProof="0"/>
              <a:t> </a:t>
            </a:r>
            <a:r>
              <a:rPr lang="en-GB" noProof="0"/>
              <a:t> </a:t>
            </a:r>
          </a:p>
        </p:txBody>
      </p:sp>
      <p:sp>
        <p:nvSpPr>
          <p:cNvPr id="18" name="Text Placeholder 17">
            <a:extLst>
              <a:ext uri="{FF2B5EF4-FFF2-40B4-BE49-F238E27FC236}">
                <a16:creationId xmlns:a16="http://schemas.microsoft.com/office/drawing/2014/main" id="{78530A2F-3870-C7D0-E94B-CC70FB46DE27}"/>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A0D6718E-4A9A-9EE4-0377-FAEC61623723}"/>
              </a:ext>
            </a:extLst>
          </p:cNvPr>
          <p:cNvSpPr>
            <a:spLocks noGrp="1"/>
          </p:cNvSpPr>
          <p:nvPr>
            <p:ph type="title"/>
          </p:nvPr>
        </p:nvSpPr>
        <p:spPr/>
        <p:txBody>
          <a:bodyPr/>
          <a:lstStyle/>
          <a:p>
            <a:r>
              <a:rPr lang="en-GB" noProof="0"/>
              <a:t>Costs associated </a:t>
            </a:r>
            <a:r>
              <a:rPr lang="en-GB" noProof="0">
                <a:solidFill>
                  <a:schemeClr val="tx1"/>
                </a:solidFill>
              </a:rPr>
              <a:t>with the negative symptoms of schizophrenia</a:t>
            </a:r>
          </a:p>
        </p:txBody>
      </p:sp>
      <p:sp>
        <p:nvSpPr>
          <p:cNvPr id="4" name="Content Placeholder 3">
            <a:extLst>
              <a:ext uri="{FF2B5EF4-FFF2-40B4-BE49-F238E27FC236}">
                <a16:creationId xmlns:a16="http://schemas.microsoft.com/office/drawing/2014/main" id="{C255DA57-E4B3-E18F-479B-BEEBCC09B8A4}"/>
              </a:ext>
            </a:extLst>
          </p:cNvPr>
          <p:cNvSpPr>
            <a:spLocks noGrp="1"/>
          </p:cNvSpPr>
          <p:nvPr>
            <p:ph idx="19"/>
          </p:nvPr>
        </p:nvSpPr>
        <p:spPr/>
        <p:txBody>
          <a:bodyPr/>
          <a:lstStyle/>
          <a:p>
            <a:r>
              <a:rPr lang="en-GB" noProof="0"/>
              <a:t>A retrospective analysis of EHR data from 25 US providers of mental health care compared HCRU in individuals with schizophrenia with predominant negative symptoms (n=360) versus those without (n=4,084)</a:t>
            </a:r>
            <a:r>
              <a:rPr lang="en-GB" baseline="30000" noProof="0"/>
              <a:t>1</a:t>
            </a:r>
            <a:endParaRPr lang="en-GB" noProof="0"/>
          </a:p>
          <a:p>
            <a:r>
              <a:rPr lang="en-GB" noProof="0">
                <a:solidFill>
                  <a:schemeClr val="tx1"/>
                </a:solidFill>
              </a:rPr>
              <a:t>Compared with those without predominant negative symptoms, those with predominant negative symptoms:</a:t>
            </a:r>
          </a:p>
          <a:p>
            <a:pPr lvl="1"/>
            <a:r>
              <a:rPr lang="en-GB" noProof="0">
                <a:solidFill>
                  <a:schemeClr val="tx1"/>
                </a:solidFill>
              </a:rPr>
              <a:t>were </a:t>
            </a:r>
            <a:r>
              <a:rPr lang="en-GB" b="1" noProof="0">
                <a:solidFill>
                  <a:schemeClr val="tx1"/>
                </a:solidFill>
              </a:rPr>
              <a:t>younger</a:t>
            </a:r>
            <a:r>
              <a:rPr lang="en-GB" noProof="0">
                <a:solidFill>
                  <a:schemeClr val="tx1"/>
                </a:solidFill>
              </a:rPr>
              <a:t> (36.4 vs 39.7 years)</a:t>
            </a:r>
          </a:p>
          <a:p>
            <a:pPr lvl="1"/>
            <a:r>
              <a:rPr lang="en-GB" noProof="0">
                <a:solidFill>
                  <a:schemeClr val="tx1"/>
                </a:solidFill>
              </a:rPr>
              <a:t>had </a:t>
            </a:r>
            <a:r>
              <a:rPr lang="en-GB" b="1" noProof="0">
                <a:solidFill>
                  <a:schemeClr val="tx1"/>
                </a:solidFill>
              </a:rPr>
              <a:t>more psychiatric comorbidities</a:t>
            </a:r>
          </a:p>
          <a:p>
            <a:pPr lvl="1"/>
            <a:r>
              <a:rPr lang="en-GB" noProof="0">
                <a:solidFill>
                  <a:schemeClr val="tx1"/>
                </a:solidFill>
              </a:rPr>
              <a:t>had </a:t>
            </a:r>
            <a:r>
              <a:rPr lang="en-GB" b="1" noProof="0">
                <a:solidFill>
                  <a:schemeClr val="tx1"/>
                </a:solidFill>
              </a:rPr>
              <a:t>fewer days on </a:t>
            </a:r>
            <a:r>
              <a:rPr lang="en-GB" b="1" noProof="0"/>
              <a:t>antipsychotic</a:t>
            </a:r>
            <a:r>
              <a:rPr lang="en-GB" b="1" noProof="0">
                <a:solidFill>
                  <a:schemeClr val="tx1"/>
                </a:solidFill>
              </a:rPr>
              <a:t>s </a:t>
            </a:r>
            <a:r>
              <a:rPr lang="en-GB" noProof="0">
                <a:solidFill>
                  <a:schemeClr val="tx1"/>
                </a:solidFill>
              </a:rPr>
              <a:t>(111.8 vs 140.9 days) during follow-up</a:t>
            </a:r>
            <a:r>
              <a:rPr lang="en-GB" baseline="30000" noProof="0">
                <a:solidFill>
                  <a:schemeClr val="tx1"/>
                </a:solidFill>
              </a:rPr>
              <a:t>1</a:t>
            </a:r>
            <a:endParaRPr lang="en-GB" noProof="0">
              <a:solidFill>
                <a:schemeClr val="tx1"/>
              </a:solidFill>
            </a:endParaRPr>
          </a:p>
          <a:p>
            <a:pPr marL="0" indent="0" algn="ctr">
              <a:buNone/>
            </a:pPr>
            <a:r>
              <a:rPr lang="en-GB" b="1" noProof="0"/>
              <a:t>HCRU in people with schizophrenia with </a:t>
            </a:r>
            <a:r>
              <a:rPr lang="en-GB" b="1" noProof="0">
                <a:solidFill>
                  <a:schemeClr val="tx1"/>
                </a:solidFill>
              </a:rPr>
              <a:t>predominant negative symptoms</a:t>
            </a:r>
            <a:br>
              <a:rPr lang="en-GB" b="1" noProof="0">
                <a:solidFill>
                  <a:schemeClr val="tx1"/>
                </a:solidFill>
              </a:rPr>
            </a:br>
            <a:r>
              <a:rPr lang="en-GB" b="1" noProof="0"/>
              <a:t> versus those without </a:t>
            </a:r>
            <a:r>
              <a:rPr lang="en-GB" b="1" noProof="0">
                <a:solidFill>
                  <a:schemeClr val="tx1"/>
                </a:solidFill>
              </a:rPr>
              <a:t>predominant negative symptoms</a:t>
            </a:r>
            <a:r>
              <a:rPr lang="en-GB" b="1" baseline="30000" noProof="0"/>
              <a:t>1</a:t>
            </a:r>
            <a:r>
              <a:rPr lang="en-GB" b="1" noProof="0"/>
              <a:t>:</a:t>
            </a:r>
          </a:p>
          <a:p>
            <a:endParaRPr lang="en-GB" noProof="0"/>
          </a:p>
        </p:txBody>
      </p:sp>
      <p:sp>
        <p:nvSpPr>
          <p:cNvPr id="3" name="Text Placeholder 2">
            <a:extLst>
              <a:ext uri="{FF2B5EF4-FFF2-40B4-BE49-F238E27FC236}">
                <a16:creationId xmlns:a16="http://schemas.microsoft.com/office/drawing/2014/main" id="{BBA6C0A6-B311-7432-FE34-6E22DC278DFD}"/>
              </a:ext>
            </a:extLst>
          </p:cNvPr>
          <p:cNvSpPr>
            <a:spLocks noGrp="1"/>
          </p:cNvSpPr>
          <p:nvPr>
            <p:ph type="body" sz="quarter" idx="18"/>
          </p:nvPr>
        </p:nvSpPr>
        <p:spPr/>
        <p:txBody>
          <a:bodyPr/>
          <a:lstStyle/>
          <a:p>
            <a:r>
              <a:rPr lang="en-GB" noProof="0" dirty="0"/>
              <a:t>EHR=electronic health record; HCRU=healthcare resource utilization; USD= United States Dollars</a:t>
            </a:r>
          </a:p>
          <a:p>
            <a:r>
              <a:rPr lang="en-GB" noProof="0" dirty="0"/>
              <a:t>1. Patel et al. BMJ Open 2024;14:e084613; 2. Weber et al. </a:t>
            </a:r>
            <a:r>
              <a:rPr lang="en-GB" noProof="0" dirty="0" err="1"/>
              <a:t>Schizophr</a:t>
            </a:r>
            <a:r>
              <a:rPr lang="en-GB" noProof="0" dirty="0"/>
              <a:t> Res 2022;241:251–259; 3. Correll et al. J Clin Psychiatry 2024;85:24r15316</a:t>
            </a:r>
          </a:p>
        </p:txBody>
      </p:sp>
      <p:sp>
        <p:nvSpPr>
          <p:cNvPr id="6" name="Slide Number Placeholder 5">
            <a:extLst>
              <a:ext uri="{FF2B5EF4-FFF2-40B4-BE49-F238E27FC236}">
                <a16:creationId xmlns:a16="http://schemas.microsoft.com/office/drawing/2014/main" id="{9C452078-62DD-DABB-492B-7EEF8F2AE697}"/>
              </a:ext>
            </a:extLst>
          </p:cNvPr>
          <p:cNvSpPr>
            <a:spLocks noGrp="1"/>
          </p:cNvSpPr>
          <p:nvPr>
            <p:ph type="sldNum" sz="quarter" idx="4"/>
          </p:nvPr>
        </p:nvSpPr>
        <p:spPr/>
        <p:txBody>
          <a:bodyPr/>
          <a:lstStyle/>
          <a:p>
            <a:fld id="{6DBC486D-4FAB-B746-8B02-8D7C842291C6}" type="slidenum">
              <a:rPr lang="en-GB" noProof="0" smtClean="0"/>
              <a:pPr/>
              <a:t>33</a:t>
            </a:fld>
            <a:endParaRPr lang="en-GB" noProof="0"/>
          </a:p>
        </p:txBody>
      </p:sp>
      <p:sp>
        <p:nvSpPr>
          <p:cNvPr id="10" name="TextBox 9">
            <a:extLst>
              <a:ext uri="{FF2B5EF4-FFF2-40B4-BE49-F238E27FC236}">
                <a16:creationId xmlns:a16="http://schemas.microsoft.com/office/drawing/2014/main" id="{3941424C-C8D9-3E4B-E443-B17116F58F35}"/>
              </a:ext>
            </a:extLst>
          </p:cNvPr>
          <p:cNvSpPr txBox="1"/>
          <p:nvPr/>
        </p:nvSpPr>
        <p:spPr>
          <a:xfrm>
            <a:off x="777480" y="5325171"/>
            <a:ext cx="2189320" cy="830997"/>
          </a:xfrm>
          <a:prstGeom prst="rect">
            <a:avLst/>
          </a:prstGeom>
          <a:noFill/>
        </p:spPr>
        <p:txBody>
          <a:bodyPr wrap="square" rtlCol="0" anchor="ctr">
            <a:spAutoFit/>
          </a:bodyPr>
          <a:lstStyle/>
          <a:p>
            <a:pPr algn="ctr"/>
            <a:r>
              <a:rPr lang="en-GB" sz="1600" b="1" noProof="0">
                <a:solidFill>
                  <a:srgbClr val="3F1A01"/>
                </a:solidFill>
              </a:rPr>
              <a:t>Psychiatric inpatient hospitalization </a:t>
            </a:r>
            <a:br>
              <a:rPr lang="en-GB" sz="1600" b="1" noProof="0">
                <a:solidFill>
                  <a:srgbClr val="3F1A01"/>
                </a:solidFill>
              </a:rPr>
            </a:br>
            <a:r>
              <a:rPr lang="en-GB" sz="1600" noProof="0">
                <a:solidFill>
                  <a:srgbClr val="3F1A01"/>
                </a:solidFill>
              </a:rPr>
              <a:t>76.1% vs 59.7%</a:t>
            </a:r>
          </a:p>
        </p:txBody>
      </p:sp>
      <p:pic>
        <p:nvPicPr>
          <p:cNvPr id="19" name="Graphic 18" descr="Hospital with solid fill">
            <a:extLst>
              <a:ext uri="{FF2B5EF4-FFF2-40B4-BE49-F238E27FC236}">
                <a16:creationId xmlns:a16="http://schemas.microsoft.com/office/drawing/2014/main" id="{CF85D8A4-2D7A-D168-B3B5-DA5232361F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4940" y="4457792"/>
            <a:ext cx="914400" cy="914400"/>
          </a:xfrm>
          <a:prstGeom prst="rect">
            <a:avLst/>
          </a:prstGeom>
        </p:spPr>
      </p:pic>
      <p:sp>
        <p:nvSpPr>
          <p:cNvPr id="12" name="TextBox 11">
            <a:extLst>
              <a:ext uri="{FF2B5EF4-FFF2-40B4-BE49-F238E27FC236}">
                <a16:creationId xmlns:a16="http://schemas.microsoft.com/office/drawing/2014/main" id="{E37F0936-2A25-7C1D-BB69-59EEBAA16417}"/>
              </a:ext>
            </a:extLst>
          </p:cNvPr>
          <p:cNvSpPr txBox="1"/>
          <p:nvPr/>
        </p:nvSpPr>
        <p:spPr>
          <a:xfrm>
            <a:off x="6200606" y="5325171"/>
            <a:ext cx="2289344" cy="830997"/>
          </a:xfrm>
          <a:prstGeom prst="rect">
            <a:avLst/>
          </a:prstGeom>
          <a:noFill/>
        </p:spPr>
        <p:txBody>
          <a:bodyPr wrap="square" rtlCol="0" anchor="ctr">
            <a:spAutoFit/>
          </a:bodyPr>
          <a:lstStyle/>
          <a:p>
            <a:pPr algn="ctr"/>
            <a:r>
              <a:rPr lang="en-GB" sz="1600" b="1" noProof="0">
                <a:solidFill>
                  <a:srgbClr val="3F1A01"/>
                </a:solidFill>
              </a:rPr>
              <a:t>Total </a:t>
            </a:r>
            <a:br>
              <a:rPr lang="en-GB" sz="1600" b="1" noProof="0">
                <a:solidFill>
                  <a:srgbClr val="3F1A01"/>
                </a:solidFill>
              </a:rPr>
            </a:br>
            <a:r>
              <a:rPr lang="en-GB" sz="1600" b="1" noProof="0">
                <a:solidFill>
                  <a:srgbClr val="3F1A01"/>
                </a:solidFill>
              </a:rPr>
              <a:t>inpatient costs (USD) </a:t>
            </a:r>
          </a:p>
          <a:p>
            <a:pPr algn="ctr"/>
            <a:r>
              <a:rPr lang="en-GB" sz="1600" noProof="0">
                <a:solidFill>
                  <a:srgbClr val="3F1A01"/>
                </a:solidFill>
              </a:rPr>
              <a:t>$16,893 vs $13,732</a:t>
            </a:r>
          </a:p>
        </p:txBody>
      </p:sp>
      <p:pic>
        <p:nvPicPr>
          <p:cNvPr id="26" name="Graphic 25" descr="Dollar with solid fill">
            <a:extLst>
              <a:ext uri="{FF2B5EF4-FFF2-40B4-BE49-F238E27FC236}">
                <a16:creationId xmlns:a16="http://schemas.microsoft.com/office/drawing/2014/main" id="{9745C052-50CE-3B12-ECD9-F129C17726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88078" y="4457792"/>
            <a:ext cx="914400" cy="914400"/>
          </a:xfrm>
          <a:prstGeom prst="rect">
            <a:avLst/>
          </a:prstGeom>
        </p:spPr>
      </p:pic>
      <p:sp>
        <p:nvSpPr>
          <p:cNvPr id="35" name="TextBox 34">
            <a:extLst>
              <a:ext uri="{FF2B5EF4-FFF2-40B4-BE49-F238E27FC236}">
                <a16:creationId xmlns:a16="http://schemas.microsoft.com/office/drawing/2014/main" id="{00D61AE6-C029-4655-3B62-02792CAA82AC}"/>
              </a:ext>
            </a:extLst>
          </p:cNvPr>
          <p:cNvSpPr txBox="1"/>
          <p:nvPr/>
        </p:nvSpPr>
        <p:spPr>
          <a:xfrm>
            <a:off x="3322320" y="5325171"/>
            <a:ext cx="2530708" cy="830997"/>
          </a:xfrm>
          <a:prstGeom prst="rect">
            <a:avLst/>
          </a:prstGeom>
          <a:noFill/>
        </p:spPr>
        <p:txBody>
          <a:bodyPr wrap="square" rtlCol="0" anchor="ctr">
            <a:spAutoFit/>
          </a:bodyPr>
          <a:lstStyle/>
          <a:p>
            <a:pPr algn="ctr"/>
            <a:r>
              <a:rPr lang="en-GB" sz="1600" b="1" noProof="0">
                <a:solidFill>
                  <a:srgbClr val="3F1A01"/>
                </a:solidFill>
              </a:rPr>
              <a:t>Patients with </a:t>
            </a:r>
            <a:br>
              <a:rPr lang="en-GB" sz="1600" b="1" noProof="0">
                <a:solidFill>
                  <a:srgbClr val="3F1A01"/>
                </a:solidFill>
              </a:rPr>
            </a:br>
            <a:r>
              <a:rPr lang="en-GB" sz="1600" b="1" noProof="0">
                <a:solidFill>
                  <a:srgbClr val="3F1A01"/>
                </a:solidFill>
              </a:rPr>
              <a:t>inpatient visits ≥20 days </a:t>
            </a:r>
          </a:p>
          <a:p>
            <a:pPr algn="ctr"/>
            <a:r>
              <a:rPr lang="en-GB" sz="1600" noProof="0">
                <a:solidFill>
                  <a:srgbClr val="3F1A01"/>
                </a:solidFill>
              </a:rPr>
              <a:t>30.3% vs 22.8%</a:t>
            </a:r>
          </a:p>
        </p:txBody>
      </p:sp>
      <p:pic>
        <p:nvPicPr>
          <p:cNvPr id="38" name="Graphic 37" descr="Exponential Graph with solid fill">
            <a:extLst>
              <a:ext uri="{FF2B5EF4-FFF2-40B4-BE49-F238E27FC236}">
                <a16:creationId xmlns:a16="http://schemas.microsoft.com/office/drawing/2014/main" id="{6F359B11-121C-1355-9592-E7719B9AA0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30474" y="4487992"/>
            <a:ext cx="914400" cy="914400"/>
          </a:xfrm>
          <a:prstGeom prst="rect">
            <a:avLst/>
          </a:prstGeom>
        </p:spPr>
      </p:pic>
    </p:spTree>
    <p:extLst>
      <p:ext uri="{BB962C8B-B14F-4D97-AF65-F5344CB8AC3E}">
        <p14:creationId xmlns:p14="http://schemas.microsoft.com/office/powerpoint/2010/main" val="2828111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59487-5D6A-13B8-BD4B-988742E37969}"/>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1013796-C5F9-5B11-2970-CC88E520A9B1}"/>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FC38AA02-082E-8478-C85E-C51CB608C3C2}"/>
              </a:ext>
            </a:extLst>
          </p:cNvPr>
          <p:cNvSpPr>
            <a:spLocks noGrp="1"/>
          </p:cNvSpPr>
          <p:nvPr>
            <p:ph type="title"/>
          </p:nvPr>
        </p:nvSpPr>
        <p:spPr/>
        <p:txBody>
          <a:bodyPr/>
          <a:lstStyle/>
          <a:p>
            <a:r>
              <a:rPr lang="en-GB" noProof="0"/>
              <a:t>Costs associated with </a:t>
            </a:r>
            <a:r>
              <a:rPr lang="en-GB" noProof="0">
                <a:solidFill>
                  <a:schemeClr val="tx1"/>
                </a:solidFill>
              </a:rPr>
              <a:t>the cognitive symptoms of schizophrenia</a:t>
            </a:r>
          </a:p>
        </p:txBody>
      </p:sp>
      <p:sp>
        <p:nvSpPr>
          <p:cNvPr id="3" name="Content Placeholder 2">
            <a:extLst>
              <a:ext uri="{FF2B5EF4-FFF2-40B4-BE49-F238E27FC236}">
                <a16:creationId xmlns:a16="http://schemas.microsoft.com/office/drawing/2014/main" id="{EBC1C15F-B238-CC1E-1CE2-CB69A0103F83}"/>
              </a:ext>
            </a:extLst>
          </p:cNvPr>
          <p:cNvSpPr>
            <a:spLocks noGrp="1"/>
          </p:cNvSpPr>
          <p:nvPr>
            <p:ph idx="21"/>
          </p:nvPr>
        </p:nvSpPr>
        <p:spPr/>
        <p:txBody>
          <a:bodyPr/>
          <a:lstStyle/>
          <a:p>
            <a:r>
              <a:rPr lang="en-GB" sz="1800" noProof="0"/>
              <a:t>Compared with individuals with no cognitive </a:t>
            </a:r>
            <a:r>
              <a:rPr lang="en-GB" sz="1800"/>
              <a:t>symptoms</a:t>
            </a:r>
            <a:r>
              <a:rPr lang="en-GB" sz="1800" noProof="0"/>
              <a:t>, people with cognitive </a:t>
            </a:r>
            <a:br>
              <a:rPr lang="en-GB" sz="1800" noProof="0"/>
            </a:br>
            <a:r>
              <a:rPr lang="en-GB" sz="1800" noProof="0"/>
              <a:t>difficulties experience:</a:t>
            </a:r>
          </a:p>
          <a:p>
            <a:pPr marL="396000" lvl="1">
              <a:spcBef>
                <a:spcPts val="1200"/>
              </a:spcBef>
            </a:pPr>
            <a:r>
              <a:rPr lang="en-GB" sz="1600" noProof="0">
                <a:solidFill>
                  <a:schemeClr val="tx1"/>
                </a:solidFill>
              </a:rPr>
              <a:t>greater limitations in </a:t>
            </a:r>
            <a:r>
              <a:rPr lang="en-GB" sz="1600" b="1" noProof="0">
                <a:solidFill>
                  <a:schemeClr val="tx1"/>
                </a:solidFill>
              </a:rPr>
              <a:t>activities of daily living</a:t>
            </a:r>
          </a:p>
          <a:p>
            <a:pPr marL="396000" lvl="1">
              <a:spcBef>
                <a:spcPts val="1200"/>
              </a:spcBef>
            </a:pPr>
            <a:r>
              <a:rPr lang="en-GB" sz="1600" noProof="0">
                <a:solidFill>
                  <a:schemeClr val="tx1"/>
                </a:solidFill>
              </a:rPr>
              <a:t>greater limitations in </a:t>
            </a:r>
            <a:r>
              <a:rPr lang="en-GB" sz="1600" b="1" noProof="0">
                <a:solidFill>
                  <a:schemeClr val="tx1"/>
                </a:solidFill>
              </a:rPr>
              <a:t>social and recreational activities </a:t>
            </a:r>
          </a:p>
          <a:p>
            <a:pPr marL="396000" lvl="1">
              <a:spcBef>
                <a:spcPts val="1200"/>
              </a:spcBef>
            </a:pPr>
            <a:r>
              <a:rPr lang="en-GB" sz="1600" noProof="0">
                <a:solidFill>
                  <a:schemeClr val="tx1"/>
                </a:solidFill>
              </a:rPr>
              <a:t>greater limitations in </a:t>
            </a:r>
            <a:r>
              <a:rPr lang="en-GB" sz="1600" b="1" noProof="0">
                <a:solidFill>
                  <a:schemeClr val="tx1"/>
                </a:solidFill>
              </a:rPr>
              <a:t>work</a:t>
            </a:r>
            <a:r>
              <a:rPr lang="en-GB" sz="1600" noProof="0"/>
              <a:t>, </a:t>
            </a:r>
            <a:r>
              <a:rPr lang="en-GB" sz="1600" b="1" noProof="0"/>
              <a:t>school</a:t>
            </a:r>
            <a:r>
              <a:rPr lang="en-GB" sz="1600" noProof="0"/>
              <a:t>, and </a:t>
            </a:r>
            <a:r>
              <a:rPr lang="en-GB" sz="1600" b="1" noProof="0"/>
              <a:t>home</a:t>
            </a:r>
            <a:r>
              <a:rPr lang="en-GB" sz="1600" noProof="0"/>
              <a:t> </a:t>
            </a:r>
            <a:r>
              <a:rPr lang="en-GB" sz="1600" b="1" noProof="0"/>
              <a:t>activities</a:t>
            </a:r>
            <a:r>
              <a:rPr lang="en-GB" sz="1600" noProof="0"/>
              <a:t> </a:t>
            </a:r>
          </a:p>
          <a:p>
            <a:pPr marL="396000" lvl="1">
              <a:spcBef>
                <a:spcPts val="1200"/>
              </a:spcBef>
            </a:pPr>
            <a:r>
              <a:rPr lang="en-GB" sz="1600" noProof="0"/>
              <a:t>lower perceived </a:t>
            </a:r>
            <a:r>
              <a:rPr lang="en-GB" sz="1600" b="1" noProof="0"/>
              <a:t>overall health status</a:t>
            </a:r>
          </a:p>
          <a:p>
            <a:pPr marL="396000" lvl="1">
              <a:spcBef>
                <a:spcPts val="1200"/>
              </a:spcBef>
            </a:pPr>
            <a:r>
              <a:rPr lang="en-GB" sz="1600" b="1" noProof="0"/>
              <a:t>higher unemployment </a:t>
            </a:r>
            <a:r>
              <a:rPr lang="en-GB" sz="1600" noProof="0"/>
              <a:t>due to illness (48.8 vs </a:t>
            </a:r>
            <a:r>
              <a:rPr lang="en-GB" sz="1600"/>
              <a:t>26.6</a:t>
            </a:r>
            <a:r>
              <a:rPr lang="en-GB" sz="1600" noProof="0"/>
              <a:t>%)</a:t>
            </a:r>
          </a:p>
          <a:p>
            <a:pPr>
              <a:spcBef>
                <a:spcPts val="1200"/>
              </a:spcBef>
            </a:pPr>
            <a:endParaRPr lang="en-GB" sz="1800" noProof="0"/>
          </a:p>
          <a:p>
            <a:pPr marL="0" indent="0">
              <a:spcBef>
                <a:spcPts val="1200"/>
              </a:spcBef>
              <a:buNone/>
            </a:pPr>
            <a:endParaRPr lang="en-GB" sz="1800" noProof="0"/>
          </a:p>
          <a:p>
            <a:endParaRPr lang="en-GB" sz="1800" noProof="0"/>
          </a:p>
          <a:p>
            <a:endParaRPr lang="en-GB" noProof="0"/>
          </a:p>
        </p:txBody>
      </p:sp>
      <p:sp>
        <p:nvSpPr>
          <p:cNvPr id="4" name="Text Placeholder 3">
            <a:extLst>
              <a:ext uri="{FF2B5EF4-FFF2-40B4-BE49-F238E27FC236}">
                <a16:creationId xmlns:a16="http://schemas.microsoft.com/office/drawing/2014/main" id="{71318F58-8323-E395-0119-00D586C52379}"/>
              </a:ext>
            </a:extLst>
          </p:cNvPr>
          <p:cNvSpPr>
            <a:spLocks noGrp="1"/>
          </p:cNvSpPr>
          <p:nvPr>
            <p:ph type="body" sz="quarter" idx="18"/>
          </p:nvPr>
        </p:nvSpPr>
        <p:spPr/>
        <p:txBody>
          <a:bodyPr/>
          <a:lstStyle/>
          <a:p>
            <a:r>
              <a:rPr lang="en-GB" baseline="30000" noProof="0" err="1"/>
              <a:t>a</a:t>
            </a:r>
            <a:r>
              <a:rPr lang="en-GB" noProof="0" err="1"/>
              <a:t>Mean</a:t>
            </a:r>
            <a:r>
              <a:rPr lang="en-GB" noProof="0"/>
              <a:t> total costs are not additive of each category of HCRU</a:t>
            </a:r>
          </a:p>
          <a:p>
            <a:r>
              <a:rPr lang="en-GB" noProof="0"/>
              <a:t>HCRU=healthcare resource utilization; </a:t>
            </a:r>
            <a:r>
              <a:rPr lang="en-GB"/>
              <a:t>USD= United States Dollars</a:t>
            </a:r>
            <a:endParaRPr lang="en-GB" noProof="0"/>
          </a:p>
          <a:p>
            <a:r>
              <a:rPr lang="en-GB" noProof="0"/>
              <a:t>Choi et al. J Clin Psychiatry 2025;86:25m15794</a:t>
            </a:r>
          </a:p>
        </p:txBody>
      </p:sp>
      <p:sp>
        <p:nvSpPr>
          <p:cNvPr id="6" name="Slide Number Placeholder 5">
            <a:extLst>
              <a:ext uri="{FF2B5EF4-FFF2-40B4-BE49-F238E27FC236}">
                <a16:creationId xmlns:a16="http://schemas.microsoft.com/office/drawing/2014/main" id="{8BBDE983-1467-702E-476F-1AE764661BAC}"/>
              </a:ext>
            </a:extLst>
          </p:cNvPr>
          <p:cNvSpPr>
            <a:spLocks noGrp="1"/>
          </p:cNvSpPr>
          <p:nvPr>
            <p:ph type="sldNum" sz="quarter" idx="4"/>
          </p:nvPr>
        </p:nvSpPr>
        <p:spPr/>
        <p:txBody>
          <a:bodyPr/>
          <a:lstStyle/>
          <a:p>
            <a:fld id="{6DBC486D-4FAB-B746-8B02-8D7C842291C6}" type="slidenum">
              <a:rPr lang="en-GB" noProof="0" smtClean="0"/>
              <a:pPr/>
              <a:t>34</a:t>
            </a:fld>
            <a:endParaRPr lang="en-GB" noProof="0"/>
          </a:p>
        </p:txBody>
      </p:sp>
      <p:graphicFrame>
        <p:nvGraphicFramePr>
          <p:cNvPr id="20" name="Table 19">
            <a:extLst>
              <a:ext uri="{FF2B5EF4-FFF2-40B4-BE49-F238E27FC236}">
                <a16:creationId xmlns:a16="http://schemas.microsoft.com/office/drawing/2014/main" id="{70989102-D35B-BA14-1E1B-6676B1943B88}"/>
              </a:ext>
            </a:extLst>
          </p:cNvPr>
          <p:cNvGraphicFramePr>
            <a:graphicFrameLocks noGrp="1"/>
          </p:cNvGraphicFramePr>
          <p:nvPr>
            <p:extLst>
              <p:ext uri="{D42A27DB-BD31-4B8C-83A1-F6EECF244321}">
                <p14:modId xmlns:p14="http://schemas.microsoft.com/office/powerpoint/2010/main" val="2062458726"/>
              </p:ext>
            </p:extLst>
          </p:nvPr>
        </p:nvGraphicFramePr>
        <p:xfrm>
          <a:off x="568726" y="2012027"/>
          <a:ext cx="5276047" cy="3987380"/>
        </p:xfrm>
        <a:graphic>
          <a:graphicData uri="http://schemas.openxmlformats.org/drawingml/2006/table">
            <a:tbl>
              <a:tblPr firstRow="1" bandRow="1">
                <a:effectLst/>
                <a:tableStyleId>{2D5ABB26-0587-4C30-8999-92F81FD0307C}</a:tableStyleId>
              </a:tblPr>
              <a:tblGrid>
                <a:gridCol w="3026821">
                  <a:extLst>
                    <a:ext uri="{9D8B030D-6E8A-4147-A177-3AD203B41FA5}">
                      <a16:colId xmlns:a16="http://schemas.microsoft.com/office/drawing/2014/main" val="3379559224"/>
                    </a:ext>
                  </a:extLst>
                </a:gridCol>
                <a:gridCol w="1124613">
                  <a:extLst>
                    <a:ext uri="{9D8B030D-6E8A-4147-A177-3AD203B41FA5}">
                      <a16:colId xmlns:a16="http://schemas.microsoft.com/office/drawing/2014/main" val="2949104137"/>
                    </a:ext>
                  </a:extLst>
                </a:gridCol>
                <a:gridCol w="1124613">
                  <a:extLst>
                    <a:ext uri="{9D8B030D-6E8A-4147-A177-3AD203B41FA5}">
                      <a16:colId xmlns:a16="http://schemas.microsoft.com/office/drawing/2014/main" val="662673164"/>
                    </a:ext>
                  </a:extLst>
                </a:gridCol>
              </a:tblGrid>
              <a:tr h="655784">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Cost category</a:t>
                      </a:r>
                    </a:p>
                  </a:txBody>
                  <a:tcPr marL="36000" marR="36000" marT="36000" marB="36000">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With </a:t>
                      </a:r>
                      <a:b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b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cognitive difficulties</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Without cognitive difficulties</a:t>
                      </a:r>
                    </a:p>
                  </a:txBody>
                  <a:tcPr marL="36000" marR="36000" marT="36000" marB="36000">
                    <a:lnL w="57150" cap="flat" cmpd="sng" algn="ctr">
                      <a:solidFill>
                        <a:schemeClr val="bg1"/>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2572670081"/>
                  </a:ext>
                </a:extLst>
              </a:tr>
              <a:tr h="273243">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Direct costs</a:t>
                      </a:r>
                    </a:p>
                  </a:txBody>
                  <a:tcPr marL="36000" marR="36000" marT="36000" marB="36000">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marL="36000" marR="36000" marT="36000" marB="36000">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2636359716"/>
                  </a:ext>
                </a:extLst>
              </a:tr>
              <a:tr h="273243">
                <a:tc>
                  <a:txBody>
                    <a:bodyPr/>
                    <a:lstStyle/>
                    <a:p>
                      <a:pPr marL="72000" marR="0" lvl="0" indent="0" algn="l"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Mean total direct </a:t>
                      </a:r>
                      <a:r>
                        <a:rPr lang="en-GB" sz="1400" b="0" i="0" u="none" strike="noStrike" kern="1200" cap="none" spc="0" normalizeH="0" baseline="0" noProof="0" err="1">
                          <a:solidFill>
                            <a:schemeClr val="tx1"/>
                          </a:solidFill>
                          <a:latin typeface="Arial" panose="020B0604020202020204" pitchFamily="34" charset="0"/>
                          <a:ea typeface="+mn-ea"/>
                          <a:cs typeface="+mn-cs"/>
                          <a:sym typeface=""/>
                        </a:rPr>
                        <a:t>costs</a:t>
                      </a:r>
                      <a:r>
                        <a:rPr lang="en-GB" sz="1400" b="0" i="0" u="none" strike="noStrike" kern="1200" cap="none" spc="0" normalizeH="0" baseline="30000" noProof="0" err="1">
                          <a:solidFill>
                            <a:schemeClr val="tx1"/>
                          </a:solidFill>
                          <a:latin typeface="Arial" panose="020B0604020202020204" pitchFamily="34" charset="0"/>
                          <a:ea typeface="+mn-ea"/>
                          <a:cs typeface="+mn-cs"/>
                          <a:sym typeface=""/>
                        </a:rPr>
                        <a:t>a</a:t>
                      </a:r>
                      <a:endParaRPr lang="en-GB" sz="1400" b="0" i="0" u="none" strike="noStrike" kern="1200" cap="none" spc="0" normalizeH="0" baseline="30000" noProof="0">
                        <a:solidFill>
                          <a:schemeClr val="tx1"/>
                        </a:solidFill>
                        <a:latin typeface="Arial" panose="020B0604020202020204" pitchFamily="34" charset="0"/>
                        <a:ea typeface="+mn-ea"/>
                        <a:cs typeface="+mn-cs"/>
                        <a:sym typeface=""/>
                      </a:endParaRPr>
                    </a:p>
                  </a:txBody>
                  <a:tcPr marL="36000" marR="36000" marT="36000" marB="36000">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$19,733</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$14,723</a:t>
                      </a:r>
                    </a:p>
                  </a:txBody>
                  <a:tcPr marL="36000" marR="36000" marT="36000" marB="36000">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662338195"/>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Hospitalizations</a:t>
                      </a:r>
                    </a:p>
                  </a:txBody>
                  <a:tcPr marL="36000" marR="36000" marT="36000" marB="36000">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$16,188</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$2,932</a:t>
                      </a:r>
                    </a:p>
                  </a:txBody>
                  <a:tcPr marL="36000" marR="36000" marT="36000" marB="36000">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2741501608"/>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Home health visits</a:t>
                      </a:r>
                    </a:p>
                  </a:txBody>
                  <a:tcPr marL="36000" marR="36000" marT="36000" marB="36000">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$12,556</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$8,149</a:t>
                      </a:r>
                    </a:p>
                  </a:txBody>
                  <a:tcPr marL="36000" marR="36000" marT="36000" marB="36000">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329621916"/>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Outpatient visits</a:t>
                      </a:r>
                    </a:p>
                  </a:txBody>
                  <a:tcPr marL="36000" marR="36000" marT="36000" marB="36000">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$5,834</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$3,627</a:t>
                      </a:r>
                    </a:p>
                  </a:txBody>
                  <a:tcPr marL="36000" marR="36000" marT="36000" marB="36000">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62227717"/>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Emergency department visits</a:t>
                      </a:r>
                    </a:p>
                  </a:txBody>
                  <a:tcPr marL="36000" marR="36000" marT="36000" marB="36000">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$1,914</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$1,503</a:t>
                      </a:r>
                    </a:p>
                  </a:txBody>
                  <a:tcPr marL="36000" marR="36000" marT="36000" marB="36000">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614536631"/>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Pharmacy</a:t>
                      </a:r>
                    </a:p>
                  </a:txBody>
                  <a:tcPr marL="36000" marR="36000" marT="36000" marB="36000">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$6,966</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$5,143</a:t>
                      </a:r>
                    </a:p>
                  </a:txBody>
                  <a:tcPr marL="36000" marR="36000" marT="36000" marB="36000">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58305458"/>
                  </a:ext>
                </a:extLst>
              </a:tr>
              <a:tr h="273243">
                <a:tc>
                  <a:txBody>
                    <a:bodyPr/>
                    <a:lstStyle/>
                    <a:p>
                      <a:pPr marL="144000" marR="0" lvl="0" indent="0" algn="l" defTabSz="914400" rtl="0" eaLnBrk="1" fontAlgn="auto" hangingPunct="1">
                        <a:lnSpc>
                          <a:spcPct val="100000"/>
                        </a:lnSpc>
                        <a:spcBef>
                          <a:spcPts val="0"/>
                        </a:spcBef>
                        <a:spcAft>
                          <a:spcPts val="0"/>
                        </a:spcAft>
                        <a:buFontTx/>
                        <a:buNone/>
                      </a:pPr>
                      <a:r>
                        <a:rPr lang="en-GB" sz="1400" b="0" i="1" u="none" strike="noStrike" kern="1200" cap="none" spc="0" normalizeH="0" baseline="0" noProof="0">
                          <a:solidFill>
                            <a:schemeClr val="tx1"/>
                          </a:solidFill>
                          <a:latin typeface="Arial" panose="020B0604020202020204" pitchFamily="34" charset="0"/>
                          <a:ea typeface="+mn-ea"/>
                          <a:cs typeface="+mn-cs"/>
                          <a:sym typeface=""/>
                        </a:rPr>
                        <a:t>Dental, vision visits</a:t>
                      </a:r>
                    </a:p>
                  </a:txBody>
                  <a:tcPr marL="36000" marR="36000" marT="36000" marB="36000">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$806</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$941</a:t>
                      </a:r>
                    </a:p>
                  </a:txBody>
                  <a:tcPr marL="36000" marR="36000" marT="36000" marB="36000">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438199093"/>
                  </a:ext>
                </a:extLst>
              </a:tr>
              <a:tr h="273243">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Indirect costs</a:t>
                      </a:r>
                    </a:p>
                  </a:txBody>
                  <a:tcPr marL="36000" marR="36000" marT="36000" marB="36000">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marL="36000" marR="36000" marT="36000" marB="36000">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266185916"/>
                  </a:ext>
                </a:extLst>
              </a:tr>
              <a:tr h="353530">
                <a:tc>
                  <a:txBody>
                    <a:bodyPr/>
                    <a:lstStyle/>
                    <a:p>
                      <a:pPr marL="72000" marR="0" lvl="0" indent="0" algn="l"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Wage loss due to unemployment</a:t>
                      </a:r>
                    </a:p>
                  </a:txBody>
                  <a:tcPr marL="36000" marR="36000" marT="36000" marB="36000">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$16,188</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$2,932</a:t>
                      </a:r>
                    </a:p>
                  </a:txBody>
                  <a:tcPr marL="36000" marR="36000" marT="36000" marB="36000">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660561749"/>
                  </a:ext>
                </a:extLst>
              </a:tr>
              <a:tr h="353530">
                <a:tc>
                  <a:txBody>
                    <a:bodyPr/>
                    <a:lstStyle/>
                    <a:p>
                      <a:pPr marL="72000" marR="0" lvl="0" indent="0" algn="l"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Wage loss due to missed work </a:t>
                      </a:r>
                    </a:p>
                  </a:txBody>
                  <a:tcPr marL="36000" marR="36000" marT="36000" marB="36000">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$12,556</a:t>
                      </a:r>
                    </a:p>
                  </a:txBody>
                  <a:tcPr marL="36000" marR="36000" marT="36000" marB="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0" i="0" u="none" strike="noStrike" kern="1200" cap="none" spc="0" normalizeH="0" baseline="0" noProof="0">
                          <a:solidFill>
                            <a:schemeClr val="tx1"/>
                          </a:solidFill>
                          <a:latin typeface="Arial" panose="020B0604020202020204" pitchFamily="34" charset="0"/>
                          <a:ea typeface="+mn-ea"/>
                          <a:cs typeface="+mn-cs"/>
                          <a:sym typeface=""/>
                        </a:rPr>
                        <a:t>$8,149</a:t>
                      </a:r>
                    </a:p>
                  </a:txBody>
                  <a:tcPr marL="36000" marR="36000" marT="36000" marB="36000">
                    <a:lnL w="57150" cap="flat" cmpd="sng" algn="ctr">
                      <a:solidFill>
                        <a:schemeClr val="bg1"/>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936747"/>
                  </a:ext>
                </a:extLst>
              </a:tr>
            </a:tbl>
          </a:graphicData>
        </a:graphic>
      </p:graphicFrame>
      <p:sp>
        <p:nvSpPr>
          <p:cNvPr id="22" name="TextBox 21">
            <a:extLst>
              <a:ext uri="{FF2B5EF4-FFF2-40B4-BE49-F238E27FC236}">
                <a16:creationId xmlns:a16="http://schemas.microsoft.com/office/drawing/2014/main" id="{F75C8427-A174-4F91-A17C-70FDE4FA3330}"/>
              </a:ext>
            </a:extLst>
          </p:cNvPr>
          <p:cNvSpPr txBox="1"/>
          <p:nvPr/>
        </p:nvSpPr>
        <p:spPr>
          <a:xfrm>
            <a:off x="496887" y="1416050"/>
            <a:ext cx="5419725" cy="584775"/>
          </a:xfrm>
          <a:prstGeom prst="rect">
            <a:avLst/>
          </a:prstGeom>
          <a:noFill/>
        </p:spPr>
        <p:txBody>
          <a:bodyPr wrap="square" rtlCol="0">
            <a:spAutoFit/>
          </a:bodyPr>
          <a:lstStyle/>
          <a:p>
            <a:pPr algn="ctr"/>
            <a:r>
              <a:rPr lang="en-GB" sz="1600" b="1" noProof="0">
                <a:solidFill>
                  <a:schemeClr val="accent5">
                    <a:lumMod val="50000"/>
                  </a:schemeClr>
                </a:solidFill>
              </a:rPr>
              <a:t>Mean annual costs of people with schizophrenia with cognitive difficulties versus those without (USD)</a:t>
            </a:r>
          </a:p>
        </p:txBody>
      </p:sp>
      <p:sp>
        <p:nvSpPr>
          <p:cNvPr id="25" name="Rectangle: Rounded Corners 24">
            <a:extLst>
              <a:ext uri="{FF2B5EF4-FFF2-40B4-BE49-F238E27FC236}">
                <a16:creationId xmlns:a16="http://schemas.microsoft.com/office/drawing/2014/main" id="{72755181-980B-91D9-4244-738715AF5354}"/>
              </a:ext>
            </a:extLst>
          </p:cNvPr>
          <p:cNvSpPr/>
          <p:nvPr/>
        </p:nvSpPr>
        <p:spPr>
          <a:xfrm>
            <a:off x="6441440" y="4807591"/>
            <a:ext cx="5209222" cy="1191816"/>
          </a:xfrm>
          <a:prstGeom prst="roundRect">
            <a:avLst/>
          </a:prstGeom>
          <a:solidFill>
            <a:schemeClr val="accent4">
              <a:lumMod val="40000"/>
              <a:lumOff val="60000"/>
            </a:schemeClr>
          </a:solidFill>
        </p:spPr>
        <p:txBody>
          <a:bodyPr wrap="square">
            <a:spAutoFit/>
          </a:bodyPr>
          <a:lstStyle/>
          <a:p>
            <a:pPr algn="ctr"/>
            <a:r>
              <a:rPr lang="en-GB" sz="1600" b="1" noProof="0">
                <a:solidFill>
                  <a:srgbClr val="3F1A01"/>
                </a:solidFill>
              </a:rPr>
              <a:t>Cognitive symptoms </a:t>
            </a:r>
            <a:r>
              <a:rPr lang="en-GB" sz="1600" noProof="0">
                <a:solidFill>
                  <a:srgbClr val="3F1A01"/>
                </a:solidFill>
              </a:rPr>
              <a:t>in schizophrenia are associated with </a:t>
            </a:r>
            <a:r>
              <a:rPr lang="en-GB" sz="1600" b="1" noProof="0">
                <a:solidFill>
                  <a:srgbClr val="3F1A01"/>
                </a:solidFill>
              </a:rPr>
              <a:t>functional impairment</a:t>
            </a:r>
            <a:r>
              <a:rPr lang="en-GB" sz="1600" noProof="0">
                <a:solidFill>
                  <a:srgbClr val="3F1A01"/>
                </a:solidFill>
              </a:rPr>
              <a:t>, </a:t>
            </a:r>
            <a:r>
              <a:rPr lang="en-GB" sz="1600" b="1" noProof="0">
                <a:solidFill>
                  <a:srgbClr val="3F1A01"/>
                </a:solidFill>
              </a:rPr>
              <a:t>unemployment</a:t>
            </a:r>
            <a:r>
              <a:rPr lang="en-GB" sz="1600" noProof="0">
                <a:solidFill>
                  <a:srgbClr val="3F1A01"/>
                </a:solidFill>
              </a:rPr>
              <a:t>, and notable </a:t>
            </a:r>
            <a:r>
              <a:rPr lang="en-GB" sz="1600" b="1" noProof="0">
                <a:solidFill>
                  <a:srgbClr val="3F1A01"/>
                </a:solidFill>
              </a:rPr>
              <a:t>economic burden </a:t>
            </a:r>
            <a:r>
              <a:rPr lang="en-GB" sz="1600" noProof="0">
                <a:solidFill>
                  <a:srgbClr val="3F1A01"/>
                </a:solidFill>
              </a:rPr>
              <a:t>through higher </a:t>
            </a:r>
            <a:br>
              <a:rPr lang="en-GB" sz="1600" noProof="0">
                <a:solidFill>
                  <a:srgbClr val="3F1A01"/>
                </a:solidFill>
              </a:rPr>
            </a:br>
            <a:r>
              <a:rPr lang="en-GB" sz="1600" noProof="0">
                <a:solidFill>
                  <a:srgbClr val="3F1A01"/>
                </a:solidFill>
              </a:rPr>
              <a:t>healthcare use and wage loss</a:t>
            </a:r>
          </a:p>
        </p:txBody>
      </p:sp>
    </p:spTree>
    <p:extLst>
      <p:ext uri="{BB962C8B-B14F-4D97-AF65-F5344CB8AC3E}">
        <p14:creationId xmlns:p14="http://schemas.microsoft.com/office/powerpoint/2010/main" val="417482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013FF-8904-474F-CE62-7BED00E87C94}"/>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8AFBF91-C5FD-82FF-39A1-9EC53B27DA2E}"/>
              </a:ext>
            </a:extLst>
          </p:cNvPr>
          <p:cNvSpPr>
            <a:spLocks noGrp="1"/>
          </p:cNvSpPr>
          <p:nvPr>
            <p:ph type="body" sz="quarter" idx="17"/>
          </p:nvPr>
        </p:nvSpPr>
        <p:spPr/>
        <p:txBody>
          <a:bodyPr/>
          <a:lstStyle/>
          <a:p>
            <a:r>
              <a:rPr lang="en-GB" noProof="0" dirty="0"/>
              <a:t>Schizophrenia – Epidemiology and burden</a:t>
            </a:r>
          </a:p>
          <a:p>
            <a:endParaRPr lang="en-GB" noProof="0" dirty="0"/>
          </a:p>
        </p:txBody>
      </p:sp>
      <p:sp>
        <p:nvSpPr>
          <p:cNvPr id="23" name="Title 22">
            <a:extLst>
              <a:ext uri="{FF2B5EF4-FFF2-40B4-BE49-F238E27FC236}">
                <a16:creationId xmlns:a16="http://schemas.microsoft.com/office/drawing/2014/main" id="{D008EC78-DA48-B1A4-C20D-B43DFCA1C9C3}"/>
              </a:ext>
            </a:extLst>
          </p:cNvPr>
          <p:cNvSpPr>
            <a:spLocks noGrp="1"/>
          </p:cNvSpPr>
          <p:nvPr>
            <p:ph type="title"/>
          </p:nvPr>
        </p:nvSpPr>
        <p:spPr/>
        <p:txBody>
          <a:bodyPr/>
          <a:lstStyle/>
          <a:p>
            <a:r>
              <a:rPr lang="en-GB" noProof="0" dirty="0"/>
              <a:t>Comorbidities and other factors are associated with a higher burden</a:t>
            </a:r>
          </a:p>
        </p:txBody>
      </p:sp>
      <p:sp>
        <p:nvSpPr>
          <p:cNvPr id="8" name="Text Placeholder 7">
            <a:extLst>
              <a:ext uri="{FF2B5EF4-FFF2-40B4-BE49-F238E27FC236}">
                <a16:creationId xmlns:a16="http://schemas.microsoft.com/office/drawing/2014/main" id="{BB9EEF2A-64AB-0450-7211-920DEF7FE57D}"/>
              </a:ext>
            </a:extLst>
          </p:cNvPr>
          <p:cNvSpPr>
            <a:spLocks noGrp="1"/>
          </p:cNvSpPr>
          <p:nvPr>
            <p:ph type="body" sz="quarter" idx="18"/>
          </p:nvPr>
        </p:nvSpPr>
        <p:spPr>
          <a:xfrm>
            <a:off x="539749" y="6102000"/>
            <a:ext cx="9335771" cy="619200"/>
          </a:xfrm>
        </p:spPr>
        <p:txBody>
          <a:bodyPr/>
          <a:lstStyle/>
          <a:p>
            <a:r>
              <a:rPr lang="en-GB" noProof="0" dirty="0"/>
              <a:t>HCRU=healthcare resource utilization</a:t>
            </a:r>
          </a:p>
          <a:p>
            <a:r>
              <a:rPr lang="en-GB" noProof="0" dirty="0"/>
              <a:t>1. </a:t>
            </a:r>
            <a:r>
              <a:rPr lang="en-GB" noProof="0" dirty="0" err="1"/>
              <a:t>Lafeuille</a:t>
            </a:r>
            <a:r>
              <a:rPr lang="en-GB" noProof="0" dirty="0"/>
              <a:t> et al. Expert Rev </a:t>
            </a:r>
            <a:r>
              <a:rPr lang="en-GB" noProof="0" dirty="0" err="1"/>
              <a:t>Pharmacoecon</a:t>
            </a:r>
            <a:r>
              <a:rPr lang="en-GB" noProof="0" dirty="0"/>
              <a:t> Outcomes Res 2014;14:259-67; 2. Dickey et al. J Ment Health Policy Econ 2000;3:27–33; 3. Wienand. </a:t>
            </a:r>
            <a:r>
              <a:rPr lang="en-GB" noProof="0" dirty="0" err="1"/>
              <a:t>Eur</a:t>
            </a:r>
            <a:r>
              <a:rPr lang="en-GB" noProof="0" dirty="0"/>
              <a:t> J Public Health 2025;35:ckaf161.1936; 4. Correll et al. Ann Gen Psychiatry 2017;16:9; 5. Kessler et al. </a:t>
            </a:r>
            <a:r>
              <a:rPr lang="en-GB" noProof="0" dirty="0" err="1"/>
              <a:t>Compr</a:t>
            </a:r>
            <a:r>
              <a:rPr lang="en-GB" noProof="0" dirty="0"/>
              <a:t> Psychiatry 2019;89:7–15; 6. Stewart et al. Health </a:t>
            </a:r>
            <a:r>
              <a:rPr lang="en-GB" noProof="0" dirty="0" err="1"/>
              <a:t>Promot</a:t>
            </a:r>
            <a:r>
              <a:rPr lang="en-GB" noProof="0" dirty="0"/>
              <a:t> Chronic Dis Prev Can 2022;4210:431–439</a:t>
            </a:r>
          </a:p>
        </p:txBody>
      </p:sp>
      <p:sp>
        <p:nvSpPr>
          <p:cNvPr id="6" name="Slide Number Placeholder 5">
            <a:extLst>
              <a:ext uri="{FF2B5EF4-FFF2-40B4-BE49-F238E27FC236}">
                <a16:creationId xmlns:a16="http://schemas.microsoft.com/office/drawing/2014/main" id="{E6393069-59CA-0A77-1829-B82766AA602C}"/>
              </a:ext>
            </a:extLst>
          </p:cNvPr>
          <p:cNvSpPr>
            <a:spLocks noGrp="1"/>
          </p:cNvSpPr>
          <p:nvPr>
            <p:ph type="sldNum" sz="quarter" idx="4"/>
          </p:nvPr>
        </p:nvSpPr>
        <p:spPr/>
        <p:txBody>
          <a:bodyPr/>
          <a:lstStyle/>
          <a:p>
            <a:fld id="{6DBC486D-4FAB-B746-8B02-8D7C842291C6}" type="slidenum">
              <a:rPr lang="en-GB" noProof="0" smtClean="0"/>
              <a:pPr/>
              <a:t>35</a:t>
            </a:fld>
            <a:endParaRPr lang="en-GB" noProof="0"/>
          </a:p>
        </p:txBody>
      </p:sp>
      <p:sp>
        <p:nvSpPr>
          <p:cNvPr id="5" name="Isosceles Triangle 4">
            <a:extLst>
              <a:ext uri="{FF2B5EF4-FFF2-40B4-BE49-F238E27FC236}">
                <a16:creationId xmlns:a16="http://schemas.microsoft.com/office/drawing/2014/main" id="{21D9C75E-534B-3ADA-489C-A7729915D33D}"/>
              </a:ext>
            </a:extLst>
          </p:cNvPr>
          <p:cNvSpPr/>
          <p:nvPr/>
        </p:nvSpPr>
        <p:spPr>
          <a:xfrm flipV="1">
            <a:off x="5028208" y="1945984"/>
            <a:ext cx="2135585" cy="26812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0" name="Freeform: Shape 29">
            <a:extLst>
              <a:ext uri="{FF2B5EF4-FFF2-40B4-BE49-F238E27FC236}">
                <a16:creationId xmlns:a16="http://schemas.microsoft.com/office/drawing/2014/main" id="{3815437E-AAAC-CBF4-B600-6C057408829C}"/>
              </a:ext>
            </a:extLst>
          </p:cNvPr>
          <p:cNvSpPr/>
          <p:nvPr/>
        </p:nvSpPr>
        <p:spPr>
          <a:xfrm>
            <a:off x="545153" y="1378650"/>
            <a:ext cx="11101694" cy="469530"/>
          </a:xfrm>
          <a:custGeom>
            <a:avLst/>
            <a:gdLst>
              <a:gd name="csX0" fmla="*/ 0 w 1313046"/>
              <a:gd name="csY0" fmla="*/ 0 h 875364"/>
              <a:gd name="csX1" fmla="*/ 1313046 w 1313046"/>
              <a:gd name="csY1" fmla="*/ 0 h 875364"/>
              <a:gd name="csX2" fmla="*/ 1313046 w 1313046"/>
              <a:gd name="csY2" fmla="*/ 875364 h 875364"/>
              <a:gd name="csX3" fmla="*/ 0 w 1313046"/>
              <a:gd name="csY3" fmla="*/ 875364 h 875364"/>
              <a:gd name="csX4" fmla="*/ 0 w 1313046"/>
              <a:gd name="csY4" fmla="*/ 0 h 875364"/>
            </a:gdLst>
            <a:ahLst/>
            <a:cxnLst>
              <a:cxn ang="0">
                <a:pos x="csX0" y="csY0"/>
              </a:cxn>
              <a:cxn ang="0">
                <a:pos x="csX1" y="csY1"/>
              </a:cxn>
              <a:cxn ang="0">
                <a:pos x="csX2" y="csY2"/>
              </a:cxn>
              <a:cxn ang="0">
                <a:pos x="csX3" y="csY3"/>
              </a:cxn>
              <a:cxn ang="0">
                <a:pos x="csX4" y="csY4"/>
              </a:cxn>
            </a:cxnLst>
            <a:rect l="l" t="t" r="r" b="b"/>
            <a:pathLst>
              <a:path w="1313046" h="875364">
                <a:moveTo>
                  <a:pt x="0" y="0"/>
                </a:moveTo>
                <a:lnTo>
                  <a:pt x="1313046" y="0"/>
                </a:lnTo>
                <a:lnTo>
                  <a:pt x="1313046" y="875364"/>
                </a:lnTo>
                <a:lnTo>
                  <a:pt x="0" y="8753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1" algn="ctr" defTabSz="400050">
              <a:lnSpc>
                <a:spcPct val="90000"/>
              </a:lnSpc>
              <a:spcBef>
                <a:spcPct val="0"/>
              </a:spcBef>
              <a:spcAft>
                <a:spcPts val="600"/>
              </a:spcAft>
            </a:pPr>
            <a:r>
              <a:rPr lang="en-GB" sz="1600" b="1" kern="1200" noProof="0" dirty="0">
                <a:solidFill>
                  <a:schemeClr val="tx1"/>
                </a:solidFill>
              </a:rPr>
              <a:t>Physical and mental comorbidities in </a:t>
            </a:r>
            <a:r>
              <a:rPr lang="en-GB" sz="1600" b="1" noProof="0" dirty="0">
                <a:solidFill>
                  <a:schemeClr val="tx1"/>
                </a:solidFill>
              </a:rPr>
              <a:t>schizophrenia </a:t>
            </a:r>
            <a:br>
              <a:rPr lang="en-GB" sz="1600" b="1" noProof="0" dirty="0">
                <a:solidFill>
                  <a:schemeClr val="tx1"/>
                </a:solidFill>
              </a:rPr>
            </a:br>
            <a:r>
              <a:rPr lang="en-GB" sz="1600" b="1" noProof="0" dirty="0">
                <a:solidFill>
                  <a:schemeClr val="tx1"/>
                </a:solidFill>
              </a:rPr>
              <a:t>substantially contribute to the economic </a:t>
            </a:r>
            <a:r>
              <a:rPr lang="en-GB" sz="1600" b="1" kern="1200" noProof="0" dirty="0">
                <a:solidFill>
                  <a:schemeClr val="tx1"/>
                </a:solidFill>
              </a:rPr>
              <a:t>burden of schizophrenia</a:t>
            </a:r>
          </a:p>
        </p:txBody>
      </p:sp>
      <p:sp>
        <p:nvSpPr>
          <p:cNvPr id="4" name="Rectangle: Rounded Corners 3">
            <a:extLst>
              <a:ext uri="{FF2B5EF4-FFF2-40B4-BE49-F238E27FC236}">
                <a16:creationId xmlns:a16="http://schemas.microsoft.com/office/drawing/2014/main" id="{559DA527-DA43-DBAB-0A91-71540476D39A}"/>
              </a:ext>
            </a:extLst>
          </p:cNvPr>
          <p:cNvSpPr/>
          <p:nvPr/>
        </p:nvSpPr>
        <p:spPr>
          <a:xfrm>
            <a:off x="537053" y="5442506"/>
            <a:ext cx="11117891" cy="578882"/>
          </a:xfrm>
          <a:prstGeom prst="roundRect">
            <a:avLst/>
          </a:prstGeom>
          <a:solidFill>
            <a:schemeClr val="accent4">
              <a:lumMod val="40000"/>
              <a:lumOff val="60000"/>
            </a:schemeClr>
          </a:solidFill>
        </p:spPr>
        <p:txBody>
          <a:bodyPr wrap="square">
            <a:spAutoFit/>
          </a:bodyPr>
          <a:lstStyle/>
          <a:p>
            <a:pPr algn="ctr"/>
            <a:r>
              <a:rPr lang="en-GB" sz="1400" noProof="0">
                <a:solidFill>
                  <a:srgbClr val="3F1A01"/>
                </a:solidFill>
              </a:rPr>
              <a:t>Individuals with schizophrenia who are </a:t>
            </a:r>
            <a:r>
              <a:rPr lang="en-GB" sz="1400" b="1" noProof="0">
                <a:solidFill>
                  <a:srgbClr val="3F1A01"/>
                </a:solidFill>
              </a:rPr>
              <a:t>younger</a:t>
            </a:r>
            <a:r>
              <a:rPr lang="en-GB" sz="1400" noProof="0">
                <a:solidFill>
                  <a:srgbClr val="3F1A01"/>
                </a:solidFill>
              </a:rPr>
              <a:t> (18–29 years), </a:t>
            </a:r>
            <a:r>
              <a:rPr lang="en-GB" sz="1400" b="1" noProof="0">
                <a:solidFill>
                  <a:srgbClr val="3F1A01"/>
                </a:solidFill>
              </a:rPr>
              <a:t>male</a:t>
            </a:r>
            <a:r>
              <a:rPr lang="en-GB" sz="1400" noProof="0">
                <a:solidFill>
                  <a:srgbClr val="3F1A01"/>
                </a:solidFill>
              </a:rPr>
              <a:t>, </a:t>
            </a:r>
            <a:r>
              <a:rPr lang="en-GB" sz="1400" b="1" noProof="0">
                <a:solidFill>
                  <a:srgbClr val="3F1A01"/>
                </a:solidFill>
              </a:rPr>
              <a:t>living in unstable housing</a:t>
            </a:r>
            <a:r>
              <a:rPr lang="en-GB" sz="1400" noProof="0">
                <a:solidFill>
                  <a:srgbClr val="3F1A01"/>
                </a:solidFill>
              </a:rPr>
              <a:t>, </a:t>
            </a:r>
            <a:r>
              <a:rPr lang="en-GB" sz="1400" b="1" noProof="0">
                <a:solidFill>
                  <a:srgbClr val="3F1A01"/>
                </a:solidFill>
              </a:rPr>
              <a:t>receiving care from ≥3 medical specialties</a:t>
            </a:r>
            <a:r>
              <a:rPr lang="en-GB" sz="1400" noProof="0">
                <a:solidFill>
                  <a:srgbClr val="3F1A01"/>
                </a:solidFill>
              </a:rPr>
              <a:t>, or presenting with </a:t>
            </a:r>
            <a:r>
              <a:rPr lang="en-GB" sz="1400" b="1" noProof="0">
                <a:solidFill>
                  <a:srgbClr val="3F1A01"/>
                </a:solidFill>
              </a:rPr>
              <a:t>comorbidities</a:t>
            </a:r>
            <a:r>
              <a:rPr lang="en-GB" sz="1400" noProof="0">
                <a:solidFill>
                  <a:srgbClr val="3F1A01"/>
                </a:solidFill>
              </a:rPr>
              <a:t>, have</a:t>
            </a:r>
            <a:r>
              <a:rPr lang="en-GB" sz="1400" b="1" noProof="0">
                <a:solidFill>
                  <a:srgbClr val="3F1A01"/>
                </a:solidFill>
              </a:rPr>
              <a:t> higher medical costs</a:t>
            </a:r>
            <a:r>
              <a:rPr lang="en-GB" sz="1400" baseline="30000">
                <a:solidFill>
                  <a:srgbClr val="3F1A01"/>
                </a:solidFill>
              </a:rPr>
              <a:t>6</a:t>
            </a:r>
            <a:endParaRPr lang="en-GB" sz="1400" baseline="30000" noProof="0">
              <a:solidFill>
                <a:srgbClr val="3F1A01"/>
              </a:solidFill>
            </a:endParaRPr>
          </a:p>
        </p:txBody>
      </p:sp>
      <p:grpSp>
        <p:nvGrpSpPr>
          <p:cNvPr id="10" name="Group 9">
            <a:extLst>
              <a:ext uri="{FF2B5EF4-FFF2-40B4-BE49-F238E27FC236}">
                <a16:creationId xmlns:a16="http://schemas.microsoft.com/office/drawing/2014/main" id="{7159D88A-DEE9-2C33-AF19-A29A2B2E5096}"/>
              </a:ext>
            </a:extLst>
          </p:cNvPr>
          <p:cNvGrpSpPr/>
          <p:nvPr/>
        </p:nvGrpSpPr>
        <p:grpSpPr>
          <a:xfrm>
            <a:off x="537053" y="2285236"/>
            <a:ext cx="11117895" cy="3076657"/>
            <a:chOff x="537053" y="2190620"/>
            <a:chExt cx="11117895" cy="3171274"/>
          </a:xfrm>
        </p:grpSpPr>
        <p:sp>
          <p:nvSpPr>
            <p:cNvPr id="14" name="Rectangle: Rounded Corners 13">
              <a:extLst>
                <a:ext uri="{FF2B5EF4-FFF2-40B4-BE49-F238E27FC236}">
                  <a16:creationId xmlns:a16="http://schemas.microsoft.com/office/drawing/2014/main" id="{0C10E58F-FE05-46D8-E3FC-F65F5904F14E}"/>
                </a:ext>
              </a:extLst>
            </p:cNvPr>
            <p:cNvSpPr/>
            <p:nvPr/>
          </p:nvSpPr>
          <p:spPr>
            <a:xfrm>
              <a:off x="537053" y="2190620"/>
              <a:ext cx="3110387" cy="3171274"/>
            </a:xfrm>
            <a:prstGeom prst="roundRect">
              <a:avLst>
                <a:gd name="adj" fmla="val 50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algn="ctr">
                <a:spcBef>
                  <a:spcPts val="600"/>
                </a:spcBef>
                <a:defRPr/>
              </a:pPr>
              <a:r>
                <a:rPr lang="en-GB" sz="1400" b="1" noProof="0">
                  <a:solidFill>
                    <a:schemeClr val="tx1"/>
                  </a:solidFill>
                  <a:latin typeface="Arial"/>
                </a:rPr>
                <a:t>Elevated healthcare use</a:t>
              </a:r>
            </a:p>
            <a:p>
              <a:pPr marL="285750" indent="-285750">
                <a:spcBef>
                  <a:spcPts val="600"/>
                </a:spcBef>
                <a:buFont typeface="Arial" panose="020B0604020202020204" pitchFamily="34" charset="0"/>
                <a:buChar char="•"/>
                <a:defRPr/>
              </a:pP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Individuals with schizophrenia have more frequent HCRU for comorbidities versus individuals without schizophrenia, including hospitalizations and </a:t>
              </a:r>
              <a:b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b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long-term care</a:t>
              </a:r>
              <a:r>
                <a:rPr kumimoji="0" lang="en-GB" sz="140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1</a:t>
              </a:r>
              <a:endPar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a:p>
              <a:pPr marL="285750" indent="-285750">
                <a:spcBef>
                  <a:spcPts val="600"/>
                </a:spcBef>
                <a:buFont typeface="Arial" panose="020B0604020202020204" pitchFamily="34" charset="0"/>
                <a:buChar char="•"/>
                <a:defRPr/>
              </a:pP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Comorbid substance abuse is associated with more frequent medical treatment, </a:t>
              </a:r>
              <a:r>
                <a:rPr lang="en-GB" sz="1400" noProof="0">
                  <a:solidFill>
                    <a:srgbClr val="3F1A01">
                      <a:hueOff val="0"/>
                      <a:satOff val="0"/>
                      <a:lumOff val="0"/>
                      <a:alphaOff val="0"/>
                    </a:srgbClr>
                  </a:solidFill>
                  <a:latin typeface="Arial"/>
                </a:rPr>
                <a:t>particularly </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psychiatric treatment </a:t>
              </a:r>
              <a:r>
                <a:rPr lang="en-GB" sz="1400" noProof="0">
                  <a:solidFill>
                    <a:srgbClr val="3F1A01">
                      <a:hueOff val="0"/>
                      <a:satOff val="0"/>
                      <a:lumOff val="0"/>
                      <a:alphaOff val="0"/>
                    </a:srgbClr>
                  </a:solidFill>
                </a:rPr>
                <a:t>versus</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a:t>
              </a:r>
              <a:b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b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schizophrenia alone</a:t>
              </a:r>
              <a:r>
                <a:rPr kumimoji="0" lang="en-GB" sz="140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endPar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p:txBody>
        </p:sp>
        <p:sp>
          <p:nvSpPr>
            <p:cNvPr id="2" name="Rectangle: Rounded Corners 1">
              <a:extLst>
                <a:ext uri="{FF2B5EF4-FFF2-40B4-BE49-F238E27FC236}">
                  <a16:creationId xmlns:a16="http://schemas.microsoft.com/office/drawing/2014/main" id="{CD889B98-E9D5-58A8-4694-62333794CB71}"/>
                </a:ext>
              </a:extLst>
            </p:cNvPr>
            <p:cNvSpPr/>
            <p:nvPr/>
          </p:nvSpPr>
          <p:spPr>
            <a:xfrm>
              <a:off x="3947158" y="2190620"/>
              <a:ext cx="4460243" cy="3171274"/>
            </a:xfrm>
            <a:prstGeom prst="roundRect">
              <a:avLst>
                <a:gd name="adj" fmla="val 50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algn="ctr">
                <a:spcBef>
                  <a:spcPts val="600"/>
                </a:spcBef>
                <a:defRPr/>
              </a:pPr>
              <a:r>
                <a:rPr lang="en-GB" sz="1400" b="1" noProof="0">
                  <a:solidFill>
                    <a:schemeClr val="tx1"/>
                  </a:solidFill>
                  <a:latin typeface="Arial"/>
                </a:rPr>
                <a:t>Increased healthcare costs</a:t>
              </a:r>
            </a:p>
            <a:p>
              <a:pPr marL="285750" indent="-285750">
                <a:spcBef>
                  <a:spcPts val="600"/>
                </a:spcBef>
                <a:buFont typeface="Arial" panose="020B0604020202020204" pitchFamily="34" charset="0"/>
                <a:buChar char="•"/>
                <a:defRPr/>
              </a:pP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Comorbidity-related costs in people with schizophrenia </a:t>
              </a:r>
              <a:r>
                <a:rPr lang="en-GB" sz="1400" noProof="0">
                  <a:solidFill>
                    <a:srgbClr val="3F1A01">
                      <a:hueOff val="0"/>
                      <a:satOff val="0"/>
                      <a:lumOff val="0"/>
                      <a:alphaOff val="0"/>
                    </a:srgbClr>
                  </a:solidFill>
                </a:rPr>
                <a:t>versus</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a:t>
              </a:r>
              <a:r>
                <a:rPr lang="en-GB" sz="1400" noProof="0">
                  <a:solidFill>
                    <a:srgbClr val="3F1A01">
                      <a:hueOff val="0"/>
                      <a:satOff val="0"/>
                      <a:lumOff val="0"/>
                      <a:alphaOff val="0"/>
                    </a:srgbClr>
                  </a:solidFill>
                  <a:latin typeface="Arial"/>
                </a:rPr>
                <a:t>those without schizophrenia have been shown to be </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99%, 293%, and 105% higher in hypertension, substance abuse, and diabetes, </a:t>
              </a:r>
              <a:r>
                <a:rPr kumimoji="0" lang="en-GB" sz="1400" i="0" u="none" strike="noStrike" kern="1200" cap="none" spc="0" normalizeH="0" noProof="0">
                  <a:ln>
                    <a:noFill/>
                  </a:ln>
                  <a:solidFill>
                    <a:srgbClr val="3F1A01">
                      <a:hueOff val="0"/>
                      <a:satOff val="0"/>
                      <a:lumOff val="0"/>
                      <a:alphaOff val="0"/>
                    </a:srgbClr>
                  </a:solidFill>
                  <a:effectLst/>
                  <a:uLnTx/>
                  <a:uFillTx/>
                  <a:latin typeface="Arial"/>
                  <a:ea typeface="+mn-ea"/>
                  <a:cs typeface="+mn-cs"/>
                </a:rPr>
                <a:t>respectively</a:t>
              </a:r>
              <a:r>
                <a:rPr kumimoji="0" lang="en-GB" sz="140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1</a:t>
              </a:r>
            </a:p>
            <a:p>
              <a:pPr marL="285750" indent="-285750">
                <a:spcBef>
                  <a:spcPts val="600"/>
                </a:spcBef>
                <a:buFont typeface="Arial" panose="020B0604020202020204" pitchFamily="34" charset="0"/>
                <a:buChar char="•"/>
                <a:defRPr/>
              </a:pP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Comorbid substance use disorder is associated with 75% higher mental health treatment costs </a:t>
              </a:r>
              <a:r>
                <a:rPr lang="en-GB" sz="1400" noProof="0">
                  <a:solidFill>
                    <a:srgbClr val="3F1A01">
                      <a:hueOff val="0"/>
                      <a:satOff val="0"/>
                      <a:lumOff val="0"/>
                      <a:alphaOff val="0"/>
                    </a:srgbClr>
                  </a:solidFill>
                </a:rPr>
                <a:t>versus</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schizophrenia </a:t>
              </a:r>
              <a:r>
                <a:rPr kumimoji="0" lang="en-GB" sz="1400" i="0" u="none" strike="noStrike" kern="1200" cap="none" spc="0" normalizeH="0" noProof="0">
                  <a:ln>
                    <a:noFill/>
                  </a:ln>
                  <a:solidFill>
                    <a:srgbClr val="3F1A01">
                      <a:hueOff val="0"/>
                      <a:satOff val="0"/>
                      <a:lumOff val="0"/>
                      <a:alphaOff val="0"/>
                    </a:srgbClr>
                  </a:solidFill>
                  <a:effectLst/>
                  <a:uLnTx/>
                  <a:uFillTx/>
                  <a:latin typeface="Arial"/>
                  <a:ea typeface="+mn-ea"/>
                  <a:cs typeface="+mn-cs"/>
                </a:rPr>
                <a:t>alone</a:t>
              </a:r>
              <a:r>
                <a:rPr kumimoji="0" lang="en-GB" sz="140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endParaRPr kumimoji="0" lang="en-GB" sz="1400" i="0" u="none" strike="noStrike" kern="1200" cap="none" spc="0" normalizeH="0" noProof="0">
                <a:ln>
                  <a:noFill/>
                </a:ln>
                <a:solidFill>
                  <a:srgbClr val="3F1A01">
                    <a:hueOff val="0"/>
                    <a:satOff val="0"/>
                    <a:lumOff val="0"/>
                    <a:alphaOff val="0"/>
                  </a:srgbClr>
                </a:solidFill>
                <a:effectLst/>
                <a:uLnTx/>
                <a:uFillTx/>
                <a:latin typeface="Arial"/>
                <a:ea typeface="+mn-ea"/>
                <a:cs typeface="+mn-cs"/>
              </a:endParaRPr>
            </a:p>
            <a:p>
              <a:pPr marL="285750" indent="-285750">
                <a:spcBef>
                  <a:spcPts val="600"/>
                </a:spcBef>
                <a:buFont typeface="Arial" panose="020B0604020202020204" pitchFamily="34" charset="0"/>
                <a:buChar char="•"/>
                <a:defRPr/>
              </a:pP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Physical comorbidities are associated with a 36% excess in non–mental health hospital costs </a:t>
              </a:r>
              <a:r>
                <a:rPr lang="en-GB" sz="1400" noProof="0">
                  <a:solidFill>
                    <a:srgbClr val="3F1A01">
                      <a:hueOff val="0"/>
                      <a:satOff val="0"/>
                      <a:lumOff val="0"/>
                      <a:alphaOff val="0"/>
                    </a:srgbClr>
                  </a:solidFill>
                </a:rPr>
                <a:t>versus</a:t>
              </a:r>
              <a:r>
                <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the general population</a:t>
              </a:r>
              <a:r>
                <a:rPr kumimoji="0" lang="en-GB" sz="140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a:t>
              </a:r>
              <a:endParaRPr kumimoji="0" lang="en-GB" sz="140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796B6C4E-9CD9-D328-4725-ACF96445977B}"/>
                </a:ext>
              </a:extLst>
            </p:cNvPr>
            <p:cNvSpPr/>
            <p:nvPr/>
          </p:nvSpPr>
          <p:spPr>
            <a:xfrm>
              <a:off x="8707120" y="2190620"/>
              <a:ext cx="2947828" cy="3171274"/>
            </a:xfrm>
            <a:prstGeom prst="roundRect">
              <a:avLst>
                <a:gd name="adj" fmla="val 50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algn="ctr">
                <a:spcBef>
                  <a:spcPts val="600"/>
                </a:spcBef>
                <a:defRPr/>
              </a:pPr>
              <a:r>
                <a:rPr lang="en-GB" sz="1400" b="1" noProof="0">
                  <a:solidFill>
                    <a:schemeClr val="tx1"/>
                  </a:solidFill>
                  <a:latin typeface="Arial"/>
                </a:rPr>
                <a:t>More comorbidities </a:t>
              </a:r>
              <a:br>
                <a:rPr lang="en-GB" sz="1400" b="1" noProof="0">
                  <a:solidFill>
                    <a:schemeClr val="tx1"/>
                  </a:solidFill>
                  <a:latin typeface="Arial"/>
                </a:rPr>
              </a:br>
              <a:r>
                <a:rPr lang="en-GB" sz="1400" b="1" noProof="0">
                  <a:solidFill>
                    <a:schemeClr val="tx1"/>
                  </a:solidFill>
                  <a:latin typeface="Arial"/>
                </a:rPr>
                <a:t>increases burden</a:t>
              </a:r>
            </a:p>
            <a:p>
              <a:pPr marL="285750" indent="-285750">
                <a:spcBef>
                  <a:spcPts val="600"/>
                </a:spcBef>
                <a:buFont typeface="Arial" panose="020B0604020202020204" pitchFamily="34" charset="0"/>
                <a:buChar char="•"/>
                <a:defRPr/>
              </a:pPr>
              <a:r>
                <a:rPr lang="en-GB" sz="1400" noProof="0">
                  <a:solidFill>
                    <a:schemeClr val="tx1"/>
                  </a:solidFill>
                  <a:latin typeface="Arial"/>
                </a:rPr>
                <a:t>Increased risk of hospitalization with more physical or mental comorbidities</a:t>
              </a:r>
              <a:r>
                <a:rPr lang="en-GB" sz="1400" baseline="30000" noProof="0">
                  <a:solidFill>
                    <a:schemeClr val="tx1"/>
                  </a:solidFill>
                  <a:latin typeface="Arial"/>
                </a:rPr>
                <a:t>4,5</a:t>
              </a:r>
              <a:endParaRPr lang="en-GB" sz="1400" noProof="0">
                <a:solidFill>
                  <a:schemeClr val="tx1"/>
                </a:solidFill>
                <a:latin typeface="Arial"/>
              </a:endParaRPr>
            </a:p>
            <a:p>
              <a:pPr marL="285750" indent="-285750">
                <a:spcBef>
                  <a:spcPts val="600"/>
                </a:spcBef>
                <a:buFont typeface="Arial" panose="020B0604020202020204" pitchFamily="34" charset="0"/>
                <a:buChar char="•"/>
                <a:defRPr/>
              </a:pPr>
              <a:r>
                <a:rPr lang="en-GB" sz="1400" noProof="0">
                  <a:solidFill>
                    <a:schemeClr val="tx1"/>
                  </a:solidFill>
                </a:rPr>
                <a:t>First-hospitalization costs increase by 8% per additional physical (cardiometabolic) comorbidity</a:t>
              </a:r>
              <a:r>
                <a:rPr lang="en-GB" sz="1400" baseline="30000" noProof="0">
                  <a:solidFill>
                    <a:schemeClr val="tx1"/>
                  </a:solidFill>
                </a:rPr>
                <a:t>4</a:t>
              </a:r>
              <a:endParaRPr lang="en-GB" sz="1400" noProof="0">
                <a:solidFill>
                  <a:schemeClr val="tx1"/>
                </a:solidFill>
              </a:endParaRPr>
            </a:p>
          </p:txBody>
        </p:sp>
      </p:grpSp>
    </p:spTree>
    <p:extLst>
      <p:ext uri="{BB962C8B-B14F-4D97-AF65-F5344CB8AC3E}">
        <p14:creationId xmlns:p14="http://schemas.microsoft.com/office/powerpoint/2010/main" val="2856348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D963E-9610-21AD-A5E6-513D143D91B9}"/>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BA1B6C58-D386-7F16-C730-E218A86B47AD}"/>
              </a:ext>
            </a:extLst>
          </p:cNvPr>
          <p:cNvSpPr>
            <a:spLocks noGrp="1"/>
          </p:cNvSpPr>
          <p:nvPr>
            <p:ph type="body" sz="quarter" idx="17"/>
          </p:nvPr>
        </p:nvSpPr>
        <p:spPr/>
        <p:txBody>
          <a:bodyPr/>
          <a:lstStyle/>
          <a:p>
            <a:r>
              <a:rPr lang="en-GB" noProof="0" dirty="0"/>
              <a:t>Schizophrenia – Epidemiology and burden</a:t>
            </a:r>
          </a:p>
          <a:p>
            <a:endParaRPr lang="en-GB" noProof="0" dirty="0"/>
          </a:p>
        </p:txBody>
      </p:sp>
      <p:sp>
        <p:nvSpPr>
          <p:cNvPr id="23" name="Title 22">
            <a:extLst>
              <a:ext uri="{FF2B5EF4-FFF2-40B4-BE49-F238E27FC236}">
                <a16:creationId xmlns:a16="http://schemas.microsoft.com/office/drawing/2014/main" id="{99A4E203-2C65-455E-B936-33BBA578DC09}"/>
              </a:ext>
            </a:extLst>
          </p:cNvPr>
          <p:cNvSpPr>
            <a:spLocks noGrp="1"/>
          </p:cNvSpPr>
          <p:nvPr>
            <p:ph type="title"/>
          </p:nvPr>
        </p:nvSpPr>
        <p:spPr/>
        <p:txBody>
          <a:bodyPr/>
          <a:lstStyle/>
          <a:p>
            <a:r>
              <a:rPr lang="en-GB" noProof="0"/>
              <a:t>Comorbidities and other factors are associated with a higher burden</a:t>
            </a:r>
          </a:p>
        </p:txBody>
      </p:sp>
      <p:sp>
        <p:nvSpPr>
          <p:cNvPr id="8" name="Text Placeholder 7">
            <a:extLst>
              <a:ext uri="{FF2B5EF4-FFF2-40B4-BE49-F238E27FC236}">
                <a16:creationId xmlns:a16="http://schemas.microsoft.com/office/drawing/2014/main" id="{226BC710-D61C-90AC-23AF-26576D0F4B03}"/>
              </a:ext>
            </a:extLst>
          </p:cNvPr>
          <p:cNvSpPr>
            <a:spLocks noGrp="1"/>
          </p:cNvSpPr>
          <p:nvPr>
            <p:ph type="body" sz="quarter" idx="18"/>
          </p:nvPr>
        </p:nvSpPr>
        <p:spPr/>
        <p:txBody>
          <a:bodyPr/>
          <a:lstStyle/>
          <a:p>
            <a:r>
              <a:rPr lang="en-GB" noProof="0" dirty="0"/>
              <a:t>QoL=</a:t>
            </a:r>
            <a:r>
              <a:rPr lang="en-GB" sz="1000" dirty="0">
                <a:solidFill>
                  <a:schemeClr val="tx1"/>
                </a:solidFill>
              </a:rPr>
              <a:t> quality of life </a:t>
            </a:r>
          </a:p>
          <a:p>
            <a:r>
              <a:rPr lang="en-GB" noProof="0" dirty="0"/>
              <a:t>1. Kessler et al. </a:t>
            </a:r>
            <a:r>
              <a:rPr lang="en-GB" noProof="0" dirty="0" err="1"/>
              <a:t>Compr</a:t>
            </a:r>
            <a:r>
              <a:rPr lang="en-GB" noProof="0" dirty="0"/>
              <a:t> Psychiatry 2019;89:7–15; 2. Chilman et al. SPPE 2024;59:1709–1719; 3. Marwaha et al. Br J Psychiatry 2007;191:30–37; 4. Handest et al. SPPE 2025;60:2747–2757; 5. Caton et al. Am J Public Health 1994;84:265–270; 6. Caton et al. Am J Public Health 1995;85:1153–1156; 7. Abdullah et al. Focus 2020;18:386–390; 8. Millier et al. J </a:t>
            </a:r>
            <a:r>
              <a:rPr lang="en-GB" noProof="0" dirty="0" err="1"/>
              <a:t>Psychiatr</a:t>
            </a:r>
            <a:r>
              <a:rPr lang="en-GB" noProof="0" dirty="0"/>
              <a:t> Res 2014;54:85–93; </a:t>
            </a:r>
            <a:r>
              <a:rPr lang="en-GB" dirty="0"/>
              <a:t>9</a:t>
            </a:r>
            <a:r>
              <a:rPr lang="en-GB" noProof="0" dirty="0"/>
              <a:t>. Neyra et al. </a:t>
            </a:r>
            <a:r>
              <a:rPr lang="en-GB" noProof="0" dirty="0" err="1"/>
              <a:t>Behav</a:t>
            </a:r>
            <a:r>
              <a:rPr lang="en-GB" noProof="0" dirty="0"/>
              <a:t> </a:t>
            </a:r>
            <a:r>
              <a:rPr lang="en-GB" noProof="0"/>
              <a:t>Sci 2024;23:40; </a:t>
            </a:r>
            <a:r>
              <a:rPr lang="en-GB" noProof="0" dirty="0"/>
              <a:t>10. </a:t>
            </a:r>
            <a:r>
              <a:rPr lang="en-GB" noProof="0" dirty="0" err="1"/>
              <a:t>Gagiu</a:t>
            </a:r>
            <a:r>
              <a:rPr lang="en-GB" noProof="0" dirty="0"/>
              <a:t> et al. </a:t>
            </a:r>
            <a:r>
              <a:rPr lang="en-GB" noProof="0" dirty="0" err="1"/>
              <a:t>Behav</a:t>
            </a:r>
            <a:r>
              <a:rPr lang="en-GB" noProof="0" dirty="0"/>
              <a:t> Sci 2025;15:684; 11. Krasa et al. </a:t>
            </a:r>
            <a:r>
              <a:rPr lang="en-GB" noProof="0" dirty="0" err="1"/>
              <a:t>Psychiatr</a:t>
            </a:r>
            <a:r>
              <a:rPr lang="en-GB" noProof="0" dirty="0"/>
              <a:t> Res Clin </a:t>
            </a:r>
            <a:r>
              <a:rPr lang="en-GB" noProof="0" dirty="0" err="1"/>
              <a:t>Pract</a:t>
            </a:r>
            <a:r>
              <a:rPr lang="en-GB" noProof="0" dirty="0"/>
              <a:t> 2025;7:244–253</a:t>
            </a:r>
          </a:p>
        </p:txBody>
      </p:sp>
      <p:sp>
        <p:nvSpPr>
          <p:cNvPr id="6" name="Slide Number Placeholder 5">
            <a:extLst>
              <a:ext uri="{FF2B5EF4-FFF2-40B4-BE49-F238E27FC236}">
                <a16:creationId xmlns:a16="http://schemas.microsoft.com/office/drawing/2014/main" id="{601D35C7-8134-A6BE-C740-CC84861B2AF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5" name="Isosceles Triangle 4">
            <a:extLst>
              <a:ext uri="{FF2B5EF4-FFF2-40B4-BE49-F238E27FC236}">
                <a16:creationId xmlns:a16="http://schemas.microsoft.com/office/drawing/2014/main" id="{06E545CF-57D7-B2DF-3159-42499FCFC495}"/>
              </a:ext>
            </a:extLst>
          </p:cNvPr>
          <p:cNvSpPr/>
          <p:nvPr/>
        </p:nvSpPr>
        <p:spPr>
          <a:xfrm flipV="1">
            <a:off x="4961494" y="2061069"/>
            <a:ext cx="2135585" cy="26812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0" name="Freeform: Shape 29">
            <a:extLst>
              <a:ext uri="{FF2B5EF4-FFF2-40B4-BE49-F238E27FC236}">
                <a16:creationId xmlns:a16="http://schemas.microsoft.com/office/drawing/2014/main" id="{C1AFB316-7250-0ACF-9480-3C4E64D5F5FE}"/>
              </a:ext>
            </a:extLst>
          </p:cNvPr>
          <p:cNvSpPr/>
          <p:nvPr/>
        </p:nvSpPr>
        <p:spPr>
          <a:xfrm>
            <a:off x="478438" y="1402331"/>
            <a:ext cx="11101696" cy="576323"/>
          </a:xfrm>
          <a:custGeom>
            <a:avLst/>
            <a:gdLst>
              <a:gd name="csX0" fmla="*/ 0 w 1313046"/>
              <a:gd name="csY0" fmla="*/ 0 h 875364"/>
              <a:gd name="csX1" fmla="*/ 1313046 w 1313046"/>
              <a:gd name="csY1" fmla="*/ 0 h 875364"/>
              <a:gd name="csX2" fmla="*/ 1313046 w 1313046"/>
              <a:gd name="csY2" fmla="*/ 875364 h 875364"/>
              <a:gd name="csX3" fmla="*/ 0 w 1313046"/>
              <a:gd name="csY3" fmla="*/ 875364 h 875364"/>
              <a:gd name="csX4" fmla="*/ 0 w 1313046"/>
              <a:gd name="csY4" fmla="*/ 0 h 875364"/>
            </a:gdLst>
            <a:ahLst/>
            <a:cxnLst>
              <a:cxn ang="0">
                <a:pos x="csX0" y="csY0"/>
              </a:cxn>
              <a:cxn ang="0">
                <a:pos x="csX1" y="csY1"/>
              </a:cxn>
              <a:cxn ang="0">
                <a:pos x="csX2" y="csY2"/>
              </a:cxn>
              <a:cxn ang="0">
                <a:pos x="csX3" y="csY3"/>
              </a:cxn>
              <a:cxn ang="0">
                <a:pos x="csX4" y="csY4"/>
              </a:cxn>
            </a:cxnLst>
            <a:rect l="l" t="t" r="r" b="b"/>
            <a:pathLst>
              <a:path w="1313046" h="875364">
                <a:moveTo>
                  <a:pt x="0" y="0"/>
                </a:moveTo>
                <a:lnTo>
                  <a:pt x="1313046" y="0"/>
                </a:lnTo>
                <a:lnTo>
                  <a:pt x="1313046" y="875364"/>
                </a:lnTo>
                <a:lnTo>
                  <a:pt x="0" y="8753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marR="0" lvl="1" indent="0" algn="ctr" defTabSz="400050" rtl="0" eaLnBrk="1" fontAlgn="auto" latinLnBrk="0" hangingPunct="1">
              <a:lnSpc>
                <a:spcPct val="90000"/>
              </a:lnSpc>
              <a:spcBef>
                <a:spcPct val="0"/>
              </a:spcBef>
              <a:spcAft>
                <a:spcPts val="600"/>
              </a:spcAft>
              <a:buClrTx/>
              <a:buSzTx/>
              <a:buFontTx/>
              <a:buNone/>
              <a:tabLst/>
              <a:defRPr/>
            </a:pPr>
            <a:r>
              <a:rPr kumimoji="0" lang="en-GB" sz="1600" b="1" i="0" u="none" strike="noStrike" kern="1200" cap="none" spc="0" normalizeH="0" baseline="0" noProof="0" dirty="0">
                <a:ln>
                  <a:noFill/>
                </a:ln>
                <a:solidFill>
                  <a:srgbClr val="3F1A01"/>
                </a:solidFill>
                <a:effectLst/>
                <a:uLnTx/>
                <a:uFillTx/>
                <a:latin typeface="Arial"/>
                <a:ea typeface="+mn-ea"/>
                <a:cs typeface="+mn-cs"/>
              </a:rPr>
              <a:t>Comorbid mental disorders in schizophrenia have been linked with lower QoL, </a:t>
            </a:r>
            <a:r>
              <a:rPr kumimoji="0" lang="en-GB" sz="1600" b="1" i="0" u="none" kern="1200" cap="none" spc="0" normalizeH="0" baseline="0" noProof="0" dirty="0">
                <a:ln>
                  <a:noFill/>
                </a:ln>
                <a:solidFill>
                  <a:schemeClr val="tx1"/>
                </a:solidFill>
                <a:effectLst/>
                <a:uLnTx/>
                <a:uFillTx/>
                <a:latin typeface="Arial"/>
                <a:ea typeface="+mn-ea"/>
                <a:cs typeface="+mn-cs"/>
              </a:rPr>
              <a:t>and increased morbidity </a:t>
            </a:r>
            <a:r>
              <a:rPr kumimoji="0" lang="en-GB" sz="1600" b="1" i="0" u="none" strike="noStrike" kern="1200" cap="none" spc="0" normalizeH="0" baseline="0" noProof="0" dirty="0">
                <a:ln>
                  <a:noFill/>
                </a:ln>
                <a:solidFill>
                  <a:srgbClr val="3F1A01"/>
                </a:solidFill>
                <a:effectLst/>
                <a:uLnTx/>
                <a:uFillTx/>
                <a:latin typeface="Arial"/>
                <a:ea typeface="+mn-ea"/>
                <a:cs typeface="+mn-cs"/>
              </a:rPr>
              <a:t>and mortality,</a:t>
            </a:r>
            <a:r>
              <a:rPr kumimoji="0" lang="en-GB" sz="1600" b="1" i="0" u="none" strike="noStrike" kern="1200" cap="none" spc="0" normalizeH="0" baseline="30000" noProof="0" dirty="0">
                <a:ln>
                  <a:noFill/>
                </a:ln>
                <a:solidFill>
                  <a:srgbClr val="3F1A01"/>
                </a:solidFill>
                <a:effectLst/>
                <a:uLnTx/>
                <a:uFillTx/>
                <a:latin typeface="Arial"/>
                <a:ea typeface="+mn-ea"/>
                <a:cs typeface="+mn-cs"/>
              </a:rPr>
              <a:t>1</a:t>
            </a:r>
            <a:r>
              <a:rPr kumimoji="0" lang="en-GB" sz="1600" b="1" i="0" u="none" strike="noStrike" kern="1200" cap="none" spc="0" normalizeH="0" baseline="0" noProof="0" dirty="0">
                <a:ln>
                  <a:noFill/>
                </a:ln>
                <a:solidFill>
                  <a:srgbClr val="3F1A01"/>
                </a:solidFill>
                <a:effectLst/>
                <a:uLnTx/>
                <a:uFillTx/>
                <a:latin typeface="Arial"/>
                <a:ea typeface="+mn-ea"/>
                <a:cs typeface="+mn-cs"/>
              </a:rPr>
              <a:t> contributing substantially to overall disease burden</a:t>
            </a:r>
          </a:p>
        </p:txBody>
      </p:sp>
      <p:grpSp>
        <p:nvGrpSpPr>
          <p:cNvPr id="4" name="Group 3">
            <a:extLst>
              <a:ext uri="{FF2B5EF4-FFF2-40B4-BE49-F238E27FC236}">
                <a16:creationId xmlns:a16="http://schemas.microsoft.com/office/drawing/2014/main" id="{B73713D9-658A-88C3-2CBA-5E2A0EA447E0}"/>
              </a:ext>
            </a:extLst>
          </p:cNvPr>
          <p:cNvGrpSpPr/>
          <p:nvPr/>
        </p:nvGrpSpPr>
        <p:grpSpPr>
          <a:xfrm>
            <a:off x="414431" y="2546356"/>
            <a:ext cx="11229710" cy="3287707"/>
            <a:chOff x="414431" y="2546356"/>
            <a:chExt cx="11229710" cy="3287707"/>
          </a:xfrm>
        </p:grpSpPr>
        <p:sp>
          <p:nvSpPr>
            <p:cNvPr id="28" name="Rectangle: Rounded Corners 27">
              <a:extLst>
                <a:ext uri="{FF2B5EF4-FFF2-40B4-BE49-F238E27FC236}">
                  <a16:creationId xmlns:a16="http://schemas.microsoft.com/office/drawing/2014/main" id="{8BD69420-7380-D308-2CAD-8EAECF3525B0}"/>
                </a:ext>
              </a:extLst>
            </p:cNvPr>
            <p:cNvSpPr/>
            <p:nvPr/>
          </p:nvSpPr>
          <p:spPr>
            <a:xfrm>
              <a:off x="6179869" y="2546356"/>
              <a:ext cx="2673349" cy="3287707"/>
            </a:xfrm>
            <a:prstGeom prst="roundRect">
              <a:avLst>
                <a:gd name="adj" fmla="val 307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300"/>
                </a:spcBef>
                <a:spcAft>
                  <a:spcPts val="600"/>
                </a:spcAft>
                <a:buClrTx/>
                <a:buSzTx/>
                <a:buFontTx/>
                <a:buNone/>
                <a:tabLst/>
                <a:defRPr/>
              </a:pPr>
              <a:r>
                <a:rPr kumimoji="0" lang="en-GB" sz="1400" b="1" i="0" u="none" strike="noStrike" kern="1200" cap="none" spc="0" normalizeH="0" baseline="0" noProof="0">
                  <a:ln>
                    <a:noFill/>
                  </a:ln>
                  <a:solidFill>
                    <a:srgbClr val="3F1A01"/>
                  </a:solidFill>
                  <a:effectLst/>
                  <a:uLnTx/>
                  <a:uFillTx/>
                  <a:latin typeface="Arial"/>
                  <a:ea typeface="+mn-ea"/>
                  <a:cs typeface="+mn-cs"/>
                </a:rPr>
                <a:t>Caregiver burden</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Caregivers of individuals with schizophrenia with comorbidities that can rapidly exacerbate symptoms and illness severity, experience lower QoL</a:t>
              </a:r>
              <a:r>
                <a:rPr kumimoji="0" lang="en-GB" sz="1400" b="0" i="0" u="none" strike="noStrike" kern="1200" cap="none" spc="0" normalizeH="0" baseline="30000" noProof="0">
                  <a:ln>
                    <a:noFill/>
                  </a:ln>
                  <a:solidFill>
                    <a:srgbClr val="3F1A01"/>
                  </a:solidFill>
                  <a:effectLst/>
                  <a:uLnTx/>
                  <a:uFillTx/>
                  <a:latin typeface="Arial"/>
                  <a:ea typeface="+mn-ea"/>
                  <a:cs typeface="+mn-cs"/>
                </a:rPr>
                <a:t>10</a:t>
              </a:r>
              <a:endParaRPr kumimoji="0" lang="en-GB" sz="1400" b="0" i="0" u="none" strike="noStrike" kern="1200" cap="none" spc="0" normalizeH="0" baseline="0" noProof="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Caregiver burden is particularly high for carers of individuals with schizophrenia and comorbid substance use disorder</a:t>
              </a:r>
              <a:r>
                <a:rPr kumimoji="0" lang="en-GB" sz="1400" b="0" i="0" u="none" strike="noStrike" kern="1200" cap="none" spc="0" normalizeH="0" baseline="30000" noProof="0">
                  <a:ln>
                    <a:noFill/>
                  </a:ln>
                  <a:solidFill>
                    <a:srgbClr val="3F1A01"/>
                  </a:solidFill>
                  <a:effectLst/>
                  <a:uLnTx/>
                  <a:uFillTx/>
                  <a:latin typeface="Arial"/>
                  <a:ea typeface="+mn-ea"/>
                  <a:cs typeface="+mn-cs"/>
                </a:rPr>
                <a:t>11</a:t>
              </a:r>
              <a:endParaRPr kumimoji="0" lang="en-GB" sz="1400" b="1" i="0" u="none" strike="noStrike" kern="1200" cap="none" spc="0" normalizeH="0" baseline="0" noProof="0">
                <a:ln>
                  <a:noFill/>
                </a:ln>
                <a:solidFill>
                  <a:srgbClr val="3F1A01"/>
                </a:solidFill>
                <a:effectLst/>
                <a:uLnTx/>
                <a:uFillTx/>
                <a:latin typeface="Arial"/>
                <a:ea typeface="+mn-ea"/>
                <a:cs typeface="+mn-cs"/>
              </a:endParaRPr>
            </a:p>
          </p:txBody>
        </p:sp>
        <p:sp>
          <p:nvSpPr>
            <p:cNvPr id="31" name="Rectangle: Rounded Corners 30">
              <a:extLst>
                <a:ext uri="{FF2B5EF4-FFF2-40B4-BE49-F238E27FC236}">
                  <a16:creationId xmlns:a16="http://schemas.microsoft.com/office/drawing/2014/main" id="{EDE170D3-E5A1-3EBC-6228-0EB61936C798}"/>
                </a:ext>
              </a:extLst>
            </p:cNvPr>
            <p:cNvSpPr/>
            <p:nvPr/>
          </p:nvSpPr>
          <p:spPr>
            <a:xfrm>
              <a:off x="8970792" y="2546356"/>
              <a:ext cx="2673349" cy="3287707"/>
            </a:xfrm>
            <a:prstGeom prst="roundRect">
              <a:avLst>
                <a:gd name="adj" fmla="val 4078"/>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300"/>
                </a:spcBef>
                <a:spcAft>
                  <a:spcPts val="600"/>
                </a:spcAft>
                <a:buClrTx/>
                <a:buSzTx/>
                <a:buFontTx/>
                <a:buNone/>
                <a:tabLst/>
                <a:defRPr/>
              </a:pPr>
              <a:r>
                <a:rPr kumimoji="0" lang="en-GB" sz="1400" b="1" i="0" u="none" strike="noStrike" kern="1200" cap="none" spc="0" normalizeH="0" baseline="0" noProof="0">
                  <a:ln>
                    <a:noFill/>
                  </a:ln>
                  <a:solidFill>
                    <a:srgbClr val="3F1A01"/>
                  </a:solidFill>
                  <a:effectLst/>
                  <a:uLnTx/>
                  <a:uFillTx/>
                  <a:latin typeface="Arial"/>
                  <a:ea typeface="+mn-ea"/>
                  <a:cs typeface="+mn-cs"/>
                </a:rPr>
                <a:t>Mortality</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Suicide risk increases with comorbid depression and substance use disorder</a:t>
              </a:r>
              <a:r>
                <a:rPr kumimoji="0" lang="en-GB" sz="1400" b="0" i="0" u="none" strike="noStrike" kern="1200" cap="none" spc="0" normalizeH="0" baseline="30000" noProof="0">
                  <a:ln>
                    <a:noFill/>
                  </a:ln>
                  <a:solidFill>
                    <a:srgbClr val="3F1A01"/>
                  </a:solidFill>
                  <a:effectLst/>
                  <a:uLnTx/>
                  <a:uFillTx/>
                  <a:latin typeface="Arial"/>
                  <a:ea typeface="+mn-ea"/>
                  <a:cs typeface="+mn-cs"/>
                </a:rPr>
                <a:t>7–9 </a:t>
              </a:r>
              <a:endParaRPr kumimoji="0" lang="en-GB" sz="1400" b="0" i="0" u="none" strike="noStrike" kern="1200" cap="none" spc="0" normalizeH="0" baseline="0" noProof="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Mortality in schizophrenia, and especially suicide, are major features of the humanistic burden of the disease. Prevention programmes addressing substance abuse and depression are needed</a:t>
              </a:r>
              <a:r>
                <a:rPr kumimoji="0" lang="en-GB" sz="1400" b="0" i="0" u="none" strike="noStrike" kern="1200" cap="none" spc="0" normalizeH="0" baseline="30000" noProof="0">
                  <a:ln>
                    <a:noFill/>
                  </a:ln>
                  <a:solidFill>
                    <a:srgbClr val="3F1A01"/>
                  </a:solidFill>
                  <a:effectLst/>
                  <a:uLnTx/>
                  <a:uFillTx/>
                  <a:latin typeface="Arial"/>
                  <a:ea typeface="+mn-ea"/>
                  <a:cs typeface="+mn-cs"/>
                </a:rPr>
                <a:t>8</a:t>
              </a:r>
              <a:endParaRPr kumimoji="0" lang="en-GB" sz="1400" b="0" i="0" u="none" strike="noStrike" kern="1200" cap="none" spc="0" normalizeH="0" baseline="0" noProof="0">
                <a:ln>
                  <a:noFill/>
                </a:ln>
                <a:solidFill>
                  <a:srgbClr val="3F1A01"/>
                </a:solidFill>
                <a:effectLst/>
                <a:uLnTx/>
                <a:uFillTx/>
                <a:latin typeface="Arial"/>
                <a:ea typeface="+mn-ea"/>
                <a:cs typeface="+mn-cs"/>
              </a:endParaRPr>
            </a:p>
            <a:p>
              <a:pPr marL="285750" marR="0" lvl="1" indent="-285750" algn="l" defTabSz="400050" rtl="0" eaLnBrk="1" fontAlgn="auto" latinLnBrk="0" hangingPunct="1">
                <a:lnSpc>
                  <a:spcPct val="90000"/>
                </a:lnSpc>
                <a:spcBef>
                  <a:spcPts val="30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3F1A01"/>
                </a:solidFill>
                <a:effectLst/>
                <a:uLnTx/>
                <a:uFillTx/>
                <a:latin typeface="Arial"/>
                <a:ea typeface="+mn-ea"/>
                <a:cs typeface="+mn-cs"/>
              </a:endParaRPr>
            </a:p>
          </p:txBody>
        </p:sp>
        <p:sp>
          <p:nvSpPr>
            <p:cNvPr id="2" name="Rectangle: Rounded Corners 1">
              <a:extLst>
                <a:ext uri="{FF2B5EF4-FFF2-40B4-BE49-F238E27FC236}">
                  <a16:creationId xmlns:a16="http://schemas.microsoft.com/office/drawing/2014/main" id="{AC38C015-F3AF-6200-5502-FB7538F8D52F}"/>
                </a:ext>
              </a:extLst>
            </p:cNvPr>
            <p:cNvSpPr/>
            <p:nvPr/>
          </p:nvSpPr>
          <p:spPr>
            <a:xfrm>
              <a:off x="3154688" y="2546356"/>
              <a:ext cx="2907608" cy="3287707"/>
            </a:xfrm>
            <a:prstGeom prst="roundRect">
              <a:avLst>
                <a:gd name="adj" fmla="val 307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300"/>
                </a:spcBef>
                <a:spcAft>
                  <a:spcPts val="600"/>
                </a:spcAft>
                <a:buClrTx/>
                <a:buSzTx/>
                <a:buFontTx/>
                <a:buNone/>
                <a:tabLst/>
                <a:defRPr/>
              </a:pPr>
              <a:r>
                <a:rPr kumimoji="0" lang="en-GB" sz="1400" b="1" i="0" u="none" strike="noStrike" kern="1200" cap="none" spc="0" normalizeH="0" baseline="0" noProof="0">
                  <a:ln>
                    <a:noFill/>
                  </a:ln>
                  <a:solidFill>
                    <a:srgbClr val="3F1A01"/>
                  </a:solidFill>
                  <a:effectLst/>
                  <a:uLnTx/>
                  <a:uFillTx/>
                  <a:latin typeface="Arial"/>
                  <a:ea typeface="+mn-ea"/>
                  <a:cs typeface="+mn-cs"/>
                </a:rPr>
                <a:t>QoL and functioning</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Comorbid depression is associated with diminished QoL, and substance abuse disorder with poor clinical and functional outcomes</a:t>
              </a:r>
              <a:r>
                <a:rPr kumimoji="0" lang="en-GB" sz="1400" b="0" i="0" u="none" strike="noStrike" kern="1200" cap="none" spc="0" normalizeH="0" baseline="30000" noProof="0">
                  <a:ln>
                    <a:noFill/>
                  </a:ln>
                  <a:solidFill>
                    <a:srgbClr val="3F1A01"/>
                  </a:solidFill>
                  <a:effectLst/>
                  <a:uLnTx/>
                  <a:uFillTx/>
                  <a:latin typeface="Arial"/>
                  <a:ea typeface="+mn-ea"/>
                  <a:cs typeface="+mn-cs"/>
                </a:rPr>
                <a:t>7,8</a:t>
              </a:r>
              <a:endParaRPr kumimoji="0" lang="en-GB" sz="1400" b="0" i="0" u="none" strike="noStrike" kern="1200" cap="none" spc="0" normalizeH="0" baseline="0" noProof="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Physical health in individuals with schizophrenia and comorbid substance abuse is often poorly managed due to limited access to appropriate care,</a:t>
              </a:r>
              <a:r>
                <a:rPr kumimoji="0" lang="en-GB" sz="1400" b="0" i="0" u="none" strike="noStrike" kern="1200" cap="none" spc="0" normalizeH="0" baseline="30000" noProof="0">
                  <a:ln>
                    <a:noFill/>
                  </a:ln>
                  <a:solidFill>
                    <a:srgbClr val="3F1A01"/>
                  </a:solidFill>
                  <a:effectLst/>
                  <a:uLnTx/>
                  <a:uFillTx/>
                  <a:latin typeface="Arial"/>
                  <a:ea typeface="+mn-ea"/>
                  <a:cs typeface="+mn-cs"/>
                </a:rPr>
                <a:t>9</a:t>
              </a:r>
              <a:r>
                <a:rPr kumimoji="0" lang="en-GB" sz="1400" b="0" i="0" u="none" strike="noStrike" kern="1200" cap="none" spc="0" normalizeH="0" baseline="0" noProof="0">
                  <a:ln>
                    <a:noFill/>
                  </a:ln>
                  <a:solidFill>
                    <a:srgbClr val="3F1A01"/>
                  </a:solidFill>
                  <a:effectLst/>
                  <a:uLnTx/>
                  <a:uFillTx/>
                  <a:latin typeface="Arial"/>
                  <a:ea typeface="+mn-ea"/>
                  <a:cs typeface="+mn-cs"/>
                </a:rPr>
                <a:t> which may further impair functioning</a:t>
              </a:r>
            </a:p>
          </p:txBody>
        </p:sp>
        <p:sp>
          <p:nvSpPr>
            <p:cNvPr id="3" name="Rectangle: Rounded Corners 2">
              <a:extLst>
                <a:ext uri="{FF2B5EF4-FFF2-40B4-BE49-F238E27FC236}">
                  <a16:creationId xmlns:a16="http://schemas.microsoft.com/office/drawing/2014/main" id="{CA8372F1-A654-F205-9E24-3F79F9DBEBBF}"/>
                </a:ext>
              </a:extLst>
            </p:cNvPr>
            <p:cNvSpPr/>
            <p:nvPr/>
          </p:nvSpPr>
          <p:spPr>
            <a:xfrm>
              <a:off x="414431" y="2546356"/>
              <a:ext cx="2622684" cy="3287707"/>
            </a:xfrm>
            <a:prstGeom prst="roundRect">
              <a:avLst>
                <a:gd name="adj" fmla="val 307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300"/>
                </a:spcBef>
                <a:spcAft>
                  <a:spcPts val="600"/>
                </a:spcAft>
                <a:buClrTx/>
                <a:buSzTx/>
                <a:buFontTx/>
                <a:buNone/>
                <a:tabLst/>
                <a:defRPr/>
              </a:pPr>
              <a:r>
                <a:rPr kumimoji="0" lang="en-GB" sz="1400" b="1" i="0" u="none" strike="noStrike" kern="1200" cap="none" spc="0" normalizeH="0" baseline="0" noProof="0" dirty="0">
                  <a:ln>
                    <a:noFill/>
                  </a:ln>
                  <a:solidFill>
                    <a:srgbClr val="3F1A01"/>
                  </a:solidFill>
                  <a:effectLst/>
                  <a:uLnTx/>
                  <a:uFillTx/>
                  <a:latin typeface="Arial"/>
                  <a:ea typeface="+mn-ea"/>
                  <a:cs typeface="+mn-cs"/>
                </a:rPr>
                <a:t>Unemployment and homelessness risk</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F1A01"/>
                  </a:solidFill>
                  <a:effectLst/>
                  <a:uLnTx/>
                  <a:uFillTx/>
                  <a:latin typeface="Arial"/>
                  <a:ea typeface="+mn-ea"/>
                  <a:cs typeface="+mn-cs"/>
                </a:rPr>
                <a:t>Depression and substance use disorder are associated with increased risk of unemployment</a:t>
              </a:r>
              <a:r>
                <a:rPr kumimoji="0" lang="en-GB" sz="1400" b="0" i="0" u="none" strike="noStrike" kern="1200" cap="none" spc="0" normalizeH="0" baseline="30000" noProof="0" dirty="0">
                  <a:ln>
                    <a:noFill/>
                  </a:ln>
                  <a:solidFill>
                    <a:srgbClr val="3F1A01"/>
                  </a:solidFill>
                  <a:effectLst/>
                  <a:uLnTx/>
                  <a:uFillTx/>
                  <a:latin typeface="Arial"/>
                  <a:ea typeface="+mn-ea"/>
                  <a:cs typeface="+mn-cs"/>
                </a:rPr>
                <a:t>2,3</a:t>
              </a:r>
              <a:endParaRPr kumimoji="0" lang="en-GB" sz="1400" b="0" i="0" u="none" strike="noStrike" kern="1200" cap="none" spc="0" normalizeH="0" baseline="0" noProof="0" dirty="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3F1A01"/>
                  </a:solidFill>
                  <a:effectLst/>
                  <a:uLnTx/>
                  <a:uFillTx/>
                  <a:latin typeface="Arial"/>
                  <a:ea typeface="+mn-ea"/>
                  <a:cs typeface="+mn-cs"/>
                </a:rPr>
                <a:t>Substance abuse and antisocial behaviour disorder have been frequently reported in individuals with schizophrenia who</a:t>
              </a:r>
              <a:br>
                <a:rPr kumimoji="0" lang="en-GB" sz="1400" b="0" i="0" u="none" strike="noStrike" kern="1200" cap="none" spc="0" normalizeH="0" baseline="0" noProof="0" dirty="0">
                  <a:ln>
                    <a:noFill/>
                  </a:ln>
                  <a:solidFill>
                    <a:srgbClr val="3F1A01"/>
                  </a:solidFill>
                  <a:effectLst/>
                  <a:uLnTx/>
                  <a:uFillTx/>
                  <a:latin typeface="Arial"/>
                  <a:ea typeface="+mn-ea"/>
                  <a:cs typeface="+mn-cs"/>
                </a:rPr>
              </a:br>
              <a:r>
                <a:rPr kumimoji="0" lang="en-GB" sz="1400" b="0" i="0" u="none" strike="noStrike" kern="1200" cap="none" spc="0" normalizeH="0" baseline="0" noProof="0" dirty="0">
                  <a:ln>
                    <a:noFill/>
                  </a:ln>
                  <a:solidFill>
                    <a:srgbClr val="3F1A01"/>
                  </a:solidFill>
                  <a:effectLst/>
                  <a:uLnTx/>
                  <a:uFillTx/>
                  <a:latin typeface="Arial"/>
                  <a:ea typeface="+mn-ea"/>
                  <a:cs typeface="+mn-cs"/>
                </a:rPr>
                <a:t>are homeless</a:t>
              </a:r>
              <a:r>
                <a:rPr kumimoji="0" lang="en-GB" sz="1400" b="0" i="0" u="none" strike="noStrike" kern="1200" cap="none" spc="0" normalizeH="0" baseline="30000" noProof="0" dirty="0">
                  <a:ln>
                    <a:noFill/>
                  </a:ln>
                  <a:solidFill>
                    <a:srgbClr val="3F1A01"/>
                  </a:solidFill>
                  <a:effectLst/>
                  <a:uLnTx/>
                  <a:uFillTx/>
                  <a:latin typeface="Arial"/>
                  <a:ea typeface="+mn-ea"/>
                  <a:cs typeface="+mn-cs"/>
                </a:rPr>
                <a:t>4–6 </a:t>
              </a:r>
              <a:endParaRPr kumimoji="0" lang="en-GB" sz="1400" b="0" i="0" u="none" strike="noStrike" kern="1200" cap="none" spc="0" normalizeH="0" baseline="0" noProof="0" dirty="0">
                <a:ln>
                  <a:noFill/>
                </a:ln>
                <a:solidFill>
                  <a:srgbClr val="3F1A01"/>
                </a:solidFill>
                <a:effectLst/>
                <a:uLnTx/>
                <a:uFillTx/>
                <a:latin typeface="Arial"/>
                <a:ea typeface="+mn-ea"/>
                <a:cs typeface="+mn-cs"/>
              </a:endParaRPr>
            </a:p>
          </p:txBody>
        </p:sp>
      </p:grpSp>
    </p:spTree>
    <p:extLst>
      <p:ext uri="{BB962C8B-B14F-4D97-AF65-F5344CB8AC3E}">
        <p14:creationId xmlns:p14="http://schemas.microsoft.com/office/powerpoint/2010/main" val="2766987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B421-930F-0C68-925A-ACD76F90929E}"/>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A88551F4-EE02-D93A-4A77-C1D5C775A23B}"/>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12196029-0888-C4D7-FC80-9D5E1D0E9B50}"/>
              </a:ext>
            </a:extLst>
          </p:cNvPr>
          <p:cNvSpPr>
            <a:spLocks noGrp="1"/>
          </p:cNvSpPr>
          <p:nvPr>
            <p:ph type="title"/>
          </p:nvPr>
        </p:nvSpPr>
        <p:spPr/>
        <p:txBody>
          <a:bodyPr/>
          <a:lstStyle/>
          <a:p>
            <a:r>
              <a:rPr lang="en-GB" noProof="0"/>
              <a:t>Evidence-based treatments reduce costs and burden in schizophrenia</a:t>
            </a:r>
          </a:p>
        </p:txBody>
      </p:sp>
      <p:sp>
        <p:nvSpPr>
          <p:cNvPr id="3" name="Text Placeholder 2">
            <a:extLst>
              <a:ext uri="{FF2B5EF4-FFF2-40B4-BE49-F238E27FC236}">
                <a16:creationId xmlns:a16="http://schemas.microsoft.com/office/drawing/2014/main" id="{B98D53B1-A4F8-07CB-F90D-2C588A8EFB4F}"/>
              </a:ext>
            </a:extLst>
          </p:cNvPr>
          <p:cNvSpPr>
            <a:spLocks noGrp="1"/>
          </p:cNvSpPr>
          <p:nvPr>
            <p:ph type="body" sz="quarter" idx="18"/>
          </p:nvPr>
        </p:nvSpPr>
        <p:spPr/>
        <p:txBody>
          <a:bodyPr/>
          <a:lstStyle/>
          <a:p>
            <a:r>
              <a:rPr lang="en-GB" noProof="0" dirty="0"/>
              <a:t>CBT=cognitive behavioural therapy; ECT=electroconvulsive therapy; ER=emergency room; FEP=first-episode psychosis; LAI=long-acting injectable; QoL=quality of life</a:t>
            </a:r>
          </a:p>
          <a:p>
            <a:r>
              <a:rPr lang="en-GB" noProof="0" dirty="0"/>
              <a:t>1. Lin et al. CNS Drugs 2021;35:469–481; 2. </a:t>
            </a:r>
            <a:r>
              <a:rPr lang="en-GB" noProof="0" dirty="0" err="1"/>
              <a:t>Solmi</a:t>
            </a:r>
            <a:r>
              <a:rPr lang="en-GB" noProof="0" dirty="0"/>
              <a:t> et al. Am J Psychiatry 2022;179:938–946; 3. Kadakia et al. J Clin Psychiatry 2022;83:22m14458; 4. </a:t>
            </a:r>
            <a:r>
              <a:rPr lang="en-GB" noProof="0" dirty="0" err="1"/>
              <a:t>Solmi</a:t>
            </a:r>
            <a:r>
              <a:rPr lang="en-GB" noProof="0" dirty="0"/>
              <a:t> et al. Mol Psychiatry 2022;28:354–368; 5. Wagner et al. </a:t>
            </a:r>
            <a:r>
              <a:rPr lang="en-GB" noProof="0" dirty="0" err="1"/>
              <a:t>Schizophr</a:t>
            </a:r>
            <a:r>
              <a:rPr lang="en-GB" noProof="0" dirty="0"/>
              <a:t> Bull 2020;46:1459–1470; 6. McCutcheon et al. Lancet Psychiatry 2025; 12:384–394; 7. Oh et al. Can J Clin </a:t>
            </a:r>
            <a:r>
              <a:rPr lang="en-GB" noProof="0" dirty="0" err="1"/>
              <a:t>Pharmacol</a:t>
            </a:r>
            <a:r>
              <a:rPr lang="en-GB" noProof="0" dirty="0"/>
              <a:t> 2001;8:199–206</a:t>
            </a:r>
          </a:p>
        </p:txBody>
      </p:sp>
      <p:sp>
        <p:nvSpPr>
          <p:cNvPr id="6" name="Slide Number Placeholder 5">
            <a:extLst>
              <a:ext uri="{FF2B5EF4-FFF2-40B4-BE49-F238E27FC236}">
                <a16:creationId xmlns:a16="http://schemas.microsoft.com/office/drawing/2014/main" id="{8667DA9D-EB16-9636-8CD0-985673BB137C}"/>
              </a:ext>
            </a:extLst>
          </p:cNvPr>
          <p:cNvSpPr>
            <a:spLocks noGrp="1"/>
          </p:cNvSpPr>
          <p:nvPr>
            <p:ph type="sldNum" sz="quarter" idx="4"/>
          </p:nvPr>
        </p:nvSpPr>
        <p:spPr/>
        <p:txBody>
          <a:bodyPr/>
          <a:lstStyle/>
          <a:p>
            <a:fld id="{6DBC486D-4FAB-B746-8B02-8D7C842291C6}" type="slidenum">
              <a:rPr lang="en-GB" noProof="0" smtClean="0"/>
              <a:pPr/>
              <a:t>37</a:t>
            </a:fld>
            <a:endParaRPr lang="en-GB" noProof="0"/>
          </a:p>
        </p:txBody>
      </p:sp>
      <p:cxnSp>
        <p:nvCxnSpPr>
          <p:cNvPr id="19" name="Straight Connector 18">
            <a:extLst>
              <a:ext uri="{FF2B5EF4-FFF2-40B4-BE49-F238E27FC236}">
                <a16:creationId xmlns:a16="http://schemas.microsoft.com/office/drawing/2014/main" id="{7B9A8997-BBD4-3F6D-598E-84CF46BBDDEE}"/>
              </a:ext>
            </a:extLst>
          </p:cNvPr>
          <p:cNvCxnSpPr>
            <a:cxnSpLocks/>
            <a:stCxn id="56" idx="0"/>
            <a:endCxn id="59" idx="0"/>
          </p:cNvCxnSpPr>
          <p:nvPr/>
        </p:nvCxnSpPr>
        <p:spPr>
          <a:xfrm>
            <a:off x="709897" y="1352090"/>
            <a:ext cx="0" cy="3563619"/>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FD785AA4-64F6-84E8-4AB1-6863153E2CF8}"/>
              </a:ext>
            </a:extLst>
          </p:cNvPr>
          <p:cNvSpPr/>
          <p:nvPr/>
        </p:nvSpPr>
        <p:spPr>
          <a:xfrm>
            <a:off x="2549700" y="1352090"/>
            <a:ext cx="4359100" cy="5137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lvl="0">
              <a:spcBef>
                <a:spcPts val="600"/>
              </a:spcBef>
            </a:pPr>
            <a:r>
              <a:rPr lang="en-GB" sz="1400" noProof="0" dirty="0">
                <a:solidFill>
                  <a:schemeClr val="tx1"/>
                </a:solidFill>
                <a:latin typeface="Arial" panose="020B0604020202020204" pitchFamily="34" charset="0"/>
                <a:sym typeface=""/>
              </a:rPr>
              <a:t>Compared with oral antipsychotics, LAIs are associated with fewer hospitalizations and ER admissions, and elevated pharmacy costs are offset by lower medical costs</a:t>
            </a:r>
            <a:r>
              <a:rPr lang="en-GB" sz="1400" baseline="30000" noProof="0" dirty="0">
                <a:solidFill>
                  <a:schemeClr val="tx1"/>
                </a:solidFill>
                <a:latin typeface="Arial" panose="020B0604020202020204" pitchFamily="34" charset="0"/>
                <a:sym typeface=""/>
              </a:rPr>
              <a:t>1</a:t>
            </a:r>
            <a:endParaRPr lang="en-GB" sz="1400" noProof="0" dirty="0">
              <a:solidFill>
                <a:schemeClr val="tx1"/>
              </a:solidFill>
              <a:latin typeface="Arial" panose="020B0604020202020204" pitchFamily="34" charset="0"/>
              <a:sym typeface=""/>
            </a:endParaRPr>
          </a:p>
        </p:txBody>
      </p:sp>
      <p:sp>
        <p:nvSpPr>
          <p:cNvPr id="26" name="Rectangle: Rounded Corners 25">
            <a:extLst>
              <a:ext uri="{FF2B5EF4-FFF2-40B4-BE49-F238E27FC236}">
                <a16:creationId xmlns:a16="http://schemas.microsoft.com/office/drawing/2014/main" id="{543D5C42-44FF-3A9F-8183-CF412140CC6C}"/>
              </a:ext>
            </a:extLst>
          </p:cNvPr>
          <p:cNvSpPr/>
          <p:nvPr/>
        </p:nvSpPr>
        <p:spPr>
          <a:xfrm>
            <a:off x="2549699" y="2309940"/>
            <a:ext cx="4359100" cy="9291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lvl="0">
              <a:spcBef>
                <a:spcPts val="600"/>
              </a:spcBef>
            </a:pPr>
            <a:r>
              <a:rPr lang="en-GB" sz="1400" noProof="0" dirty="0">
                <a:solidFill>
                  <a:schemeClr val="tx1"/>
                </a:solidFill>
                <a:latin typeface="Arial" panose="020B0604020202020204" pitchFamily="34" charset="0"/>
                <a:sym typeface=""/>
              </a:rPr>
              <a:t>Compared with no treatment, antipsychotics reduce the risk of work disability (most pronounced with LAIs),</a:t>
            </a:r>
            <a:r>
              <a:rPr lang="en-GB" sz="1400" baseline="30000" noProof="0" dirty="0">
                <a:solidFill>
                  <a:schemeClr val="tx1"/>
                </a:solidFill>
                <a:latin typeface="Arial" panose="020B0604020202020204" pitchFamily="34" charset="0"/>
                <a:sym typeface=""/>
              </a:rPr>
              <a:t> </a:t>
            </a:r>
            <a:r>
              <a:rPr lang="en-GB" sz="1400" noProof="0" dirty="0">
                <a:solidFill>
                  <a:schemeClr val="tx1"/>
                </a:solidFill>
                <a:latin typeface="Arial" panose="020B0604020202020204" pitchFamily="34" charset="0"/>
                <a:sym typeface=""/>
              </a:rPr>
              <a:t>which can</a:t>
            </a:r>
            <a:r>
              <a:rPr lang="en-GB" sz="1400" baseline="30000" noProof="0" dirty="0">
                <a:solidFill>
                  <a:schemeClr val="tx1"/>
                </a:solidFill>
                <a:latin typeface="Arial" panose="020B0604020202020204" pitchFamily="34" charset="0"/>
                <a:sym typeface=""/>
              </a:rPr>
              <a:t> </a:t>
            </a:r>
            <a:r>
              <a:rPr lang="en-GB" sz="1400" noProof="0" dirty="0">
                <a:solidFill>
                  <a:schemeClr val="tx1"/>
                </a:solidFill>
                <a:latin typeface="Arial" panose="020B0604020202020204" pitchFamily="34" charset="0"/>
                <a:sym typeface=""/>
              </a:rPr>
              <a:t>reduce indirect costs associated with unemployment,</a:t>
            </a:r>
            <a:r>
              <a:rPr lang="en-GB" sz="1400" baseline="30000" noProof="0" dirty="0">
                <a:solidFill>
                  <a:schemeClr val="tx1"/>
                </a:solidFill>
                <a:latin typeface="Arial" panose="020B0604020202020204" pitchFamily="34" charset="0"/>
                <a:sym typeface=""/>
              </a:rPr>
              <a:t>2</a:t>
            </a:r>
            <a:r>
              <a:rPr lang="en-GB" sz="1400" noProof="0" dirty="0">
                <a:solidFill>
                  <a:schemeClr val="tx1"/>
                </a:solidFill>
                <a:latin typeface="Arial" panose="020B0604020202020204" pitchFamily="34" charset="0"/>
                <a:sym typeface=""/>
              </a:rPr>
              <a:t> including caregiver costs and loss of productivity</a:t>
            </a:r>
            <a:r>
              <a:rPr lang="en-GB" sz="1400" baseline="30000" noProof="0" dirty="0">
                <a:solidFill>
                  <a:schemeClr val="tx1"/>
                </a:solidFill>
                <a:latin typeface="Arial" panose="020B0604020202020204" pitchFamily="34" charset="0"/>
                <a:sym typeface=""/>
              </a:rPr>
              <a:t>3</a:t>
            </a:r>
            <a:endParaRPr lang="en-GB" sz="1400" noProof="0" dirty="0">
              <a:solidFill>
                <a:schemeClr val="tx1"/>
              </a:solidFill>
              <a:latin typeface="Arial" panose="020B0604020202020204" pitchFamily="34" charset="0"/>
              <a:sym typeface=""/>
            </a:endParaRPr>
          </a:p>
        </p:txBody>
      </p:sp>
      <p:sp>
        <p:nvSpPr>
          <p:cNvPr id="27" name="Rectangle: Rounded Corners 26">
            <a:extLst>
              <a:ext uri="{FF2B5EF4-FFF2-40B4-BE49-F238E27FC236}">
                <a16:creationId xmlns:a16="http://schemas.microsoft.com/office/drawing/2014/main" id="{8EB20B1F-CEBB-ACC4-470C-AB0D00F13F5D}"/>
              </a:ext>
            </a:extLst>
          </p:cNvPr>
          <p:cNvSpPr/>
          <p:nvPr/>
        </p:nvSpPr>
        <p:spPr>
          <a:xfrm>
            <a:off x="2549699" y="3517960"/>
            <a:ext cx="4359100" cy="7615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lvl="0">
              <a:spcBef>
                <a:spcPts val="600"/>
              </a:spcBef>
            </a:pPr>
            <a:r>
              <a:rPr lang="en-GB" sz="1400" noProof="0">
                <a:solidFill>
                  <a:schemeClr val="tx1"/>
                </a:solidFill>
                <a:latin typeface="Arial" panose="020B0604020202020204" pitchFamily="34" charset="0"/>
                <a:sym typeface=""/>
              </a:rPr>
              <a:t>Individuals who receive early psychosocial interventions, such as CBT, cognitive remediation therapy, family intervention, and supported employment have improved symptoms, functioning, QoL, and employment-related outcomes compared with those who do not receive such interventions</a:t>
            </a:r>
            <a:r>
              <a:rPr lang="en-GB" sz="1400" baseline="30000" noProof="0">
                <a:solidFill>
                  <a:schemeClr val="tx1"/>
                </a:solidFill>
                <a:latin typeface="Arial" panose="020B0604020202020204" pitchFamily="34" charset="0"/>
                <a:sym typeface=""/>
              </a:rPr>
              <a:t>4</a:t>
            </a:r>
            <a:endParaRPr lang="en-GB" sz="1400" noProof="0">
              <a:solidFill>
                <a:schemeClr val="tx1"/>
              </a:solidFill>
              <a:latin typeface="Arial" panose="020B0604020202020204" pitchFamily="34" charset="0"/>
              <a:sym typeface=""/>
            </a:endParaRPr>
          </a:p>
        </p:txBody>
      </p:sp>
      <p:sp>
        <p:nvSpPr>
          <p:cNvPr id="28" name="Rectangle: Rounded Corners 27">
            <a:extLst>
              <a:ext uri="{FF2B5EF4-FFF2-40B4-BE49-F238E27FC236}">
                <a16:creationId xmlns:a16="http://schemas.microsoft.com/office/drawing/2014/main" id="{6F3CFD12-6BA7-5CD5-8E79-8DAAB2D78FB3}"/>
              </a:ext>
            </a:extLst>
          </p:cNvPr>
          <p:cNvSpPr/>
          <p:nvPr/>
        </p:nvSpPr>
        <p:spPr>
          <a:xfrm>
            <a:off x="2549699" y="4915709"/>
            <a:ext cx="4359100" cy="7615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lvl="0">
              <a:spcBef>
                <a:spcPts val="600"/>
              </a:spcBef>
            </a:pPr>
            <a:r>
              <a:rPr lang="en-GB" sz="1400" noProof="0">
                <a:solidFill>
                  <a:schemeClr val="tx1"/>
                </a:solidFill>
                <a:latin typeface="Arial" panose="020B0604020202020204" pitchFamily="34" charset="0"/>
                <a:sym typeface=""/>
              </a:rPr>
              <a:t>Clozapine (alone or in combination with other drugs or ECT) is the guideline-recommended approach in treatment-resistant schizophrenia</a:t>
            </a:r>
            <a:r>
              <a:rPr lang="en-GB" sz="1400" baseline="30000" noProof="0">
                <a:solidFill>
                  <a:schemeClr val="tx1"/>
                </a:solidFill>
                <a:latin typeface="Arial" panose="020B0604020202020204" pitchFamily="34" charset="0"/>
                <a:sym typeface=""/>
              </a:rPr>
              <a:t>5,6</a:t>
            </a:r>
            <a:r>
              <a:rPr lang="en-GB" sz="1400" noProof="0">
                <a:solidFill>
                  <a:schemeClr val="tx1"/>
                </a:solidFill>
                <a:latin typeface="Arial" panose="020B0604020202020204" pitchFamily="34" charset="0"/>
                <a:sym typeface=""/>
              </a:rPr>
              <a:t> and lowers hospitalization costs, despite high medication costs</a:t>
            </a:r>
            <a:r>
              <a:rPr lang="en-GB" sz="1400" baseline="30000" noProof="0">
                <a:solidFill>
                  <a:schemeClr val="tx1"/>
                </a:solidFill>
                <a:latin typeface="Arial" panose="020B0604020202020204" pitchFamily="34" charset="0"/>
                <a:sym typeface=""/>
              </a:rPr>
              <a:t>7</a:t>
            </a:r>
            <a:endParaRPr lang="en-GB" sz="1400" noProof="0">
              <a:solidFill>
                <a:schemeClr val="tx1"/>
              </a:solidFill>
              <a:latin typeface="Arial" panose="020B0604020202020204" pitchFamily="34" charset="0"/>
              <a:sym typeface=""/>
            </a:endParaRPr>
          </a:p>
        </p:txBody>
      </p:sp>
      <p:sp>
        <p:nvSpPr>
          <p:cNvPr id="37" name="Rectangle: Rounded Corners 36">
            <a:extLst>
              <a:ext uri="{FF2B5EF4-FFF2-40B4-BE49-F238E27FC236}">
                <a16:creationId xmlns:a16="http://schemas.microsoft.com/office/drawing/2014/main" id="{C1C90310-37E3-415D-5DC3-0C4D12F14193}"/>
              </a:ext>
            </a:extLst>
          </p:cNvPr>
          <p:cNvSpPr/>
          <p:nvPr/>
        </p:nvSpPr>
        <p:spPr>
          <a:xfrm>
            <a:off x="999891" y="1352090"/>
            <a:ext cx="1782290" cy="29177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600"/>
              </a:spcBef>
            </a:pPr>
            <a:r>
              <a:rPr lang="en-GB" sz="1600" b="1" noProof="0">
                <a:solidFill>
                  <a:schemeClr val="accent3">
                    <a:lumMod val="50000"/>
                  </a:schemeClr>
                </a:solidFill>
                <a:latin typeface="Arial" panose="020B0604020202020204" pitchFamily="34" charset="0"/>
                <a:sym typeface=""/>
              </a:rPr>
              <a:t>Medical costs</a:t>
            </a:r>
          </a:p>
        </p:txBody>
      </p:sp>
      <p:sp>
        <p:nvSpPr>
          <p:cNvPr id="38" name="Rectangle: Rounded Corners 37">
            <a:extLst>
              <a:ext uri="{FF2B5EF4-FFF2-40B4-BE49-F238E27FC236}">
                <a16:creationId xmlns:a16="http://schemas.microsoft.com/office/drawing/2014/main" id="{E6DF4056-F6A8-03B6-36E9-B816878682A2}"/>
              </a:ext>
            </a:extLst>
          </p:cNvPr>
          <p:cNvSpPr/>
          <p:nvPr/>
        </p:nvSpPr>
        <p:spPr>
          <a:xfrm>
            <a:off x="999891" y="2309940"/>
            <a:ext cx="1782290" cy="27802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600"/>
              </a:spcBef>
            </a:pPr>
            <a:r>
              <a:rPr lang="en-GB" sz="1600" b="1" noProof="0">
                <a:solidFill>
                  <a:schemeClr val="accent3">
                    <a:lumMod val="50000"/>
                  </a:schemeClr>
                </a:solidFill>
                <a:latin typeface="Arial" panose="020B0604020202020204" pitchFamily="34" charset="0"/>
                <a:sym typeface=""/>
              </a:rPr>
              <a:t>Indirect costs</a:t>
            </a:r>
          </a:p>
        </p:txBody>
      </p:sp>
      <p:sp>
        <p:nvSpPr>
          <p:cNvPr id="39" name="Rectangle: Rounded Corners 38">
            <a:extLst>
              <a:ext uri="{FF2B5EF4-FFF2-40B4-BE49-F238E27FC236}">
                <a16:creationId xmlns:a16="http://schemas.microsoft.com/office/drawing/2014/main" id="{2E18C468-5CA3-91B5-A7E1-267E29EF822B}"/>
              </a:ext>
            </a:extLst>
          </p:cNvPr>
          <p:cNvSpPr/>
          <p:nvPr/>
        </p:nvSpPr>
        <p:spPr>
          <a:xfrm>
            <a:off x="999891" y="3517960"/>
            <a:ext cx="1527541" cy="29177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600"/>
              </a:spcBef>
            </a:pPr>
            <a:r>
              <a:rPr lang="en-GB" sz="1600" b="1" noProof="0">
                <a:solidFill>
                  <a:schemeClr val="accent3">
                    <a:lumMod val="50000"/>
                  </a:schemeClr>
                </a:solidFill>
                <a:latin typeface="Arial" panose="020B0604020202020204" pitchFamily="34" charset="0"/>
                <a:sym typeface=""/>
              </a:rPr>
              <a:t>Outcome improvement</a:t>
            </a:r>
          </a:p>
        </p:txBody>
      </p:sp>
      <p:sp>
        <p:nvSpPr>
          <p:cNvPr id="42" name="Rectangle: Rounded Corners 41">
            <a:extLst>
              <a:ext uri="{FF2B5EF4-FFF2-40B4-BE49-F238E27FC236}">
                <a16:creationId xmlns:a16="http://schemas.microsoft.com/office/drawing/2014/main" id="{691203FD-2308-B2E2-FBB0-2F8396662C38}"/>
              </a:ext>
            </a:extLst>
          </p:cNvPr>
          <p:cNvSpPr/>
          <p:nvPr/>
        </p:nvSpPr>
        <p:spPr>
          <a:xfrm>
            <a:off x="999891" y="4915709"/>
            <a:ext cx="1621558" cy="29177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600"/>
              </a:spcBef>
            </a:pPr>
            <a:r>
              <a:rPr lang="en-GB" sz="1600" b="1" noProof="0">
                <a:solidFill>
                  <a:schemeClr val="accent3">
                    <a:lumMod val="50000"/>
                  </a:schemeClr>
                </a:solidFill>
                <a:latin typeface="Arial" panose="020B0604020202020204" pitchFamily="34" charset="0"/>
                <a:sym typeface=""/>
              </a:rPr>
              <a:t>Treatment- resistant schizophrenia</a:t>
            </a:r>
          </a:p>
        </p:txBody>
      </p:sp>
      <p:grpSp>
        <p:nvGrpSpPr>
          <p:cNvPr id="55" name="Group 54">
            <a:extLst>
              <a:ext uri="{FF2B5EF4-FFF2-40B4-BE49-F238E27FC236}">
                <a16:creationId xmlns:a16="http://schemas.microsoft.com/office/drawing/2014/main" id="{84694A18-2959-E6E0-94AB-CD44918F944A}"/>
              </a:ext>
            </a:extLst>
          </p:cNvPr>
          <p:cNvGrpSpPr/>
          <p:nvPr/>
        </p:nvGrpSpPr>
        <p:grpSpPr>
          <a:xfrm>
            <a:off x="433750" y="1352090"/>
            <a:ext cx="552294" cy="561920"/>
            <a:chOff x="539750" y="1409701"/>
            <a:chExt cx="677864" cy="677864"/>
          </a:xfrm>
        </p:grpSpPr>
        <p:sp>
          <p:nvSpPr>
            <p:cNvPr id="56" name="Oval 55">
              <a:extLst>
                <a:ext uri="{FF2B5EF4-FFF2-40B4-BE49-F238E27FC236}">
                  <a16:creationId xmlns:a16="http://schemas.microsoft.com/office/drawing/2014/main" id="{C7058AFF-7108-E18C-6DBE-E8DE7EDB6FCB}"/>
                </a:ext>
              </a:extLst>
            </p:cNvPr>
            <p:cNvSpPr/>
            <p:nvPr/>
          </p:nvSpPr>
          <p:spPr>
            <a:xfrm>
              <a:off x="539750" y="1409701"/>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7" name="Graphic 56" descr="Hospital with solid fill">
              <a:extLst>
                <a:ext uri="{FF2B5EF4-FFF2-40B4-BE49-F238E27FC236}">
                  <a16:creationId xmlns:a16="http://schemas.microsoft.com/office/drawing/2014/main" id="{50EDD276-B685-50FE-C40B-4A1BB69680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1748" y="1481699"/>
              <a:ext cx="533869" cy="533869"/>
            </a:xfrm>
            <a:prstGeom prst="rect">
              <a:avLst/>
            </a:prstGeom>
          </p:spPr>
        </p:pic>
      </p:grpSp>
      <p:grpSp>
        <p:nvGrpSpPr>
          <p:cNvPr id="2" name="Group 1">
            <a:extLst>
              <a:ext uri="{FF2B5EF4-FFF2-40B4-BE49-F238E27FC236}">
                <a16:creationId xmlns:a16="http://schemas.microsoft.com/office/drawing/2014/main" id="{3977EA7E-E583-A89D-13DB-548EF0A7D940}"/>
              </a:ext>
            </a:extLst>
          </p:cNvPr>
          <p:cNvGrpSpPr/>
          <p:nvPr/>
        </p:nvGrpSpPr>
        <p:grpSpPr>
          <a:xfrm>
            <a:off x="433750" y="4915709"/>
            <a:ext cx="552294" cy="561919"/>
            <a:chOff x="512128" y="4922454"/>
            <a:chExt cx="552294" cy="561919"/>
          </a:xfrm>
        </p:grpSpPr>
        <p:sp>
          <p:nvSpPr>
            <p:cNvPr id="59" name="Oval 58">
              <a:extLst>
                <a:ext uri="{FF2B5EF4-FFF2-40B4-BE49-F238E27FC236}">
                  <a16:creationId xmlns:a16="http://schemas.microsoft.com/office/drawing/2014/main" id="{B5144D49-E0E9-784A-4B57-A1F5D246C6B0}"/>
                </a:ext>
              </a:extLst>
            </p:cNvPr>
            <p:cNvSpPr/>
            <p:nvPr/>
          </p:nvSpPr>
          <p:spPr>
            <a:xfrm>
              <a:off x="512128" y="4922454"/>
              <a:ext cx="552294" cy="561919"/>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0" name="Graphic 59" descr="Users with solid fill">
              <a:extLst>
                <a:ext uri="{FF2B5EF4-FFF2-40B4-BE49-F238E27FC236}">
                  <a16:creationId xmlns:a16="http://schemas.microsoft.com/office/drawing/2014/main" id="{336C4BC9-6EC6-ED15-7339-B2DFF38C64F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9776" y="4929160"/>
              <a:ext cx="516998" cy="526009"/>
            </a:xfrm>
            <a:prstGeom prst="rect">
              <a:avLst/>
            </a:prstGeom>
          </p:spPr>
        </p:pic>
      </p:grpSp>
      <p:grpSp>
        <p:nvGrpSpPr>
          <p:cNvPr id="61" name="Group 60">
            <a:extLst>
              <a:ext uri="{FF2B5EF4-FFF2-40B4-BE49-F238E27FC236}">
                <a16:creationId xmlns:a16="http://schemas.microsoft.com/office/drawing/2014/main" id="{C6F90D90-C8DC-5108-23D1-742EB70AF8C4}"/>
              </a:ext>
            </a:extLst>
          </p:cNvPr>
          <p:cNvGrpSpPr/>
          <p:nvPr/>
        </p:nvGrpSpPr>
        <p:grpSpPr>
          <a:xfrm>
            <a:off x="433750" y="3517960"/>
            <a:ext cx="552294" cy="561920"/>
            <a:chOff x="539750" y="4034525"/>
            <a:chExt cx="677864" cy="677864"/>
          </a:xfrm>
        </p:grpSpPr>
        <p:sp>
          <p:nvSpPr>
            <p:cNvPr id="62" name="Oval 61">
              <a:extLst>
                <a:ext uri="{FF2B5EF4-FFF2-40B4-BE49-F238E27FC236}">
                  <a16:creationId xmlns:a16="http://schemas.microsoft.com/office/drawing/2014/main" id="{567A767E-E913-F700-0CF7-31DAD2CCCF3B}"/>
                </a:ext>
              </a:extLst>
            </p:cNvPr>
            <p:cNvSpPr/>
            <p:nvPr/>
          </p:nvSpPr>
          <p:spPr>
            <a:xfrm>
              <a:off x="539750" y="4034525"/>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3" name="Graphic 62" descr="Business Growth with solid fill">
              <a:extLst>
                <a:ext uri="{FF2B5EF4-FFF2-40B4-BE49-F238E27FC236}">
                  <a16:creationId xmlns:a16="http://schemas.microsoft.com/office/drawing/2014/main" id="{FFA878E9-7499-1E39-51E4-551D7F4D34D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3671" y="4108445"/>
              <a:ext cx="530021" cy="530021"/>
            </a:xfrm>
            <a:prstGeom prst="rect">
              <a:avLst/>
            </a:prstGeom>
          </p:spPr>
        </p:pic>
      </p:grpSp>
      <p:grpSp>
        <p:nvGrpSpPr>
          <p:cNvPr id="64" name="Group 63">
            <a:extLst>
              <a:ext uri="{FF2B5EF4-FFF2-40B4-BE49-F238E27FC236}">
                <a16:creationId xmlns:a16="http://schemas.microsoft.com/office/drawing/2014/main" id="{C8BD308A-B13B-340E-FD18-BEF1FAD9BC55}"/>
              </a:ext>
            </a:extLst>
          </p:cNvPr>
          <p:cNvGrpSpPr/>
          <p:nvPr/>
        </p:nvGrpSpPr>
        <p:grpSpPr>
          <a:xfrm>
            <a:off x="433750" y="2309940"/>
            <a:ext cx="552294" cy="561920"/>
            <a:chOff x="539750" y="2739447"/>
            <a:chExt cx="677864" cy="677864"/>
          </a:xfrm>
        </p:grpSpPr>
        <p:sp>
          <p:nvSpPr>
            <p:cNvPr id="65" name="Oval 64">
              <a:extLst>
                <a:ext uri="{FF2B5EF4-FFF2-40B4-BE49-F238E27FC236}">
                  <a16:creationId xmlns:a16="http://schemas.microsoft.com/office/drawing/2014/main" id="{C149F1EC-309D-0F63-D208-A0C268CF975C}"/>
                </a:ext>
              </a:extLst>
            </p:cNvPr>
            <p:cNvSpPr/>
            <p:nvPr/>
          </p:nvSpPr>
          <p:spPr>
            <a:xfrm>
              <a:off x="539750" y="2739447"/>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6" name="Graphic 65" descr="Briefcase with solid fill">
              <a:extLst>
                <a:ext uri="{FF2B5EF4-FFF2-40B4-BE49-F238E27FC236}">
                  <a16:creationId xmlns:a16="http://schemas.microsoft.com/office/drawing/2014/main" id="{7D5B8B1D-3223-05DB-A85F-4A664950F6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0317" y="2850014"/>
              <a:ext cx="456730" cy="456729"/>
            </a:xfrm>
            <a:prstGeom prst="rect">
              <a:avLst/>
            </a:prstGeom>
          </p:spPr>
        </p:pic>
      </p:grpSp>
      <p:sp>
        <p:nvSpPr>
          <p:cNvPr id="74" name="TextBox 73">
            <a:extLst>
              <a:ext uri="{FF2B5EF4-FFF2-40B4-BE49-F238E27FC236}">
                <a16:creationId xmlns:a16="http://schemas.microsoft.com/office/drawing/2014/main" id="{34BFA1FD-4E2D-0625-EB1C-C36697D8B92D}"/>
              </a:ext>
            </a:extLst>
          </p:cNvPr>
          <p:cNvSpPr txBox="1"/>
          <p:nvPr/>
        </p:nvSpPr>
        <p:spPr>
          <a:xfrm>
            <a:off x="6960083" y="1218986"/>
            <a:ext cx="4471988" cy="738664"/>
          </a:xfrm>
          <a:prstGeom prst="rect">
            <a:avLst/>
          </a:prstGeom>
          <a:noFill/>
        </p:spPr>
        <p:txBody>
          <a:bodyPr wrap="square" rtlCol="0">
            <a:spAutoFit/>
          </a:bodyPr>
          <a:lstStyle>
            <a:defPPr>
              <a:defRPr lang="en-US"/>
            </a:defPPr>
            <a:lvl1pPr algn="ctr">
              <a:defRPr sz="1400" b="1">
                <a:solidFill>
                  <a:schemeClr val="accent2">
                    <a:lumMod val="75000"/>
                  </a:schemeClr>
                </a:solidFill>
              </a:defRPr>
            </a:lvl1pPr>
          </a:lstStyle>
          <a:p>
            <a:r>
              <a:rPr lang="en-GB" noProof="0">
                <a:solidFill>
                  <a:schemeClr val="accent2">
                    <a:lumMod val="50000"/>
                  </a:schemeClr>
                </a:solidFill>
              </a:rPr>
              <a:t>Risk of sickness absence or disability pension in patients with FEP with antipsychotic treatment versus no treatment</a:t>
            </a:r>
            <a:r>
              <a:rPr lang="en-GB" baseline="30000" noProof="0">
                <a:solidFill>
                  <a:schemeClr val="accent2">
                    <a:lumMod val="50000"/>
                  </a:schemeClr>
                </a:solidFill>
              </a:rPr>
              <a:t>2</a:t>
            </a:r>
            <a:endParaRPr lang="en-GB" noProof="0">
              <a:solidFill>
                <a:schemeClr val="accent2">
                  <a:lumMod val="50000"/>
                </a:schemeClr>
              </a:solidFill>
            </a:endParaRPr>
          </a:p>
        </p:txBody>
      </p:sp>
      <p:graphicFrame>
        <p:nvGraphicFramePr>
          <p:cNvPr id="5" name="Chart 4">
            <a:extLst>
              <a:ext uri="{FF2B5EF4-FFF2-40B4-BE49-F238E27FC236}">
                <a16:creationId xmlns:a16="http://schemas.microsoft.com/office/drawing/2014/main" id="{BAEEF193-11EE-D073-9B7C-D0EC16D9875C}"/>
              </a:ext>
            </a:extLst>
          </p:cNvPr>
          <p:cNvGraphicFramePr/>
          <p:nvPr>
            <p:extLst>
              <p:ext uri="{D42A27DB-BD31-4B8C-83A1-F6EECF244321}">
                <p14:modId xmlns:p14="http://schemas.microsoft.com/office/powerpoint/2010/main" val="933924123"/>
              </p:ext>
            </p:extLst>
          </p:nvPr>
        </p:nvGraphicFramePr>
        <p:xfrm>
          <a:off x="6875765" y="1925109"/>
          <a:ext cx="4664262" cy="3729634"/>
        </p:xfrm>
        <a:graphic>
          <a:graphicData uri="http://schemas.openxmlformats.org/drawingml/2006/chart">
            <c:chart xmlns:c="http://schemas.openxmlformats.org/drawingml/2006/chart" xmlns:r="http://schemas.openxmlformats.org/officeDocument/2006/relationships" r:id="rId8"/>
          </a:graphicData>
        </a:graphic>
      </p:graphicFrame>
      <p:sp>
        <p:nvSpPr>
          <p:cNvPr id="4" name="TextBox 3">
            <a:extLst>
              <a:ext uri="{FF2B5EF4-FFF2-40B4-BE49-F238E27FC236}">
                <a16:creationId xmlns:a16="http://schemas.microsoft.com/office/drawing/2014/main" id="{F4C0166F-4796-5F3C-4F94-D4FFDD163134}"/>
              </a:ext>
            </a:extLst>
          </p:cNvPr>
          <p:cNvSpPr txBox="1"/>
          <p:nvPr/>
        </p:nvSpPr>
        <p:spPr>
          <a:xfrm>
            <a:off x="8018464" y="4532684"/>
            <a:ext cx="412750" cy="276999"/>
          </a:xfrm>
          <a:prstGeom prst="rect">
            <a:avLst/>
          </a:prstGeom>
          <a:noFill/>
        </p:spPr>
        <p:txBody>
          <a:bodyPr wrap="square" rtlCol="0">
            <a:spAutoFit/>
          </a:bodyPr>
          <a:lstStyle/>
          <a:p>
            <a:r>
              <a:rPr lang="en-GB" sz="1200"/>
              <a:t>54</a:t>
            </a:r>
            <a:endParaRPr lang="en-US" sz="1200"/>
          </a:p>
        </p:txBody>
      </p:sp>
      <p:sp>
        <p:nvSpPr>
          <p:cNvPr id="7" name="TextBox 6">
            <a:extLst>
              <a:ext uri="{FF2B5EF4-FFF2-40B4-BE49-F238E27FC236}">
                <a16:creationId xmlns:a16="http://schemas.microsoft.com/office/drawing/2014/main" id="{D4DB67C3-7B93-3828-C992-BEACC3358B19}"/>
              </a:ext>
            </a:extLst>
          </p:cNvPr>
          <p:cNvSpPr txBox="1"/>
          <p:nvPr/>
        </p:nvSpPr>
        <p:spPr>
          <a:xfrm>
            <a:off x="8369163" y="4061613"/>
            <a:ext cx="412750" cy="276999"/>
          </a:xfrm>
          <a:prstGeom prst="rect">
            <a:avLst/>
          </a:prstGeom>
          <a:noFill/>
        </p:spPr>
        <p:txBody>
          <a:bodyPr wrap="square" rtlCol="0">
            <a:spAutoFit/>
          </a:bodyPr>
          <a:lstStyle/>
          <a:p>
            <a:r>
              <a:rPr lang="en-GB" sz="1200"/>
              <a:t>32</a:t>
            </a:r>
            <a:endParaRPr lang="en-US" sz="1200"/>
          </a:p>
        </p:txBody>
      </p:sp>
      <p:sp>
        <p:nvSpPr>
          <p:cNvPr id="8" name="TextBox 7">
            <a:extLst>
              <a:ext uri="{FF2B5EF4-FFF2-40B4-BE49-F238E27FC236}">
                <a16:creationId xmlns:a16="http://schemas.microsoft.com/office/drawing/2014/main" id="{32D28EE6-2123-003B-F6A2-844DE6833A87}"/>
              </a:ext>
            </a:extLst>
          </p:cNvPr>
          <p:cNvSpPr txBox="1"/>
          <p:nvPr/>
        </p:nvSpPr>
        <p:spPr>
          <a:xfrm>
            <a:off x="8725570" y="4061613"/>
            <a:ext cx="412750" cy="276999"/>
          </a:xfrm>
          <a:prstGeom prst="rect">
            <a:avLst/>
          </a:prstGeom>
          <a:noFill/>
        </p:spPr>
        <p:txBody>
          <a:bodyPr wrap="square" rtlCol="0">
            <a:spAutoFit/>
          </a:bodyPr>
          <a:lstStyle/>
          <a:p>
            <a:r>
              <a:rPr lang="en-GB" sz="1200"/>
              <a:t>32</a:t>
            </a:r>
            <a:endParaRPr lang="en-US" sz="1200"/>
          </a:p>
        </p:txBody>
      </p:sp>
      <p:sp>
        <p:nvSpPr>
          <p:cNvPr id="10" name="TextBox 9">
            <a:extLst>
              <a:ext uri="{FF2B5EF4-FFF2-40B4-BE49-F238E27FC236}">
                <a16:creationId xmlns:a16="http://schemas.microsoft.com/office/drawing/2014/main" id="{F8BB8B98-2AA4-1D3A-E701-523F96FB2438}"/>
              </a:ext>
            </a:extLst>
          </p:cNvPr>
          <p:cNvSpPr txBox="1"/>
          <p:nvPr/>
        </p:nvSpPr>
        <p:spPr>
          <a:xfrm>
            <a:off x="9070784" y="3970316"/>
            <a:ext cx="412750" cy="276999"/>
          </a:xfrm>
          <a:prstGeom prst="rect">
            <a:avLst/>
          </a:prstGeom>
          <a:noFill/>
        </p:spPr>
        <p:txBody>
          <a:bodyPr wrap="square" rtlCol="0">
            <a:spAutoFit/>
          </a:bodyPr>
          <a:lstStyle/>
          <a:p>
            <a:r>
              <a:rPr lang="en-GB" sz="1200"/>
              <a:t>28</a:t>
            </a:r>
            <a:endParaRPr lang="en-US" sz="1200"/>
          </a:p>
        </p:txBody>
      </p:sp>
      <p:sp>
        <p:nvSpPr>
          <p:cNvPr id="11" name="TextBox 10">
            <a:extLst>
              <a:ext uri="{FF2B5EF4-FFF2-40B4-BE49-F238E27FC236}">
                <a16:creationId xmlns:a16="http://schemas.microsoft.com/office/drawing/2014/main" id="{541A532C-A51C-6148-CE21-0B8CBFEB37F8}"/>
              </a:ext>
            </a:extLst>
          </p:cNvPr>
          <p:cNvSpPr txBox="1"/>
          <p:nvPr/>
        </p:nvSpPr>
        <p:spPr>
          <a:xfrm>
            <a:off x="9427722" y="3858170"/>
            <a:ext cx="412750" cy="276999"/>
          </a:xfrm>
          <a:prstGeom prst="rect">
            <a:avLst/>
          </a:prstGeom>
          <a:noFill/>
        </p:spPr>
        <p:txBody>
          <a:bodyPr wrap="square" rtlCol="0">
            <a:spAutoFit/>
          </a:bodyPr>
          <a:lstStyle/>
          <a:p>
            <a:r>
              <a:rPr lang="en-GB" sz="1200"/>
              <a:t>23</a:t>
            </a:r>
            <a:endParaRPr lang="en-US" sz="1200"/>
          </a:p>
        </p:txBody>
      </p:sp>
      <p:sp>
        <p:nvSpPr>
          <p:cNvPr id="12" name="TextBox 11">
            <a:extLst>
              <a:ext uri="{FF2B5EF4-FFF2-40B4-BE49-F238E27FC236}">
                <a16:creationId xmlns:a16="http://schemas.microsoft.com/office/drawing/2014/main" id="{B8D7087D-5FE0-19EF-D5B9-FCF5F7262F39}"/>
              </a:ext>
            </a:extLst>
          </p:cNvPr>
          <p:cNvSpPr txBox="1"/>
          <p:nvPr/>
        </p:nvSpPr>
        <p:spPr>
          <a:xfrm>
            <a:off x="9759950" y="3720521"/>
            <a:ext cx="412750" cy="276999"/>
          </a:xfrm>
          <a:prstGeom prst="rect">
            <a:avLst/>
          </a:prstGeom>
          <a:noFill/>
        </p:spPr>
        <p:txBody>
          <a:bodyPr wrap="square" rtlCol="0">
            <a:spAutoFit/>
          </a:bodyPr>
          <a:lstStyle/>
          <a:p>
            <a:r>
              <a:rPr lang="en-GB" sz="1200"/>
              <a:t>16</a:t>
            </a:r>
            <a:endParaRPr lang="en-US" sz="1200"/>
          </a:p>
        </p:txBody>
      </p:sp>
      <p:sp>
        <p:nvSpPr>
          <p:cNvPr id="13" name="TextBox 12">
            <a:extLst>
              <a:ext uri="{FF2B5EF4-FFF2-40B4-BE49-F238E27FC236}">
                <a16:creationId xmlns:a16="http://schemas.microsoft.com/office/drawing/2014/main" id="{3EC2F1FB-4ACB-919F-9F36-896C243B0567}"/>
              </a:ext>
            </a:extLst>
          </p:cNvPr>
          <p:cNvSpPr txBox="1"/>
          <p:nvPr/>
        </p:nvSpPr>
        <p:spPr>
          <a:xfrm>
            <a:off x="10099030" y="3723851"/>
            <a:ext cx="412750" cy="276999"/>
          </a:xfrm>
          <a:prstGeom prst="rect">
            <a:avLst/>
          </a:prstGeom>
          <a:noFill/>
        </p:spPr>
        <p:txBody>
          <a:bodyPr wrap="square" rtlCol="0">
            <a:spAutoFit/>
          </a:bodyPr>
          <a:lstStyle/>
          <a:p>
            <a:r>
              <a:rPr lang="en-GB" sz="1200"/>
              <a:t>16</a:t>
            </a:r>
            <a:endParaRPr lang="en-US" sz="1200"/>
          </a:p>
        </p:txBody>
      </p:sp>
    </p:spTree>
    <p:custDataLst>
      <p:tags r:id="rId1"/>
    </p:custDataLst>
    <p:extLst>
      <p:ext uri="{BB962C8B-B14F-4D97-AF65-F5344CB8AC3E}">
        <p14:creationId xmlns:p14="http://schemas.microsoft.com/office/powerpoint/2010/main" val="1718578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5B63C-5AEB-09BD-4925-F8357CDCA151}"/>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1EEDA3DD-E5AB-94E3-4122-7CA5D38A35DC}"/>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 name="Title 1">
            <a:extLst>
              <a:ext uri="{FF2B5EF4-FFF2-40B4-BE49-F238E27FC236}">
                <a16:creationId xmlns:a16="http://schemas.microsoft.com/office/drawing/2014/main" id="{9CCD9784-65B5-5892-E044-4F813A4C9380}"/>
              </a:ext>
            </a:extLst>
          </p:cNvPr>
          <p:cNvSpPr>
            <a:spLocks noGrp="1"/>
          </p:cNvSpPr>
          <p:nvPr>
            <p:ph type="title"/>
          </p:nvPr>
        </p:nvSpPr>
        <p:spPr/>
        <p:txBody>
          <a:bodyPr/>
          <a:lstStyle/>
          <a:p>
            <a:r>
              <a:rPr lang="en-GB" noProof="0"/>
              <a:t>Summary slide</a:t>
            </a:r>
          </a:p>
        </p:txBody>
      </p:sp>
      <p:sp>
        <p:nvSpPr>
          <p:cNvPr id="5" name="Text Placeholder 4">
            <a:extLst>
              <a:ext uri="{FF2B5EF4-FFF2-40B4-BE49-F238E27FC236}">
                <a16:creationId xmlns:a16="http://schemas.microsoft.com/office/drawing/2014/main" id="{0C7F6049-DC3E-B7B8-D383-A4B08F97AE5D}"/>
              </a:ext>
            </a:extLst>
          </p:cNvPr>
          <p:cNvSpPr>
            <a:spLocks noGrp="1"/>
          </p:cNvSpPr>
          <p:nvPr>
            <p:ph type="body" sz="quarter" idx="18"/>
          </p:nvPr>
        </p:nvSpPr>
        <p:spPr/>
        <p:txBody>
          <a:bodyPr/>
          <a:lstStyle/>
          <a:p>
            <a:r>
              <a:rPr lang="en-GB" noProof="0"/>
              <a:t>ASIR=age-standardized incidence rate</a:t>
            </a:r>
          </a:p>
        </p:txBody>
      </p:sp>
      <p:sp>
        <p:nvSpPr>
          <p:cNvPr id="6" name="Slide Number Placeholder 5">
            <a:extLst>
              <a:ext uri="{FF2B5EF4-FFF2-40B4-BE49-F238E27FC236}">
                <a16:creationId xmlns:a16="http://schemas.microsoft.com/office/drawing/2014/main" id="{A0DFFB5F-96A4-E46C-14B5-732682F4B6C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8" name="Content Placeholder 3">
            <a:extLst>
              <a:ext uri="{FF2B5EF4-FFF2-40B4-BE49-F238E27FC236}">
                <a16:creationId xmlns:a16="http://schemas.microsoft.com/office/drawing/2014/main" id="{29932EAF-CD9C-6EE1-26B2-F7DD2A9DCEDA}"/>
              </a:ext>
            </a:extLst>
          </p:cNvPr>
          <p:cNvSpPr txBox="1">
            <a:spLocks/>
          </p:cNvSpPr>
          <p:nvPr/>
        </p:nvSpPr>
        <p:spPr>
          <a:xfrm>
            <a:off x="539751" y="1409700"/>
            <a:ext cx="11110912" cy="396000"/>
          </a:xfrm>
          <a:prstGeom prst="roundRect">
            <a:avLst>
              <a:gd name="adj" fmla="val 7607"/>
            </a:avLst>
          </a:prstGeom>
          <a:solidFill>
            <a:schemeClr val="accent3">
              <a:lumMod val="20000"/>
              <a:lumOff val="80000"/>
            </a:schemeClr>
          </a:solidFill>
        </p:spPr>
        <p:txBody>
          <a:bodyPr lIns="72000"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Schizophrenia affects 23.2 million people globally, with onset typically emerging in early adulthood</a:t>
            </a:r>
          </a:p>
        </p:txBody>
      </p:sp>
      <p:sp>
        <p:nvSpPr>
          <p:cNvPr id="9" name="Content Placeholder 3">
            <a:extLst>
              <a:ext uri="{FF2B5EF4-FFF2-40B4-BE49-F238E27FC236}">
                <a16:creationId xmlns:a16="http://schemas.microsoft.com/office/drawing/2014/main" id="{923325D8-C31C-0311-AB8B-C4CF57A35F2C}"/>
              </a:ext>
            </a:extLst>
          </p:cNvPr>
          <p:cNvSpPr txBox="1">
            <a:spLocks/>
          </p:cNvSpPr>
          <p:nvPr/>
        </p:nvSpPr>
        <p:spPr>
          <a:xfrm>
            <a:off x="539749" y="1891661"/>
            <a:ext cx="11110912" cy="396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ASIRs have declined between 1990 and 2021, while prevalence has increased slightly</a:t>
            </a:r>
          </a:p>
        </p:txBody>
      </p:sp>
      <p:sp>
        <p:nvSpPr>
          <p:cNvPr id="10" name="Content Placeholder 3">
            <a:extLst>
              <a:ext uri="{FF2B5EF4-FFF2-40B4-BE49-F238E27FC236}">
                <a16:creationId xmlns:a16="http://schemas.microsoft.com/office/drawing/2014/main" id="{370C2DAA-C72A-762F-AAC6-049C874E1C5F}"/>
              </a:ext>
            </a:extLst>
          </p:cNvPr>
          <p:cNvSpPr txBox="1">
            <a:spLocks/>
          </p:cNvSpPr>
          <p:nvPr/>
        </p:nvSpPr>
        <p:spPr>
          <a:xfrm>
            <a:off x="539749" y="2373622"/>
            <a:ext cx="11110912" cy="468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Schizophrenia is ranked among the top 20 mental disorders resulting in disability globally, due to accumulating disability over lifetime, early onset, and low remission rates</a:t>
            </a:r>
          </a:p>
        </p:txBody>
      </p:sp>
      <p:sp>
        <p:nvSpPr>
          <p:cNvPr id="11" name="Content Placeholder 3">
            <a:extLst>
              <a:ext uri="{FF2B5EF4-FFF2-40B4-BE49-F238E27FC236}">
                <a16:creationId xmlns:a16="http://schemas.microsoft.com/office/drawing/2014/main" id="{0911DA80-7B39-94AA-4BDD-18C9629A281D}"/>
              </a:ext>
            </a:extLst>
          </p:cNvPr>
          <p:cNvSpPr txBox="1">
            <a:spLocks/>
          </p:cNvSpPr>
          <p:nvPr/>
        </p:nvSpPr>
        <p:spPr>
          <a:xfrm>
            <a:off x="539749" y="2927583"/>
            <a:ext cx="11110912" cy="396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noProof="0"/>
              <a:t>Schizophrenia is associated with high mortality and reduced life expectancy, with a large proportion of risk attributed to suicide</a:t>
            </a:r>
            <a:endParaRPr lang="en-GB" sz="1400" noProof="0"/>
          </a:p>
        </p:txBody>
      </p:sp>
      <p:sp>
        <p:nvSpPr>
          <p:cNvPr id="12" name="Content Placeholder 3">
            <a:extLst>
              <a:ext uri="{FF2B5EF4-FFF2-40B4-BE49-F238E27FC236}">
                <a16:creationId xmlns:a16="http://schemas.microsoft.com/office/drawing/2014/main" id="{08634291-9C23-BC6E-A6EA-A3162E1666D6}"/>
              </a:ext>
            </a:extLst>
          </p:cNvPr>
          <p:cNvSpPr txBox="1">
            <a:spLocks/>
          </p:cNvSpPr>
          <p:nvPr/>
        </p:nvSpPr>
        <p:spPr>
          <a:xfrm>
            <a:off x="539750" y="3891505"/>
            <a:ext cx="11110912" cy="468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There is a substantial humanistic burden associated with schizophrenia, affecting several connected areas of life for those living with the illness, their caregivers and family members, and others in their daily life</a:t>
            </a:r>
          </a:p>
        </p:txBody>
      </p:sp>
      <p:sp>
        <p:nvSpPr>
          <p:cNvPr id="13" name="Content Placeholder 3">
            <a:extLst>
              <a:ext uri="{FF2B5EF4-FFF2-40B4-BE49-F238E27FC236}">
                <a16:creationId xmlns:a16="http://schemas.microsoft.com/office/drawing/2014/main" id="{8F4A4F4E-1F6C-C77C-2E4F-0B458412755C}"/>
              </a:ext>
            </a:extLst>
          </p:cNvPr>
          <p:cNvSpPr txBox="1">
            <a:spLocks/>
          </p:cNvSpPr>
          <p:nvPr/>
        </p:nvSpPr>
        <p:spPr>
          <a:xfrm>
            <a:off x="539750" y="4445466"/>
            <a:ext cx="11110912" cy="468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The economic burden of schizophrenia is primarily driven by indirect costs, such as unemployment and caregiving, reflecting functional impairment and lost productivity of individuals affected by the illness</a:t>
            </a:r>
          </a:p>
        </p:txBody>
      </p:sp>
      <p:sp>
        <p:nvSpPr>
          <p:cNvPr id="14" name="Content Placeholder 3">
            <a:extLst>
              <a:ext uri="{FF2B5EF4-FFF2-40B4-BE49-F238E27FC236}">
                <a16:creationId xmlns:a16="http://schemas.microsoft.com/office/drawing/2014/main" id="{71AE9AA7-05AF-AE6B-256C-B2E948240C91}"/>
              </a:ext>
            </a:extLst>
          </p:cNvPr>
          <p:cNvSpPr txBox="1">
            <a:spLocks/>
          </p:cNvSpPr>
          <p:nvPr/>
        </p:nvSpPr>
        <p:spPr>
          <a:xfrm>
            <a:off x="539749" y="3409544"/>
            <a:ext cx="11110912" cy="396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There are notable regional, sex, age, and sociodemographic differences in prevalence, incidence, disability, and mortality rates</a:t>
            </a:r>
          </a:p>
        </p:txBody>
      </p:sp>
      <p:sp>
        <p:nvSpPr>
          <p:cNvPr id="15" name="Content Placeholder 3">
            <a:extLst>
              <a:ext uri="{FF2B5EF4-FFF2-40B4-BE49-F238E27FC236}">
                <a16:creationId xmlns:a16="http://schemas.microsoft.com/office/drawing/2014/main" id="{104CAE0C-F895-1B4B-2D98-22BDBBF5DC68}"/>
              </a:ext>
            </a:extLst>
          </p:cNvPr>
          <p:cNvSpPr txBox="1">
            <a:spLocks/>
          </p:cNvSpPr>
          <p:nvPr/>
        </p:nvSpPr>
        <p:spPr>
          <a:xfrm>
            <a:off x="539750" y="4999427"/>
            <a:ext cx="11110912" cy="468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Negative and cognitive symptoms, along with mental and physical comorbidities, increase healthcare use and costs, as well as increasing the overall burden of the illness</a:t>
            </a:r>
          </a:p>
        </p:txBody>
      </p:sp>
      <p:sp>
        <p:nvSpPr>
          <p:cNvPr id="16" name="Content Placeholder 3">
            <a:extLst>
              <a:ext uri="{FF2B5EF4-FFF2-40B4-BE49-F238E27FC236}">
                <a16:creationId xmlns:a16="http://schemas.microsoft.com/office/drawing/2014/main" id="{0F14CA4A-0A50-D764-DD46-C51415570A2B}"/>
              </a:ext>
            </a:extLst>
          </p:cNvPr>
          <p:cNvSpPr txBox="1">
            <a:spLocks/>
          </p:cNvSpPr>
          <p:nvPr/>
        </p:nvSpPr>
        <p:spPr>
          <a:xfrm>
            <a:off x="539750" y="5553388"/>
            <a:ext cx="11110912" cy="468000"/>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sz="1400"/>
              <a:t>Evidence‑based pharmacological and psychosocial interventions can improve functioning, lower mortality risk, and reduce the overall burden of schizophrenia</a:t>
            </a:r>
          </a:p>
        </p:txBody>
      </p:sp>
    </p:spTree>
    <p:extLst>
      <p:ext uri="{BB962C8B-B14F-4D97-AF65-F5344CB8AC3E}">
        <p14:creationId xmlns:p14="http://schemas.microsoft.com/office/powerpoint/2010/main" val="3867076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4F856-A9CD-75CB-964A-A4D07775422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9857F2-9CD6-CBF4-2EE5-E25DA5F75FEC}"/>
              </a:ext>
            </a:extLst>
          </p:cNvPr>
          <p:cNvSpPr/>
          <p:nvPr/>
        </p:nvSpPr>
        <p:spPr>
          <a:xfrm>
            <a:off x="539749" y="1428644"/>
            <a:ext cx="11110914" cy="3569556"/>
          </a:xfrm>
          <a:prstGeom prst="roundRect">
            <a:avLst>
              <a:gd name="adj" fmla="val 6101"/>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a:solidFill>
                <a:srgbClr val="3F1A01"/>
              </a:solidFill>
            </a:endParaRPr>
          </a:p>
        </p:txBody>
      </p:sp>
      <p:sp>
        <p:nvSpPr>
          <p:cNvPr id="24" name="Text Placeholder 23">
            <a:extLst>
              <a:ext uri="{FF2B5EF4-FFF2-40B4-BE49-F238E27FC236}">
                <a16:creationId xmlns:a16="http://schemas.microsoft.com/office/drawing/2014/main" id="{92AB7ED5-4129-41B5-82A6-82C6035169CF}"/>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CD97A463-1F32-A5EB-BBD3-56F99FD1A2FE}"/>
              </a:ext>
            </a:extLst>
          </p:cNvPr>
          <p:cNvSpPr>
            <a:spLocks noGrp="1"/>
          </p:cNvSpPr>
          <p:nvPr>
            <p:ph type="title"/>
          </p:nvPr>
        </p:nvSpPr>
        <p:spPr>
          <a:xfrm>
            <a:off x="539749" y="814386"/>
            <a:ext cx="11110914" cy="332399"/>
          </a:xfrm>
        </p:spPr>
        <p:txBody>
          <a:bodyPr anchor="b">
            <a:normAutofit/>
          </a:bodyPr>
          <a:lstStyle/>
          <a:p>
            <a:r>
              <a:rPr lang="en-GB" noProof="0"/>
              <a:t>Prevalence and incidence of schizophrenia by region</a:t>
            </a:r>
          </a:p>
        </p:txBody>
      </p:sp>
      <p:sp>
        <p:nvSpPr>
          <p:cNvPr id="40" name="Text Placeholder 39">
            <a:extLst>
              <a:ext uri="{FF2B5EF4-FFF2-40B4-BE49-F238E27FC236}">
                <a16:creationId xmlns:a16="http://schemas.microsoft.com/office/drawing/2014/main" id="{37A8ED9D-1D6F-F611-CACF-DAF615457DBF}"/>
              </a:ext>
            </a:extLst>
          </p:cNvPr>
          <p:cNvSpPr>
            <a:spLocks noGrp="1"/>
          </p:cNvSpPr>
          <p:nvPr>
            <p:ph type="body" sz="quarter" idx="18"/>
          </p:nvPr>
        </p:nvSpPr>
        <p:spPr/>
        <p:txBody>
          <a:bodyPr/>
          <a:lstStyle/>
          <a:p>
            <a:r>
              <a:rPr lang="en-GB" noProof="0"/>
              <a:t>ASIR=age-standardized incidence rate; ASPR=age-standardized prevalence rate</a:t>
            </a:r>
          </a:p>
          <a:p>
            <a:r>
              <a:rPr lang="en-GB" noProof="0"/>
              <a:t>Zhan et al. Front Psychiatry 2025;16:1629032</a:t>
            </a:r>
          </a:p>
        </p:txBody>
      </p:sp>
      <p:sp>
        <p:nvSpPr>
          <p:cNvPr id="6" name="Slide Number Placeholder 5">
            <a:extLst>
              <a:ext uri="{FF2B5EF4-FFF2-40B4-BE49-F238E27FC236}">
                <a16:creationId xmlns:a16="http://schemas.microsoft.com/office/drawing/2014/main" id="{DA0FB3BC-05EE-7A43-4FFD-DF1198FF6A83}"/>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GB" noProof="0" smtClean="0"/>
              <a:pPr/>
              <a:t>4</a:t>
            </a:fld>
            <a:endParaRPr lang="en-GB" noProof="0"/>
          </a:p>
        </p:txBody>
      </p:sp>
      <p:grpSp>
        <p:nvGrpSpPr>
          <p:cNvPr id="11" name="Group 10">
            <a:extLst>
              <a:ext uri="{FF2B5EF4-FFF2-40B4-BE49-F238E27FC236}">
                <a16:creationId xmlns:a16="http://schemas.microsoft.com/office/drawing/2014/main" id="{4FA8ACA7-5F74-D264-0FF7-049BF2DAC2CE}"/>
              </a:ext>
            </a:extLst>
          </p:cNvPr>
          <p:cNvGrpSpPr/>
          <p:nvPr/>
        </p:nvGrpSpPr>
        <p:grpSpPr>
          <a:xfrm>
            <a:off x="761994" y="1504796"/>
            <a:ext cx="5387385" cy="3162687"/>
            <a:chOff x="6503756" y="2013917"/>
            <a:chExt cx="5387385" cy="3162687"/>
          </a:xfrm>
        </p:grpSpPr>
        <p:sp>
          <p:nvSpPr>
            <p:cNvPr id="31" name="TextBox 30">
              <a:extLst>
                <a:ext uri="{FF2B5EF4-FFF2-40B4-BE49-F238E27FC236}">
                  <a16:creationId xmlns:a16="http://schemas.microsoft.com/office/drawing/2014/main" id="{FD906E56-969E-7DFF-5703-F9ED265F7F2D}"/>
                </a:ext>
              </a:extLst>
            </p:cNvPr>
            <p:cNvSpPr txBox="1"/>
            <p:nvPr/>
          </p:nvSpPr>
          <p:spPr>
            <a:xfrm>
              <a:off x="6503756" y="2013917"/>
              <a:ext cx="5110967" cy="523220"/>
            </a:xfrm>
            <a:prstGeom prst="rect">
              <a:avLst/>
            </a:prstGeom>
            <a:noFill/>
          </p:spPr>
          <p:txBody>
            <a:bodyPr wrap="square" rtlCol="0">
              <a:spAutoFit/>
            </a:bodyPr>
            <a:lstStyle/>
            <a:p>
              <a:pPr algn="ctr"/>
              <a:r>
                <a:rPr lang="en-GB" sz="1400" b="1" noProof="0">
                  <a:solidFill>
                    <a:schemeClr val="accent2">
                      <a:lumMod val="50000"/>
                    </a:schemeClr>
                  </a:solidFill>
                </a:rPr>
                <a:t>ASPR for schizophrenia per 100,000 persons, </a:t>
              </a:r>
              <a:br>
                <a:rPr lang="en-GB" sz="1400" b="1" noProof="0">
                  <a:solidFill>
                    <a:schemeClr val="accent2">
                      <a:lumMod val="50000"/>
                    </a:schemeClr>
                  </a:solidFill>
                </a:rPr>
              </a:br>
              <a:r>
                <a:rPr lang="en-GB" sz="1400" b="1" noProof="0">
                  <a:solidFill>
                    <a:schemeClr val="accent2">
                      <a:lumMod val="50000"/>
                    </a:schemeClr>
                  </a:solidFill>
                </a:rPr>
                <a:t>by region between 1990 and 2021</a:t>
              </a:r>
              <a:endParaRPr lang="en-GB" sz="1400" b="1" baseline="30000" noProof="0">
                <a:solidFill>
                  <a:schemeClr val="accent2">
                    <a:lumMod val="50000"/>
                  </a:schemeClr>
                </a:solidFill>
              </a:endParaRPr>
            </a:p>
          </p:txBody>
        </p:sp>
        <p:grpSp>
          <p:nvGrpSpPr>
            <p:cNvPr id="15" name="Group 14">
              <a:extLst>
                <a:ext uri="{FF2B5EF4-FFF2-40B4-BE49-F238E27FC236}">
                  <a16:creationId xmlns:a16="http://schemas.microsoft.com/office/drawing/2014/main" id="{04A5764F-448B-F954-6686-64C6DD4EA5E7}"/>
                </a:ext>
              </a:extLst>
            </p:cNvPr>
            <p:cNvGrpSpPr/>
            <p:nvPr/>
          </p:nvGrpSpPr>
          <p:grpSpPr>
            <a:xfrm>
              <a:off x="6684681" y="2531132"/>
              <a:ext cx="5206460" cy="2645472"/>
              <a:chOff x="6545468" y="2625735"/>
              <a:chExt cx="5344855" cy="2715794"/>
            </a:xfrm>
          </p:grpSpPr>
          <p:pic>
            <p:nvPicPr>
              <p:cNvPr id="10" name="Picture 9">
                <a:extLst>
                  <a:ext uri="{FF2B5EF4-FFF2-40B4-BE49-F238E27FC236}">
                    <a16:creationId xmlns:a16="http://schemas.microsoft.com/office/drawing/2014/main" id="{7BCDCD95-1256-3DCE-CE0C-767762898DE6}"/>
                  </a:ext>
                </a:extLst>
              </p:cNvPr>
              <p:cNvPicPr>
                <a:picLocks noChangeAspect="1"/>
              </p:cNvPicPr>
              <p:nvPr/>
            </p:nvPicPr>
            <p:blipFill>
              <a:blip r:embed="rId4"/>
              <a:srcRect b="4704"/>
              <a:stretch>
                <a:fillRect/>
              </a:stretch>
            </p:blipFill>
            <p:spPr>
              <a:xfrm>
                <a:off x="6545468" y="2625735"/>
                <a:ext cx="5344855" cy="2709630"/>
              </a:xfrm>
              <a:prstGeom prst="rect">
                <a:avLst/>
              </a:prstGeom>
            </p:spPr>
          </p:pic>
          <p:sp>
            <p:nvSpPr>
              <p:cNvPr id="9" name="Rectangle 8">
                <a:extLst>
                  <a:ext uri="{FF2B5EF4-FFF2-40B4-BE49-F238E27FC236}">
                    <a16:creationId xmlns:a16="http://schemas.microsoft.com/office/drawing/2014/main" id="{BB493679-700F-3CEF-8285-4D89770B701A}"/>
                  </a:ext>
                </a:extLst>
              </p:cNvPr>
              <p:cNvSpPr/>
              <p:nvPr/>
            </p:nvSpPr>
            <p:spPr>
              <a:xfrm>
                <a:off x="8486122" y="4924995"/>
                <a:ext cx="1717035" cy="416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cxnSp>
        <p:nvCxnSpPr>
          <p:cNvPr id="4" name="Straight Connector 3">
            <a:extLst>
              <a:ext uri="{FF2B5EF4-FFF2-40B4-BE49-F238E27FC236}">
                <a16:creationId xmlns:a16="http://schemas.microsoft.com/office/drawing/2014/main" id="{C018A33F-E1EB-0E03-CC59-23E7AFEF0093}"/>
              </a:ext>
            </a:extLst>
          </p:cNvPr>
          <p:cNvCxnSpPr>
            <a:cxnSpLocks/>
          </p:cNvCxnSpPr>
          <p:nvPr/>
        </p:nvCxnSpPr>
        <p:spPr>
          <a:xfrm>
            <a:off x="6095206" y="1440836"/>
            <a:ext cx="0" cy="3467359"/>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616B6504-1038-8897-E2C7-0B738F46FE5B}"/>
              </a:ext>
            </a:extLst>
          </p:cNvPr>
          <p:cNvSpPr/>
          <p:nvPr/>
        </p:nvSpPr>
        <p:spPr>
          <a:xfrm>
            <a:off x="539749" y="5459382"/>
            <a:ext cx="11110914" cy="374571"/>
          </a:xfrm>
          <a:prstGeom prst="roundRect">
            <a:avLst/>
          </a:prstGeom>
          <a:solidFill>
            <a:schemeClr val="accent4">
              <a:lumMod val="40000"/>
              <a:lumOff val="60000"/>
            </a:schemeClr>
          </a:solidFill>
        </p:spPr>
        <p:txBody>
          <a:bodyPr wrap="square">
            <a:spAutoFit/>
          </a:bodyPr>
          <a:lstStyle/>
          <a:p>
            <a:pPr algn="ctr"/>
            <a:r>
              <a:rPr lang="en-GB" sz="1600" noProof="0">
                <a:solidFill>
                  <a:srgbClr val="3F1A01"/>
                </a:solidFill>
              </a:rPr>
              <a:t>Schizophrenia is associated with different prevalence and incidence rates across regions</a:t>
            </a:r>
          </a:p>
        </p:txBody>
      </p:sp>
      <p:sp>
        <p:nvSpPr>
          <p:cNvPr id="5" name="TextBox 7">
            <a:extLst>
              <a:ext uri="{FF2B5EF4-FFF2-40B4-BE49-F238E27FC236}">
                <a16:creationId xmlns:a16="http://schemas.microsoft.com/office/drawing/2014/main" id="{ECAF909D-2E75-273F-1769-131659790C27}"/>
              </a:ext>
            </a:extLst>
          </p:cNvPr>
          <p:cNvSpPr txBox="1"/>
          <p:nvPr/>
        </p:nvSpPr>
        <p:spPr>
          <a:xfrm>
            <a:off x="614353" y="4998200"/>
            <a:ext cx="10611855" cy="369332"/>
          </a:xfrm>
          <a:prstGeom prst="rect">
            <a:avLst/>
          </a:prstGeom>
          <a:noFill/>
        </p:spPr>
        <p:txBody>
          <a:bodyPr wrap="square">
            <a:spAutoFit/>
          </a:bodyPr>
          <a:lstStyle/>
          <a:p>
            <a:pP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Zhan</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et al., used under CC-BY-4.0. This work is licensed under Creative Commons license CC-</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BY-SA</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by The Lundbeck Foundation.</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grpSp>
        <p:nvGrpSpPr>
          <p:cNvPr id="77" name="Group 76">
            <a:extLst>
              <a:ext uri="{FF2B5EF4-FFF2-40B4-BE49-F238E27FC236}">
                <a16:creationId xmlns:a16="http://schemas.microsoft.com/office/drawing/2014/main" id="{7B5A6D0F-9222-90D9-DFDF-525C7A1DE58F}"/>
              </a:ext>
            </a:extLst>
          </p:cNvPr>
          <p:cNvGrpSpPr/>
          <p:nvPr/>
        </p:nvGrpSpPr>
        <p:grpSpPr>
          <a:xfrm>
            <a:off x="6154160" y="1490468"/>
            <a:ext cx="5487865" cy="3353845"/>
            <a:chOff x="6154160" y="1490468"/>
            <a:chExt cx="5487865" cy="3353845"/>
          </a:xfrm>
        </p:grpSpPr>
        <p:grpSp>
          <p:nvGrpSpPr>
            <p:cNvPr id="12" name="Group 11">
              <a:extLst>
                <a:ext uri="{FF2B5EF4-FFF2-40B4-BE49-F238E27FC236}">
                  <a16:creationId xmlns:a16="http://schemas.microsoft.com/office/drawing/2014/main" id="{AE620BD3-32D8-89B4-0D95-F172765D89ED}"/>
                </a:ext>
              </a:extLst>
            </p:cNvPr>
            <p:cNvGrpSpPr/>
            <p:nvPr/>
          </p:nvGrpSpPr>
          <p:grpSpPr>
            <a:xfrm>
              <a:off x="6355471" y="1490468"/>
              <a:ext cx="5286554" cy="3353845"/>
              <a:chOff x="702021" y="1810567"/>
              <a:chExt cx="5513281" cy="3249399"/>
            </a:xfrm>
          </p:grpSpPr>
          <p:sp>
            <p:nvSpPr>
              <p:cNvPr id="13" name="TextBox 12">
                <a:extLst>
                  <a:ext uri="{FF2B5EF4-FFF2-40B4-BE49-F238E27FC236}">
                    <a16:creationId xmlns:a16="http://schemas.microsoft.com/office/drawing/2014/main" id="{78C49947-B17E-4B5C-AA82-927A9132A03C}"/>
                  </a:ext>
                </a:extLst>
              </p:cNvPr>
              <p:cNvSpPr txBox="1"/>
              <p:nvPr/>
            </p:nvSpPr>
            <p:spPr>
              <a:xfrm>
                <a:off x="702021" y="1810567"/>
                <a:ext cx="5110967" cy="506926"/>
              </a:xfrm>
              <a:prstGeom prst="rect">
                <a:avLst/>
              </a:prstGeom>
              <a:noFill/>
            </p:spPr>
            <p:txBody>
              <a:bodyPr wrap="square" rtlCol="0">
                <a:spAutoFit/>
              </a:bodyPr>
              <a:lstStyle/>
              <a:p>
                <a:pPr algn="ctr"/>
                <a:r>
                  <a:rPr lang="en-GB" sz="1400" b="1" noProof="0">
                    <a:solidFill>
                      <a:schemeClr val="accent2">
                        <a:lumMod val="50000"/>
                      </a:schemeClr>
                    </a:solidFill>
                  </a:rPr>
                  <a:t>ASIR for schizophrenia per 100,000 persons,</a:t>
                </a:r>
                <a:br>
                  <a:rPr lang="en-GB" sz="1400" b="1" noProof="0">
                    <a:solidFill>
                      <a:schemeClr val="accent2">
                        <a:lumMod val="50000"/>
                      </a:schemeClr>
                    </a:solidFill>
                  </a:rPr>
                </a:br>
                <a:r>
                  <a:rPr lang="en-GB" sz="1400" b="1" noProof="0">
                    <a:solidFill>
                      <a:schemeClr val="accent2">
                        <a:lumMod val="50000"/>
                      </a:schemeClr>
                    </a:solidFill>
                  </a:rPr>
                  <a:t> by region </a:t>
                </a:r>
                <a:r>
                  <a:rPr lang="en-GB" sz="1400" b="1">
                    <a:solidFill>
                      <a:schemeClr val="accent2">
                        <a:lumMod val="50000"/>
                      </a:schemeClr>
                    </a:solidFill>
                  </a:rPr>
                  <a:t>between 1990 and 2021</a:t>
                </a:r>
                <a:endParaRPr lang="en-GB" sz="1400" b="1" baseline="30000" noProof="0">
                  <a:solidFill>
                    <a:schemeClr val="accent2">
                      <a:lumMod val="50000"/>
                    </a:schemeClr>
                  </a:solidFill>
                </a:endParaRPr>
              </a:p>
            </p:txBody>
          </p:sp>
          <p:grpSp>
            <p:nvGrpSpPr>
              <p:cNvPr id="16" name="Group 15">
                <a:extLst>
                  <a:ext uri="{FF2B5EF4-FFF2-40B4-BE49-F238E27FC236}">
                    <a16:creationId xmlns:a16="http://schemas.microsoft.com/office/drawing/2014/main" id="{7F6F5D80-634E-230E-71B6-B799A7D6EF68}"/>
                  </a:ext>
                </a:extLst>
              </p:cNvPr>
              <p:cNvGrpSpPr/>
              <p:nvPr/>
            </p:nvGrpSpPr>
            <p:grpSpPr>
              <a:xfrm>
                <a:off x="702021" y="2405564"/>
                <a:ext cx="5513281" cy="2654402"/>
                <a:chOff x="590700" y="2496828"/>
                <a:chExt cx="5513281" cy="2654402"/>
              </a:xfrm>
            </p:grpSpPr>
            <p:pic>
              <p:nvPicPr>
                <p:cNvPr id="17" name="Picture 16">
                  <a:extLst>
                    <a:ext uri="{FF2B5EF4-FFF2-40B4-BE49-F238E27FC236}">
                      <a16:creationId xmlns:a16="http://schemas.microsoft.com/office/drawing/2014/main" id="{178A3DA0-D256-3722-B899-555850C677F8}"/>
                    </a:ext>
                  </a:extLst>
                </p:cNvPr>
                <p:cNvPicPr>
                  <a:picLocks noChangeAspect="1"/>
                </p:cNvPicPr>
                <p:nvPr/>
              </p:nvPicPr>
              <p:blipFill>
                <a:blip r:embed="rId5"/>
                <a:srcRect l="3164" r="3233" b="4213"/>
                <a:stretch>
                  <a:fillRect/>
                </a:stretch>
              </p:blipFill>
              <p:spPr>
                <a:xfrm>
                  <a:off x="590700" y="2496828"/>
                  <a:ext cx="5513281" cy="2654402"/>
                </a:xfrm>
                <a:prstGeom prst="rect">
                  <a:avLst/>
                </a:prstGeom>
              </p:spPr>
            </p:pic>
            <p:sp>
              <p:nvSpPr>
                <p:cNvPr id="19" name="Rectangle 18">
                  <a:extLst>
                    <a:ext uri="{FF2B5EF4-FFF2-40B4-BE49-F238E27FC236}">
                      <a16:creationId xmlns:a16="http://schemas.microsoft.com/office/drawing/2014/main" id="{76414181-9255-7DCD-2ABF-BD81E72EEE8F}"/>
                    </a:ext>
                  </a:extLst>
                </p:cNvPr>
                <p:cNvSpPr/>
                <p:nvPr/>
              </p:nvSpPr>
              <p:spPr>
                <a:xfrm>
                  <a:off x="2746769" y="4800564"/>
                  <a:ext cx="1111169" cy="350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sp>
          <p:nvSpPr>
            <p:cNvPr id="51" name="Rectangle 50">
              <a:extLst>
                <a:ext uri="{FF2B5EF4-FFF2-40B4-BE49-F238E27FC236}">
                  <a16:creationId xmlns:a16="http://schemas.microsoft.com/office/drawing/2014/main" id="{4975B733-4399-0729-D635-9C4947BDB1E0}"/>
                </a:ext>
              </a:extLst>
            </p:cNvPr>
            <p:cNvSpPr/>
            <p:nvPr/>
          </p:nvSpPr>
          <p:spPr>
            <a:xfrm>
              <a:off x="6154160" y="3661057"/>
              <a:ext cx="1326023" cy="1173695"/>
            </a:xfrm>
            <a:prstGeom prst="rect">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82" name="Group 81">
            <a:extLst>
              <a:ext uri="{FF2B5EF4-FFF2-40B4-BE49-F238E27FC236}">
                <a16:creationId xmlns:a16="http://schemas.microsoft.com/office/drawing/2014/main" id="{463B092F-31BB-C0CB-B8C5-E0CB3A77C52C}"/>
              </a:ext>
            </a:extLst>
          </p:cNvPr>
          <p:cNvGrpSpPr/>
          <p:nvPr/>
        </p:nvGrpSpPr>
        <p:grpSpPr>
          <a:xfrm>
            <a:off x="6139229" y="3118994"/>
            <a:ext cx="1464501" cy="1723792"/>
            <a:chOff x="6139229" y="3118994"/>
            <a:chExt cx="1464501" cy="1723792"/>
          </a:xfrm>
        </p:grpSpPr>
        <p:grpSp>
          <p:nvGrpSpPr>
            <p:cNvPr id="22" name="Group 21">
              <a:extLst>
                <a:ext uri="{FF2B5EF4-FFF2-40B4-BE49-F238E27FC236}">
                  <a16:creationId xmlns:a16="http://schemas.microsoft.com/office/drawing/2014/main" id="{EDDE1868-3A1F-0F85-68B1-CD11014344A3}"/>
                </a:ext>
              </a:extLst>
            </p:cNvPr>
            <p:cNvGrpSpPr/>
            <p:nvPr/>
          </p:nvGrpSpPr>
          <p:grpSpPr>
            <a:xfrm>
              <a:off x="6287918" y="3621334"/>
              <a:ext cx="855418" cy="157599"/>
              <a:chOff x="8334482" y="4278074"/>
              <a:chExt cx="1056555" cy="194656"/>
            </a:xfrm>
          </p:grpSpPr>
          <p:sp>
            <p:nvSpPr>
              <p:cNvPr id="7" name="Rectangle 6">
                <a:extLst>
                  <a:ext uri="{FF2B5EF4-FFF2-40B4-BE49-F238E27FC236}">
                    <a16:creationId xmlns:a16="http://schemas.microsoft.com/office/drawing/2014/main" id="{D297DCBD-2D3B-A13C-327C-87C2241C6629}"/>
                  </a:ext>
                </a:extLst>
              </p:cNvPr>
              <p:cNvSpPr/>
              <p:nvPr/>
            </p:nvSpPr>
            <p:spPr>
              <a:xfrm>
                <a:off x="8334482" y="4287719"/>
                <a:ext cx="176784" cy="182464"/>
              </a:xfrm>
              <a:prstGeom prst="rect">
                <a:avLst/>
              </a:prstGeom>
              <a:solidFill>
                <a:srgbClr val="7FC9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8" name="Rectangle 7">
                <a:extLst>
                  <a:ext uri="{FF2B5EF4-FFF2-40B4-BE49-F238E27FC236}">
                    <a16:creationId xmlns:a16="http://schemas.microsoft.com/office/drawing/2014/main" id="{44F16E25-5D68-2BD8-F5BD-A6E20550E55C}"/>
                  </a:ext>
                </a:extLst>
              </p:cNvPr>
              <p:cNvSpPr/>
              <p:nvPr/>
            </p:nvSpPr>
            <p:spPr>
              <a:xfrm>
                <a:off x="8549035" y="4278074"/>
                <a:ext cx="842002"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&lt;13.22</a:t>
                </a:r>
              </a:p>
            </p:txBody>
          </p:sp>
        </p:grpSp>
        <p:grpSp>
          <p:nvGrpSpPr>
            <p:cNvPr id="21" name="Group 20">
              <a:extLst>
                <a:ext uri="{FF2B5EF4-FFF2-40B4-BE49-F238E27FC236}">
                  <a16:creationId xmlns:a16="http://schemas.microsoft.com/office/drawing/2014/main" id="{0C451088-25CA-07A5-D2D6-F75D780436A9}"/>
                </a:ext>
              </a:extLst>
            </p:cNvPr>
            <p:cNvGrpSpPr/>
            <p:nvPr/>
          </p:nvGrpSpPr>
          <p:grpSpPr>
            <a:xfrm>
              <a:off x="6287917" y="3834105"/>
              <a:ext cx="1304151" cy="157599"/>
              <a:chOff x="8334482" y="4511414"/>
              <a:chExt cx="1610801" cy="194656"/>
            </a:xfrm>
          </p:grpSpPr>
          <p:sp>
            <p:nvSpPr>
              <p:cNvPr id="14" name="Rectangle 13">
                <a:extLst>
                  <a:ext uri="{FF2B5EF4-FFF2-40B4-BE49-F238E27FC236}">
                    <a16:creationId xmlns:a16="http://schemas.microsoft.com/office/drawing/2014/main" id="{3FAD10D1-623D-7FA8-95BA-137C17390FD1}"/>
                  </a:ext>
                </a:extLst>
              </p:cNvPr>
              <p:cNvSpPr/>
              <p:nvPr/>
            </p:nvSpPr>
            <p:spPr>
              <a:xfrm>
                <a:off x="8334482" y="4521059"/>
                <a:ext cx="176784" cy="182464"/>
              </a:xfrm>
              <a:prstGeom prst="rect">
                <a:avLst/>
              </a:prstGeom>
              <a:solidFill>
                <a:srgbClr val="FDC08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20" name="Rectangle 19">
                <a:extLst>
                  <a:ext uri="{FF2B5EF4-FFF2-40B4-BE49-F238E27FC236}">
                    <a16:creationId xmlns:a16="http://schemas.microsoft.com/office/drawing/2014/main" id="{C81B9AF3-1EDB-3B2E-2D03-C69C7EAAEE11}"/>
                  </a:ext>
                </a:extLst>
              </p:cNvPr>
              <p:cNvSpPr/>
              <p:nvPr/>
            </p:nvSpPr>
            <p:spPr>
              <a:xfrm>
                <a:off x="8549033" y="4511414"/>
                <a:ext cx="1396250"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13.22 to &lt;13.75</a:t>
                </a:r>
              </a:p>
            </p:txBody>
          </p:sp>
        </p:grpSp>
        <p:grpSp>
          <p:nvGrpSpPr>
            <p:cNvPr id="25" name="Group 24">
              <a:extLst>
                <a:ext uri="{FF2B5EF4-FFF2-40B4-BE49-F238E27FC236}">
                  <a16:creationId xmlns:a16="http://schemas.microsoft.com/office/drawing/2014/main" id="{DE56A28C-8B34-324B-8DDF-AEE778FBB2B4}"/>
                </a:ext>
              </a:extLst>
            </p:cNvPr>
            <p:cNvGrpSpPr/>
            <p:nvPr/>
          </p:nvGrpSpPr>
          <p:grpSpPr>
            <a:xfrm>
              <a:off x="6287917" y="4472418"/>
              <a:ext cx="1304151" cy="157599"/>
              <a:chOff x="8334482" y="5228808"/>
              <a:chExt cx="1610801" cy="194656"/>
            </a:xfrm>
          </p:grpSpPr>
          <p:sp>
            <p:nvSpPr>
              <p:cNvPr id="27" name="Rectangle 26">
                <a:extLst>
                  <a:ext uri="{FF2B5EF4-FFF2-40B4-BE49-F238E27FC236}">
                    <a16:creationId xmlns:a16="http://schemas.microsoft.com/office/drawing/2014/main" id="{EF3E4030-C57D-534D-A239-E4CEB399C703}"/>
                  </a:ext>
                </a:extLst>
              </p:cNvPr>
              <p:cNvSpPr/>
              <p:nvPr/>
            </p:nvSpPr>
            <p:spPr>
              <a:xfrm>
                <a:off x="8334482" y="5238454"/>
                <a:ext cx="176785" cy="182464"/>
              </a:xfrm>
              <a:prstGeom prst="rect">
                <a:avLst/>
              </a:prstGeom>
              <a:solidFill>
                <a:srgbClr val="F002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28" name="Rectangle 27">
                <a:extLst>
                  <a:ext uri="{FF2B5EF4-FFF2-40B4-BE49-F238E27FC236}">
                    <a16:creationId xmlns:a16="http://schemas.microsoft.com/office/drawing/2014/main" id="{466DDB04-7477-D3EB-6185-939DB1CD2347}"/>
                  </a:ext>
                </a:extLst>
              </p:cNvPr>
              <p:cNvSpPr/>
              <p:nvPr/>
            </p:nvSpPr>
            <p:spPr>
              <a:xfrm>
                <a:off x="8549033" y="5228808"/>
                <a:ext cx="1396250" cy="194656"/>
              </a:xfrm>
              <a:prstGeom prst="rect">
                <a:avLst/>
              </a:prstGeom>
              <a:no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15.30 to &lt;17.05</a:t>
                </a:r>
              </a:p>
            </p:txBody>
          </p:sp>
        </p:grpSp>
        <p:grpSp>
          <p:nvGrpSpPr>
            <p:cNvPr id="29" name="Group 28">
              <a:extLst>
                <a:ext uri="{FF2B5EF4-FFF2-40B4-BE49-F238E27FC236}">
                  <a16:creationId xmlns:a16="http://schemas.microsoft.com/office/drawing/2014/main" id="{03D2E307-509A-D8A3-8D14-644C08E59FAC}"/>
                </a:ext>
              </a:extLst>
            </p:cNvPr>
            <p:cNvGrpSpPr/>
            <p:nvPr/>
          </p:nvGrpSpPr>
          <p:grpSpPr>
            <a:xfrm>
              <a:off x="6287917" y="4685187"/>
              <a:ext cx="1304151" cy="157599"/>
              <a:chOff x="8334482" y="5228808"/>
              <a:chExt cx="1610801" cy="194656"/>
            </a:xfrm>
          </p:grpSpPr>
          <p:sp>
            <p:nvSpPr>
              <p:cNvPr id="30" name="Rectangle 29">
                <a:extLst>
                  <a:ext uri="{FF2B5EF4-FFF2-40B4-BE49-F238E27FC236}">
                    <a16:creationId xmlns:a16="http://schemas.microsoft.com/office/drawing/2014/main" id="{8FC2F42B-851C-AA8D-9F18-02FC9F3B2E0E}"/>
                  </a:ext>
                </a:extLst>
              </p:cNvPr>
              <p:cNvSpPr/>
              <p:nvPr/>
            </p:nvSpPr>
            <p:spPr>
              <a:xfrm>
                <a:off x="8334482" y="5238455"/>
                <a:ext cx="176785" cy="182464"/>
              </a:xfrm>
              <a:prstGeom prst="rect">
                <a:avLst/>
              </a:prstGeom>
              <a:solidFill>
                <a:srgbClr val="BF5B1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32" name="Rectangle 31">
                <a:extLst>
                  <a:ext uri="{FF2B5EF4-FFF2-40B4-BE49-F238E27FC236}">
                    <a16:creationId xmlns:a16="http://schemas.microsoft.com/office/drawing/2014/main" id="{3E7E68A6-F226-55C0-F764-F9C7BF560C07}"/>
                  </a:ext>
                </a:extLst>
              </p:cNvPr>
              <p:cNvSpPr/>
              <p:nvPr/>
            </p:nvSpPr>
            <p:spPr>
              <a:xfrm>
                <a:off x="8549033" y="5228808"/>
                <a:ext cx="1396250" cy="194656"/>
              </a:xfrm>
              <a:prstGeom prst="rect">
                <a:avLst/>
              </a:prstGeom>
              <a:no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≥17.05</a:t>
                </a:r>
              </a:p>
            </p:txBody>
          </p:sp>
        </p:grpSp>
        <p:grpSp>
          <p:nvGrpSpPr>
            <p:cNvPr id="81" name="Group 80">
              <a:extLst>
                <a:ext uri="{FF2B5EF4-FFF2-40B4-BE49-F238E27FC236}">
                  <a16:creationId xmlns:a16="http://schemas.microsoft.com/office/drawing/2014/main" id="{559DC8F7-056B-E6C1-2678-015468B609C7}"/>
                </a:ext>
              </a:extLst>
            </p:cNvPr>
            <p:cNvGrpSpPr/>
            <p:nvPr/>
          </p:nvGrpSpPr>
          <p:grpSpPr>
            <a:xfrm>
              <a:off x="6277512" y="3408563"/>
              <a:ext cx="1315817" cy="157599"/>
              <a:chOff x="6277512" y="3357773"/>
              <a:chExt cx="1315817" cy="157599"/>
            </a:xfrm>
          </p:grpSpPr>
          <p:sp>
            <p:nvSpPr>
              <p:cNvPr id="34" name="Rectangle 33">
                <a:extLst>
                  <a:ext uri="{FF2B5EF4-FFF2-40B4-BE49-F238E27FC236}">
                    <a16:creationId xmlns:a16="http://schemas.microsoft.com/office/drawing/2014/main" id="{3BD51B60-4462-5E98-DABD-63B0E3691197}"/>
                  </a:ext>
                </a:extLst>
              </p:cNvPr>
              <p:cNvSpPr/>
              <p:nvPr/>
            </p:nvSpPr>
            <p:spPr>
              <a:xfrm>
                <a:off x="6277512" y="3365583"/>
                <a:ext cx="143129" cy="147728"/>
              </a:xfrm>
              <a:prstGeom prst="rect">
                <a:avLst/>
              </a:prstGeom>
              <a:solidFill>
                <a:srgbClr val="BEAED4"/>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35" name="Rectangle 34">
                <a:extLst>
                  <a:ext uri="{FF2B5EF4-FFF2-40B4-BE49-F238E27FC236}">
                    <a16:creationId xmlns:a16="http://schemas.microsoft.com/office/drawing/2014/main" id="{997F3576-E99B-9235-E9DF-F109BB32180B}"/>
                  </a:ext>
                </a:extLst>
              </p:cNvPr>
              <p:cNvSpPr/>
              <p:nvPr/>
            </p:nvSpPr>
            <p:spPr>
              <a:xfrm>
                <a:off x="6451218" y="3357773"/>
                <a:ext cx="1142111"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12.44 to &lt;13.22</a:t>
                </a:r>
              </a:p>
            </p:txBody>
          </p:sp>
        </p:grpSp>
        <p:sp>
          <p:nvSpPr>
            <p:cNvPr id="80" name="Rectangle 79">
              <a:extLst>
                <a:ext uri="{FF2B5EF4-FFF2-40B4-BE49-F238E27FC236}">
                  <a16:creationId xmlns:a16="http://schemas.microsoft.com/office/drawing/2014/main" id="{AF217969-9AF1-BE1E-C244-0D9BD3BB90F7}"/>
                </a:ext>
              </a:extLst>
            </p:cNvPr>
            <p:cNvSpPr/>
            <p:nvPr/>
          </p:nvSpPr>
          <p:spPr>
            <a:xfrm>
              <a:off x="6139229" y="3118994"/>
              <a:ext cx="1039443" cy="215347"/>
            </a:xfrm>
            <a:prstGeom prst="rect">
              <a:avLst/>
            </a:prstGeom>
            <a:solidFill>
              <a:schemeClr val="bg1"/>
            </a:solid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noProof="0">
                  <a:solidFill>
                    <a:schemeClr val="tx2"/>
                  </a:solidFill>
                </a:rPr>
                <a:t>ASIR </a:t>
              </a:r>
              <a:br>
                <a:rPr lang="en-GB" sz="1000" b="1" noProof="0">
                  <a:solidFill>
                    <a:schemeClr val="tx2"/>
                  </a:solidFill>
                </a:rPr>
              </a:br>
              <a:r>
                <a:rPr lang="en-GB" sz="1000" b="1" noProof="0">
                  <a:solidFill>
                    <a:schemeClr val="tx2"/>
                  </a:solidFill>
                </a:rPr>
                <a:t>(per 100,000)</a:t>
              </a:r>
            </a:p>
          </p:txBody>
        </p:sp>
        <p:grpSp>
          <p:nvGrpSpPr>
            <p:cNvPr id="44" name="Group 43">
              <a:extLst>
                <a:ext uri="{FF2B5EF4-FFF2-40B4-BE49-F238E27FC236}">
                  <a16:creationId xmlns:a16="http://schemas.microsoft.com/office/drawing/2014/main" id="{A322F7B6-8831-21E0-DB29-C14EF2EFF7B5}"/>
                </a:ext>
              </a:extLst>
            </p:cNvPr>
            <p:cNvGrpSpPr/>
            <p:nvPr/>
          </p:nvGrpSpPr>
          <p:grpSpPr>
            <a:xfrm>
              <a:off x="6287916" y="4046876"/>
              <a:ext cx="1304152" cy="157599"/>
              <a:chOff x="6915364" y="4495456"/>
              <a:chExt cx="1610803" cy="194656"/>
            </a:xfrm>
          </p:grpSpPr>
          <p:sp>
            <p:nvSpPr>
              <p:cNvPr id="45" name="Rectangle 44">
                <a:extLst>
                  <a:ext uri="{FF2B5EF4-FFF2-40B4-BE49-F238E27FC236}">
                    <a16:creationId xmlns:a16="http://schemas.microsoft.com/office/drawing/2014/main" id="{8EB28D40-CF19-5045-9425-38B0E9A5E00C}"/>
                  </a:ext>
                </a:extLst>
              </p:cNvPr>
              <p:cNvSpPr/>
              <p:nvPr/>
            </p:nvSpPr>
            <p:spPr>
              <a:xfrm>
                <a:off x="6915364" y="4505102"/>
                <a:ext cx="176783" cy="182464"/>
              </a:xfrm>
              <a:prstGeom prst="rect">
                <a:avLst/>
              </a:prstGeom>
              <a:solidFill>
                <a:srgbClr val="FFFF9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46" name="Rectangle 45">
                <a:extLst>
                  <a:ext uri="{FF2B5EF4-FFF2-40B4-BE49-F238E27FC236}">
                    <a16:creationId xmlns:a16="http://schemas.microsoft.com/office/drawing/2014/main" id="{E977A33B-C083-3413-FF6E-875D6B1F9C97}"/>
                  </a:ext>
                </a:extLst>
              </p:cNvPr>
              <p:cNvSpPr/>
              <p:nvPr/>
            </p:nvSpPr>
            <p:spPr>
              <a:xfrm>
                <a:off x="7129917" y="4495456"/>
                <a:ext cx="1396250"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13.76 to &lt;14.41</a:t>
                </a:r>
              </a:p>
            </p:txBody>
          </p:sp>
        </p:grpSp>
        <p:grpSp>
          <p:nvGrpSpPr>
            <p:cNvPr id="47" name="Group 46">
              <a:extLst>
                <a:ext uri="{FF2B5EF4-FFF2-40B4-BE49-F238E27FC236}">
                  <a16:creationId xmlns:a16="http://schemas.microsoft.com/office/drawing/2014/main" id="{56A757FD-2D8B-0230-14B4-B9742DA0C6D8}"/>
                </a:ext>
              </a:extLst>
            </p:cNvPr>
            <p:cNvGrpSpPr/>
            <p:nvPr/>
          </p:nvGrpSpPr>
          <p:grpSpPr>
            <a:xfrm>
              <a:off x="6287919" y="4259647"/>
              <a:ext cx="1315811" cy="157599"/>
              <a:chOff x="6915371" y="4511501"/>
              <a:chExt cx="1625203" cy="194656"/>
            </a:xfrm>
          </p:grpSpPr>
          <p:sp>
            <p:nvSpPr>
              <p:cNvPr id="48" name="Rectangle 47">
                <a:extLst>
                  <a:ext uri="{FF2B5EF4-FFF2-40B4-BE49-F238E27FC236}">
                    <a16:creationId xmlns:a16="http://schemas.microsoft.com/office/drawing/2014/main" id="{EBED9D8B-5E33-B49D-1709-DE56B5DC8F5D}"/>
                  </a:ext>
                </a:extLst>
              </p:cNvPr>
              <p:cNvSpPr/>
              <p:nvPr/>
            </p:nvSpPr>
            <p:spPr>
              <a:xfrm>
                <a:off x="6915371" y="4521145"/>
                <a:ext cx="176783" cy="182464"/>
              </a:xfrm>
              <a:prstGeom prst="rect">
                <a:avLst/>
              </a:prstGeom>
              <a:solidFill>
                <a:srgbClr val="386CB0"/>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0"/>
              </a:p>
            </p:txBody>
          </p:sp>
          <p:sp>
            <p:nvSpPr>
              <p:cNvPr id="49" name="Rectangle 48">
                <a:extLst>
                  <a:ext uri="{FF2B5EF4-FFF2-40B4-BE49-F238E27FC236}">
                    <a16:creationId xmlns:a16="http://schemas.microsoft.com/office/drawing/2014/main" id="{C970E982-78AF-2E11-3044-FEF9E292037B}"/>
                  </a:ext>
                </a:extLst>
              </p:cNvPr>
              <p:cNvSpPr/>
              <p:nvPr/>
            </p:nvSpPr>
            <p:spPr>
              <a:xfrm>
                <a:off x="7129917" y="4511501"/>
                <a:ext cx="1410657"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14.41 to &lt;15.30</a:t>
                </a:r>
              </a:p>
            </p:txBody>
          </p:sp>
        </p:grpSp>
      </p:grpSp>
      <p:sp>
        <p:nvSpPr>
          <p:cNvPr id="108" name="Rectangle 107">
            <a:extLst>
              <a:ext uri="{FF2B5EF4-FFF2-40B4-BE49-F238E27FC236}">
                <a16:creationId xmlns:a16="http://schemas.microsoft.com/office/drawing/2014/main" id="{7F3582B1-6005-D39E-1ED7-958D83D99018}"/>
              </a:ext>
            </a:extLst>
          </p:cNvPr>
          <p:cNvSpPr/>
          <p:nvPr/>
        </p:nvSpPr>
        <p:spPr>
          <a:xfrm>
            <a:off x="751805" y="3719948"/>
            <a:ext cx="1415133" cy="1033546"/>
          </a:xfrm>
          <a:prstGeom prst="rect">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4" name="Rectangle 103">
            <a:extLst>
              <a:ext uri="{FF2B5EF4-FFF2-40B4-BE49-F238E27FC236}">
                <a16:creationId xmlns:a16="http://schemas.microsoft.com/office/drawing/2014/main" id="{FCAE73D1-4147-65C8-AE37-04ADDACA238E}"/>
              </a:ext>
            </a:extLst>
          </p:cNvPr>
          <p:cNvSpPr/>
          <p:nvPr/>
        </p:nvSpPr>
        <p:spPr>
          <a:xfrm>
            <a:off x="694459" y="3481902"/>
            <a:ext cx="143129" cy="147728"/>
          </a:xfrm>
          <a:prstGeom prst="rect">
            <a:avLst/>
          </a:prstGeom>
          <a:solidFill>
            <a:srgbClr val="7FC9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105" name="Rectangle 104">
            <a:extLst>
              <a:ext uri="{FF2B5EF4-FFF2-40B4-BE49-F238E27FC236}">
                <a16:creationId xmlns:a16="http://schemas.microsoft.com/office/drawing/2014/main" id="{FD460EE6-C773-8F32-858A-912F93D1A782}"/>
              </a:ext>
            </a:extLst>
          </p:cNvPr>
          <p:cNvSpPr/>
          <p:nvPr/>
        </p:nvSpPr>
        <p:spPr>
          <a:xfrm>
            <a:off x="868167" y="3474093"/>
            <a:ext cx="807361"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&lt;223.16</a:t>
            </a:r>
          </a:p>
        </p:txBody>
      </p:sp>
      <p:sp>
        <p:nvSpPr>
          <p:cNvPr id="102" name="Rectangle 101">
            <a:extLst>
              <a:ext uri="{FF2B5EF4-FFF2-40B4-BE49-F238E27FC236}">
                <a16:creationId xmlns:a16="http://schemas.microsoft.com/office/drawing/2014/main" id="{540148E8-EFFD-1F7B-80CB-F7ADE89B9268}"/>
              </a:ext>
            </a:extLst>
          </p:cNvPr>
          <p:cNvSpPr/>
          <p:nvPr/>
        </p:nvSpPr>
        <p:spPr>
          <a:xfrm>
            <a:off x="694459" y="3676860"/>
            <a:ext cx="143129" cy="147728"/>
          </a:xfrm>
          <a:prstGeom prst="rect">
            <a:avLst/>
          </a:prstGeom>
          <a:solidFill>
            <a:srgbClr val="FDC08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103" name="Rectangle 102">
            <a:extLst>
              <a:ext uri="{FF2B5EF4-FFF2-40B4-BE49-F238E27FC236}">
                <a16:creationId xmlns:a16="http://schemas.microsoft.com/office/drawing/2014/main" id="{77F30CE9-2FD5-EF77-0A76-E4EAC50DD658}"/>
              </a:ext>
            </a:extLst>
          </p:cNvPr>
          <p:cNvSpPr/>
          <p:nvPr/>
        </p:nvSpPr>
        <p:spPr>
          <a:xfrm>
            <a:off x="868166" y="3669051"/>
            <a:ext cx="1411567"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223.16 to &lt;242.72</a:t>
            </a:r>
          </a:p>
        </p:txBody>
      </p:sp>
      <p:sp>
        <p:nvSpPr>
          <p:cNvPr id="100" name="Rectangle 99">
            <a:extLst>
              <a:ext uri="{FF2B5EF4-FFF2-40B4-BE49-F238E27FC236}">
                <a16:creationId xmlns:a16="http://schemas.microsoft.com/office/drawing/2014/main" id="{C258D1A5-5A2F-7D46-6240-433325C32E04}"/>
              </a:ext>
            </a:extLst>
          </p:cNvPr>
          <p:cNvSpPr/>
          <p:nvPr/>
        </p:nvSpPr>
        <p:spPr>
          <a:xfrm>
            <a:off x="694459" y="4261735"/>
            <a:ext cx="143130" cy="147728"/>
          </a:xfrm>
          <a:prstGeom prst="rect">
            <a:avLst/>
          </a:prstGeom>
          <a:solidFill>
            <a:srgbClr val="F002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101" name="Rectangle 100">
            <a:extLst>
              <a:ext uri="{FF2B5EF4-FFF2-40B4-BE49-F238E27FC236}">
                <a16:creationId xmlns:a16="http://schemas.microsoft.com/office/drawing/2014/main" id="{748AD9EB-3C4D-7F1C-BCD7-A193C0F87422}"/>
              </a:ext>
            </a:extLst>
          </p:cNvPr>
          <p:cNvSpPr/>
          <p:nvPr/>
        </p:nvSpPr>
        <p:spPr>
          <a:xfrm>
            <a:off x="868166" y="4253925"/>
            <a:ext cx="1570772" cy="157599"/>
          </a:xfrm>
          <a:prstGeom prst="rect">
            <a:avLst/>
          </a:prstGeom>
          <a:no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261.45 to &lt;288.17</a:t>
            </a:r>
          </a:p>
        </p:txBody>
      </p:sp>
      <p:sp>
        <p:nvSpPr>
          <p:cNvPr id="98" name="Rectangle 97">
            <a:extLst>
              <a:ext uri="{FF2B5EF4-FFF2-40B4-BE49-F238E27FC236}">
                <a16:creationId xmlns:a16="http://schemas.microsoft.com/office/drawing/2014/main" id="{40FA5331-5CEB-9569-E973-944C4AC5E193}"/>
              </a:ext>
            </a:extLst>
          </p:cNvPr>
          <p:cNvSpPr/>
          <p:nvPr/>
        </p:nvSpPr>
        <p:spPr>
          <a:xfrm>
            <a:off x="694457" y="4456693"/>
            <a:ext cx="143130" cy="147728"/>
          </a:xfrm>
          <a:prstGeom prst="rect">
            <a:avLst/>
          </a:prstGeom>
          <a:solidFill>
            <a:srgbClr val="BF5B1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99" name="Rectangle 98">
            <a:extLst>
              <a:ext uri="{FF2B5EF4-FFF2-40B4-BE49-F238E27FC236}">
                <a16:creationId xmlns:a16="http://schemas.microsoft.com/office/drawing/2014/main" id="{73EEE5CF-B08C-2AA6-A494-565976B2DF8E}"/>
              </a:ext>
            </a:extLst>
          </p:cNvPr>
          <p:cNvSpPr/>
          <p:nvPr/>
        </p:nvSpPr>
        <p:spPr>
          <a:xfrm>
            <a:off x="868164" y="4448883"/>
            <a:ext cx="1464636" cy="131746"/>
          </a:xfrm>
          <a:prstGeom prst="rect">
            <a:avLst/>
          </a:prstGeom>
          <a:no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288.17 to &lt;296.22</a:t>
            </a:r>
          </a:p>
        </p:txBody>
      </p:sp>
      <p:sp>
        <p:nvSpPr>
          <p:cNvPr id="106" name="Rectangle 105">
            <a:extLst>
              <a:ext uri="{FF2B5EF4-FFF2-40B4-BE49-F238E27FC236}">
                <a16:creationId xmlns:a16="http://schemas.microsoft.com/office/drawing/2014/main" id="{BC7B7612-4EE9-B38D-BD73-DB95FF029CA6}"/>
              </a:ext>
            </a:extLst>
          </p:cNvPr>
          <p:cNvSpPr/>
          <p:nvPr/>
        </p:nvSpPr>
        <p:spPr>
          <a:xfrm>
            <a:off x="694457" y="4649589"/>
            <a:ext cx="143130" cy="147728"/>
          </a:xfrm>
          <a:prstGeom prst="rect">
            <a:avLst/>
          </a:prstGeom>
          <a:solidFill>
            <a:srgbClr val="66666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107" name="Rectangle 106">
            <a:extLst>
              <a:ext uri="{FF2B5EF4-FFF2-40B4-BE49-F238E27FC236}">
                <a16:creationId xmlns:a16="http://schemas.microsoft.com/office/drawing/2014/main" id="{998A2EE8-93B2-0A01-CF76-7BBCCC51FF9D}"/>
              </a:ext>
            </a:extLst>
          </p:cNvPr>
          <p:cNvSpPr/>
          <p:nvPr/>
        </p:nvSpPr>
        <p:spPr>
          <a:xfrm>
            <a:off x="868164" y="4641779"/>
            <a:ext cx="1338807" cy="157599"/>
          </a:xfrm>
          <a:prstGeom prst="rect">
            <a:avLst/>
          </a:prstGeom>
          <a:no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≥296.22</a:t>
            </a:r>
          </a:p>
        </p:txBody>
      </p:sp>
      <p:sp>
        <p:nvSpPr>
          <p:cNvPr id="96" name="Rectangle 95">
            <a:extLst>
              <a:ext uri="{FF2B5EF4-FFF2-40B4-BE49-F238E27FC236}">
                <a16:creationId xmlns:a16="http://schemas.microsoft.com/office/drawing/2014/main" id="{DA6EE27A-AC59-5D16-614C-DEE3922C38B5}"/>
              </a:ext>
            </a:extLst>
          </p:cNvPr>
          <p:cNvSpPr/>
          <p:nvPr/>
        </p:nvSpPr>
        <p:spPr>
          <a:xfrm>
            <a:off x="684055" y="3286945"/>
            <a:ext cx="143129" cy="147728"/>
          </a:xfrm>
          <a:prstGeom prst="rect">
            <a:avLst/>
          </a:prstGeom>
          <a:solidFill>
            <a:srgbClr val="BEAED4"/>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97" name="Rectangle 96">
            <a:extLst>
              <a:ext uri="{FF2B5EF4-FFF2-40B4-BE49-F238E27FC236}">
                <a16:creationId xmlns:a16="http://schemas.microsoft.com/office/drawing/2014/main" id="{22B574E4-1919-58F9-3316-C55DF9F11096}"/>
              </a:ext>
            </a:extLst>
          </p:cNvPr>
          <p:cNvSpPr/>
          <p:nvPr/>
        </p:nvSpPr>
        <p:spPr>
          <a:xfrm>
            <a:off x="857761" y="3279135"/>
            <a:ext cx="1352625"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208.21 to &lt;223.16</a:t>
            </a:r>
          </a:p>
        </p:txBody>
      </p:sp>
      <p:sp>
        <p:nvSpPr>
          <p:cNvPr id="89" name="Rectangle 88">
            <a:extLst>
              <a:ext uri="{FF2B5EF4-FFF2-40B4-BE49-F238E27FC236}">
                <a16:creationId xmlns:a16="http://schemas.microsoft.com/office/drawing/2014/main" id="{ABF411F2-17EC-2022-D811-4369368ECE89}"/>
              </a:ext>
            </a:extLst>
          </p:cNvPr>
          <p:cNvSpPr/>
          <p:nvPr/>
        </p:nvSpPr>
        <p:spPr>
          <a:xfrm>
            <a:off x="614353" y="2979583"/>
            <a:ext cx="962988" cy="234272"/>
          </a:xfrm>
          <a:prstGeom prst="rect">
            <a:avLst/>
          </a:prstGeom>
          <a:solidFill>
            <a:schemeClr val="bg1"/>
          </a:solidFill>
          <a:ln w="19050">
            <a:solidFill>
              <a:srgbClr val="FFFFFF"/>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noProof="0">
                <a:solidFill>
                  <a:schemeClr val="tx2"/>
                </a:solidFill>
              </a:rPr>
              <a:t>ASPR </a:t>
            </a:r>
            <a:br>
              <a:rPr lang="en-GB" sz="1000" b="1" noProof="0">
                <a:solidFill>
                  <a:schemeClr val="tx2"/>
                </a:solidFill>
              </a:rPr>
            </a:br>
            <a:r>
              <a:rPr lang="en-GB" sz="1000" b="1" noProof="0">
                <a:solidFill>
                  <a:schemeClr val="tx2"/>
                </a:solidFill>
              </a:rPr>
              <a:t>(per 100,000)</a:t>
            </a:r>
          </a:p>
        </p:txBody>
      </p:sp>
      <p:sp>
        <p:nvSpPr>
          <p:cNvPr id="94" name="Rectangle 93">
            <a:extLst>
              <a:ext uri="{FF2B5EF4-FFF2-40B4-BE49-F238E27FC236}">
                <a16:creationId xmlns:a16="http://schemas.microsoft.com/office/drawing/2014/main" id="{6A474581-FD3F-07D3-D026-8A5441B4121E}"/>
              </a:ext>
            </a:extLst>
          </p:cNvPr>
          <p:cNvSpPr/>
          <p:nvPr/>
        </p:nvSpPr>
        <p:spPr>
          <a:xfrm>
            <a:off x="694459" y="3871819"/>
            <a:ext cx="143129" cy="147728"/>
          </a:xfrm>
          <a:prstGeom prst="rect">
            <a:avLst/>
          </a:prstGeom>
          <a:solidFill>
            <a:srgbClr val="FFFF9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95" name="Rectangle 94">
            <a:extLst>
              <a:ext uri="{FF2B5EF4-FFF2-40B4-BE49-F238E27FC236}">
                <a16:creationId xmlns:a16="http://schemas.microsoft.com/office/drawing/2014/main" id="{6BA1EBFB-D058-3A35-F33F-7430C94A9D52}"/>
              </a:ext>
            </a:extLst>
          </p:cNvPr>
          <p:cNvSpPr/>
          <p:nvPr/>
        </p:nvSpPr>
        <p:spPr>
          <a:xfrm>
            <a:off x="868167" y="3864009"/>
            <a:ext cx="1352624"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242.72 to &lt;263.17</a:t>
            </a:r>
          </a:p>
        </p:txBody>
      </p:sp>
      <p:sp>
        <p:nvSpPr>
          <p:cNvPr id="92" name="Rectangle 91">
            <a:extLst>
              <a:ext uri="{FF2B5EF4-FFF2-40B4-BE49-F238E27FC236}">
                <a16:creationId xmlns:a16="http://schemas.microsoft.com/office/drawing/2014/main" id="{3A1DB6F1-CBF9-9AE7-9915-DEB8ED5389CA}"/>
              </a:ext>
            </a:extLst>
          </p:cNvPr>
          <p:cNvSpPr/>
          <p:nvPr/>
        </p:nvSpPr>
        <p:spPr>
          <a:xfrm>
            <a:off x="694464" y="4066775"/>
            <a:ext cx="143129" cy="147728"/>
          </a:xfrm>
          <a:prstGeom prst="rect">
            <a:avLst/>
          </a:prstGeom>
          <a:solidFill>
            <a:srgbClr val="386CB0"/>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93" name="Rectangle 92">
            <a:extLst>
              <a:ext uri="{FF2B5EF4-FFF2-40B4-BE49-F238E27FC236}">
                <a16:creationId xmlns:a16="http://schemas.microsoft.com/office/drawing/2014/main" id="{A242EC2F-8394-27ED-0E30-C2BF68D81041}"/>
              </a:ext>
            </a:extLst>
          </p:cNvPr>
          <p:cNvSpPr/>
          <p:nvPr/>
        </p:nvSpPr>
        <p:spPr>
          <a:xfrm>
            <a:off x="868168" y="4058967"/>
            <a:ext cx="1352622"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noProof="0">
                <a:solidFill>
                  <a:sysClr val="windowText" lastClr="000000"/>
                </a:solidFill>
              </a:rPr>
              <a:t>263.17 to &lt;261.45</a:t>
            </a:r>
          </a:p>
        </p:txBody>
      </p:sp>
    </p:spTree>
    <p:custDataLst>
      <p:tags r:id="rId1"/>
    </p:custDataLst>
    <p:extLst>
      <p:ext uri="{BB962C8B-B14F-4D97-AF65-F5344CB8AC3E}">
        <p14:creationId xmlns:p14="http://schemas.microsoft.com/office/powerpoint/2010/main" val="367523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B2A3E-0E5C-B8A2-F032-02CA31B37FD3}"/>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76C500F-D3DE-43D3-B121-DED6A394B487}"/>
              </a:ext>
            </a:extLst>
          </p:cNvPr>
          <p:cNvSpPr>
            <a:spLocks noGrp="1"/>
          </p:cNvSpPr>
          <p:nvPr>
            <p:ph sz="half" idx="1"/>
          </p:nvPr>
        </p:nvSpPr>
        <p:spPr/>
        <p:txBody>
          <a:bodyPr/>
          <a:lstStyle/>
          <a:p>
            <a:pPr>
              <a:buClr>
                <a:srgbClr val="3F1A01"/>
              </a:buClr>
            </a:pPr>
            <a:r>
              <a:rPr lang="en-GB" noProof="0"/>
              <a:t>Globally, the ASIR of schizophrenia has declined between 1990 and 2021, while ASPR increased slightly</a:t>
            </a:r>
          </a:p>
          <a:p>
            <a:pPr>
              <a:buClr>
                <a:srgbClr val="3F1A01"/>
              </a:buClr>
            </a:pPr>
            <a:r>
              <a:rPr lang="en-GB" noProof="0"/>
              <a:t>Consistently </a:t>
            </a:r>
            <a:r>
              <a:rPr lang="en-GB" b="1" noProof="0"/>
              <a:t>lower prevalence and incidence rates are reported in lower SDI quintiles</a:t>
            </a:r>
            <a:r>
              <a:rPr lang="en-GB" noProof="0"/>
              <a:t>, likely reflecting differences in mental health care structures</a:t>
            </a:r>
          </a:p>
        </p:txBody>
      </p:sp>
      <p:sp>
        <p:nvSpPr>
          <p:cNvPr id="18" name="Text Placeholder 17">
            <a:extLst>
              <a:ext uri="{FF2B5EF4-FFF2-40B4-BE49-F238E27FC236}">
                <a16:creationId xmlns:a16="http://schemas.microsoft.com/office/drawing/2014/main" id="{7D38E053-E230-381F-CA5D-10D3C1795C53}"/>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4441D968-5EBD-05A1-F1B5-A0D061B0BBA1}"/>
              </a:ext>
            </a:extLst>
          </p:cNvPr>
          <p:cNvSpPr>
            <a:spLocks noGrp="1"/>
          </p:cNvSpPr>
          <p:nvPr>
            <p:ph type="title"/>
          </p:nvPr>
        </p:nvSpPr>
        <p:spPr>
          <a:xfrm>
            <a:off x="539748" y="814386"/>
            <a:ext cx="11652251" cy="332399"/>
          </a:xfrm>
        </p:spPr>
        <p:txBody>
          <a:bodyPr/>
          <a:lstStyle/>
          <a:p>
            <a:r>
              <a:rPr lang="en-GB" sz="2200" noProof="0"/>
              <a:t>Prevalence and incidence of schizophrenia over time and by sociodemographic index</a:t>
            </a:r>
          </a:p>
        </p:txBody>
      </p:sp>
      <p:sp>
        <p:nvSpPr>
          <p:cNvPr id="11" name="Text Placeholder 10">
            <a:extLst>
              <a:ext uri="{FF2B5EF4-FFF2-40B4-BE49-F238E27FC236}">
                <a16:creationId xmlns:a16="http://schemas.microsoft.com/office/drawing/2014/main" id="{DC0FE457-B667-6626-3781-5315A78A4C09}"/>
              </a:ext>
            </a:extLst>
          </p:cNvPr>
          <p:cNvSpPr>
            <a:spLocks noGrp="1"/>
          </p:cNvSpPr>
          <p:nvPr>
            <p:ph type="body" sz="quarter" idx="18"/>
          </p:nvPr>
        </p:nvSpPr>
        <p:spPr/>
        <p:txBody>
          <a:bodyPr/>
          <a:lstStyle/>
          <a:p>
            <a:r>
              <a:rPr lang="en-GB" noProof="0"/>
              <a:t>The SDI is a composite measure that incorporates the total fertility rate, the average educational attainment of individuals aged 15 years and older, and the per capita income ranking; it indicates a nation’s overall social development, with values ranging from zero to one, and is classified as </a:t>
            </a:r>
            <a:r>
              <a:rPr lang="en-US" noProof="0"/>
              <a:t>low, low-middle, medium, medium-high, and high</a:t>
            </a:r>
            <a:endParaRPr lang="en-GB" noProof="0"/>
          </a:p>
          <a:p>
            <a:br>
              <a:rPr lang="en-GB" noProof="0"/>
            </a:br>
            <a:r>
              <a:rPr lang="en-GB" noProof="0"/>
              <a:t>ASPR=age-standardized prevalence rate; ASIR=age-standardized incidence rate; SDI=sociodemographic index</a:t>
            </a:r>
          </a:p>
          <a:p>
            <a:r>
              <a:rPr lang="en-GB" noProof="0"/>
              <a:t>Zhan et al. Front Psychiatry 2025;16:1629032</a:t>
            </a:r>
          </a:p>
        </p:txBody>
      </p:sp>
      <p:sp>
        <p:nvSpPr>
          <p:cNvPr id="6" name="Slide Number Placeholder 5">
            <a:extLst>
              <a:ext uri="{FF2B5EF4-FFF2-40B4-BE49-F238E27FC236}">
                <a16:creationId xmlns:a16="http://schemas.microsoft.com/office/drawing/2014/main" id="{C5372544-0B1B-C1F2-6081-6015B36716D1}"/>
              </a:ext>
            </a:extLst>
          </p:cNvPr>
          <p:cNvSpPr>
            <a:spLocks noGrp="1"/>
          </p:cNvSpPr>
          <p:nvPr>
            <p:ph type="sldNum" sz="quarter" idx="4"/>
          </p:nvPr>
        </p:nvSpPr>
        <p:spPr/>
        <p:txBody>
          <a:bodyPr/>
          <a:lstStyle/>
          <a:p>
            <a:fld id="{6DBC486D-4FAB-B746-8B02-8D7C842291C6}" type="slidenum">
              <a:rPr lang="en-GB" noProof="0" smtClean="0"/>
              <a:pPr/>
              <a:t>5</a:t>
            </a:fld>
            <a:endParaRPr lang="en-GB" noProof="0"/>
          </a:p>
        </p:txBody>
      </p:sp>
      <p:sp>
        <p:nvSpPr>
          <p:cNvPr id="33" name="TextBox 32">
            <a:extLst>
              <a:ext uri="{FF2B5EF4-FFF2-40B4-BE49-F238E27FC236}">
                <a16:creationId xmlns:a16="http://schemas.microsoft.com/office/drawing/2014/main" id="{2C7CB40B-D4DA-95AA-3881-CF401209A78A}"/>
              </a:ext>
            </a:extLst>
          </p:cNvPr>
          <p:cNvSpPr txBox="1"/>
          <p:nvPr/>
        </p:nvSpPr>
        <p:spPr>
          <a:xfrm>
            <a:off x="510605" y="1409907"/>
            <a:ext cx="4166300" cy="523220"/>
          </a:xfrm>
          <a:prstGeom prst="rect">
            <a:avLst/>
          </a:prstGeom>
          <a:noFill/>
        </p:spPr>
        <p:txBody>
          <a:bodyPr wrap="square" rtlCol="0">
            <a:spAutoFit/>
          </a:bodyPr>
          <a:lstStyle/>
          <a:p>
            <a:pPr algn="ctr"/>
            <a:r>
              <a:rPr lang="en-GB" sz="1400" b="1" noProof="0">
                <a:solidFill>
                  <a:schemeClr val="accent2">
                    <a:lumMod val="50000"/>
                  </a:schemeClr>
                </a:solidFill>
              </a:rPr>
              <a:t>ASPR for schizophrenia from 1990 to 2021, </a:t>
            </a:r>
            <a:r>
              <a:rPr lang="en-US" sz="1400" b="1" noProof="0">
                <a:solidFill>
                  <a:schemeClr val="accent2">
                    <a:lumMod val="50000"/>
                  </a:schemeClr>
                </a:solidFill>
              </a:rPr>
              <a:t>globally and in the five SDI regions</a:t>
            </a:r>
            <a:endParaRPr lang="en-GB" sz="1400" b="1" noProof="0">
              <a:solidFill>
                <a:schemeClr val="accent2">
                  <a:lumMod val="50000"/>
                </a:schemeClr>
              </a:solidFill>
            </a:endParaRPr>
          </a:p>
        </p:txBody>
      </p:sp>
      <p:pic>
        <p:nvPicPr>
          <p:cNvPr id="7" name="Picture 6">
            <a:extLst>
              <a:ext uri="{FF2B5EF4-FFF2-40B4-BE49-F238E27FC236}">
                <a16:creationId xmlns:a16="http://schemas.microsoft.com/office/drawing/2014/main" id="{3FA6E6A1-FCD3-9249-2103-44720F93E883}"/>
              </a:ext>
            </a:extLst>
          </p:cNvPr>
          <p:cNvPicPr>
            <a:picLocks noChangeAspect="1"/>
          </p:cNvPicPr>
          <p:nvPr/>
        </p:nvPicPr>
        <p:blipFill>
          <a:blip r:embed="rId4"/>
          <a:srcRect l="7382" t="9543" r="3206" b="9028"/>
          <a:stretch>
            <a:fillRect/>
          </a:stretch>
        </p:blipFill>
        <p:spPr>
          <a:xfrm>
            <a:off x="824724" y="2017484"/>
            <a:ext cx="3338409" cy="2736294"/>
          </a:xfrm>
          <a:prstGeom prst="rect">
            <a:avLst/>
          </a:prstGeom>
        </p:spPr>
      </p:pic>
      <p:sp>
        <p:nvSpPr>
          <p:cNvPr id="2" name="TextBox 1">
            <a:extLst>
              <a:ext uri="{FF2B5EF4-FFF2-40B4-BE49-F238E27FC236}">
                <a16:creationId xmlns:a16="http://schemas.microsoft.com/office/drawing/2014/main" id="{946A5E77-8E3A-6C3E-C201-28009C7EC520}"/>
              </a:ext>
            </a:extLst>
          </p:cNvPr>
          <p:cNvSpPr txBox="1"/>
          <p:nvPr/>
        </p:nvSpPr>
        <p:spPr>
          <a:xfrm>
            <a:off x="4765151" y="1409907"/>
            <a:ext cx="4033381" cy="523220"/>
          </a:xfrm>
          <a:prstGeom prst="rect">
            <a:avLst/>
          </a:prstGeom>
          <a:noFill/>
        </p:spPr>
        <p:txBody>
          <a:bodyPr wrap="square" rtlCol="0">
            <a:spAutoFit/>
          </a:bodyPr>
          <a:lstStyle/>
          <a:p>
            <a:pPr algn="ctr"/>
            <a:r>
              <a:rPr lang="en-GB" sz="1400" b="1" noProof="0">
                <a:solidFill>
                  <a:schemeClr val="accent2">
                    <a:lumMod val="50000"/>
                  </a:schemeClr>
                </a:solidFill>
              </a:rPr>
              <a:t>ASIR for schizophrenia from 1990 to 2021, </a:t>
            </a:r>
            <a:r>
              <a:rPr lang="en-US" sz="1400" b="1">
                <a:solidFill>
                  <a:schemeClr val="accent2">
                    <a:lumMod val="50000"/>
                  </a:schemeClr>
                </a:solidFill>
              </a:rPr>
              <a:t>globally and in the five SDI regions</a:t>
            </a:r>
            <a:endParaRPr lang="en-GB" sz="1400" b="1" noProof="0">
              <a:solidFill>
                <a:schemeClr val="accent2">
                  <a:lumMod val="50000"/>
                </a:schemeClr>
              </a:solidFill>
            </a:endParaRPr>
          </a:p>
        </p:txBody>
      </p:sp>
      <p:pic>
        <p:nvPicPr>
          <p:cNvPr id="8" name="Picture 7">
            <a:extLst>
              <a:ext uri="{FF2B5EF4-FFF2-40B4-BE49-F238E27FC236}">
                <a16:creationId xmlns:a16="http://schemas.microsoft.com/office/drawing/2014/main" id="{1EE8A2F4-F68C-C7DA-8BDF-72935FB0D44C}"/>
              </a:ext>
            </a:extLst>
          </p:cNvPr>
          <p:cNvPicPr>
            <a:picLocks noChangeAspect="1"/>
          </p:cNvPicPr>
          <p:nvPr/>
        </p:nvPicPr>
        <p:blipFill>
          <a:blip r:embed="rId5"/>
          <a:srcRect l="8994" t="3071" r="2444" b="2086"/>
          <a:stretch>
            <a:fillRect/>
          </a:stretch>
        </p:blipFill>
        <p:spPr>
          <a:xfrm>
            <a:off x="5249391" y="2044701"/>
            <a:ext cx="3292878" cy="2712158"/>
          </a:xfrm>
          <a:prstGeom prst="rect">
            <a:avLst/>
          </a:prstGeom>
        </p:spPr>
      </p:pic>
      <p:sp>
        <p:nvSpPr>
          <p:cNvPr id="3" name="TextBox 7">
            <a:extLst>
              <a:ext uri="{FF2B5EF4-FFF2-40B4-BE49-F238E27FC236}">
                <a16:creationId xmlns:a16="http://schemas.microsoft.com/office/drawing/2014/main" id="{A68726BB-A8F5-1FF5-FC37-C51F93391474}"/>
              </a:ext>
            </a:extLst>
          </p:cNvPr>
          <p:cNvSpPr txBox="1"/>
          <p:nvPr/>
        </p:nvSpPr>
        <p:spPr>
          <a:xfrm>
            <a:off x="549096" y="5498475"/>
            <a:ext cx="8249436" cy="369332"/>
          </a:xfrm>
          <a:prstGeom prst="rect">
            <a:avLst/>
          </a:prstGeom>
          <a:noFill/>
        </p:spPr>
        <p:txBody>
          <a:bodyPr wrap="square">
            <a:spAutoFit/>
          </a:bodyPr>
          <a:lstStyle/>
          <a:p>
            <a:pPr fontAlgn="base"/>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Zhan et al., used under CC-BY-4.0. This work is licensed under Creative Commons license CC-BY-SA by The Lundbeck Foundation.</a:t>
            </a:r>
            <a:endParaRPr lang="en-GB" sz="1200" noProof="0">
              <a:solidFill>
                <a:srgbClr val="3F1A01"/>
              </a:solidFill>
              <a:latin typeface="Times New Roman" panose="02020603050405020304" pitchFamily="18" charset="0"/>
              <a:ea typeface="Times New Roman" panose="02020603050405020304" pitchFamily="18" charset="0"/>
            </a:endParaRPr>
          </a:p>
        </p:txBody>
      </p:sp>
      <p:sp>
        <p:nvSpPr>
          <p:cNvPr id="38" name="TextBox 37">
            <a:extLst>
              <a:ext uri="{FF2B5EF4-FFF2-40B4-BE49-F238E27FC236}">
                <a16:creationId xmlns:a16="http://schemas.microsoft.com/office/drawing/2014/main" id="{EEE452E4-A6F2-28FD-ACFE-D098F6DD9E2D}"/>
              </a:ext>
            </a:extLst>
          </p:cNvPr>
          <p:cNvSpPr txBox="1"/>
          <p:nvPr/>
        </p:nvSpPr>
        <p:spPr>
          <a:xfrm>
            <a:off x="3487804" y="4796598"/>
            <a:ext cx="882710" cy="246221"/>
          </a:xfrm>
          <a:prstGeom prst="rect">
            <a:avLst/>
          </a:prstGeom>
          <a:noFill/>
        </p:spPr>
        <p:txBody>
          <a:bodyPr wrap="square" rtlCol="0">
            <a:spAutoFit/>
          </a:bodyPr>
          <a:lstStyle/>
          <a:p>
            <a:pPr algn="ctr"/>
            <a:r>
              <a:rPr lang="en-GB" sz="1000" noProof="0">
                <a:solidFill>
                  <a:schemeClr val="tx2"/>
                </a:solidFill>
              </a:rPr>
              <a:t>2020</a:t>
            </a:r>
          </a:p>
        </p:txBody>
      </p:sp>
      <p:sp>
        <p:nvSpPr>
          <p:cNvPr id="39" name="TextBox 38">
            <a:extLst>
              <a:ext uri="{FF2B5EF4-FFF2-40B4-BE49-F238E27FC236}">
                <a16:creationId xmlns:a16="http://schemas.microsoft.com/office/drawing/2014/main" id="{DA6FA62E-5C85-D0A8-D7F4-EB0A4F652260}"/>
              </a:ext>
            </a:extLst>
          </p:cNvPr>
          <p:cNvSpPr txBox="1"/>
          <p:nvPr/>
        </p:nvSpPr>
        <p:spPr>
          <a:xfrm>
            <a:off x="803343" y="4935899"/>
            <a:ext cx="3368606" cy="246221"/>
          </a:xfrm>
          <a:prstGeom prst="rect">
            <a:avLst/>
          </a:prstGeom>
          <a:noFill/>
        </p:spPr>
        <p:txBody>
          <a:bodyPr wrap="square" rtlCol="0">
            <a:spAutoFit/>
          </a:bodyPr>
          <a:lstStyle/>
          <a:p>
            <a:pPr algn="ctr"/>
            <a:r>
              <a:rPr lang="en-GB" sz="1000" b="1" noProof="0">
                <a:solidFill>
                  <a:schemeClr val="tx2"/>
                </a:solidFill>
              </a:rPr>
              <a:t>Year</a:t>
            </a:r>
          </a:p>
        </p:txBody>
      </p:sp>
      <p:grpSp>
        <p:nvGrpSpPr>
          <p:cNvPr id="42" name="Group 41">
            <a:extLst>
              <a:ext uri="{FF2B5EF4-FFF2-40B4-BE49-F238E27FC236}">
                <a16:creationId xmlns:a16="http://schemas.microsoft.com/office/drawing/2014/main" id="{84915DD0-5C73-0C09-7E17-B2F7A6712C27}"/>
              </a:ext>
            </a:extLst>
          </p:cNvPr>
          <p:cNvGrpSpPr/>
          <p:nvPr/>
        </p:nvGrpSpPr>
        <p:grpSpPr>
          <a:xfrm>
            <a:off x="-57985" y="2017484"/>
            <a:ext cx="4229935" cy="3025335"/>
            <a:chOff x="-57985" y="2017484"/>
            <a:chExt cx="4229935" cy="3025335"/>
          </a:xfrm>
        </p:grpSpPr>
        <p:cxnSp>
          <p:nvCxnSpPr>
            <p:cNvPr id="10" name="Straight Connector 9">
              <a:extLst>
                <a:ext uri="{FF2B5EF4-FFF2-40B4-BE49-F238E27FC236}">
                  <a16:creationId xmlns:a16="http://schemas.microsoft.com/office/drawing/2014/main" id="{0AA39B31-CDCB-7738-21E2-C49D3817CA03}"/>
                </a:ext>
              </a:extLst>
            </p:cNvPr>
            <p:cNvCxnSpPr>
              <a:cxnSpLocks/>
            </p:cNvCxnSpPr>
            <p:nvPr/>
          </p:nvCxnSpPr>
          <p:spPr>
            <a:xfrm>
              <a:off x="803343" y="2017484"/>
              <a:ext cx="0" cy="27735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49FA67F-82AC-5CBB-ABC0-3F61EA65CEFC}"/>
                </a:ext>
              </a:extLst>
            </p:cNvPr>
            <p:cNvCxnSpPr>
              <a:cxnSpLocks/>
            </p:cNvCxnSpPr>
            <p:nvPr/>
          </p:nvCxnSpPr>
          <p:spPr>
            <a:xfrm flipH="1">
              <a:off x="803343" y="4791076"/>
              <a:ext cx="336860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4323B5-5389-FE8D-F5B3-EF71288E1A28}"/>
                </a:ext>
              </a:extLst>
            </p:cNvPr>
            <p:cNvCxnSpPr>
              <a:cxnSpLocks/>
            </p:cNvCxnSpPr>
            <p:nvPr/>
          </p:nvCxnSpPr>
          <p:spPr>
            <a:xfrm rot="5400000">
              <a:off x="3905730"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D18E97-3F6D-3F03-DD7A-FB5ECF8BDA81}"/>
                </a:ext>
              </a:extLst>
            </p:cNvPr>
            <p:cNvCxnSpPr>
              <a:cxnSpLocks/>
            </p:cNvCxnSpPr>
            <p:nvPr/>
          </p:nvCxnSpPr>
          <p:spPr>
            <a:xfrm rot="5400000">
              <a:off x="2918041"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8D08E3B-0F3C-A647-7D4D-5BD1777A2A60}"/>
                </a:ext>
              </a:extLst>
            </p:cNvPr>
            <p:cNvCxnSpPr>
              <a:cxnSpLocks/>
            </p:cNvCxnSpPr>
            <p:nvPr/>
          </p:nvCxnSpPr>
          <p:spPr>
            <a:xfrm rot="5400000">
              <a:off x="1930351"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9F92044-C940-6BBD-4866-0064C35FC1F8}"/>
                </a:ext>
              </a:extLst>
            </p:cNvPr>
            <p:cNvCxnSpPr>
              <a:cxnSpLocks/>
            </p:cNvCxnSpPr>
            <p:nvPr/>
          </p:nvCxnSpPr>
          <p:spPr>
            <a:xfrm rot="5400000">
              <a:off x="942661"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E7D7A0E-1871-079D-0391-9120FDA0B42F}"/>
                </a:ext>
              </a:extLst>
            </p:cNvPr>
            <p:cNvCxnSpPr>
              <a:cxnSpLocks/>
            </p:cNvCxnSpPr>
            <p:nvPr/>
          </p:nvCxnSpPr>
          <p:spPr>
            <a:xfrm rot="10800000">
              <a:off x="750573" y="4716849"/>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6EB0B9C-4165-8DAF-A46A-6F4BFE8CA1A0}"/>
                </a:ext>
              </a:extLst>
            </p:cNvPr>
            <p:cNvCxnSpPr>
              <a:cxnSpLocks/>
            </p:cNvCxnSpPr>
            <p:nvPr/>
          </p:nvCxnSpPr>
          <p:spPr>
            <a:xfrm rot="10800000">
              <a:off x="750573" y="3932624"/>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C082E78-8071-42D5-4E49-E5DF4F6A9FE5}"/>
                </a:ext>
              </a:extLst>
            </p:cNvPr>
            <p:cNvCxnSpPr>
              <a:cxnSpLocks/>
            </p:cNvCxnSpPr>
            <p:nvPr/>
          </p:nvCxnSpPr>
          <p:spPr>
            <a:xfrm rot="10800000">
              <a:off x="750573" y="3148399"/>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2C03475-6979-6381-C6A2-9B1E34BF8069}"/>
                </a:ext>
              </a:extLst>
            </p:cNvPr>
            <p:cNvCxnSpPr>
              <a:cxnSpLocks/>
            </p:cNvCxnSpPr>
            <p:nvPr/>
          </p:nvCxnSpPr>
          <p:spPr>
            <a:xfrm rot="10800000">
              <a:off x="750573" y="2364174"/>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D833449-2957-97B3-0D16-F94D9BA9A9CE}"/>
                </a:ext>
              </a:extLst>
            </p:cNvPr>
            <p:cNvSpPr txBox="1"/>
            <p:nvPr/>
          </p:nvSpPr>
          <p:spPr>
            <a:xfrm>
              <a:off x="-57985" y="2242182"/>
              <a:ext cx="882710" cy="246221"/>
            </a:xfrm>
            <a:prstGeom prst="rect">
              <a:avLst/>
            </a:prstGeom>
            <a:noFill/>
          </p:spPr>
          <p:txBody>
            <a:bodyPr wrap="square" rtlCol="0">
              <a:spAutoFit/>
            </a:bodyPr>
            <a:lstStyle/>
            <a:p>
              <a:pPr algn="r"/>
              <a:r>
                <a:rPr lang="en-GB" sz="1000" noProof="0">
                  <a:solidFill>
                    <a:schemeClr val="tx2"/>
                  </a:solidFill>
                </a:rPr>
                <a:t>300</a:t>
              </a:r>
            </a:p>
          </p:txBody>
        </p:sp>
        <p:sp>
          <p:nvSpPr>
            <p:cNvPr id="31" name="TextBox 30">
              <a:extLst>
                <a:ext uri="{FF2B5EF4-FFF2-40B4-BE49-F238E27FC236}">
                  <a16:creationId xmlns:a16="http://schemas.microsoft.com/office/drawing/2014/main" id="{14964C79-F0AE-059B-1999-7988E3CCB9E0}"/>
                </a:ext>
              </a:extLst>
            </p:cNvPr>
            <p:cNvSpPr txBox="1"/>
            <p:nvPr/>
          </p:nvSpPr>
          <p:spPr>
            <a:xfrm>
              <a:off x="-57985" y="3027130"/>
              <a:ext cx="882710" cy="246221"/>
            </a:xfrm>
            <a:prstGeom prst="rect">
              <a:avLst/>
            </a:prstGeom>
            <a:noFill/>
          </p:spPr>
          <p:txBody>
            <a:bodyPr wrap="square" rtlCol="0">
              <a:spAutoFit/>
            </a:bodyPr>
            <a:lstStyle/>
            <a:p>
              <a:pPr algn="r"/>
              <a:r>
                <a:rPr lang="en-GB" sz="1000" noProof="0">
                  <a:solidFill>
                    <a:schemeClr val="tx2"/>
                  </a:solidFill>
                </a:rPr>
                <a:t>280</a:t>
              </a:r>
            </a:p>
          </p:txBody>
        </p:sp>
        <p:sp>
          <p:nvSpPr>
            <p:cNvPr id="32" name="TextBox 31">
              <a:extLst>
                <a:ext uri="{FF2B5EF4-FFF2-40B4-BE49-F238E27FC236}">
                  <a16:creationId xmlns:a16="http://schemas.microsoft.com/office/drawing/2014/main" id="{11D3B794-174F-311C-6AC8-A27C96A6E6D1}"/>
                </a:ext>
              </a:extLst>
            </p:cNvPr>
            <p:cNvSpPr txBox="1"/>
            <p:nvPr/>
          </p:nvSpPr>
          <p:spPr>
            <a:xfrm>
              <a:off x="-57985" y="3812078"/>
              <a:ext cx="882710" cy="246221"/>
            </a:xfrm>
            <a:prstGeom prst="rect">
              <a:avLst/>
            </a:prstGeom>
            <a:noFill/>
          </p:spPr>
          <p:txBody>
            <a:bodyPr wrap="square" rtlCol="0">
              <a:spAutoFit/>
            </a:bodyPr>
            <a:lstStyle/>
            <a:p>
              <a:pPr algn="r"/>
              <a:r>
                <a:rPr lang="en-GB" sz="1000" noProof="0">
                  <a:solidFill>
                    <a:schemeClr val="tx2"/>
                  </a:solidFill>
                </a:rPr>
                <a:t>260</a:t>
              </a:r>
            </a:p>
          </p:txBody>
        </p:sp>
        <p:sp>
          <p:nvSpPr>
            <p:cNvPr id="34" name="TextBox 33">
              <a:extLst>
                <a:ext uri="{FF2B5EF4-FFF2-40B4-BE49-F238E27FC236}">
                  <a16:creationId xmlns:a16="http://schemas.microsoft.com/office/drawing/2014/main" id="{9360BAE0-5309-E25C-1256-6D244E26715E}"/>
                </a:ext>
              </a:extLst>
            </p:cNvPr>
            <p:cNvSpPr txBox="1"/>
            <p:nvPr/>
          </p:nvSpPr>
          <p:spPr>
            <a:xfrm>
              <a:off x="-57985" y="4597026"/>
              <a:ext cx="882710" cy="246221"/>
            </a:xfrm>
            <a:prstGeom prst="rect">
              <a:avLst/>
            </a:prstGeom>
            <a:noFill/>
          </p:spPr>
          <p:txBody>
            <a:bodyPr wrap="square" rtlCol="0">
              <a:spAutoFit/>
            </a:bodyPr>
            <a:lstStyle/>
            <a:p>
              <a:pPr algn="r"/>
              <a:r>
                <a:rPr lang="en-GB" sz="1000" noProof="0">
                  <a:solidFill>
                    <a:schemeClr val="tx2"/>
                  </a:solidFill>
                </a:rPr>
                <a:t>240</a:t>
              </a:r>
            </a:p>
          </p:txBody>
        </p:sp>
        <p:sp>
          <p:nvSpPr>
            <p:cNvPr id="35" name="TextBox 34">
              <a:extLst>
                <a:ext uri="{FF2B5EF4-FFF2-40B4-BE49-F238E27FC236}">
                  <a16:creationId xmlns:a16="http://schemas.microsoft.com/office/drawing/2014/main" id="{789679FA-8312-1B9C-959F-C86B3B628088}"/>
                </a:ext>
              </a:extLst>
            </p:cNvPr>
            <p:cNvSpPr txBox="1"/>
            <p:nvPr/>
          </p:nvSpPr>
          <p:spPr>
            <a:xfrm>
              <a:off x="520602" y="4796598"/>
              <a:ext cx="882710" cy="246221"/>
            </a:xfrm>
            <a:prstGeom prst="rect">
              <a:avLst/>
            </a:prstGeom>
            <a:noFill/>
          </p:spPr>
          <p:txBody>
            <a:bodyPr wrap="square" rtlCol="0">
              <a:spAutoFit/>
            </a:bodyPr>
            <a:lstStyle/>
            <a:p>
              <a:pPr algn="ctr"/>
              <a:r>
                <a:rPr lang="en-GB" sz="1000" noProof="0">
                  <a:solidFill>
                    <a:schemeClr val="tx2"/>
                  </a:solidFill>
                </a:rPr>
                <a:t>1990</a:t>
              </a:r>
            </a:p>
          </p:txBody>
        </p:sp>
        <p:sp>
          <p:nvSpPr>
            <p:cNvPr id="36" name="TextBox 35">
              <a:extLst>
                <a:ext uri="{FF2B5EF4-FFF2-40B4-BE49-F238E27FC236}">
                  <a16:creationId xmlns:a16="http://schemas.microsoft.com/office/drawing/2014/main" id="{252318D0-F2BB-13F2-F1BE-03A2C78482FD}"/>
                </a:ext>
              </a:extLst>
            </p:cNvPr>
            <p:cNvSpPr txBox="1"/>
            <p:nvPr/>
          </p:nvSpPr>
          <p:spPr>
            <a:xfrm>
              <a:off x="1509669" y="4796598"/>
              <a:ext cx="882710" cy="246221"/>
            </a:xfrm>
            <a:prstGeom prst="rect">
              <a:avLst/>
            </a:prstGeom>
            <a:noFill/>
          </p:spPr>
          <p:txBody>
            <a:bodyPr wrap="square" rtlCol="0">
              <a:spAutoFit/>
            </a:bodyPr>
            <a:lstStyle/>
            <a:p>
              <a:pPr algn="ctr"/>
              <a:r>
                <a:rPr lang="en-GB" sz="1000" noProof="0">
                  <a:solidFill>
                    <a:schemeClr val="tx2"/>
                  </a:solidFill>
                </a:rPr>
                <a:t>2000</a:t>
              </a:r>
            </a:p>
          </p:txBody>
        </p:sp>
        <p:sp>
          <p:nvSpPr>
            <p:cNvPr id="37" name="TextBox 36">
              <a:extLst>
                <a:ext uri="{FF2B5EF4-FFF2-40B4-BE49-F238E27FC236}">
                  <a16:creationId xmlns:a16="http://schemas.microsoft.com/office/drawing/2014/main" id="{F7F67D4D-6633-E704-E415-E4F5EA25FB7A}"/>
                </a:ext>
              </a:extLst>
            </p:cNvPr>
            <p:cNvSpPr txBox="1"/>
            <p:nvPr/>
          </p:nvSpPr>
          <p:spPr>
            <a:xfrm>
              <a:off x="2498736" y="4796598"/>
              <a:ext cx="882710" cy="246221"/>
            </a:xfrm>
            <a:prstGeom prst="rect">
              <a:avLst/>
            </a:prstGeom>
            <a:noFill/>
          </p:spPr>
          <p:txBody>
            <a:bodyPr wrap="square" rtlCol="0">
              <a:spAutoFit/>
            </a:bodyPr>
            <a:lstStyle/>
            <a:p>
              <a:pPr algn="ctr"/>
              <a:r>
                <a:rPr lang="en-GB" sz="1000" noProof="0">
                  <a:solidFill>
                    <a:schemeClr val="tx2"/>
                  </a:solidFill>
                </a:rPr>
                <a:t>2010</a:t>
              </a:r>
            </a:p>
          </p:txBody>
        </p:sp>
        <p:sp>
          <p:nvSpPr>
            <p:cNvPr id="41" name="TextBox 40">
              <a:extLst>
                <a:ext uri="{FF2B5EF4-FFF2-40B4-BE49-F238E27FC236}">
                  <a16:creationId xmlns:a16="http://schemas.microsoft.com/office/drawing/2014/main" id="{808FE38E-C3E8-4A51-C810-6E52BDBBF620}"/>
                </a:ext>
              </a:extLst>
            </p:cNvPr>
            <p:cNvSpPr txBox="1"/>
            <p:nvPr/>
          </p:nvSpPr>
          <p:spPr>
            <a:xfrm rot="16200000">
              <a:off x="-1013689" y="3280871"/>
              <a:ext cx="2772995" cy="246221"/>
            </a:xfrm>
            <a:prstGeom prst="rect">
              <a:avLst/>
            </a:prstGeom>
            <a:noFill/>
          </p:spPr>
          <p:txBody>
            <a:bodyPr wrap="square" rtlCol="0">
              <a:spAutoFit/>
            </a:bodyPr>
            <a:lstStyle/>
            <a:p>
              <a:pPr algn="ctr"/>
              <a:r>
                <a:rPr lang="en-GB" sz="1000" b="1" noProof="0">
                  <a:solidFill>
                    <a:schemeClr val="tx2"/>
                  </a:solidFill>
                </a:rPr>
                <a:t>ASPR per 100,000</a:t>
              </a:r>
            </a:p>
          </p:txBody>
        </p:sp>
      </p:grpSp>
      <p:cxnSp>
        <p:nvCxnSpPr>
          <p:cNvPr id="44" name="Straight Connector 43">
            <a:extLst>
              <a:ext uri="{FF2B5EF4-FFF2-40B4-BE49-F238E27FC236}">
                <a16:creationId xmlns:a16="http://schemas.microsoft.com/office/drawing/2014/main" id="{D8D8E90C-DBD4-A248-75AD-E5E8C46AD5B5}"/>
              </a:ext>
            </a:extLst>
          </p:cNvPr>
          <p:cNvCxnSpPr>
            <a:cxnSpLocks/>
          </p:cNvCxnSpPr>
          <p:nvPr/>
        </p:nvCxnSpPr>
        <p:spPr>
          <a:xfrm>
            <a:off x="5214336" y="2017484"/>
            <a:ext cx="0" cy="27735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9F44FFE-C79C-79F1-0F60-1A38B45CB014}"/>
              </a:ext>
            </a:extLst>
          </p:cNvPr>
          <p:cNvCxnSpPr>
            <a:cxnSpLocks/>
          </p:cNvCxnSpPr>
          <p:nvPr/>
        </p:nvCxnSpPr>
        <p:spPr>
          <a:xfrm flipH="1">
            <a:off x="5214336" y="4791076"/>
            <a:ext cx="336860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3B8F20F-1965-2911-3C69-EEE2B2B0658B}"/>
              </a:ext>
            </a:extLst>
          </p:cNvPr>
          <p:cNvCxnSpPr>
            <a:cxnSpLocks/>
          </p:cNvCxnSpPr>
          <p:nvPr/>
        </p:nvCxnSpPr>
        <p:spPr>
          <a:xfrm rot="5400000">
            <a:off x="8316723"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41633B-E0FD-B6CD-3B01-814648A211FE}"/>
              </a:ext>
            </a:extLst>
          </p:cNvPr>
          <p:cNvCxnSpPr>
            <a:cxnSpLocks/>
          </p:cNvCxnSpPr>
          <p:nvPr/>
        </p:nvCxnSpPr>
        <p:spPr>
          <a:xfrm rot="5400000">
            <a:off x="7329034"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DC46CC7-6CD1-3F90-25DD-1A07452BE47B}"/>
              </a:ext>
            </a:extLst>
          </p:cNvPr>
          <p:cNvCxnSpPr>
            <a:cxnSpLocks/>
          </p:cNvCxnSpPr>
          <p:nvPr/>
        </p:nvCxnSpPr>
        <p:spPr>
          <a:xfrm rot="5400000">
            <a:off x="6341344"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0DA9FCD-606D-35D2-1D59-16A57F66AB2C}"/>
              </a:ext>
            </a:extLst>
          </p:cNvPr>
          <p:cNvCxnSpPr>
            <a:cxnSpLocks/>
          </p:cNvCxnSpPr>
          <p:nvPr/>
        </p:nvCxnSpPr>
        <p:spPr>
          <a:xfrm rot="5400000">
            <a:off x="5353654" y="48168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CDDD264-849A-A139-33CA-8917D65E03ED}"/>
              </a:ext>
            </a:extLst>
          </p:cNvPr>
          <p:cNvCxnSpPr>
            <a:cxnSpLocks/>
          </p:cNvCxnSpPr>
          <p:nvPr/>
        </p:nvCxnSpPr>
        <p:spPr>
          <a:xfrm rot="10800000">
            <a:off x="5161566" y="4691419"/>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A60D42E-93D3-7406-9E24-44280C280765}"/>
              </a:ext>
            </a:extLst>
          </p:cNvPr>
          <p:cNvCxnSpPr>
            <a:cxnSpLocks/>
          </p:cNvCxnSpPr>
          <p:nvPr/>
        </p:nvCxnSpPr>
        <p:spPr>
          <a:xfrm rot="10800000">
            <a:off x="5161566" y="3439981"/>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4F8D6E3-7825-DC71-E54E-D70DF0364268}"/>
              </a:ext>
            </a:extLst>
          </p:cNvPr>
          <p:cNvCxnSpPr>
            <a:cxnSpLocks/>
          </p:cNvCxnSpPr>
          <p:nvPr/>
        </p:nvCxnSpPr>
        <p:spPr>
          <a:xfrm rot="10800000">
            <a:off x="5161566" y="2814262"/>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34F2086-AB0D-57B7-5158-2828DE44764E}"/>
              </a:ext>
            </a:extLst>
          </p:cNvPr>
          <p:cNvCxnSpPr>
            <a:cxnSpLocks/>
          </p:cNvCxnSpPr>
          <p:nvPr/>
        </p:nvCxnSpPr>
        <p:spPr>
          <a:xfrm rot="10800000">
            <a:off x="5161566" y="2188543"/>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F5437A68-5A18-E6CB-5B83-B40774A8D277}"/>
              </a:ext>
            </a:extLst>
          </p:cNvPr>
          <p:cNvSpPr txBox="1"/>
          <p:nvPr/>
        </p:nvSpPr>
        <p:spPr>
          <a:xfrm>
            <a:off x="4931595" y="4796598"/>
            <a:ext cx="882710" cy="246221"/>
          </a:xfrm>
          <a:prstGeom prst="rect">
            <a:avLst/>
          </a:prstGeom>
          <a:noFill/>
        </p:spPr>
        <p:txBody>
          <a:bodyPr wrap="square" rtlCol="0">
            <a:spAutoFit/>
          </a:bodyPr>
          <a:lstStyle/>
          <a:p>
            <a:pPr algn="ctr"/>
            <a:r>
              <a:rPr lang="en-GB" sz="1000" noProof="0">
                <a:solidFill>
                  <a:schemeClr val="tx2"/>
                </a:solidFill>
              </a:rPr>
              <a:t>1990</a:t>
            </a:r>
          </a:p>
        </p:txBody>
      </p:sp>
      <p:sp>
        <p:nvSpPr>
          <p:cNvPr id="59" name="TextBox 58">
            <a:extLst>
              <a:ext uri="{FF2B5EF4-FFF2-40B4-BE49-F238E27FC236}">
                <a16:creationId xmlns:a16="http://schemas.microsoft.com/office/drawing/2014/main" id="{F781A880-297B-954C-DAF0-30F047761DF1}"/>
              </a:ext>
            </a:extLst>
          </p:cNvPr>
          <p:cNvSpPr txBox="1"/>
          <p:nvPr/>
        </p:nvSpPr>
        <p:spPr>
          <a:xfrm>
            <a:off x="5920662" y="4796598"/>
            <a:ext cx="882710" cy="246221"/>
          </a:xfrm>
          <a:prstGeom prst="rect">
            <a:avLst/>
          </a:prstGeom>
          <a:noFill/>
        </p:spPr>
        <p:txBody>
          <a:bodyPr wrap="square" rtlCol="0">
            <a:spAutoFit/>
          </a:bodyPr>
          <a:lstStyle/>
          <a:p>
            <a:pPr algn="ctr"/>
            <a:r>
              <a:rPr lang="en-GB" sz="1000" noProof="0">
                <a:solidFill>
                  <a:schemeClr val="tx2"/>
                </a:solidFill>
              </a:rPr>
              <a:t>2000</a:t>
            </a:r>
          </a:p>
        </p:txBody>
      </p:sp>
      <p:sp>
        <p:nvSpPr>
          <p:cNvPr id="60" name="TextBox 59">
            <a:extLst>
              <a:ext uri="{FF2B5EF4-FFF2-40B4-BE49-F238E27FC236}">
                <a16:creationId xmlns:a16="http://schemas.microsoft.com/office/drawing/2014/main" id="{E201E8BC-9E0E-88EB-BDC6-CFDC8C2CA8E0}"/>
              </a:ext>
            </a:extLst>
          </p:cNvPr>
          <p:cNvSpPr txBox="1"/>
          <p:nvPr/>
        </p:nvSpPr>
        <p:spPr>
          <a:xfrm>
            <a:off x="6909729" y="4796598"/>
            <a:ext cx="882710" cy="246221"/>
          </a:xfrm>
          <a:prstGeom prst="rect">
            <a:avLst/>
          </a:prstGeom>
          <a:noFill/>
        </p:spPr>
        <p:txBody>
          <a:bodyPr wrap="square" rtlCol="0">
            <a:spAutoFit/>
          </a:bodyPr>
          <a:lstStyle/>
          <a:p>
            <a:pPr algn="ctr"/>
            <a:r>
              <a:rPr lang="en-GB" sz="1000" noProof="0">
                <a:solidFill>
                  <a:schemeClr val="tx2"/>
                </a:solidFill>
              </a:rPr>
              <a:t>2010</a:t>
            </a:r>
          </a:p>
        </p:txBody>
      </p:sp>
      <p:sp>
        <p:nvSpPr>
          <p:cNvPr id="61" name="TextBox 60">
            <a:extLst>
              <a:ext uri="{FF2B5EF4-FFF2-40B4-BE49-F238E27FC236}">
                <a16:creationId xmlns:a16="http://schemas.microsoft.com/office/drawing/2014/main" id="{B4D208B8-9C05-3527-4111-404F49A8AB0F}"/>
              </a:ext>
            </a:extLst>
          </p:cNvPr>
          <p:cNvSpPr txBox="1"/>
          <p:nvPr/>
        </p:nvSpPr>
        <p:spPr>
          <a:xfrm rot="16200000">
            <a:off x="3397304" y="3280871"/>
            <a:ext cx="2772995" cy="246221"/>
          </a:xfrm>
          <a:prstGeom prst="rect">
            <a:avLst/>
          </a:prstGeom>
          <a:noFill/>
        </p:spPr>
        <p:txBody>
          <a:bodyPr wrap="square" rtlCol="0">
            <a:spAutoFit/>
          </a:bodyPr>
          <a:lstStyle/>
          <a:p>
            <a:pPr algn="ctr"/>
            <a:r>
              <a:rPr lang="en-GB" sz="1000" b="1" noProof="0">
                <a:solidFill>
                  <a:schemeClr val="tx2"/>
                </a:solidFill>
              </a:rPr>
              <a:t>ASIR per 100,000</a:t>
            </a:r>
          </a:p>
        </p:txBody>
      </p:sp>
      <p:cxnSp>
        <p:nvCxnSpPr>
          <p:cNvPr id="62" name="Straight Connector 61">
            <a:extLst>
              <a:ext uri="{FF2B5EF4-FFF2-40B4-BE49-F238E27FC236}">
                <a16:creationId xmlns:a16="http://schemas.microsoft.com/office/drawing/2014/main" id="{915BEC15-E126-0CD7-681D-DBAF8F8EFA0C}"/>
              </a:ext>
            </a:extLst>
          </p:cNvPr>
          <p:cNvCxnSpPr>
            <a:cxnSpLocks/>
          </p:cNvCxnSpPr>
          <p:nvPr/>
        </p:nvCxnSpPr>
        <p:spPr>
          <a:xfrm rot="10800000">
            <a:off x="5161566" y="4065700"/>
            <a:ext cx="5277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FB4CF924-8658-3456-B061-1699722E1050}"/>
              </a:ext>
            </a:extLst>
          </p:cNvPr>
          <p:cNvSpPr txBox="1"/>
          <p:nvPr/>
        </p:nvSpPr>
        <p:spPr>
          <a:xfrm>
            <a:off x="4353008" y="2066008"/>
            <a:ext cx="882710" cy="246221"/>
          </a:xfrm>
          <a:prstGeom prst="rect">
            <a:avLst/>
          </a:prstGeom>
          <a:noFill/>
        </p:spPr>
        <p:txBody>
          <a:bodyPr wrap="square" rtlCol="0">
            <a:spAutoFit/>
          </a:bodyPr>
          <a:lstStyle/>
          <a:p>
            <a:pPr algn="r"/>
            <a:r>
              <a:rPr lang="en-GB" sz="1000" noProof="0">
                <a:solidFill>
                  <a:schemeClr val="tx2"/>
                </a:solidFill>
              </a:rPr>
              <a:t>16.5</a:t>
            </a:r>
          </a:p>
        </p:txBody>
      </p:sp>
      <p:sp>
        <p:nvSpPr>
          <p:cNvPr id="64" name="TextBox 63">
            <a:extLst>
              <a:ext uri="{FF2B5EF4-FFF2-40B4-BE49-F238E27FC236}">
                <a16:creationId xmlns:a16="http://schemas.microsoft.com/office/drawing/2014/main" id="{FDDDD385-A662-EC56-BFFA-7AD4B32DBA91}"/>
              </a:ext>
            </a:extLst>
          </p:cNvPr>
          <p:cNvSpPr txBox="1"/>
          <p:nvPr/>
        </p:nvSpPr>
        <p:spPr>
          <a:xfrm>
            <a:off x="4353008" y="2689589"/>
            <a:ext cx="882710" cy="246221"/>
          </a:xfrm>
          <a:prstGeom prst="rect">
            <a:avLst/>
          </a:prstGeom>
          <a:noFill/>
        </p:spPr>
        <p:txBody>
          <a:bodyPr wrap="square" rtlCol="0">
            <a:spAutoFit/>
          </a:bodyPr>
          <a:lstStyle/>
          <a:p>
            <a:pPr algn="r"/>
            <a:r>
              <a:rPr lang="en-GB" sz="1000" noProof="0">
                <a:solidFill>
                  <a:schemeClr val="tx2"/>
                </a:solidFill>
              </a:rPr>
              <a:t>16.0</a:t>
            </a:r>
          </a:p>
        </p:txBody>
      </p:sp>
      <p:sp>
        <p:nvSpPr>
          <p:cNvPr id="65" name="TextBox 64">
            <a:extLst>
              <a:ext uri="{FF2B5EF4-FFF2-40B4-BE49-F238E27FC236}">
                <a16:creationId xmlns:a16="http://schemas.microsoft.com/office/drawing/2014/main" id="{3950F8CB-378C-D256-934E-C46041D0C4D0}"/>
              </a:ext>
            </a:extLst>
          </p:cNvPr>
          <p:cNvSpPr txBox="1"/>
          <p:nvPr/>
        </p:nvSpPr>
        <p:spPr>
          <a:xfrm>
            <a:off x="4353008" y="3936751"/>
            <a:ext cx="882710" cy="246221"/>
          </a:xfrm>
          <a:prstGeom prst="rect">
            <a:avLst/>
          </a:prstGeom>
          <a:noFill/>
        </p:spPr>
        <p:txBody>
          <a:bodyPr wrap="square" rtlCol="0">
            <a:spAutoFit/>
          </a:bodyPr>
          <a:lstStyle/>
          <a:p>
            <a:pPr algn="r"/>
            <a:r>
              <a:rPr lang="en-GB" sz="1000" noProof="0">
                <a:solidFill>
                  <a:schemeClr val="tx2"/>
                </a:solidFill>
              </a:rPr>
              <a:t>15.0</a:t>
            </a:r>
          </a:p>
        </p:txBody>
      </p:sp>
      <p:sp>
        <p:nvSpPr>
          <p:cNvPr id="66" name="TextBox 65">
            <a:extLst>
              <a:ext uri="{FF2B5EF4-FFF2-40B4-BE49-F238E27FC236}">
                <a16:creationId xmlns:a16="http://schemas.microsoft.com/office/drawing/2014/main" id="{99A58605-930E-6FA8-3910-A11A05640FAD}"/>
              </a:ext>
            </a:extLst>
          </p:cNvPr>
          <p:cNvSpPr txBox="1"/>
          <p:nvPr/>
        </p:nvSpPr>
        <p:spPr>
          <a:xfrm>
            <a:off x="4353008" y="4560332"/>
            <a:ext cx="882710" cy="246221"/>
          </a:xfrm>
          <a:prstGeom prst="rect">
            <a:avLst/>
          </a:prstGeom>
          <a:noFill/>
        </p:spPr>
        <p:txBody>
          <a:bodyPr wrap="square" rtlCol="0">
            <a:spAutoFit/>
          </a:bodyPr>
          <a:lstStyle/>
          <a:p>
            <a:pPr algn="r"/>
            <a:r>
              <a:rPr lang="en-GB" sz="1000" noProof="0">
                <a:solidFill>
                  <a:schemeClr val="tx2"/>
                </a:solidFill>
              </a:rPr>
              <a:t>14.5</a:t>
            </a:r>
          </a:p>
        </p:txBody>
      </p:sp>
      <p:sp>
        <p:nvSpPr>
          <p:cNvPr id="67" name="TextBox 66">
            <a:extLst>
              <a:ext uri="{FF2B5EF4-FFF2-40B4-BE49-F238E27FC236}">
                <a16:creationId xmlns:a16="http://schemas.microsoft.com/office/drawing/2014/main" id="{2E972C81-0900-0F73-9D42-91DCDAFFB5B8}"/>
              </a:ext>
            </a:extLst>
          </p:cNvPr>
          <p:cNvSpPr txBox="1"/>
          <p:nvPr/>
        </p:nvSpPr>
        <p:spPr>
          <a:xfrm>
            <a:off x="4353008" y="3313170"/>
            <a:ext cx="882710" cy="246221"/>
          </a:xfrm>
          <a:prstGeom prst="rect">
            <a:avLst/>
          </a:prstGeom>
          <a:noFill/>
        </p:spPr>
        <p:txBody>
          <a:bodyPr wrap="square" rtlCol="0">
            <a:spAutoFit/>
          </a:bodyPr>
          <a:lstStyle/>
          <a:p>
            <a:pPr algn="r"/>
            <a:r>
              <a:rPr lang="en-GB" sz="1000" noProof="0">
                <a:solidFill>
                  <a:schemeClr val="tx2"/>
                </a:solidFill>
              </a:rPr>
              <a:t>15.5</a:t>
            </a:r>
          </a:p>
        </p:txBody>
      </p:sp>
      <p:sp>
        <p:nvSpPr>
          <p:cNvPr id="68" name="TextBox 67">
            <a:extLst>
              <a:ext uri="{FF2B5EF4-FFF2-40B4-BE49-F238E27FC236}">
                <a16:creationId xmlns:a16="http://schemas.microsoft.com/office/drawing/2014/main" id="{ABB0663C-D47C-1ABA-79F6-E0E40821B76F}"/>
              </a:ext>
            </a:extLst>
          </p:cNvPr>
          <p:cNvSpPr txBox="1"/>
          <p:nvPr/>
        </p:nvSpPr>
        <p:spPr>
          <a:xfrm>
            <a:off x="5224497" y="4935899"/>
            <a:ext cx="3368606" cy="246221"/>
          </a:xfrm>
          <a:prstGeom prst="rect">
            <a:avLst/>
          </a:prstGeom>
          <a:noFill/>
        </p:spPr>
        <p:txBody>
          <a:bodyPr wrap="square" rtlCol="0">
            <a:spAutoFit/>
          </a:bodyPr>
          <a:lstStyle/>
          <a:p>
            <a:pPr algn="ctr"/>
            <a:r>
              <a:rPr lang="en-GB" sz="1000" b="1" noProof="0">
                <a:solidFill>
                  <a:schemeClr val="tx2"/>
                </a:solidFill>
              </a:rPr>
              <a:t>Year</a:t>
            </a:r>
          </a:p>
        </p:txBody>
      </p:sp>
      <p:sp>
        <p:nvSpPr>
          <p:cNvPr id="69" name="TextBox 68">
            <a:extLst>
              <a:ext uri="{FF2B5EF4-FFF2-40B4-BE49-F238E27FC236}">
                <a16:creationId xmlns:a16="http://schemas.microsoft.com/office/drawing/2014/main" id="{665C7632-00EA-6853-58AB-A16DD4144C8D}"/>
              </a:ext>
            </a:extLst>
          </p:cNvPr>
          <p:cNvSpPr txBox="1"/>
          <p:nvPr/>
        </p:nvSpPr>
        <p:spPr>
          <a:xfrm>
            <a:off x="7900369" y="4796598"/>
            <a:ext cx="882710" cy="246221"/>
          </a:xfrm>
          <a:prstGeom prst="rect">
            <a:avLst/>
          </a:prstGeom>
          <a:noFill/>
        </p:spPr>
        <p:txBody>
          <a:bodyPr wrap="square" rtlCol="0">
            <a:spAutoFit/>
          </a:bodyPr>
          <a:lstStyle/>
          <a:p>
            <a:pPr algn="ctr"/>
            <a:r>
              <a:rPr lang="en-GB" sz="1000" noProof="0">
                <a:solidFill>
                  <a:schemeClr val="tx2"/>
                </a:solidFill>
              </a:rPr>
              <a:t>2020</a:t>
            </a:r>
          </a:p>
        </p:txBody>
      </p:sp>
      <p:grpSp>
        <p:nvGrpSpPr>
          <p:cNvPr id="101" name="Group 100">
            <a:extLst>
              <a:ext uri="{FF2B5EF4-FFF2-40B4-BE49-F238E27FC236}">
                <a16:creationId xmlns:a16="http://schemas.microsoft.com/office/drawing/2014/main" id="{3B456A12-0637-2F6F-7B8D-31E9756B9CB0}"/>
              </a:ext>
            </a:extLst>
          </p:cNvPr>
          <p:cNvGrpSpPr/>
          <p:nvPr/>
        </p:nvGrpSpPr>
        <p:grpSpPr>
          <a:xfrm>
            <a:off x="1126122" y="5201718"/>
            <a:ext cx="7151035" cy="195612"/>
            <a:chOff x="1509669" y="166726"/>
            <a:chExt cx="7151035" cy="195612"/>
          </a:xfrm>
        </p:grpSpPr>
        <p:grpSp>
          <p:nvGrpSpPr>
            <p:cNvPr id="96" name="Group 95">
              <a:extLst>
                <a:ext uri="{FF2B5EF4-FFF2-40B4-BE49-F238E27FC236}">
                  <a16:creationId xmlns:a16="http://schemas.microsoft.com/office/drawing/2014/main" id="{BA809B91-F6C9-A3B6-2538-DF118569500B}"/>
                </a:ext>
              </a:extLst>
            </p:cNvPr>
            <p:cNvGrpSpPr/>
            <p:nvPr/>
          </p:nvGrpSpPr>
          <p:grpSpPr>
            <a:xfrm>
              <a:off x="1509669" y="177672"/>
              <a:ext cx="818567" cy="184666"/>
              <a:chOff x="1509669" y="177672"/>
              <a:chExt cx="818567" cy="184666"/>
            </a:xfrm>
          </p:grpSpPr>
          <p:sp>
            <p:nvSpPr>
              <p:cNvPr id="71" name="TextBox 70">
                <a:extLst>
                  <a:ext uri="{FF2B5EF4-FFF2-40B4-BE49-F238E27FC236}">
                    <a16:creationId xmlns:a16="http://schemas.microsoft.com/office/drawing/2014/main" id="{BEC14B24-33A8-29EA-D0D8-CBCF710A33E5}"/>
                  </a:ext>
                </a:extLst>
              </p:cNvPr>
              <p:cNvSpPr txBox="1"/>
              <p:nvPr/>
            </p:nvSpPr>
            <p:spPr>
              <a:xfrm>
                <a:off x="1757877" y="177672"/>
                <a:ext cx="570359" cy="184666"/>
              </a:xfrm>
              <a:prstGeom prst="rect">
                <a:avLst/>
              </a:prstGeom>
              <a:noFill/>
            </p:spPr>
            <p:txBody>
              <a:bodyPr wrap="square" lIns="36000" tIns="0" rIns="36000" bIns="0" rtlCol="0">
                <a:spAutoFit/>
              </a:bodyPr>
              <a:lstStyle/>
              <a:p>
                <a:r>
                  <a:rPr lang="en-GB" sz="1200" noProof="0">
                    <a:solidFill>
                      <a:schemeClr val="tx2"/>
                    </a:solidFill>
                  </a:rPr>
                  <a:t>Global</a:t>
                </a:r>
              </a:p>
            </p:txBody>
          </p:sp>
          <p:grpSp>
            <p:nvGrpSpPr>
              <p:cNvPr id="75" name="Group 74">
                <a:extLst>
                  <a:ext uri="{FF2B5EF4-FFF2-40B4-BE49-F238E27FC236}">
                    <a16:creationId xmlns:a16="http://schemas.microsoft.com/office/drawing/2014/main" id="{7D01C4EC-509F-2D02-715E-06A2B3A60DC9}"/>
                  </a:ext>
                </a:extLst>
              </p:cNvPr>
              <p:cNvGrpSpPr/>
              <p:nvPr/>
            </p:nvGrpSpPr>
            <p:grpSpPr>
              <a:xfrm>
                <a:off x="1509669" y="221175"/>
                <a:ext cx="216000" cy="72000"/>
                <a:chOff x="1509669" y="221175"/>
                <a:chExt cx="216000" cy="72000"/>
              </a:xfrm>
            </p:grpSpPr>
            <p:cxnSp>
              <p:nvCxnSpPr>
                <p:cNvPr id="73" name="Straight Connector 72">
                  <a:extLst>
                    <a:ext uri="{FF2B5EF4-FFF2-40B4-BE49-F238E27FC236}">
                      <a16:creationId xmlns:a16="http://schemas.microsoft.com/office/drawing/2014/main" id="{B45275B8-E176-DA3A-7118-30A3360C2A48}"/>
                    </a:ext>
                  </a:extLst>
                </p:cNvPr>
                <p:cNvCxnSpPr>
                  <a:cxnSpLocks/>
                </p:cNvCxnSpPr>
                <p:nvPr/>
              </p:nvCxnSpPr>
              <p:spPr>
                <a:xfrm>
                  <a:off x="1509669" y="257175"/>
                  <a:ext cx="216000" cy="0"/>
                </a:xfrm>
                <a:prstGeom prst="line">
                  <a:avLst/>
                </a:prstGeom>
                <a:ln w="19050">
                  <a:solidFill>
                    <a:srgbClr val="006DC2"/>
                  </a:solidFill>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E853D7D9-7F41-CC02-C9A1-E32C2B2BCFD5}"/>
                    </a:ext>
                  </a:extLst>
                </p:cNvPr>
                <p:cNvSpPr/>
                <p:nvPr/>
              </p:nvSpPr>
              <p:spPr>
                <a:xfrm>
                  <a:off x="1581669" y="221175"/>
                  <a:ext cx="72000" cy="72000"/>
                </a:xfrm>
                <a:prstGeom prst="ellipse">
                  <a:avLst/>
                </a:prstGeom>
                <a:solidFill>
                  <a:srgbClr val="006DC2"/>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grpSp>
          <p:nvGrpSpPr>
            <p:cNvPr id="95" name="Group 94">
              <a:extLst>
                <a:ext uri="{FF2B5EF4-FFF2-40B4-BE49-F238E27FC236}">
                  <a16:creationId xmlns:a16="http://schemas.microsoft.com/office/drawing/2014/main" id="{0A07EFE1-4CEC-F5AB-25D2-A65ACCE5FB02}"/>
                </a:ext>
              </a:extLst>
            </p:cNvPr>
            <p:cNvGrpSpPr/>
            <p:nvPr/>
          </p:nvGrpSpPr>
          <p:grpSpPr>
            <a:xfrm>
              <a:off x="2408550" y="174346"/>
              <a:ext cx="1445486" cy="184666"/>
              <a:chOff x="2390736" y="174346"/>
              <a:chExt cx="1445486" cy="184666"/>
            </a:xfrm>
          </p:grpSpPr>
          <p:sp>
            <p:nvSpPr>
              <p:cNvPr id="70" name="TextBox 69">
                <a:extLst>
                  <a:ext uri="{FF2B5EF4-FFF2-40B4-BE49-F238E27FC236}">
                    <a16:creationId xmlns:a16="http://schemas.microsoft.com/office/drawing/2014/main" id="{F3E76D81-1338-A2B5-714E-E886F5BD2EF3}"/>
                  </a:ext>
                </a:extLst>
              </p:cNvPr>
              <p:cNvSpPr txBox="1"/>
              <p:nvPr/>
            </p:nvSpPr>
            <p:spPr>
              <a:xfrm>
                <a:off x="2651594" y="174346"/>
                <a:ext cx="1184628" cy="184666"/>
              </a:xfrm>
              <a:prstGeom prst="rect">
                <a:avLst/>
              </a:prstGeom>
              <a:noFill/>
            </p:spPr>
            <p:txBody>
              <a:bodyPr wrap="square" lIns="36000" tIns="0" rIns="36000" bIns="0" rtlCol="0">
                <a:spAutoFit/>
              </a:bodyPr>
              <a:lstStyle/>
              <a:p>
                <a:r>
                  <a:rPr lang="en-GB" sz="1200" noProof="0">
                    <a:solidFill>
                      <a:schemeClr val="tx2"/>
                    </a:solidFill>
                  </a:rPr>
                  <a:t>High-middle SDI</a:t>
                </a:r>
              </a:p>
            </p:txBody>
          </p:sp>
          <p:grpSp>
            <p:nvGrpSpPr>
              <p:cNvPr id="76" name="Group 75">
                <a:extLst>
                  <a:ext uri="{FF2B5EF4-FFF2-40B4-BE49-F238E27FC236}">
                    <a16:creationId xmlns:a16="http://schemas.microsoft.com/office/drawing/2014/main" id="{A44186E6-D80F-FA7A-8B71-17748E876F86}"/>
                  </a:ext>
                </a:extLst>
              </p:cNvPr>
              <p:cNvGrpSpPr/>
              <p:nvPr/>
            </p:nvGrpSpPr>
            <p:grpSpPr>
              <a:xfrm>
                <a:off x="2390736" y="221175"/>
                <a:ext cx="216000" cy="72000"/>
                <a:chOff x="1509669" y="221175"/>
                <a:chExt cx="216000" cy="72000"/>
              </a:xfrm>
            </p:grpSpPr>
            <p:cxnSp>
              <p:nvCxnSpPr>
                <p:cNvPr id="77" name="Straight Connector 76">
                  <a:extLst>
                    <a:ext uri="{FF2B5EF4-FFF2-40B4-BE49-F238E27FC236}">
                      <a16:creationId xmlns:a16="http://schemas.microsoft.com/office/drawing/2014/main" id="{311C7A31-3BAF-416C-0A32-CAE3647960C5}"/>
                    </a:ext>
                  </a:extLst>
                </p:cNvPr>
                <p:cNvCxnSpPr>
                  <a:cxnSpLocks/>
                </p:cNvCxnSpPr>
                <p:nvPr/>
              </p:nvCxnSpPr>
              <p:spPr>
                <a:xfrm>
                  <a:off x="1509669" y="257175"/>
                  <a:ext cx="216000" cy="0"/>
                </a:xfrm>
                <a:prstGeom prst="line">
                  <a:avLst/>
                </a:prstGeom>
                <a:ln w="19050">
                  <a:solidFill>
                    <a:srgbClr val="EDC009"/>
                  </a:solidFill>
                </a:ln>
              </p:spPr>
              <p:style>
                <a:lnRef idx="1">
                  <a:schemeClr val="accent1"/>
                </a:lnRef>
                <a:fillRef idx="0">
                  <a:schemeClr val="accent1"/>
                </a:fillRef>
                <a:effectRef idx="0">
                  <a:schemeClr val="accent1"/>
                </a:effectRef>
                <a:fontRef idx="minor">
                  <a:schemeClr val="tx1"/>
                </a:fontRef>
              </p:style>
            </p:cxnSp>
            <p:sp>
              <p:nvSpPr>
                <p:cNvPr id="78" name="Oval 77">
                  <a:extLst>
                    <a:ext uri="{FF2B5EF4-FFF2-40B4-BE49-F238E27FC236}">
                      <a16:creationId xmlns:a16="http://schemas.microsoft.com/office/drawing/2014/main" id="{97F8BA21-6226-C4B6-2D7F-CE7A3DE7D790}"/>
                    </a:ext>
                  </a:extLst>
                </p:cNvPr>
                <p:cNvSpPr/>
                <p:nvPr/>
              </p:nvSpPr>
              <p:spPr>
                <a:xfrm>
                  <a:off x="1581669" y="221175"/>
                  <a:ext cx="72000" cy="72000"/>
                </a:xfrm>
                <a:prstGeom prst="ellipse">
                  <a:avLst/>
                </a:prstGeom>
                <a:solidFill>
                  <a:srgbClr val="EDC00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grpSp>
          <p:nvGrpSpPr>
            <p:cNvPr id="97" name="Group 96">
              <a:extLst>
                <a:ext uri="{FF2B5EF4-FFF2-40B4-BE49-F238E27FC236}">
                  <a16:creationId xmlns:a16="http://schemas.microsoft.com/office/drawing/2014/main" id="{872BA66F-2BBA-12D2-0470-6290F0845716}"/>
                </a:ext>
              </a:extLst>
            </p:cNvPr>
            <p:cNvGrpSpPr/>
            <p:nvPr/>
          </p:nvGrpSpPr>
          <p:grpSpPr>
            <a:xfrm>
              <a:off x="3934350" y="174346"/>
              <a:ext cx="952263" cy="184666"/>
              <a:chOff x="4055133" y="174346"/>
              <a:chExt cx="952263" cy="184666"/>
            </a:xfrm>
          </p:grpSpPr>
          <p:grpSp>
            <p:nvGrpSpPr>
              <p:cNvPr id="79" name="Group 78">
                <a:extLst>
                  <a:ext uri="{FF2B5EF4-FFF2-40B4-BE49-F238E27FC236}">
                    <a16:creationId xmlns:a16="http://schemas.microsoft.com/office/drawing/2014/main" id="{BD893D49-61B5-4902-54F4-790CBD599EB6}"/>
                  </a:ext>
                </a:extLst>
              </p:cNvPr>
              <p:cNvGrpSpPr/>
              <p:nvPr/>
            </p:nvGrpSpPr>
            <p:grpSpPr>
              <a:xfrm>
                <a:off x="4055133" y="221175"/>
                <a:ext cx="216000" cy="72000"/>
                <a:chOff x="1509669" y="221175"/>
                <a:chExt cx="216000" cy="72000"/>
              </a:xfrm>
            </p:grpSpPr>
            <p:cxnSp>
              <p:nvCxnSpPr>
                <p:cNvPr id="80" name="Straight Connector 79">
                  <a:extLst>
                    <a:ext uri="{FF2B5EF4-FFF2-40B4-BE49-F238E27FC236}">
                      <a16:creationId xmlns:a16="http://schemas.microsoft.com/office/drawing/2014/main" id="{92B2AC4E-E733-4CF8-FAE1-917DF8D5C1F2}"/>
                    </a:ext>
                  </a:extLst>
                </p:cNvPr>
                <p:cNvCxnSpPr>
                  <a:cxnSpLocks/>
                </p:cNvCxnSpPr>
                <p:nvPr/>
              </p:nvCxnSpPr>
              <p:spPr>
                <a:xfrm>
                  <a:off x="1509669" y="257175"/>
                  <a:ext cx="216000" cy="0"/>
                </a:xfrm>
                <a:prstGeom prst="line">
                  <a:avLst/>
                </a:prstGeom>
                <a:ln w="19050">
                  <a:solidFill>
                    <a:srgbClr val="878787"/>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5AF158AE-81FF-7DC7-CEC7-1724A2F26192}"/>
                    </a:ext>
                  </a:extLst>
                </p:cNvPr>
                <p:cNvSpPr/>
                <p:nvPr/>
              </p:nvSpPr>
              <p:spPr>
                <a:xfrm>
                  <a:off x="1581669" y="221175"/>
                  <a:ext cx="72000" cy="72000"/>
                </a:xfrm>
                <a:prstGeom prst="ellipse">
                  <a:avLst/>
                </a:prstGeom>
                <a:solidFill>
                  <a:srgbClr val="87878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1" name="TextBox 90">
                <a:extLst>
                  <a:ext uri="{FF2B5EF4-FFF2-40B4-BE49-F238E27FC236}">
                    <a16:creationId xmlns:a16="http://schemas.microsoft.com/office/drawing/2014/main" id="{F42127F5-926E-33C6-43C3-517451DB7615}"/>
                  </a:ext>
                </a:extLst>
              </p:cNvPr>
              <p:cNvSpPr txBox="1"/>
              <p:nvPr/>
            </p:nvSpPr>
            <p:spPr>
              <a:xfrm>
                <a:off x="4311474" y="174346"/>
                <a:ext cx="695922" cy="184666"/>
              </a:xfrm>
              <a:prstGeom prst="rect">
                <a:avLst/>
              </a:prstGeom>
              <a:noFill/>
            </p:spPr>
            <p:txBody>
              <a:bodyPr wrap="square" lIns="36000" tIns="0" rIns="36000" bIns="0" rtlCol="0">
                <a:spAutoFit/>
              </a:bodyPr>
              <a:lstStyle/>
              <a:p>
                <a:r>
                  <a:rPr lang="en-GB" sz="1200" noProof="0">
                    <a:solidFill>
                      <a:schemeClr val="tx2"/>
                    </a:solidFill>
                  </a:rPr>
                  <a:t>High SDI</a:t>
                </a:r>
              </a:p>
            </p:txBody>
          </p:sp>
        </p:grpSp>
        <p:grpSp>
          <p:nvGrpSpPr>
            <p:cNvPr id="98" name="Group 97">
              <a:extLst>
                <a:ext uri="{FF2B5EF4-FFF2-40B4-BE49-F238E27FC236}">
                  <a16:creationId xmlns:a16="http://schemas.microsoft.com/office/drawing/2014/main" id="{F9E56A00-6B7C-2411-F148-8A64F34AA60A}"/>
                </a:ext>
              </a:extLst>
            </p:cNvPr>
            <p:cNvGrpSpPr/>
            <p:nvPr/>
          </p:nvGrpSpPr>
          <p:grpSpPr>
            <a:xfrm>
              <a:off x="4966927" y="174346"/>
              <a:ext cx="1425778" cy="184666"/>
              <a:chOff x="5065613" y="174346"/>
              <a:chExt cx="1425778" cy="184666"/>
            </a:xfrm>
          </p:grpSpPr>
          <p:grpSp>
            <p:nvGrpSpPr>
              <p:cNvPr id="82" name="Group 81">
                <a:extLst>
                  <a:ext uri="{FF2B5EF4-FFF2-40B4-BE49-F238E27FC236}">
                    <a16:creationId xmlns:a16="http://schemas.microsoft.com/office/drawing/2014/main" id="{DBCE6965-ED60-CC8E-4534-E1C81D80FE87}"/>
                  </a:ext>
                </a:extLst>
              </p:cNvPr>
              <p:cNvGrpSpPr/>
              <p:nvPr/>
            </p:nvGrpSpPr>
            <p:grpSpPr>
              <a:xfrm>
                <a:off x="5065613" y="221175"/>
                <a:ext cx="216000" cy="72000"/>
                <a:chOff x="1509669" y="221175"/>
                <a:chExt cx="216000" cy="72000"/>
              </a:xfrm>
            </p:grpSpPr>
            <p:cxnSp>
              <p:nvCxnSpPr>
                <p:cNvPr id="83" name="Straight Connector 82">
                  <a:extLst>
                    <a:ext uri="{FF2B5EF4-FFF2-40B4-BE49-F238E27FC236}">
                      <a16:creationId xmlns:a16="http://schemas.microsoft.com/office/drawing/2014/main" id="{AE39FBFB-D9DE-E623-6CD7-2547A2A1114F}"/>
                    </a:ext>
                  </a:extLst>
                </p:cNvPr>
                <p:cNvCxnSpPr>
                  <a:cxnSpLocks/>
                </p:cNvCxnSpPr>
                <p:nvPr/>
              </p:nvCxnSpPr>
              <p:spPr>
                <a:xfrm>
                  <a:off x="1509669" y="257175"/>
                  <a:ext cx="216000" cy="0"/>
                </a:xfrm>
                <a:prstGeom prst="line">
                  <a:avLst/>
                </a:prstGeom>
                <a:ln w="19050">
                  <a:solidFill>
                    <a:srgbClr val="CB564E"/>
                  </a:solidFill>
                </a:ln>
              </p:spPr>
              <p:style>
                <a:lnRef idx="1">
                  <a:schemeClr val="accent1"/>
                </a:lnRef>
                <a:fillRef idx="0">
                  <a:schemeClr val="accent1"/>
                </a:fillRef>
                <a:effectRef idx="0">
                  <a:schemeClr val="accent1"/>
                </a:effectRef>
                <a:fontRef idx="minor">
                  <a:schemeClr val="tx1"/>
                </a:fontRef>
              </p:style>
            </p:cxnSp>
            <p:sp>
              <p:nvSpPr>
                <p:cNvPr id="84" name="Oval 83">
                  <a:extLst>
                    <a:ext uri="{FF2B5EF4-FFF2-40B4-BE49-F238E27FC236}">
                      <a16:creationId xmlns:a16="http://schemas.microsoft.com/office/drawing/2014/main" id="{82309F1B-9718-F267-92E3-6A7595F9774A}"/>
                    </a:ext>
                  </a:extLst>
                </p:cNvPr>
                <p:cNvSpPr/>
                <p:nvPr/>
              </p:nvSpPr>
              <p:spPr>
                <a:xfrm>
                  <a:off x="1581669" y="221175"/>
                  <a:ext cx="72000" cy="72000"/>
                </a:xfrm>
                <a:prstGeom prst="ellipse">
                  <a:avLst/>
                </a:prstGeom>
                <a:solidFill>
                  <a:srgbClr val="CB564E"/>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2" name="TextBox 91">
                <a:extLst>
                  <a:ext uri="{FF2B5EF4-FFF2-40B4-BE49-F238E27FC236}">
                    <a16:creationId xmlns:a16="http://schemas.microsoft.com/office/drawing/2014/main" id="{DC925B8B-37E3-1468-3DE0-4D902C3C6D8A}"/>
                  </a:ext>
                </a:extLst>
              </p:cNvPr>
              <p:cNvSpPr txBox="1"/>
              <p:nvPr/>
            </p:nvSpPr>
            <p:spPr>
              <a:xfrm>
                <a:off x="5330753" y="174346"/>
                <a:ext cx="1160638" cy="184666"/>
              </a:xfrm>
              <a:prstGeom prst="rect">
                <a:avLst/>
              </a:prstGeom>
              <a:noFill/>
            </p:spPr>
            <p:txBody>
              <a:bodyPr wrap="square" lIns="36000" tIns="0" rIns="36000" bIns="0" rtlCol="0">
                <a:spAutoFit/>
              </a:bodyPr>
              <a:lstStyle/>
              <a:p>
                <a:r>
                  <a:rPr lang="en-GB" sz="1200" noProof="0">
                    <a:solidFill>
                      <a:schemeClr val="tx2"/>
                    </a:solidFill>
                  </a:rPr>
                  <a:t>Low-middle SDI</a:t>
                </a:r>
              </a:p>
            </p:txBody>
          </p:sp>
        </p:grpSp>
        <p:grpSp>
          <p:nvGrpSpPr>
            <p:cNvPr id="99" name="Group 98">
              <a:extLst>
                <a:ext uri="{FF2B5EF4-FFF2-40B4-BE49-F238E27FC236}">
                  <a16:creationId xmlns:a16="http://schemas.microsoft.com/office/drawing/2014/main" id="{3A8BDC9C-F95F-FF64-E08C-151BDD0C7112}"/>
                </a:ext>
              </a:extLst>
            </p:cNvPr>
            <p:cNvGrpSpPr/>
            <p:nvPr/>
          </p:nvGrpSpPr>
          <p:grpSpPr>
            <a:xfrm>
              <a:off x="6473019" y="166726"/>
              <a:ext cx="943353" cy="184666"/>
              <a:chOff x="6670940" y="166726"/>
              <a:chExt cx="943353" cy="184666"/>
            </a:xfrm>
          </p:grpSpPr>
          <p:grpSp>
            <p:nvGrpSpPr>
              <p:cNvPr id="85" name="Group 84">
                <a:extLst>
                  <a:ext uri="{FF2B5EF4-FFF2-40B4-BE49-F238E27FC236}">
                    <a16:creationId xmlns:a16="http://schemas.microsoft.com/office/drawing/2014/main" id="{542FFC3B-2373-D19C-9B0E-A8A685B84DF7}"/>
                  </a:ext>
                </a:extLst>
              </p:cNvPr>
              <p:cNvGrpSpPr/>
              <p:nvPr/>
            </p:nvGrpSpPr>
            <p:grpSpPr>
              <a:xfrm>
                <a:off x="6670940" y="221175"/>
                <a:ext cx="216000" cy="72000"/>
                <a:chOff x="1509669" y="221175"/>
                <a:chExt cx="216000" cy="72000"/>
              </a:xfrm>
            </p:grpSpPr>
            <p:cxnSp>
              <p:nvCxnSpPr>
                <p:cNvPr id="86" name="Straight Connector 85">
                  <a:extLst>
                    <a:ext uri="{FF2B5EF4-FFF2-40B4-BE49-F238E27FC236}">
                      <a16:creationId xmlns:a16="http://schemas.microsoft.com/office/drawing/2014/main" id="{E55E68F8-A750-20F7-3268-0BB6398CE70C}"/>
                    </a:ext>
                  </a:extLst>
                </p:cNvPr>
                <p:cNvCxnSpPr>
                  <a:cxnSpLocks/>
                </p:cNvCxnSpPr>
                <p:nvPr/>
              </p:nvCxnSpPr>
              <p:spPr>
                <a:xfrm>
                  <a:off x="1509669" y="257175"/>
                  <a:ext cx="216000" cy="0"/>
                </a:xfrm>
                <a:prstGeom prst="line">
                  <a:avLst/>
                </a:prstGeom>
                <a:ln w="19050">
                  <a:solidFill>
                    <a:srgbClr val="75A1D7"/>
                  </a:solidFill>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C9C5FAB5-7808-FFD9-E845-9F899C5F494B}"/>
                    </a:ext>
                  </a:extLst>
                </p:cNvPr>
                <p:cNvSpPr/>
                <p:nvPr/>
              </p:nvSpPr>
              <p:spPr>
                <a:xfrm>
                  <a:off x="1581669" y="221175"/>
                  <a:ext cx="72000" cy="72000"/>
                </a:xfrm>
                <a:prstGeom prst="ellipse">
                  <a:avLst/>
                </a:prstGeom>
                <a:solidFill>
                  <a:srgbClr val="75A1D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3" name="TextBox 92">
                <a:extLst>
                  <a:ext uri="{FF2B5EF4-FFF2-40B4-BE49-F238E27FC236}">
                    <a16:creationId xmlns:a16="http://schemas.microsoft.com/office/drawing/2014/main" id="{C43F55F9-ADC4-E638-E770-EE8963BB557F}"/>
                  </a:ext>
                </a:extLst>
              </p:cNvPr>
              <p:cNvSpPr txBox="1"/>
              <p:nvPr/>
            </p:nvSpPr>
            <p:spPr>
              <a:xfrm>
                <a:off x="6936223" y="166726"/>
                <a:ext cx="678070" cy="184666"/>
              </a:xfrm>
              <a:prstGeom prst="rect">
                <a:avLst/>
              </a:prstGeom>
              <a:noFill/>
            </p:spPr>
            <p:txBody>
              <a:bodyPr wrap="square" lIns="36000" tIns="0" rIns="36000" bIns="0" rtlCol="0">
                <a:spAutoFit/>
              </a:bodyPr>
              <a:lstStyle/>
              <a:p>
                <a:r>
                  <a:rPr lang="en-GB" sz="1200" noProof="0">
                    <a:solidFill>
                      <a:schemeClr val="tx2"/>
                    </a:solidFill>
                  </a:rPr>
                  <a:t>Low SDI</a:t>
                </a:r>
              </a:p>
            </p:txBody>
          </p:sp>
        </p:grpSp>
        <p:grpSp>
          <p:nvGrpSpPr>
            <p:cNvPr id="100" name="Group 99">
              <a:extLst>
                <a:ext uri="{FF2B5EF4-FFF2-40B4-BE49-F238E27FC236}">
                  <a16:creationId xmlns:a16="http://schemas.microsoft.com/office/drawing/2014/main" id="{5BA6D148-4EA7-DA65-AF05-2D3A603071F5}"/>
                </a:ext>
              </a:extLst>
            </p:cNvPr>
            <p:cNvGrpSpPr/>
            <p:nvPr/>
          </p:nvGrpSpPr>
          <p:grpSpPr>
            <a:xfrm>
              <a:off x="7496685" y="174346"/>
              <a:ext cx="1164019" cy="184666"/>
              <a:chOff x="7684439" y="174346"/>
              <a:chExt cx="1164019" cy="184666"/>
            </a:xfrm>
          </p:grpSpPr>
          <p:grpSp>
            <p:nvGrpSpPr>
              <p:cNvPr id="88" name="Group 87">
                <a:extLst>
                  <a:ext uri="{FF2B5EF4-FFF2-40B4-BE49-F238E27FC236}">
                    <a16:creationId xmlns:a16="http://schemas.microsoft.com/office/drawing/2014/main" id="{82E6B085-248A-A057-FA66-379B07AD5279}"/>
                  </a:ext>
                </a:extLst>
              </p:cNvPr>
              <p:cNvGrpSpPr/>
              <p:nvPr/>
            </p:nvGrpSpPr>
            <p:grpSpPr>
              <a:xfrm>
                <a:off x="7684439" y="221175"/>
                <a:ext cx="216000" cy="72000"/>
                <a:chOff x="1509669" y="221175"/>
                <a:chExt cx="216000" cy="72000"/>
              </a:xfrm>
            </p:grpSpPr>
            <p:cxnSp>
              <p:nvCxnSpPr>
                <p:cNvPr id="89" name="Straight Connector 88">
                  <a:extLst>
                    <a:ext uri="{FF2B5EF4-FFF2-40B4-BE49-F238E27FC236}">
                      <a16:creationId xmlns:a16="http://schemas.microsoft.com/office/drawing/2014/main" id="{AC77E68D-43BE-C5D2-2063-17862F59FE4B}"/>
                    </a:ext>
                  </a:extLst>
                </p:cNvPr>
                <p:cNvCxnSpPr>
                  <a:cxnSpLocks/>
                </p:cNvCxnSpPr>
                <p:nvPr/>
              </p:nvCxnSpPr>
              <p:spPr>
                <a:xfrm>
                  <a:off x="1509669" y="257175"/>
                  <a:ext cx="216000" cy="0"/>
                </a:xfrm>
                <a:prstGeom prst="line">
                  <a:avLst/>
                </a:prstGeom>
                <a:ln w="19050">
                  <a:solidFill>
                    <a:srgbClr val="033D65"/>
                  </a:solidFill>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D515CD7-0966-A3A0-4BBF-DF4E8CF80648}"/>
                    </a:ext>
                  </a:extLst>
                </p:cNvPr>
                <p:cNvSpPr/>
                <p:nvPr/>
              </p:nvSpPr>
              <p:spPr>
                <a:xfrm>
                  <a:off x="1581669" y="221175"/>
                  <a:ext cx="72000" cy="72000"/>
                </a:xfrm>
                <a:prstGeom prst="ellipse">
                  <a:avLst/>
                </a:prstGeom>
                <a:solidFill>
                  <a:srgbClr val="033D65"/>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4" name="TextBox 93">
                <a:extLst>
                  <a:ext uri="{FF2B5EF4-FFF2-40B4-BE49-F238E27FC236}">
                    <a16:creationId xmlns:a16="http://schemas.microsoft.com/office/drawing/2014/main" id="{184CA046-BB38-0117-FE13-1C4FDA022FA9}"/>
                  </a:ext>
                </a:extLst>
              </p:cNvPr>
              <p:cNvSpPr txBox="1"/>
              <p:nvPr/>
            </p:nvSpPr>
            <p:spPr>
              <a:xfrm>
                <a:off x="7937895" y="174346"/>
                <a:ext cx="910563" cy="184666"/>
              </a:xfrm>
              <a:prstGeom prst="rect">
                <a:avLst/>
              </a:prstGeom>
              <a:noFill/>
            </p:spPr>
            <p:txBody>
              <a:bodyPr wrap="square" lIns="36000" tIns="0" rIns="36000" bIns="0" rtlCol="0">
                <a:spAutoFit/>
              </a:bodyPr>
              <a:lstStyle/>
              <a:p>
                <a:r>
                  <a:rPr lang="en-GB" sz="1200" noProof="0">
                    <a:solidFill>
                      <a:schemeClr val="tx2"/>
                    </a:solidFill>
                  </a:rPr>
                  <a:t>Middle SDI</a:t>
                </a:r>
              </a:p>
            </p:txBody>
          </p:sp>
        </p:grpSp>
      </p:grpSp>
    </p:spTree>
    <p:custDataLst>
      <p:tags r:id="rId1"/>
    </p:custDataLst>
    <p:extLst>
      <p:ext uri="{BB962C8B-B14F-4D97-AF65-F5344CB8AC3E}">
        <p14:creationId xmlns:p14="http://schemas.microsoft.com/office/powerpoint/2010/main" val="3063739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BEC6E-831F-5559-2780-74180483ACAA}"/>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7ACF70DC-3924-DAA6-007F-D9E69C2487F2}"/>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867D8270-C1B5-AAC2-12D5-F5FEE71F7849}"/>
              </a:ext>
            </a:extLst>
          </p:cNvPr>
          <p:cNvSpPr>
            <a:spLocks noGrp="1"/>
          </p:cNvSpPr>
          <p:nvPr>
            <p:ph type="title"/>
          </p:nvPr>
        </p:nvSpPr>
        <p:spPr/>
        <p:txBody>
          <a:bodyPr/>
          <a:lstStyle/>
          <a:p>
            <a:r>
              <a:rPr lang="en-GB" noProof="0"/>
              <a:t>Prevalence and </a:t>
            </a:r>
            <a:r>
              <a:rPr lang="en-GB" noProof="0">
                <a:solidFill>
                  <a:schemeClr val="tx1"/>
                </a:solidFill>
              </a:rPr>
              <a:t>incidence of schizophrenia by sex</a:t>
            </a:r>
          </a:p>
        </p:txBody>
      </p:sp>
      <p:sp>
        <p:nvSpPr>
          <p:cNvPr id="41" name="Content Placeholder 40">
            <a:extLst>
              <a:ext uri="{FF2B5EF4-FFF2-40B4-BE49-F238E27FC236}">
                <a16:creationId xmlns:a16="http://schemas.microsoft.com/office/drawing/2014/main" id="{CF320D79-69B2-BDD0-3370-9B0B32ECAA5F}"/>
              </a:ext>
            </a:extLst>
          </p:cNvPr>
          <p:cNvSpPr>
            <a:spLocks noGrp="1"/>
          </p:cNvSpPr>
          <p:nvPr>
            <p:ph sz="half" idx="21"/>
          </p:nvPr>
        </p:nvSpPr>
        <p:spPr/>
        <p:txBody>
          <a:bodyPr rIns="216000"/>
          <a:lstStyle/>
          <a:p>
            <a:pPr>
              <a:spcBef>
                <a:spcPts val="300"/>
              </a:spcBef>
            </a:pPr>
            <a:r>
              <a:rPr lang="en-GB" noProof="0"/>
              <a:t>The GBD 2021 analysis showed a higher prevalence of </a:t>
            </a:r>
            <a:r>
              <a:rPr lang="en-GB" noProof="0">
                <a:solidFill>
                  <a:schemeClr val="tx1"/>
                </a:solidFill>
              </a:rPr>
              <a:t>schizophrenia in </a:t>
            </a:r>
            <a:r>
              <a:rPr lang="en-GB" noProof="0"/>
              <a:t>males</a:t>
            </a:r>
            <a:r>
              <a:rPr lang="en-GB" baseline="30000" noProof="0"/>
              <a:t>1</a:t>
            </a:r>
          </a:p>
          <a:p>
            <a:pPr lvl="1">
              <a:spcBef>
                <a:spcPts val="300"/>
              </a:spcBef>
            </a:pPr>
            <a:r>
              <a:rPr lang="en-GB" b="1" noProof="0"/>
              <a:t>Male ASPR: </a:t>
            </a:r>
            <a:br>
              <a:rPr lang="en-GB" b="1" noProof="0"/>
            </a:br>
            <a:r>
              <a:rPr lang="en-GB" noProof="0"/>
              <a:t>291.6 per 100,000</a:t>
            </a:r>
            <a:br>
              <a:rPr lang="en-GB" noProof="0"/>
            </a:br>
            <a:r>
              <a:rPr lang="en-GB" noProof="0"/>
              <a:t>(95% UI: 241.6, 345.0)</a:t>
            </a:r>
          </a:p>
          <a:p>
            <a:pPr lvl="1">
              <a:spcBef>
                <a:spcPts val="300"/>
              </a:spcBef>
            </a:pPr>
            <a:r>
              <a:rPr lang="en-GB" b="1" noProof="0"/>
              <a:t>Female ASPR: </a:t>
            </a:r>
            <a:br>
              <a:rPr lang="en-GB" b="1" noProof="0"/>
            </a:br>
            <a:r>
              <a:rPr lang="en-GB" noProof="0"/>
              <a:t>263.6 per 100,000</a:t>
            </a:r>
            <a:br>
              <a:rPr lang="en-GB" noProof="0"/>
            </a:br>
            <a:r>
              <a:rPr lang="en-GB" noProof="0"/>
              <a:t>(95% UI: 217.7, 311.9)</a:t>
            </a:r>
          </a:p>
          <a:p>
            <a:pPr lvl="1"/>
            <a:r>
              <a:rPr lang="en-GB" noProof="0"/>
              <a:t>A similar pattern is observed with incidence</a:t>
            </a:r>
            <a:r>
              <a:rPr lang="en-GB" baseline="30000" noProof="0"/>
              <a:t>1</a:t>
            </a:r>
            <a:endParaRPr lang="en-GB" noProof="0"/>
          </a:p>
          <a:p>
            <a:pPr>
              <a:spcBef>
                <a:spcPts val="300"/>
              </a:spcBef>
            </a:pPr>
            <a:r>
              <a:rPr lang="en-GB" noProof="0"/>
              <a:t>Various GBD analyses show mostly similar sex patterns across countries and SDI regions</a:t>
            </a:r>
            <a:r>
              <a:rPr lang="en-GB" baseline="30000" noProof="0"/>
              <a:t>2–4 </a:t>
            </a:r>
            <a:endParaRPr lang="en-GB" noProof="0"/>
          </a:p>
          <a:p>
            <a:endParaRPr lang="en-GB" noProof="0"/>
          </a:p>
          <a:p>
            <a:endParaRPr lang="en-GB" noProof="0"/>
          </a:p>
          <a:p>
            <a:endParaRPr lang="en-GB" noProof="0"/>
          </a:p>
          <a:p>
            <a:endParaRPr lang="en-GB" noProof="0"/>
          </a:p>
        </p:txBody>
      </p:sp>
      <p:sp>
        <p:nvSpPr>
          <p:cNvPr id="4" name="Text Placeholder 3">
            <a:extLst>
              <a:ext uri="{FF2B5EF4-FFF2-40B4-BE49-F238E27FC236}">
                <a16:creationId xmlns:a16="http://schemas.microsoft.com/office/drawing/2014/main" id="{E9AA4414-AA82-9643-BCD4-D4DAE41304DD}"/>
              </a:ext>
            </a:extLst>
          </p:cNvPr>
          <p:cNvSpPr>
            <a:spLocks noGrp="1"/>
          </p:cNvSpPr>
          <p:nvPr>
            <p:ph type="body" sz="quarter" idx="18"/>
          </p:nvPr>
        </p:nvSpPr>
        <p:spPr/>
        <p:txBody>
          <a:bodyPr/>
          <a:lstStyle/>
          <a:p>
            <a:r>
              <a:rPr lang="en-GB" noProof="0"/>
              <a:t>ASPR=age-standardized prevalence rates; GBD=Global Burden of Disease; SDI=sociodemographic index; UI=uncertainty interval</a:t>
            </a:r>
          </a:p>
          <a:p>
            <a:r>
              <a:rPr lang="en-GB" noProof="0"/>
              <a:t>1. GBD 2021 Diseases and Injuries Collaborators. Lancet 2024;403:2133–2161; 2. Peng et al. Front Psychiatry 2025;16:1682955; 3. Liao et al. BMC Psychiatry 2025;25:1101; </a:t>
            </a:r>
            <a:br>
              <a:rPr lang="en-GB" noProof="0"/>
            </a:br>
            <a:r>
              <a:rPr lang="en-GB" noProof="0"/>
              <a:t>4. Zhan et al. Front Psychiatry 2025;16:1629032; 5. Solmi et al. Mol Psychiatry 2023;28:5319–5327</a:t>
            </a:r>
          </a:p>
        </p:txBody>
      </p:sp>
      <p:sp>
        <p:nvSpPr>
          <p:cNvPr id="6" name="Slide Number Placeholder 5">
            <a:extLst>
              <a:ext uri="{FF2B5EF4-FFF2-40B4-BE49-F238E27FC236}">
                <a16:creationId xmlns:a16="http://schemas.microsoft.com/office/drawing/2014/main" id="{B00592D4-F9CB-95AF-8C29-7BC17AAF029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19" name="Rectangle: Rounded Corners 18">
            <a:extLst>
              <a:ext uri="{FF2B5EF4-FFF2-40B4-BE49-F238E27FC236}">
                <a16:creationId xmlns:a16="http://schemas.microsoft.com/office/drawing/2014/main" id="{BC52F8E7-8A25-AB83-F303-15528A51E59D}"/>
              </a:ext>
            </a:extLst>
          </p:cNvPr>
          <p:cNvSpPr/>
          <p:nvPr/>
        </p:nvSpPr>
        <p:spPr>
          <a:xfrm>
            <a:off x="3384551" y="5169347"/>
            <a:ext cx="8266112" cy="646986"/>
          </a:xfrm>
          <a:prstGeom prst="roundRect">
            <a:avLst/>
          </a:prstGeom>
          <a:solidFill>
            <a:schemeClr val="accent4">
              <a:lumMod val="40000"/>
              <a:lumOff val="60000"/>
            </a:schemeClr>
          </a:solidFill>
        </p:spPr>
        <p:txBody>
          <a:bodyPr wrap="square">
            <a:spAutoFit/>
          </a:bodyPr>
          <a:lstStyle/>
          <a:p>
            <a:pPr algn="ctr"/>
            <a:r>
              <a:rPr lang="en-GB" sz="1600" noProof="0">
                <a:solidFill>
                  <a:srgbClr val="3F1A01"/>
                </a:solidFill>
              </a:rPr>
              <a:t>The male-to-female prevalence ratio has remained stable over the past three decades, with a consistently </a:t>
            </a:r>
            <a:r>
              <a:rPr lang="en-GB" sz="1600" b="1" noProof="0">
                <a:solidFill>
                  <a:srgbClr val="3F1A01"/>
                </a:solidFill>
              </a:rPr>
              <a:t>higher global risk of schizophrenia observed in males</a:t>
            </a:r>
            <a:r>
              <a:rPr lang="en-GB" sz="1600" baseline="30000" noProof="0">
                <a:solidFill>
                  <a:srgbClr val="3F1A01"/>
                </a:solidFill>
              </a:rPr>
              <a:t>2,5</a:t>
            </a:r>
          </a:p>
        </p:txBody>
      </p:sp>
      <p:sp>
        <p:nvSpPr>
          <p:cNvPr id="30" name="Content Placeholder 21">
            <a:extLst>
              <a:ext uri="{FF2B5EF4-FFF2-40B4-BE49-F238E27FC236}">
                <a16:creationId xmlns:a16="http://schemas.microsoft.com/office/drawing/2014/main" id="{5D0E5482-E0B8-3FCE-D30C-C2C12FE01DAD}"/>
              </a:ext>
            </a:extLst>
          </p:cNvPr>
          <p:cNvSpPr txBox="1">
            <a:spLocks/>
          </p:cNvSpPr>
          <p:nvPr/>
        </p:nvSpPr>
        <p:spPr>
          <a:xfrm>
            <a:off x="467549" y="1416785"/>
            <a:ext cx="3677688" cy="1495735"/>
          </a:xfrm>
          <a:prstGeom prst="round1Rect">
            <a:avLst>
              <a:gd name="adj" fmla="val 7879"/>
            </a:avLst>
          </a:prstGeom>
        </p:spPr>
        <p:txBody>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noProof="0"/>
          </a:p>
        </p:txBody>
      </p:sp>
      <p:sp>
        <p:nvSpPr>
          <p:cNvPr id="42" name="TextBox 41">
            <a:extLst>
              <a:ext uri="{FF2B5EF4-FFF2-40B4-BE49-F238E27FC236}">
                <a16:creationId xmlns:a16="http://schemas.microsoft.com/office/drawing/2014/main" id="{F2E5D98D-C116-36E1-A33A-B9F9D4606880}"/>
              </a:ext>
            </a:extLst>
          </p:cNvPr>
          <p:cNvSpPr txBox="1"/>
          <p:nvPr/>
        </p:nvSpPr>
        <p:spPr>
          <a:xfrm>
            <a:off x="3504193" y="1518654"/>
            <a:ext cx="8146469" cy="338554"/>
          </a:xfrm>
          <a:prstGeom prst="rect">
            <a:avLst/>
          </a:prstGeom>
          <a:noFill/>
        </p:spPr>
        <p:txBody>
          <a:bodyPr wrap="square" rtlCol="0">
            <a:spAutoFit/>
          </a:bodyPr>
          <a:lstStyle/>
          <a:p>
            <a:pPr lvl="0" algn="ctr">
              <a:defRPr/>
            </a:pPr>
            <a:r>
              <a:rPr kumimoji="0" lang="en-GB" sz="1600" b="1" i="0" u="none" strike="noStrike" kern="1200" cap="none" spc="0" normalizeH="0" baseline="0" noProof="0">
                <a:ln>
                  <a:noFill/>
                </a:ln>
                <a:solidFill>
                  <a:schemeClr val="accent2">
                    <a:lumMod val="50000"/>
                  </a:schemeClr>
                </a:solidFill>
                <a:effectLst/>
                <a:uLnTx/>
                <a:uFillTx/>
                <a:ea typeface="+mn-ea"/>
                <a:cs typeface="+mn-cs"/>
              </a:rPr>
              <a:t>Global trends in schizophrenia prevalence by sex </a:t>
            </a:r>
            <a:r>
              <a:rPr lang="en-GB" sz="1600" b="1" noProof="0">
                <a:solidFill>
                  <a:schemeClr val="accent2">
                    <a:lumMod val="50000"/>
                  </a:schemeClr>
                </a:solidFill>
              </a:rPr>
              <a:t>(1990–2021)</a:t>
            </a:r>
            <a:r>
              <a:rPr lang="en-GB" sz="1600" b="1" baseline="30000" noProof="0">
                <a:solidFill>
                  <a:schemeClr val="accent2">
                    <a:lumMod val="50000"/>
                  </a:schemeClr>
                </a:solidFill>
              </a:rPr>
              <a:t>4</a:t>
            </a:r>
            <a:endParaRPr kumimoji="0" lang="en-GB" sz="1600" b="1" i="0" u="none" strike="noStrike" kern="1200" cap="none" spc="0" normalizeH="0" baseline="0" noProof="0">
              <a:ln>
                <a:noFill/>
              </a:ln>
              <a:solidFill>
                <a:schemeClr val="accent2">
                  <a:lumMod val="50000"/>
                </a:schemeClr>
              </a:solidFill>
              <a:effectLst/>
              <a:uLnTx/>
              <a:uFillTx/>
              <a:ea typeface="+mn-ea"/>
              <a:cs typeface="+mn-cs"/>
            </a:endParaRPr>
          </a:p>
        </p:txBody>
      </p:sp>
      <p:sp>
        <p:nvSpPr>
          <p:cNvPr id="2" name="TextBox 7">
            <a:extLst>
              <a:ext uri="{FF2B5EF4-FFF2-40B4-BE49-F238E27FC236}">
                <a16:creationId xmlns:a16="http://schemas.microsoft.com/office/drawing/2014/main" id="{1ED0FAA7-E5B0-569D-4332-0AC34ECA13E5}"/>
              </a:ext>
            </a:extLst>
          </p:cNvPr>
          <p:cNvSpPr txBox="1"/>
          <p:nvPr/>
        </p:nvSpPr>
        <p:spPr>
          <a:xfrm>
            <a:off x="3504193" y="4693937"/>
            <a:ext cx="8249436" cy="369332"/>
          </a:xfrm>
          <a:prstGeom prst="rect">
            <a:avLst/>
          </a:prstGeom>
          <a:noFill/>
        </p:spPr>
        <p:txBody>
          <a:bodyPr wrap="square">
            <a:spAutoFit/>
          </a:bodyPr>
          <a:lstStyle/>
          <a:p>
            <a:pPr fontAlgn="base"/>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Zhan et al., used under CC-BY-4.0. This work is licensed under Creative Commons license CC-BY-SA by The Lundbeck Foundation.</a:t>
            </a:r>
            <a:endParaRPr lang="en-GB" sz="1200" noProof="0">
              <a:solidFill>
                <a:srgbClr val="3F1A01"/>
              </a:solidFill>
              <a:latin typeface="Times New Roman" panose="02020603050405020304" pitchFamily="18" charset="0"/>
              <a:ea typeface="Times New Roman" panose="02020603050405020304" pitchFamily="18" charset="0"/>
            </a:endParaRPr>
          </a:p>
        </p:txBody>
      </p:sp>
      <p:grpSp>
        <p:nvGrpSpPr>
          <p:cNvPr id="77" name="Group 76">
            <a:extLst>
              <a:ext uri="{FF2B5EF4-FFF2-40B4-BE49-F238E27FC236}">
                <a16:creationId xmlns:a16="http://schemas.microsoft.com/office/drawing/2014/main" id="{18842A9F-78D8-0707-23CF-70F7942306D4}"/>
              </a:ext>
            </a:extLst>
          </p:cNvPr>
          <p:cNvGrpSpPr/>
          <p:nvPr/>
        </p:nvGrpSpPr>
        <p:grpSpPr>
          <a:xfrm>
            <a:off x="3185300" y="1793301"/>
            <a:ext cx="8640035" cy="2929397"/>
            <a:chOff x="3010627" y="1879025"/>
            <a:chExt cx="8841433" cy="2997682"/>
          </a:xfrm>
        </p:grpSpPr>
        <p:pic>
          <p:nvPicPr>
            <p:cNvPr id="3" name="Picture 2">
              <a:extLst>
                <a:ext uri="{FF2B5EF4-FFF2-40B4-BE49-F238E27FC236}">
                  <a16:creationId xmlns:a16="http://schemas.microsoft.com/office/drawing/2014/main" id="{3446E32E-F88E-2713-4502-FE02E59F0543}"/>
                </a:ext>
              </a:extLst>
            </p:cNvPr>
            <p:cNvPicPr>
              <a:picLocks noChangeAspect="1"/>
            </p:cNvPicPr>
            <p:nvPr/>
          </p:nvPicPr>
          <p:blipFill>
            <a:blip r:embed="rId4"/>
            <a:srcRect l="6897" t="6637" r="9700" b="10413"/>
            <a:stretch>
              <a:fillRect/>
            </a:stretch>
          </p:blipFill>
          <p:spPr>
            <a:xfrm>
              <a:off x="3894770" y="1979087"/>
              <a:ext cx="7010069" cy="2545606"/>
            </a:xfrm>
            <a:prstGeom prst="rect">
              <a:avLst/>
            </a:prstGeom>
          </p:spPr>
        </p:pic>
        <p:grpSp>
          <p:nvGrpSpPr>
            <p:cNvPr id="13" name="Group 12">
              <a:extLst>
                <a:ext uri="{FF2B5EF4-FFF2-40B4-BE49-F238E27FC236}">
                  <a16:creationId xmlns:a16="http://schemas.microsoft.com/office/drawing/2014/main" id="{8EC3FF7B-BFA3-6799-3B2B-FCAB73D2BD4A}"/>
                </a:ext>
              </a:extLst>
            </p:cNvPr>
            <p:cNvGrpSpPr/>
            <p:nvPr/>
          </p:nvGrpSpPr>
          <p:grpSpPr>
            <a:xfrm>
              <a:off x="3894771" y="1990089"/>
              <a:ext cx="7007542" cy="2537461"/>
              <a:chOff x="3904297" y="1996440"/>
              <a:chExt cx="7007543" cy="2537460"/>
            </a:xfrm>
          </p:grpSpPr>
          <p:cxnSp>
            <p:nvCxnSpPr>
              <p:cNvPr id="5" name="Straight Connector 4">
                <a:extLst>
                  <a:ext uri="{FF2B5EF4-FFF2-40B4-BE49-F238E27FC236}">
                    <a16:creationId xmlns:a16="http://schemas.microsoft.com/office/drawing/2014/main" id="{936816DC-ECB5-4602-970E-94B5BC9159CA}"/>
                  </a:ext>
                </a:extLst>
              </p:cNvPr>
              <p:cNvCxnSpPr>
                <a:cxnSpLocks/>
              </p:cNvCxnSpPr>
              <p:nvPr/>
            </p:nvCxnSpPr>
            <p:spPr>
              <a:xfrm>
                <a:off x="3904297" y="1996440"/>
                <a:ext cx="0" cy="25374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97414B0-75B3-CC52-BB04-6B6FA68C604A}"/>
                  </a:ext>
                </a:extLst>
              </p:cNvPr>
              <p:cNvCxnSpPr/>
              <p:nvPr/>
            </p:nvCxnSpPr>
            <p:spPr>
              <a:xfrm>
                <a:off x="3904297" y="4533900"/>
                <a:ext cx="700278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3D9FA0-7839-96A4-1DDB-F3F646689361}"/>
                  </a:ext>
                </a:extLst>
              </p:cNvPr>
              <p:cNvCxnSpPr>
                <a:cxnSpLocks/>
              </p:cNvCxnSpPr>
              <p:nvPr/>
            </p:nvCxnSpPr>
            <p:spPr>
              <a:xfrm flipV="1">
                <a:off x="10911840" y="1996440"/>
                <a:ext cx="0" cy="25374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C7ADEE20-12D1-F0D3-58C2-D3AA95A828E9}"/>
                </a:ext>
              </a:extLst>
            </p:cNvPr>
            <p:cNvGrpSpPr/>
            <p:nvPr/>
          </p:nvGrpSpPr>
          <p:grpSpPr>
            <a:xfrm>
              <a:off x="10904838" y="1990089"/>
              <a:ext cx="54000" cy="2539683"/>
              <a:chOff x="10912459" y="1990090"/>
              <a:chExt cx="54000" cy="2539682"/>
            </a:xfrm>
          </p:grpSpPr>
          <p:cxnSp>
            <p:nvCxnSpPr>
              <p:cNvPr id="26" name="Straight Connector 25">
                <a:extLst>
                  <a:ext uri="{FF2B5EF4-FFF2-40B4-BE49-F238E27FC236}">
                    <a16:creationId xmlns:a16="http://schemas.microsoft.com/office/drawing/2014/main" id="{EBD8F01F-36F3-F00E-B0BD-7EDCA653DC87}"/>
                  </a:ext>
                </a:extLst>
              </p:cNvPr>
              <p:cNvCxnSpPr>
                <a:cxnSpLocks/>
              </p:cNvCxnSpPr>
              <p:nvPr/>
            </p:nvCxnSpPr>
            <p:spPr>
              <a:xfrm>
                <a:off x="10912459" y="1990090"/>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6E61E97-5E8D-06B0-279C-D34C42B06275}"/>
                  </a:ext>
                </a:extLst>
              </p:cNvPr>
              <p:cNvCxnSpPr>
                <a:cxnSpLocks/>
              </p:cNvCxnSpPr>
              <p:nvPr/>
            </p:nvCxnSpPr>
            <p:spPr>
              <a:xfrm>
                <a:off x="10912459" y="2835698"/>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836ECC1-C45C-B9E9-B5F3-91E2B215582E}"/>
                  </a:ext>
                </a:extLst>
              </p:cNvPr>
              <p:cNvCxnSpPr>
                <a:cxnSpLocks/>
              </p:cNvCxnSpPr>
              <p:nvPr/>
            </p:nvCxnSpPr>
            <p:spPr>
              <a:xfrm>
                <a:off x="10912459" y="3681306"/>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0800AA9-477C-46E5-4C32-24F3179D3176}"/>
                  </a:ext>
                </a:extLst>
              </p:cNvPr>
              <p:cNvCxnSpPr>
                <a:cxnSpLocks/>
              </p:cNvCxnSpPr>
              <p:nvPr/>
            </p:nvCxnSpPr>
            <p:spPr>
              <a:xfrm>
                <a:off x="10912459" y="4529772"/>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D052B3A8-2FD8-9BC7-B515-5D0013036EAE}"/>
                </a:ext>
              </a:extLst>
            </p:cNvPr>
            <p:cNvGrpSpPr/>
            <p:nvPr/>
          </p:nvGrpSpPr>
          <p:grpSpPr>
            <a:xfrm>
              <a:off x="3843193" y="1990089"/>
              <a:ext cx="54000" cy="2536826"/>
              <a:chOff x="10912459" y="1990090"/>
              <a:chExt cx="54000" cy="2536825"/>
            </a:xfrm>
          </p:grpSpPr>
          <p:cxnSp>
            <p:nvCxnSpPr>
              <p:cNvPr id="40" name="Straight Connector 39">
                <a:extLst>
                  <a:ext uri="{FF2B5EF4-FFF2-40B4-BE49-F238E27FC236}">
                    <a16:creationId xmlns:a16="http://schemas.microsoft.com/office/drawing/2014/main" id="{316CD11C-F11C-6ECA-DFA7-188467CAE713}"/>
                  </a:ext>
                </a:extLst>
              </p:cNvPr>
              <p:cNvCxnSpPr>
                <a:cxnSpLocks/>
              </p:cNvCxnSpPr>
              <p:nvPr/>
            </p:nvCxnSpPr>
            <p:spPr>
              <a:xfrm>
                <a:off x="10912459" y="1990090"/>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40DFF4B-9A6F-5164-D9A6-73E06A4B1FDF}"/>
                  </a:ext>
                </a:extLst>
              </p:cNvPr>
              <p:cNvCxnSpPr>
                <a:cxnSpLocks/>
              </p:cNvCxnSpPr>
              <p:nvPr/>
            </p:nvCxnSpPr>
            <p:spPr>
              <a:xfrm>
                <a:off x="10912459" y="2835698"/>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BD192B5-3FCD-D5F2-376F-3DBA0ABFCD7C}"/>
                  </a:ext>
                </a:extLst>
              </p:cNvPr>
              <p:cNvCxnSpPr>
                <a:cxnSpLocks/>
              </p:cNvCxnSpPr>
              <p:nvPr/>
            </p:nvCxnSpPr>
            <p:spPr>
              <a:xfrm>
                <a:off x="10912459" y="3681306"/>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FE220BA-B9EE-D6C8-88ED-CC89C573AF3B}"/>
                  </a:ext>
                </a:extLst>
              </p:cNvPr>
              <p:cNvCxnSpPr>
                <a:cxnSpLocks/>
              </p:cNvCxnSpPr>
              <p:nvPr/>
            </p:nvCxnSpPr>
            <p:spPr>
              <a:xfrm>
                <a:off x="10912459" y="4526915"/>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39255735-6E68-C088-4908-EAFBDE27B17F}"/>
                </a:ext>
              </a:extLst>
            </p:cNvPr>
            <p:cNvSpPr txBox="1"/>
            <p:nvPr/>
          </p:nvSpPr>
          <p:spPr>
            <a:xfrm>
              <a:off x="3010627" y="1879025"/>
              <a:ext cx="903286" cy="251960"/>
            </a:xfrm>
            <a:prstGeom prst="rect">
              <a:avLst/>
            </a:prstGeom>
            <a:noFill/>
          </p:spPr>
          <p:txBody>
            <a:bodyPr wrap="square" rtlCol="0">
              <a:spAutoFit/>
            </a:bodyPr>
            <a:lstStyle/>
            <a:p>
              <a:pPr algn="r"/>
              <a:r>
                <a:rPr lang="en-GB" sz="1000" noProof="0">
                  <a:solidFill>
                    <a:schemeClr val="tx2"/>
                  </a:solidFill>
                </a:rPr>
                <a:t>1.5x10</a:t>
              </a:r>
              <a:r>
                <a:rPr lang="en-GB" sz="1000" baseline="30000" noProof="0">
                  <a:solidFill>
                    <a:schemeClr val="tx2"/>
                  </a:solidFill>
                </a:rPr>
                <a:t>7</a:t>
              </a:r>
            </a:p>
          </p:txBody>
        </p:sp>
        <p:sp>
          <p:nvSpPr>
            <p:cNvPr id="47" name="TextBox 46">
              <a:extLst>
                <a:ext uri="{FF2B5EF4-FFF2-40B4-BE49-F238E27FC236}">
                  <a16:creationId xmlns:a16="http://schemas.microsoft.com/office/drawing/2014/main" id="{91079737-2FAF-5222-EC89-F1C1962FDCD7}"/>
                </a:ext>
              </a:extLst>
            </p:cNvPr>
            <p:cNvSpPr txBox="1"/>
            <p:nvPr/>
          </p:nvSpPr>
          <p:spPr>
            <a:xfrm>
              <a:off x="3010627" y="2718388"/>
              <a:ext cx="903286" cy="251960"/>
            </a:xfrm>
            <a:prstGeom prst="rect">
              <a:avLst/>
            </a:prstGeom>
            <a:noFill/>
          </p:spPr>
          <p:txBody>
            <a:bodyPr wrap="square" rtlCol="0">
              <a:spAutoFit/>
            </a:bodyPr>
            <a:lstStyle/>
            <a:p>
              <a:pPr algn="r"/>
              <a:r>
                <a:rPr lang="en-GB" sz="1000" noProof="0">
                  <a:solidFill>
                    <a:schemeClr val="tx2"/>
                  </a:solidFill>
                </a:rPr>
                <a:t>1.0x10</a:t>
              </a:r>
              <a:r>
                <a:rPr lang="en-GB" sz="1000" baseline="30000" noProof="0">
                  <a:solidFill>
                    <a:schemeClr val="tx2"/>
                  </a:solidFill>
                </a:rPr>
                <a:t>7</a:t>
              </a:r>
            </a:p>
          </p:txBody>
        </p:sp>
        <p:sp>
          <p:nvSpPr>
            <p:cNvPr id="48" name="TextBox 47">
              <a:extLst>
                <a:ext uri="{FF2B5EF4-FFF2-40B4-BE49-F238E27FC236}">
                  <a16:creationId xmlns:a16="http://schemas.microsoft.com/office/drawing/2014/main" id="{2E460F9F-D81A-E2DC-6691-E6B7417DB51E}"/>
                </a:ext>
              </a:extLst>
            </p:cNvPr>
            <p:cNvSpPr txBox="1"/>
            <p:nvPr/>
          </p:nvSpPr>
          <p:spPr>
            <a:xfrm>
              <a:off x="3010627" y="3557752"/>
              <a:ext cx="903286" cy="251960"/>
            </a:xfrm>
            <a:prstGeom prst="rect">
              <a:avLst/>
            </a:prstGeom>
            <a:noFill/>
          </p:spPr>
          <p:txBody>
            <a:bodyPr wrap="square" rtlCol="0">
              <a:spAutoFit/>
            </a:bodyPr>
            <a:lstStyle/>
            <a:p>
              <a:pPr algn="r"/>
              <a:r>
                <a:rPr lang="en-GB" sz="1000" noProof="0">
                  <a:solidFill>
                    <a:schemeClr val="tx2"/>
                  </a:solidFill>
                </a:rPr>
                <a:t>5.0x</a:t>
              </a:r>
              <a:r>
                <a:rPr lang="en-GB" sz="1000">
                  <a:solidFill>
                    <a:schemeClr val="tx2"/>
                  </a:solidFill>
                </a:rPr>
                <a:t>10</a:t>
              </a:r>
              <a:r>
                <a:rPr lang="en-GB" sz="1000" baseline="30000">
                  <a:solidFill>
                    <a:schemeClr val="tx2"/>
                  </a:solidFill>
                </a:rPr>
                <a:t>6</a:t>
              </a:r>
              <a:endParaRPr lang="en-GB" sz="1000" noProof="0">
                <a:solidFill>
                  <a:schemeClr val="tx2"/>
                </a:solidFill>
              </a:endParaRPr>
            </a:p>
          </p:txBody>
        </p:sp>
        <p:sp>
          <p:nvSpPr>
            <p:cNvPr id="50" name="TextBox 49">
              <a:extLst>
                <a:ext uri="{FF2B5EF4-FFF2-40B4-BE49-F238E27FC236}">
                  <a16:creationId xmlns:a16="http://schemas.microsoft.com/office/drawing/2014/main" id="{25224D53-C458-7816-BFEE-4ADF937D1FBB}"/>
                </a:ext>
              </a:extLst>
            </p:cNvPr>
            <p:cNvSpPr txBox="1"/>
            <p:nvPr/>
          </p:nvSpPr>
          <p:spPr>
            <a:xfrm>
              <a:off x="10948774" y="1879025"/>
              <a:ext cx="903286" cy="251960"/>
            </a:xfrm>
            <a:prstGeom prst="rect">
              <a:avLst/>
            </a:prstGeom>
            <a:noFill/>
          </p:spPr>
          <p:txBody>
            <a:bodyPr wrap="square" rtlCol="0">
              <a:spAutoFit/>
            </a:bodyPr>
            <a:lstStyle/>
            <a:p>
              <a:r>
                <a:rPr lang="en-GB" sz="1000" noProof="0">
                  <a:solidFill>
                    <a:schemeClr val="tx2"/>
                  </a:solidFill>
                </a:rPr>
                <a:t>1,500</a:t>
              </a:r>
            </a:p>
          </p:txBody>
        </p:sp>
        <p:sp>
          <p:nvSpPr>
            <p:cNvPr id="51" name="TextBox 50">
              <a:extLst>
                <a:ext uri="{FF2B5EF4-FFF2-40B4-BE49-F238E27FC236}">
                  <a16:creationId xmlns:a16="http://schemas.microsoft.com/office/drawing/2014/main" id="{B48B4367-73C9-C1D3-0B4F-3DD87F7B5B1F}"/>
                </a:ext>
              </a:extLst>
            </p:cNvPr>
            <p:cNvSpPr txBox="1"/>
            <p:nvPr/>
          </p:nvSpPr>
          <p:spPr>
            <a:xfrm>
              <a:off x="10948774" y="2718388"/>
              <a:ext cx="903286" cy="251960"/>
            </a:xfrm>
            <a:prstGeom prst="rect">
              <a:avLst/>
            </a:prstGeom>
            <a:noFill/>
          </p:spPr>
          <p:txBody>
            <a:bodyPr wrap="square" rtlCol="0">
              <a:spAutoFit/>
            </a:bodyPr>
            <a:lstStyle/>
            <a:p>
              <a:r>
                <a:rPr lang="en-GB" sz="1000" noProof="0">
                  <a:solidFill>
                    <a:schemeClr val="tx2"/>
                  </a:solidFill>
                </a:rPr>
                <a:t>1,000</a:t>
              </a:r>
            </a:p>
          </p:txBody>
        </p:sp>
        <p:sp>
          <p:nvSpPr>
            <p:cNvPr id="52" name="TextBox 51">
              <a:extLst>
                <a:ext uri="{FF2B5EF4-FFF2-40B4-BE49-F238E27FC236}">
                  <a16:creationId xmlns:a16="http://schemas.microsoft.com/office/drawing/2014/main" id="{1002767C-205E-61F4-D4E7-B31F21558577}"/>
                </a:ext>
              </a:extLst>
            </p:cNvPr>
            <p:cNvSpPr txBox="1"/>
            <p:nvPr/>
          </p:nvSpPr>
          <p:spPr>
            <a:xfrm>
              <a:off x="10948774" y="3557752"/>
              <a:ext cx="903286" cy="251960"/>
            </a:xfrm>
            <a:prstGeom prst="rect">
              <a:avLst/>
            </a:prstGeom>
            <a:noFill/>
          </p:spPr>
          <p:txBody>
            <a:bodyPr wrap="square" rtlCol="0">
              <a:spAutoFit/>
            </a:bodyPr>
            <a:lstStyle/>
            <a:p>
              <a:r>
                <a:rPr lang="en-GB" sz="1000" noProof="0">
                  <a:solidFill>
                    <a:schemeClr val="tx2"/>
                  </a:solidFill>
                </a:rPr>
                <a:t>500</a:t>
              </a:r>
            </a:p>
          </p:txBody>
        </p:sp>
        <p:sp>
          <p:nvSpPr>
            <p:cNvPr id="53" name="TextBox 52">
              <a:extLst>
                <a:ext uri="{FF2B5EF4-FFF2-40B4-BE49-F238E27FC236}">
                  <a16:creationId xmlns:a16="http://schemas.microsoft.com/office/drawing/2014/main" id="{A3861A1A-7669-CD8A-6A63-776D481000B5}"/>
                </a:ext>
              </a:extLst>
            </p:cNvPr>
            <p:cNvSpPr txBox="1"/>
            <p:nvPr/>
          </p:nvSpPr>
          <p:spPr>
            <a:xfrm>
              <a:off x="10948774" y="4397115"/>
              <a:ext cx="319787" cy="251960"/>
            </a:xfrm>
            <a:prstGeom prst="rect">
              <a:avLst/>
            </a:prstGeom>
            <a:noFill/>
          </p:spPr>
          <p:txBody>
            <a:bodyPr wrap="square" rtlCol="0">
              <a:spAutoFit/>
            </a:bodyPr>
            <a:lstStyle/>
            <a:p>
              <a:r>
                <a:rPr lang="en-GB" sz="1000" noProof="0">
                  <a:solidFill>
                    <a:schemeClr val="tx2"/>
                  </a:solidFill>
                </a:rPr>
                <a:t>0</a:t>
              </a:r>
            </a:p>
          </p:txBody>
        </p:sp>
        <p:sp>
          <p:nvSpPr>
            <p:cNvPr id="54" name="TextBox 53">
              <a:extLst>
                <a:ext uri="{FF2B5EF4-FFF2-40B4-BE49-F238E27FC236}">
                  <a16:creationId xmlns:a16="http://schemas.microsoft.com/office/drawing/2014/main" id="{D26E1C16-4800-CA87-F241-C83DAEE16170}"/>
                </a:ext>
              </a:extLst>
            </p:cNvPr>
            <p:cNvSpPr txBox="1"/>
            <p:nvPr/>
          </p:nvSpPr>
          <p:spPr>
            <a:xfrm rot="16200000">
              <a:off x="1790038" y="3181337"/>
              <a:ext cx="2867025" cy="283456"/>
            </a:xfrm>
            <a:prstGeom prst="rect">
              <a:avLst/>
            </a:prstGeom>
            <a:noFill/>
          </p:spPr>
          <p:txBody>
            <a:bodyPr wrap="square" rtlCol="0">
              <a:spAutoFit/>
            </a:bodyPr>
            <a:lstStyle/>
            <a:p>
              <a:pPr algn="ctr"/>
              <a:r>
                <a:rPr lang="en-GB" sz="1200" b="1" noProof="0">
                  <a:solidFill>
                    <a:schemeClr val="tx2"/>
                  </a:solidFill>
                </a:rPr>
                <a:t>Prevalence number</a:t>
              </a:r>
            </a:p>
          </p:txBody>
        </p:sp>
        <p:sp>
          <p:nvSpPr>
            <p:cNvPr id="55" name="TextBox 54">
              <a:extLst>
                <a:ext uri="{FF2B5EF4-FFF2-40B4-BE49-F238E27FC236}">
                  <a16:creationId xmlns:a16="http://schemas.microsoft.com/office/drawing/2014/main" id="{F84F56C1-9AF1-A1A1-FF53-4687D5260F03}"/>
                </a:ext>
              </a:extLst>
            </p:cNvPr>
            <p:cNvSpPr txBox="1"/>
            <p:nvPr/>
          </p:nvSpPr>
          <p:spPr>
            <a:xfrm rot="5400000">
              <a:off x="10115610" y="3181337"/>
              <a:ext cx="2867025" cy="283456"/>
            </a:xfrm>
            <a:prstGeom prst="rect">
              <a:avLst/>
            </a:prstGeom>
            <a:noFill/>
          </p:spPr>
          <p:txBody>
            <a:bodyPr wrap="square" rtlCol="0">
              <a:spAutoFit/>
            </a:bodyPr>
            <a:lstStyle/>
            <a:p>
              <a:pPr algn="ctr"/>
              <a:r>
                <a:rPr lang="en-GB" sz="1200" b="1" noProof="0">
                  <a:solidFill>
                    <a:schemeClr val="tx2"/>
                  </a:solidFill>
                </a:rPr>
                <a:t>ASPR per 100,0000</a:t>
              </a:r>
            </a:p>
          </p:txBody>
        </p:sp>
        <p:sp>
          <p:nvSpPr>
            <p:cNvPr id="67" name="TextBox 66">
              <a:extLst>
                <a:ext uri="{FF2B5EF4-FFF2-40B4-BE49-F238E27FC236}">
                  <a16:creationId xmlns:a16="http://schemas.microsoft.com/office/drawing/2014/main" id="{CF449040-BD0C-609E-B652-A5FDD014BE17}"/>
                </a:ext>
              </a:extLst>
            </p:cNvPr>
            <p:cNvSpPr txBox="1"/>
            <p:nvPr/>
          </p:nvSpPr>
          <p:spPr>
            <a:xfrm>
              <a:off x="3685006" y="4558626"/>
              <a:ext cx="903286" cy="251960"/>
            </a:xfrm>
            <a:prstGeom prst="rect">
              <a:avLst/>
            </a:prstGeom>
            <a:noFill/>
          </p:spPr>
          <p:txBody>
            <a:bodyPr wrap="square" rtlCol="0">
              <a:spAutoFit/>
            </a:bodyPr>
            <a:lstStyle/>
            <a:p>
              <a:pPr algn="ctr"/>
              <a:r>
                <a:rPr lang="en-GB" sz="1000" noProof="0">
                  <a:solidFill>
                    <a:schemeClr val="tx2"/>
                  </a:solidFill>
                </a:rPr>
                <a:t>1990</a:t>
              </a:r>
            </a:p>
          </p:txBody>
        </p:sp>
        <p:sp>
          <p:nvSpPr>
            <p:cNvPr id="69" name="TextBox 68">
              <a:extLst>
                <a:ext uri="{FF2B5EF4-FFF2-40B4-BE49-F238E27FC236}">
                  <a16:creationId xmlns:a16="http://schemas.microsoft.com/office/drawing/2014/main" id="{1237397E-6E8F-D8ED-EEED-19B5950EFCA0}"/>
                </a:ext>
              </a:extLst>
            </p:cNvPr>
            <p:cNvSpPr txBox="1"/>
            <p:nvPr/>
          </p:nvSpPr>
          <p:spPr>
            <a:xfrm>
              <a:off x="3594126" y="4397111"/>
              <a:ext cx="319787" cy="251960"/>
            </a:xfrm>
            <a:prstGeom prst="rect">
              <a:avLst/>
            </a:prstGeom>
            <a:noFill/>
          </p:spPr>
          <p:txBody>
            <a:bodyPr wrap="square" rtlCol="0">
              <a:spAutoFit/>
            </a:bodyPr>
            <a:lstStyle/>
            <a:p>
              <a:pPr algn="r"/>
              <a:r>
                <a:rPr lang="en-GB" sz="1000" noProof="0">
                  <a:solidFill>
                    <a:schemeClr val="tx2"/>
                  </a:solidFill>
                </a:rPr>
                <a:t>0</a:t>
              </a:r>
            </a:p>
          </p:txBody>
        </p:sp>
        <p:cxnSp>
          <p:nvCxnSpPr>
            <p:cNvPr id="70" name="Straight Connector 69">
              <a:extLst>
                <a:ext uri="{FF2B5EF4-FFF2-40B4-BE49-F238E27FC236}">
                  <a16:creationId xmlns:a16="http://schemas.microsoft.com/office/drawing/2014/main" id="{79A8D653-BD42-1847-CAE7-FB0266783159}"/>
                </a:ext>
              </a:extLst>
            </p:cNvPr>
            <p:cNvCxnSpPr>
              <a:cxnSpLocks/>
            </p:cNvCxnSpPr>
            <p:nvPr/>
          </p:nvCxnSpPr>
          <p:spPr>
            <a:xfrm rot="5400000">
              <a:off x="4118237" y="4553911"/>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0DE8785-F0A6-4219-A4AA-1E02E11807E4}"/>
                </a:ext>
              </a:extLst>
            </p:cNvPr>
            <p:cNvCxnSpPr>
              <a:cxnSpLocks/>
            </p:cNvCxnSpPr>
            <p:nvPr/>
          </p:nvCxnSpPr>
          <p:spPr>
            <a:xfrm rot="5400000">
              <a:off x="6223692" y="4553912"/>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0342829-F1A5-C8E6-81BD-B8EDF2720105}"/>
                </a:ext>
              </a:extLst>
            </p:cNvPr>
            <p:cNvCxnSpPr>
              <a:cxnSpLocks/>
            </p:cNvCxnSpPr>
            <p:nvPr/>
          </p:nvCxnSpPr>
          <p:spPr>
            <a:xfrm rot="5400000">
              <a:off x="8329146" y="4553914"/>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BF4599D-4BF5-9A1D-826C-C1096626F7C4}"/>
                </a:ext>
              </a:extLst>
            </p:cNvPr>
            <p:cNvCxnSpPr>
              <a:cxnSpLocks/>
            </p:cNvCxnSpPr>
            <p:nvPr/>
          </p:nvCxnSpPr>
          <p:spPr>
            <a:xfrm rot="5400000">
              <a:off x="10434600" y="4553919"/>
              <a:ext cx="5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156F2561-FA90-9D97-6B51-2F5198581EB1}"/>
                </a:ext>
              </a:extLst>
            </p:cNvPr>
            <p:cNvSpPr txBox="1"/>
            <p:nvPr/>
          </p:nvSpPr>
          <p:spPr>
            <a:xfrm>
              <a:off x="5796347" y="4558630"/>
              <a:ext cx="903286" cy="251960"/>
            </a:xfrm>
            <a:prstGeom prst="rect">
              <a:avLst/>
            </a:prstGeom>
            <a:noFill/>
          </p:spPr>
          <p:txBody>
            <a:bodyPr wrap="square" rtlCol="0">
              <a:spAutoFit/>
            </a:bodyPr>
            <a:lstStyle/>
            <a:p>
              <a:pPr algn="ctr"/>
              <a:r>
                <a:rPr lang="en-GB" sz="1000" noProof="0">
                  <a:solidFill>
                    <a:schemeClr val="tx2"/>
                  </a:solidFill>
                </a:rPr>
                <a:t>2000</a:t>
              </a:r>
            </a:p>
          </p:txBody>
        </p:sp>
        <p:sp>
          <p:nvSpPr>
            <p:cNvPr id="75" name="TextBox 74">
              <a:extLst>
                <a:ext uri="{FF2B5EF4-FFF2-40B4-BE49-F238E27FC236}">
                  <a16:creationId xmlns:a16="http://schemas.microsoft.com/office/drawing/2014/main" id="{8B01A74B-F163-4FBE-2DE9-222E75423D56}"/>
                </a:ext>
              </a:extLst>
            </p:cNvPr>
            <p:cNvSpPr txBox="1"/>
            <p:nvPr/>
          </p:nvSpPr>
          <p:spPr>
            <a:xfrm>
              <a:off x="7907687" y="4558631"/>
              <a:ext cx="903286" cy="251960"/>
            </a:xfrm>
            <a:prstGeom prst="rect">
              <a:avLst/>
            </a:prstGeom>
            <a:noFill/>
          </p:spPr>
          <p:txBody>
            <a:bodyPr wrap="square" rtlCol="0">
              <a:spAutoFit/>
            </a:bodyPr>
            <a:lstStyle/>
            <a:p>
              <a:pPr algn="ctr"/>
              <a:r>
                <a:rPr lang="en-GB" sz="1000" noProof="0">
                  <a:solidFill>
                    <a:schemeClr val="tx2"/>
                  </a:solidFill>
                </a:rPr>
                <a:t>2010</a:t>
              </a:r>
            </a:p>
          </p:txBody>
        </p:sp>
        <p:sp>
          <p:nvSpPr>
            <p:cNvPr id="76" name="TextBox 75">
              <a:extLst>
                <a:ext uri="{FF2B5EF4-FFF2-40B4-BE49-F238E27FC236}">
                  <a16:creationId xmlns:a16="http://schemas.microsoft.com/office/drawing/2014/main" id="{008F3C36-1A93-7375-06A2-F2C546EF1D89}"/>
                </a:ext>
              </a:extLst>
            </p:cNvPr>
            <p:cNvSpPr txBox="1"/>
            <p:nvPr/>
          </p:nvSpPr>
          <p:spPr>
            <a:xfrm>
              <a:off x="10019027" y="4558633"/>
              <a:ext cx="903286" cy="251960"/>
            </a:xfrm>
            <a:prstGeom prst="rect">
              <a:avLst/>
            </a:prstGeom>
            <a:noFill/>
          </p:spPr>
          <p:txBody>
            <a:bodyPr wrap="square" rtlCol="0">
              <a:spAutoFit/>
            </a:bodyPr>
            <a:lstStyle/>
            <a:p>
              <a:pPr algn="ctr"/>
              <a:r>
                <a:rPr lang="en-GB" sz="1000" noProof="0">
                  <a:solidFill>
                    <a:schemeClr val="tx2"/>
                  </a:solidFill>
                </a:rPr>
                <a:t>2020</a:t>
              </a:r>
            </a:p>
          </p:txBody>
        </p:sp>
        <p:sp>
          <p:nvSpPr>
            <p:cNvPr id="78" name="TextBox 77">
              <a:extLst>
                <a:ext uri="{FF2B5EF4-FFF2-40B4-BE49-F238E27FC236}">
                  <a16:creationId xmlns:a16="http://schemas.microsoft.com/office/drawing/2014/main" id="{44710D7C-23CC-C070-2639-340DBC475D2E}"/>
                </a:ext>
              </a:extLst>
            </p:cNvPr>
            <p:cNvSpPr txBox="1"/>
            <p:nvPr/>
          </p:nvSpPr>
          <p:spPr>
            <a:xfrm>
              <a:off x="3894770" y="4624747"/>
              <a:ext cx="7064069" cy="251960"/>
            </a:xfrm>
            <a:prstGeom prst="rect">
              <a:avLst/>
            </a:prstGeom>
            <a:noFill/>
          </p:spPr>
          <p:txBody>
            <a:bodyPr wrap="square" rtlCol="0">
              <a:spAutoFit/>
            </a:bodyPr>
            <a:lstStyle/>
            <a:p>
              <a:pPr algn="ctr"/>
              <a:r>
                <a:rPr lang="en-GB" sz="1000" b="1" noProof="0">
                  <a:solidFill>
                    <a:schemeClr val="tx2"/>
                  </a:solidFill>
                </a:rPr>
                <a:t>Year</a:t>
              </a:r>
            </a:p>
          </p:txBody>
        </p:sp>
      </p:grpSp>
      <p:grpSp>
        <p:nvGrpSpPr>
          <p:cNvPr id="115" name="Group 114">
            <a:extLst>
              <a:ext uri="{FF2B5EF4-FFF2-40B4-BE49-F238E27FC236}">
                <a16:creationId xmlns:a16="http://schemas.microsoft.com/office/drawing/2014/main" id="{D354050D-046D-86B0-E8F0-89D8CD02EE4B}"/>
              </a:ext>
            </a:extLst>
          </p:cNvPr>
          <p:cNvGrpSpPr/>
          <p:nvPr/>
        </p:nvGrpSpPr>
        <p:grpSpPr>
          <a:xfrm>
            <a:off x="4294065" y="2012454"/>
            <a:ext cx="1913717" cy="687118"/>
            <a:chOff x="8853520" y="107475"/>
            <a:chExt cx="1913717" cy="687118"/>
          </a:xfrm>
        </p:grpSpPr>
        <p:grpSp>
          <p:nvGrpSpPr>
            <p:cNvPr id="113" name="Group 112">
              <a:extLst>
                <a:ext uri="{FF2B5EF4-FFF2-40B4-BE49-F238E27FC236}">
                  <a16:creationId xmlns:a16="http://schemas.microsoft.com/office/drawing/2014/main" id="{D04901E6-C995-07D8-DB89-45A88F34F8A2}"/>
                </a:ext>
              </a:extLst>
            </p:cNvPr>
            <p:cNvGrpSpPr/>
            <p:nvPr/>
          </p:nvGrpSpPr>
          <p:grpSpPr>
            <a:xfrm>
              <a:off x="8853520" y="107475"/>
              <a:ext cx="1149666" cy="687118"/>
              <a:chOff x="8853520" y="107475"/>
              <a:chExt cx="1149666" cy="687118"/>
            </a:xfrm>
          </p:grpSpPr>
          <p:sp>
            <p:nvSpPr>
              <p:cNvPr id="56" name="Rectangle 55">
                <a:extLst>
                  <a:ext uri="{FF2B5EF4-FFF2-40B4-BE49-F238E27FC236}">
                    <a16:creationId xmlns:a16="http://schemas.microsoft.com/office/drawing/2014/main" id="{879C367C-7E2A-9C9D-F412-134F3D591524}"/>
                  </a:ext>
                </a:extLst>
              </p:cNvPr>
              <p:cNvSpPr/>
              <p:nvPr/>
            </p:nvSpPr>
            <p:spPr>
              <a:xfrm>
                <a:off x="8989237" y="388583"/>
                <a:ext cx="144000" cy="144000"/>
              </a:xfrm>
              <a:prstGeom prst="rect">
                <a:avLst/>
              </a:prstGeom>
              <a:solidFill>
                <a:srgbClr val="FFAA00"/>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7" name="Rectangle 56">
                <a:extLst>
                  <a:ext uri="{FF2B5EF4-FFF2-40B4-BE49-F238E27FC236}">
                    <a16:creationId xmlns:a16="http://schemas.microsoft.com/office/drawing/2014/main" id="{8EEE97A4-7F5A-E522-FF99-86B63348227B}"/>
                  </a:ext>
                </a:extLst>
              </p:cNvPr>
              <p:cNvSpPr/>
              <p:nvPr/>
            </p:nvSpPr>
            <p:spPr>
              <a:xfrm>
                <a:off x="8989237" y="599482"/>
                <a:ext cx="144000" cy="144000"/>
              </a:xfrm>
              <a:prstGeom prst="rect">
                <a:avLst/>
              </a:prstGeom>
              <a:solidFill>
                <a:srgbClr val="1140AB"/>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8" name="TextBox 57">
                <a:extLst>
                  <a:ext uri="{FF2B5EF4-FFF2-40B4-BE49-F238E27FC236}">
                    <a16:creationId xmlns:a16="http://schemas.microsoft.com/office/drawing/2014/main" id="{E265375B-EB6D-1250-9978-7197538BB2B8}"/>
                  </a:ext>
                </a:extLst>
              </p:cNvPr>
              <p:cNvSpPr txBox="1"/>
              <p:nvPr/>
            </p:nvSpPr>
            <p:spPr>
              <a:xfrm>
                <a:off x="9099900" y="337473"/>
                <a:ext cx="903286" cy="246221"/>
              </a:xfrm>
              <a:prstGeom prst="rect">
                <a:avLst/>
              </a:prstGeom>
              <a:noFill/>
            </p:spPr>
            <p:txBody>
              <a:bodyPr wrap="square" rtlCol="0">
                <a:spAutoFit/>
              </a:bodyPr>
              <a:lstStyle/>
              <a:p>
                <a:r>
                  <a:rPr lang="en-GB" sz="1000" noProof="0">
                    <a:solidFill>
                      <a:schemeClr val="tx2"/>
                    </a:solidFill>
                  </a:rPr>
                  <a:t>Female</a:t>
                </a:r>
              </a:p>
            </p:txBody>
          </p:sp>
          <p:sp>
            <p:nvSpPr>
              <p:cNvPr id="59" name="TextBox 58">
                <a:extLst>
                  <a:ext uri="{FF2B5EF4-FFF2-40B4-BE49-F238E27FC236}">
                    <a16:creationId xmlns:a16="http://schemas.microsoft.com/office/drawing/2014/main" id="{C4B349A0-2257-0245-CA9C-725788E09DD3}"/>
                  </a:ext>
                </a:extLst>
              </p:cNvPr>
              <p:cNvSpPr txBox="1"/>
              <p:nvPr/>
            </p:nvSpPr>
            <p:spPr>
              <a:xfrm>
                <a:off x="9099900" y="548372"/>
                <a:ext cx="903286" cy="246221"/>
              </a:xfrm>
              <a:prstGeom prst="rect">
                <a:avLst/>
              </a:prstGeom>
              <a:noFill/>
            </p:spPr>
            <p:txBody>
              <a:bodyPr wrap="square" rtlCol="0">
                <a:spAutoFit/>
              </a:bodyPr>
              <a:lstStyle/>
              <a:p>
                <a:r>
                  <a:rPr lang="en-GB" sz="1000" noProof="0">
                    <a:solidFill>
                      <a:schemeClr val="tx2"/>
                    </a:solidFill>
                  </a:rPr>
                  <a:t>Male</a:t>
                </a:r>
              </a:p>
            </p:txBody>
          </p:sp>
          <p:sp>
            <p:nvSpPr>
              <p:cNvPr id="60" name="TextBox 59">
                <a:extLst>
                  <a:ext uri="{FF2B5EF4-FFF2-40B4-BE49-F238E27FC236}">
                    <a16:creationId xmlns:a16="http://schemas.microsoft.com/office/drawing/2014/main" id="{B68772A4-1EEE-732F-AA2A-A37B363A908C}"/>
                  </a:ext>
                </a:extLst>
              </p:cNvPr>
              <p:cNvSpPr txBox="1"/>
              <p:nvPr/>
            </p:nvSpPr>
            <p:spPr>
              <a:xfrm>
                <a:off x="8853520" y="107475"/>
                <a:ext cx="903286" cy="246221"/>
              </a:xfrm>
              <a:prstGeom prst="rect">
                <a:avLst/>
              </a:prstGeom>
              <a:noFill/>
            </p:spPr>
            <p:txBody>
              <a:bodyPr wrap="square" rtlCol="0">
                <a:spAutoFit/>
              </a:bodyPr>
              <a:lstStyle/>
              <a:p>
                <a:r>
                  <a:rPr lang="en-GB" sz="1000" b="1" noProof="0">
                    <a:solidFill>
                      <a:schemeClr val="tx2"/>
                    </a:solidFill>
                  </a:rPr>
                  <a:t>Number</a:t>
                </a:r>
              </a:p>
            </p:txBody>
          </p:sp>
        </p:grpSp>
        <p:grpSp>
          <p:nvGrpSpPr>
            <p:cNvPr id="114" name="Group 113">
              <a:extLst>
                <a:ext uri="{FF2B5EF4-FFF2-40B4-BE49-F238E27FC236}">
                  <a16:creationId xmlns:a16="http://schemas.microsoft.com/office/drawing/2014/main" id="{92B8EA05-0CC4-7AA5-1418-9A86B080DCD4}"/>
                </a:ext>
              </a:extLst>
            </p:cNvPr>
            <p:cNvGrpSpPr/>
            <p:nvPr/>
          </p:nvGrpSpPr>
          <p:grpSpPr>
            <a:xfrm>
              <a:off x="9617571" y="107475"/>
              <a:ext cx="1149666" cy="687118"/>
              <a:chOff x="8853520" y="805609"/>
              <a:chExt cx="1149666" cy="687118"/>
            </a:xfrm>
          </p:grpSpPr>
          <p:sp>
            <p:nvSpPr>
              <p:cNvPr id="61" name="Rectangle 60">
                <a:extLst>
                  <a:ext uri="{FF2B5EF4-FFF2-40B4-BE49-F238E27FC236}">
                    <a16:creationId xmlns:a16="http://schemas.microsoft.com/office/drawing/2014/main" id="{45D2713D-D08A-3C67-DB6B-17688267C892}"/>
                  </a:ext>
                </a:extLst>
              </p:cNvPr>
              <p:cNvSpPr/>
              <p:nvPr/>
            </p:nvSpPr>
            <p:spPr>
              <a:xfrm>
                <a:off x="8989237" y="1149717"/>
                <a:ext cx="144000" cy="18000"/>
              </a:xfrm>
              <a:prstGeom prst="rect">
                <a:avLst/>
              </a:prstGeom>
              <a:solidFill>
                <a:srgbClr val="FFAA00"/>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61">
                <a:extLst>
                  <a:ext uri="{FF2B5EF4-FFF2-40B4-BE49-F238E27FC236}">
                    <a16:creationId xmlns:a16="http://schemas.microsoft.com/office/drawing/2014/main" id="{E1B8B497-90D1-F770-7C8A-7A256F192D79}"/>
                  </a:ext>
                </a:extLst>
              </p:cNvPr>
              <p:cNvSpPr/>
              <p:nvPr/>
            </p:nvSpPr>
            <p:spPr>
              <a:xfrm>
                <a:off x="8989237" y="1360616"/>
                <a:ext cx="144000" cy="18000"/>
              </a:xfrm>
              <a:prstGeom prst="rect">
                <a:avLst/>
              </a:prstGeom>
              <a:solidFill>
                <a:srgbClr val="1140AB"/>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TextBox 62">
                <a:extLst>
                  <a:ext uri="{FF2B5EF4-FFF2-40B4-BE49-F238E27FC236}">
                    <a16:creationId xmlns:a16="http://schemas.microsoft.com/office/drawing/2014/main" id="{E4AD00A2-1B85-3BCA-5BDC-6BE366DC77BD}"/>
                  </a:ext>
                </a:extLst>
              </p:cNvPr>
              <p:cNvSpPr txBox="1"/>
              <p:nvPr/>
            </p:nvSpPr>
            <p:spPr>
              <a:xfrm>
                <a:off x="9099900" y="1035607"/>
                <a:ext cx="903286" cy="246221"/>
              </a:xfrm>
              <a:prstGeom prst="rect">
                <a:avLst/>
              </a:prstGeom>
              <a:noFill/>
            </p:spPr>
            <p:txBody>
              <a:bodyPr wrap="square" rtlCol="0">
                <a:spAutoFit/>
              </a:bodyPr>
              <a:lstStyle/>
              <a:p>
                <a:r>
                  <a:rPr lang="en-GB" sz="1000" noProof="0">
                    <a:solidFill>
                      <a:schemeClr val="tx2"/>
                    </a:solidFill>
                  </a:rPr>
                  <a:t>Female</a:t>
                </a:r>
              </a:p>
            </p:txBody>
          </p:sp>
          <p:sp>
            <p:nvSpPr>
              <p:cNvPr id="64" name="TextBox 63">
                <a:extLst>
                  <a:ext uri="{FF2B5EF4-FFF2-40B4-BE49-F238E27FC236}">
                    <a16:creationId xmlns:a16="http://schemas.microsoft.com/office/drawing/2014/main" id="{45D8EE26-4699-0C26-E07C-7135DEF0E80B}"/>
                  </a:ext>
                </a:extLst>
              </p:cNvPr>
              <p:cNvSpPr txBox="1"/>
              <p:nvPr/>
            </p:nvSpPr>
            <p:spPr>
              <a:xfrm>
                <a:off x="9099900" y="1246506"/>
                <a:ext cx="903286" cy="246221"/>
              </a:xfrm>
              <a:prstGeom prst="rect">
                <a:avLst/>
              </a:prstGeom>
              <a:noFill/>
            </p:spPr>
            <p:txBody>
              <a:bodyPr wrap="square" rtlCol="0">
                <a:spAutoFit/>
              </a:bodyPr>
              <a:lstStyle/>
              <a:p>
                <a:r>
                  <a:rPr lang="en-GB" sz="1000" noProof="0">
                    <a:solidFill>
                      <a:schemeClr val="tx2"/>
                    </a:solidFill>
                  </a:rPr>
                  <a:t>Male</a:t>
                </a:r>
              </a:p>
            </p:txBody>
          </p:sp>
          <p:sp>
            <p:nvSpPr>
              <p:cNvPr id="65" name="TextBox 64">
                <a:extLst>
                  <a:ext uri="{FF2B5EF4-FFF2-40B4-BE49-F238E27FC236}">
                    <a16:creationId xmlns:a16="http://schemas.microsoft.com/office/drawing/2014/main" id="{66F474E9-53E8-5B37-83F7-4A9F3156D8BE}"/>
                  </a:ext>
                </a:extLst>
              </p:cNvPr>
              <p:cNvSpPr txBox="1"/>
              <p:nvPr/>
            </p:nvSpPr>
            <p:spPr>
              <a:xfrm>
                <a:off x="8853520" y="805609"/>
                <a:ext cx="903286" cy="246221"/>
              </a:xfrm>
              <a:prstGeom prst="rect">
                <a:avLst/>
              </a:prstGeom>
              <a:noFill/>
            </p:spPr>
            <p:txBody>
              <a:bodyPr wrap="square" rtlCol="0">
                <a:spAutoFit/>
              </a:bodyPr>
              <a:lstStyle/>
              <a:p>
                <a:r>
                  <a:rPr lang="en-GB" sz="1000" b="1" noProof="0">
                    <a:solidFill>
                      <a:schemeClr val="tx2"/>
                    </a:solidFill>
                  </a:rPr>
                  <a:t>Rate</a:t>
                </a:r>
              </a:p>
            </p:txBody>
          </p:sp>
        </p:grpSp>
      </p:grpSp>
    </p:spTree>
    <p:custDataLst>
      <p:tags r:id="rId1"/>
    </p:custDataLst>
    <p:extLst>
      <p:ext uri="{BB962C8B-B14F-4D97-AF65-F5344CB8AC3E}">
        <p14:creationId xmlns:p14="http://schemas.microsoft.com/office/powerpoint/2010/main" val="3911832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11DBE-D79F-F553-C9F9-2BFC7C7CAE03}"/>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03A5E21A-58A9-AF8F-7380-B0EF269594A2}"/>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832A4DBD-2A0A-BA5F-2FB4-0E7AEF05B5B1}"/>
              </a:ext>
            </a:extLst>
          </p:cNvPr>
          <p:cNvSpPr>
            <a:spLocks noGrp="1"/>
          </p:cNvSpPr>
          <p:nvPr>
            <p:ph type="title"/>
          </p:nvPr>
        </p:nvSpPr>
        <p:spPr/>
        <p:txBody>
          <a:bodyPr/>
          <a:lstStyle/>
          <a:p>
            <a:r>
              <a:rPr lang="en-GB" noProof="0"/>
              <a:t>Prevalence and incidence of schizophrenia by age</a:t>
            </a:r>
          </a:p>
        </p:txBody>
      </p:sp>
      <p:sp>
        <p:nvSpPr>
          <p:cNvPr id="15" name="Content Placeholder 14">
            <a:extLst>
              <a:ext uri="{FF2B5EF4-FFF2-40B4-BE49-F238E27FC236}">
                <a16:creationId xmlns:a16="http://schemas.microsoft.com/office/drawing/2014/main" id="{6B15BB9F-D65E-4AC0-4B93-8E1977354647}"/>
              </a:ext>
            </a:extLst>
          </p:cNvPr>
          <p:cNvSpPr>
            <a:spLocks noGrp="1"/>
          </p:cNvSpPr>
          <p:nvPr>
            <p:ph sz="half" idx="21"/>
          </p:nvPr>
        </p:nvSpPr>
        <p:spPr>
          <a:xfrm>
            <a:off x="0" y="1416785"/>
            <a:ext cx="2436813" cy="4415215"/>
          </a:xfrm>
        </p:spPr>
        <p:txBody>
          <a:bodyPr/>
          <a:lstStyle/>
          <a:p>
            <a:pPr marL="0" indent="0">
              <a:buNone/>
            </a:pPr>
            <a:r>
              <a:rPr lang="en-GB" noProof="0"/>
              <a:t>Schizophrenia and other psychotic disorders typically emerge in </a:t>
            </a:r>
            <a:r>
              <a:rPr lang="en-GB" b="1" noProof="0"/>
              <a:t>early adulthood</a:t>
            </a:r>
            <a:r>
              <a:rPr lang="en-GB" b="1" baseline="30000" noProof="0"/>
              <a:t>1</a:t>
            </a:r>
            <a:endParaRPr lang="en-GB" b="1" noProof="0"/>
          </a:p>
          <a:p>
            <a:endParaRPr lang="en-GB" noProof="0"/>
          </a:p>
        </p:txBody>
      </p:sp>
      <p:sp>
        <p:nvSpPr>
          <p:cNvPr id="9" name="Text Placeholder 8">
            <a:extLst>
              <a:ext uri="{FF2B5EF4-FFF2-40B4-BE49-F238E27FC236}">
                <a16:creationId xmlns:a16="http://schemas.microsoft.com/office/drawing/2014/main" id="{56263376-322C-2DDE-1878-924F25E8FE2D}"/>
              </a:ext>
            </a:extLst>
          </p:cNvPr>
          <p:cNvSpPr>
            <a:spLocks noGrp="1"/>
          </p:cNvSpPr>
          <p:nvPr>
            <p:ph type="body" sz="quarter" idx="18"/>
          </p:nvPr>
        </p:nvSpPr>
        <p:spPr/>
        <p:txBody>
          <a:bodyPr/>
          <a:lstStyle/>
          <a:p>
            <a:r>
              <a:rPr lang="en-GB" noProof="0"/>
              <a:t>ASIR=age-standardized incidence rate; ASPR=age-standardized prevalence rate</a:t>
            </a:r>
          </a:p>
          <a:p>
            <a:r>
              <a:rPr lang="en-GB" noProof="0"/>
              <a:t>1. Solmi et al. Mol Psychiatry 2022;27:281–295; 2. Zhan et al. Front Psychiatry 2025;16:1629032</a:t>
            </a:r>
          </a:p>
        </p:txBody>
      </p:sp>
      <p:sp>
        <p:nvSpPr>
          <p:cNvPr id="6" name="Slide Number Placeholder 5">
            <a:extLst>
              <a:ext uri="{FF2B5EF4-FFF2-40B4-BE49-F238E27FC236}">
                <a16:creationId xmlns:a16="http://schemas.microsoft.com/office/drawing/2014/main" id="{39940C5B-3F1F-E694-F41F-1A0BBAB41A5A}"/>
              </a:ext>
            </a:extLst>
          </p:cNvPr>
          <p:cNvSpPr>
            <a:spLocks noGrp="1"/>
          </p:cNvSpPr>
          <p:nvPr>
            <p:ph type="sldNum" sz="quarter" idx="4"/>
          </p:nvPr>
        </p:nvSpPr>
        <p:spPr/>
        <p:txBody>
          <a:bodyPr/>
          <a:lstStyle/>
          <a:p>
            <a:fld id="{6DBC486D-4FAB-B746-8B02-8D7C842291C6}" type="slidenum">
              <a:rPr lang="en-GB" noProof="0" smtClean="0"/>
              <a:pPr/>
              <a:t>7</a:t>
            </a:fld>
            <a:endParaRPr lang="en-GB" noProof="0"/>
          </a:p>
        </p:txBody>
      </p:sp>
      <p:sp>
        <p:nvSpPr>
          <p:cNvPr id="17" name="Rectangle: Rounded Corners 16">
            <a:extLst>
              <a:ext uri="{FF2B5EF4-FFF2-40B4-BE49-F238E27FC236}">
                <a16:creationId xmlns:a16="http://schemas.microsoft.com/office/drawing/2014/main" id="{07DF6450-FEE3-66D9-C6A6-F05C1ABBA46A}"/>
              </a:ext>
            </a:extLst>
          </p:cNvPr>
          <p:cNvSpPr/>
          <p:nvPr/>
        </p:nvSpPr>
        <p:spPr>
          <a:xfrm>
            <a:off x="2831391" y="5181297"/>
            <a:ext cx="8879926" cy="646986"/>
          </a:xfrm>
          <a:prstGeom prst="roundRect">
            <a:avLst/>
          </a:prstGeom>
          <a:solidFill>
            <a:schemeClr val="accent4">
              <a:lumMod val="40000"/>
              <a:lumOff val="60000"/>
            </a:schemeClr>
          </a:solidFill>
        </p:spPr>
        <p:txBody>
          <a:bodyPr wrap="square">
            <a:spAutoFit/>
          </a:bodyPr>
          <a:lstStyle/>
          <a:p>
            <a:pPr algn="ctr"/>
            <a:r>
              <a:rPr lang="en-GB" sz="1600" noProof="0">
                <a:solidFill>
                  <a:srgbClr val="3F1A01"/>
                </a:solidFill>
              </a:rPr>
              <a:t>The incidence of schizophrenia is highest among individuals aged </a:t>
            </a:r>
            <a:r>
              <a:rPr lang="en-GB" sz="1600" b="1" noProof="0">
                <a:solidFill>
                  <a:srgbClr val="3F1A01"/>
                </a:solidFill>
              </a:rPr>
              <a:t>20–24 years</a:t>
            </a:r>
            <a:r>
              <a:rPr lang="en-GB" sz="1600" noProof="0">
                <a:solidFill>
                  <a:srgbClr val="3F1A01"/>
                </a:solidFill>
              </a:rPr>
              <a:t>, </a:t>
            </a:r>
            <a:br>
              <a:rPr lang="en-GB" sz="1600" noProof="0">
                <a:solidFill>
                  <a:srgbClr val="3F1A01"/>
                </a:solidFill>
              </a:rPr>
            </a:br>
            <a:r>
              <a:rPr lang="en-GB" sz="1600" noProof="0">
                <a:solidFill>
                  <a:srgbClr val="3F1A01"/>
                </a:solidFill>
              </a:rPr>
              <a:t>while prevalence peaks in those aged 35–39 years</a:t>
            </a:r>
            <a:r>
              <a:rPr lang="en-GB" sz="1600" baseline="30000" noProof="0">
                <a:solidFill>
                  <a:srgbClr val="3F1A01"/>
                </a:solidFill>
              </a:rPr>
              <a:t>2</a:t>
            </a:r>
          </a:p>
        </p:txBody>
      </p:sp>
      <p:sp>
        <p:nvSpPr>
          <p:cNvPr id="16" name="TextBox 15">
            <a:extLst>
              <a:ext uri="{FF2B5EF4-FFF2-40B4-BE49-F238E27FC236}">
                <a16:creationId xmlns:a16="http://schemas.microsoft.com/office/drawing/2014/main" id="{189E9B91-49E7-2863-6846-3B4CDFB3549A}"/>
              </a:ext>
            </a:extLst>
          </p:cNvPr>
          <p:cNvSpPr txBox="1"/>
          <p:nvPr/>
        </p:nvSpPr>
        <p:spPr>
          <a:xfrm>
            <a:off x="2617596" y="1411670"/>
            <a:ext cx="4291205" cy="523220"/>
          </a:xfrm>
          <a:prstGeom prst="rect">
            <a:avLst/>
          </a:prstGeom>
          <a:noFill/>
        </p:spPr>
        <p:txBody>
          <a:bodyPr wrap="square" rtlCol="0">
            <a:spAutoFit/>
          </a:bodyPr>
          <a:lstStyle>
            <a:defPPr>
              <a:defRPr lang="en-US"/>
            </a:defPPr>
            <a:lvl1pPr algn="ctr">
              <a:defRPr sz="1400" b="1">
                <a:solidFill>
                  <a:schemeClr val="accent2">
                    <a:lumMod val="75000"/>
                  </a:schemeClr>
                </a:solidFill>
              </a:defRPr>
            </a:lvl1pPr>
          </a:lstStyle>
          <a:p>
            <a:r>
              <a:rPr lang="en-GB" noProof="0">
                <a:solidFill>
                  <a:schemeClr val="accent2">
                    <a:lumMod val="50000"/>
                  </a:schemeClr>
                </a:solidFill>
              </a:rPr>
              <a:t>Prevalence of schizophrenia,</a:t>
            </a:r>
            <a:br>
              <a:rPr lang="en-GB" noProof="0">
                <a:solidFill>
                  <a:schemeClr val="accent2">
                    <a:lumMod val="50000"/>
                  </a:schemeClr>
                </a:solidFill>
              </a:rPr>
            </a:br>
            <a:r>
              <a:rPr lang="en-GB" noProof="0">
                <a:solidFill>
                  <a:schemeClr val="accent2">
                    <a:lumMod val="50000"/>
                  </a:schemeClr>
                </a:solidFill>
              </a:rPr>
              <a:t>by age and sex </a:t>
            </a:r>
            <a:r>
              <a:rPr lang="en-GB">
                <a:solidFill>
                  <a:schemeClr val="accent2">
                    <a:lumMod val="50000"/>
                  </a:schemeClr>
                </a:solidFill>
              </a:rPr>
              <a:t>(1990–2021)</a:t>
            </a:r>
            <a:r>
              <a:rPr lang="en-GB" baseline="30000" noProof="0">
                <a:solidFill>
                  <a:schemeClr val="accent2">
                    <a:lumMod val="50000"/>
                  </a:schemeClr>
                </a:solidFill>
              </a:rPr>
              <a:t>2</a:t>
            </a:r>
            <a:endParaRPr lang="en-GB" noProof="0">
              <a:solidFill>
                <a:schemeClr val="accent2">
                  <a:lumMod val="50000"/>
                </a:schemeClr>
              </a:solidFill>
            </a:endParaRPr>
          </a:p>
        </p:txBody>
      </p:sp>
      <p:sp>
        <p:nvSpPr>
          <p:cNvPr id="7" name="TextBox 6">
            <a:extLst>
              <a:ext uri="{FF2B5EF4-FFF2-40B4-BE49-F238E27FC236}">
                <a16:creationId xmlns:a16="http://schemas.microsoft.com/office/drawing/2014/main" id="{66AB030F-1197-EE3E-545E-B14CFBC300D7}"/>
              </a:ext>
            </a:extLst>
          </p:cNvPr>
          <p:cNvSpPr txBox="1"/>
          <p:nvPr/>
        </p:nvSpPr>
        <p:spPr>
          <a:xfrm>
            <a:off x="7063991" y="1411670"/>
            <a:ext cx="4401177" cy="523220"/>
          </a:xfrm>
          <a:prstGeom prst="rect">
            <a:avLst/>
          </a:prstGeom>
          <a:noFill/>
        </p:spPr>
        <p:txBody>
          <a:bodyPr wrap="square" rtlCol="0">
            <a:spAutoFit/>
          </a:bodyPr>
          <a:lstStyle>
            <a:defPPr>
              <a:defRPr lang="en-US"/>
            </a:defPPr>
            <a:lvl1pPr algn="ctr">
              <a:defRPr sz="1400" b="1">
                <a:solidFill>
                  <a:schemeClr val="accent2">
                    <a:lumMod val="75000"/>
                  </a:schemeClr>
                </a:solidFill>
              </a:defRPr>
            </a:lvl1pPr>
          </a:lstStyle>
          <a:p>
            <a:r>
              <a:rPr lang="en-GB" noProof="0">
                <a:solidFill>
                  <a:schemeClr val="accent2">
                    <a:lumMod val="50000"/>
                  </a:schemeClr>
                </a:solidFill>
              </a:rPr>
              <a:t>Incidence of schizophrenia,</a:t>
            </a:r>
            <a:br>
              <a:rPr lang="en-GB" noProof="0">
                <a:solidFill>
                  <a:schemeClr val="accent2">
                    <a:lumMod val="50000"/>
                  </a:schemeClr>
                </a:solidFill>
              </a:rPr>
            </a:br>
            <a:r>
              <a:rPr lang="en-GB" noProof="0">
                <a:solidFill>
                  <a:schemeClr val="accent2">
                    <a:lumMod val="50000"/>
                  </a:schemeClr>
                </a:solidFill>
              </a:rPr>
              <a:t>by age and sex </a:t>
            </a:r>
            <a:r>
              <a:rPr lang="en-GB">
                <a:solidFill>
                  <a:schemeClr val="accent2">
                    <a:lumMod val="50000"/>
                  </a:schemeClr>
                </a:solidFill>
              </a:rPr>
              <a:t>(1990–2021)</a:t>
            </a:r>
            <a:r>
              <a:rPr lang="en-GB" baseline="30000" noProof="0">
                <a:solidFill>
                  <a:schemeClr val="accent2">
                    <a:lumMod val="50000"/>
                  </a:schemeClr>
                </a:solidFill>
              </a:rPr>
              <a:t>2</a:t>
            </a:r>
            <a:endParaRPr lang="en-GB" noProof="0">
              <a:solidFill>
                <a:schemeClr val="accent2">
                  <a:lumMod val="50000"/>
                </a:schemeClr>
              </a:solidFill>
            </a:endParaRPr>
          </a:p>
        </p:txBody>
      </p:sp>
      <p:pic>
        <p:nvPicPr>
          <p:cNvPr id="28" name="Picture 27">
            <a:extLst>
              <a:ext uri="{FF2B5EF4-FFF2-40B4-BE49-F238E27FC236}">
                <a16:creationId xmlns:a16="http://schemas.microsoft.com/office/drawing/2014/main" id="{7381E85A-FAD9-4B7A-9DA8-7E8FEBE6E6E3}"/>
              </a:ext>
            </a:extLst>
          </p:cNvPr>
          <p:cNvPicPr>
            <a:picLocks noChangeAspect="1"/>
          </p:cNvPicPr>
          <p:nvPr/>
        </p:nvPicPr>
        <p:blipFill>
          <a:blip r:embed="rId4"/>
          <a:srcRect l="86422" t="35268" r="2007" b="44304"/>
          <a:stretch>
            <a:fillRect/>
          </a:stretch>
        </p:blipFill>
        <p:spPr>
          <a:xfrm>
            <a:off x="21701709" y="3603634"/>
            <a:ext cx="596899" cy="622300"/>
          </a:xfrm>
          <a:prstGeom prst="rect">
            <a:avLst/>
          </a:prstGeom>
        </p:spPr>
      </p:pic>
      <p:sp>
        <p:nvSpPr>
          <p:cNvPr id="4" name="TextBox 7">
            <a:extLst>
              <a:ext uri="{FF2B5EF4-FFF2-40B4-BE49-F238E27FC236}">
                <a16:creationId xmlns:a16="http://schemas.microsoft.com/office/drawing/2014/main" id="{1AF56917-C5BC-68A0-7E4A-7D9BB8581A0B}"/>
              </a:ext>
            </a:extLst>
          </p:cNvPr>
          <p:cNvSpPr txBox="1"/>
          <p:nvPr/>
        </p:nvSpPr>
        <p:spPr>
          <a:xfrm>
            <a:off x="3010216" y="4766245"/>
            <a:ext cx="8249436" cy="369332"/>
          </a:xfrm>
          <a:prstGeom prst="rect">
            <a:avLst/>
          </a:prstGeom>
          <a:noFill/>
        </p:spPr>
        <p:txBody>
          <a:bodyPr wrap="square">
            <a:spAutoFit/>
          </a:bodyPr>
          <a:lstStyle/>
          <a:p>
            <a:pPr fontAlgn="base"/>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Zhan et al., used under CC-BY-4.0. This work is licensed under Creative Commons license CC-BY-SA by The Lundbeck Foundation.</a:t>
            </a:r>
            <a:endParaRPr lang="en-GB" sz="1200" noProof="0">
              <a:solidFill>
                <a:srgbClr val="3F1A01"/>
              </a:solidFill>
              <a:latin typeface="Times New Roman" panose="02020603050405020304" pitchFamily="18" charset="0"/>
              <a:ea typeface="Times New Roman" panose="02020603050405020304" pitchFamily="18" charset="0"/>
            </a:endParaRPr>
          </a:p>
        </p:txBody>
      </p:sp>
      <p:grpSp>
        <p:nvGrpSpPr>
          <p:cNvPr id="2" name="Group 1">
            <a:extLst>
              <a:ext uri="{FF2B5EF4-FFF2-40B4-BE49-F238E27FC236}">
                <a16:creationId xmlns:a16="http://schemas.microsoft.com/office/drawing/2014/main" id="{12FB56D2-55D5-0472-9F1D-94807F18461B}"/>
              </a:ext>
            </a:extLst>
          </p:cNvPr>
          <p:cNvGrpSpPr/>
          <p:nvPr/>
        </p:nvGrpSpPr>
        <p:grpSpPr>
          <a:xfrm>
            <a:off x="2600687" y="2012365"/>
            <a:ext cx="4316096" cy="2741907"/>
            <a:chOff x="2600687" y="2012365"/>
            <a:chExt cx="4316096" cy="2741907"/>
          </a:xfrm>
        </p:grpSpPr>
        <p:sp>
          <p:nvSpPr>
            <p:cNvPr id="8" name="Freeform 5">
              <a:extLst>
                <a:ext uri="{FF2B5EF4-FFF2-40B4-BE49-F238E27FC236}">
                  <a16:creationId xmlns:a16="http://schemas.microsoft.com/office/drawing/2014/main" id="{345245CB-1F77-54B8-52B5-1F4F1CCA7F85}"/>
                </a:ext>
              </a:extLst>
            </p:cNvPr>
            <p:cNvSpPr>
              <a:spLocks/>
            </p:cNvSpPr>
            <p:nvPr/>
          </p:nvSpPr>
          <p:spPr bwMode="auto">
            <a:xfrm>
              <a:off x="3405188" y="2344737"/>
              <a:ext cx="3392488" cy="1871663"/>
            </a:xfrm>
            <a:custGeom>
              <a:avLst/>
              <a:gdLst>
                <a:gd name="T0" fmla="*/ 0 w 2137"/>
                <a:gd name="T1" fmla="*/ 1179 h 1179"/>
                <a:gd name="T2" fmla="*/ 117 w 2137"/>
                <a:gd name="T3" fmla="*/ 1175 h 1179"/>
                <a:gd name="T4" fmla="*/ 241 w 2137"/>
                <a:gd name="T5" fmla="*/ 1099 h 1179"/>
                <a:gd name="T6" fmla="*/ 359 w 2137"/>
                <a:gd name="T7" fmla="*/ 901 h 1179"/>
                <a:gd name="T8" fmla="*/ 476 w 2137"/>
                <a:gd name="T9" fmla="*/ 656 h 1179"/>
                <a:gd name="T10" fmla="*/ 594 w 2137"/>
                <a:gd name="T11" fmla="*/ 489 h 1179"/>
                <a:gd name="T12" fmla="*/ 709 w 2137"/>
                <a:gd name="T13" fmla="*/ 431 h 1179"/>
                <a:gd name="T14" fmla="*/ 833 w 2137"/>
                <a:gd name="T15" fmla="*/ 415 h 1179"/>
                <a:gd name="T16" fmla="*/ 953 w 2137"/>
                <a:gd name="T17" fmla="*/ 443 h 1179"/>
                <a:gd name="T18" fmla="*/ 1070 w 2137"/>
                <a:gd name="T19" fmla="*/ 481 h 1179"/>
                <a:gd name="T20" fmla="*/ 1188 w 2137"/>
                <a:gd name="T21" fmla="*/ 542 h 1179"/>
                <a:gd name="T22" fmla="*/ 1305 w 2137"/>
                <a:gd name="T23" fmla="*/ 632 h 1179"/>
                <a:gd name="T24" fmla="*/ 1427 w 2137"/>
                <a:gd name="T25" fmla="*/ 716 h 1179"/>
                <a:gd name="T26" fmla="*/ 1547 w 2137"/>
                <a:gd name="T27" fmla="*/ 802 h 1179"/>
                <a:gd name="T28" fmla="*/ 1780 w 2137"/>
                <a:gd name="T29" fmla="*/ 957 h 1179"/>
                <a:gd name="T30" fmla="*/ 1897 w 2137"/>
                <a:gd name="T31" fmla="*/ 1021 h 1179"/>
                <a:gd name="T32" fmla="*/ 2019 w 2137"/>
                <a:gd name="T33" fmla="*/ 1069 h 1179"/>
                <a:gd name="T34" fmla="*/ 2137 w 2137"/>
                <a:gd name="T35" fmla="*/ 1107 h 1179"/>
                <a:gd name="T36" fmla="*/ 2137 w 2137"/>
                <a:gd name="T37" fmla="*/ 1051 h 1179"/>
                <a:gd name="T38" fmla="*/ 2017 w 2137"/>
                <a:gd name="T39" fmla="*/ 999 h 1179"/>
                <a:gd name="T40" fmla="*/ 1897 w 2137"/>
                <a:gd name="T41" fmla="*/ 935 h 1179"/>
                <a:gd name="T42" fmla="*/ 1780 w 2137"/>
                <a:gd name="T43" fmla="*/ 860 h 1179"/>
                <a:gd name="T44" fmla="*/ 1662 w 2137"/>
                <a:gd name="T45" fmla="*/ 762 h 1179"/>
                <a:gd name="T46" fmla="*/ 1547 w 2137"/>
                <a:gd name="T47" fmla="*/ 664 h 1179"/>
                <a:gd name="T48" fmla="*/ 1427 w 2137"/>
                <a:gd name="T49" fmla="*/ 542 h 1179"/>
                <a:gd name="T50" fmla="*/ 1303 w 2137"/>
                <a:gd name="T51" fmla="*/ 415 h 1179"/>
                <a:gd name="T52" fmla="*/ 1188 w 2137"/>
                <a:gd name="T53" fmla="*/ 289 h 1179"/>
                <a:gd name="T54" fmla="*/ 1068 w 2137"/>
                <a:gd name="T55" fmla="*/ 185 h 1179"/>
                <a:gd name="T56" fmla="*/ 953 w 2137"/>
                <a:gd name="T57" fmla="*/ 106 h 1179"/>
                <a:gd name="T58" fmla="*/ 829 w 2137"/>
                <a:gd name="T59" fmla="*/ 36 h 1179"/>
                <a:gd name="T60" fmla="*/ 709 w 2137"/>
                <a:gd name="T61" fmla="*/ 0 h 1179"/>
                <a:gd name="T62" fmla="*/ 592 w 2137"/>
                <a:gd name="T63" fmla="*/ 36 h 1179"/>
                <a:gd name="T64" fmla="*/ 474 w 2137"/>
                <a:gd name="T65" fmla="*/ 213 h 1179"/>
                <a:gd name="T66" fmla="*/ 359 w 2137"/>
                <a:gd name="T67" fmla="*/ 554 h 1179"/>
                <a:gd name="T68" fmla="*/ 241 w 2137"/>
                <a:gd name="T69" fmla="*/ 999 h 1179"/>
                <a:gd name="T70" fmla="*/ 115 w 2137"/>
                <a:gd name="T71" fmla="*/ 1155 h 1179"/>
                <a:gd name="T72" fmla="*/ 0 w 2137"/>
                <a:gd name="T73" fmla="*/ 1179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37" h="1179">
                  <a:moveTo>
                    <a:pt x="0" y="1179"/>
                  </a:moveTo>
                  <a:lnTo>
                    <a:pt x="117" y="1175"/>
                  </a:lnTo>
                  <a:lnTo>
                    <a:pt x="241" y="1099"/>
                  </a:lnTo>
                  <a:lnTo>
                    <a:pt x="359" y="901"/>
                  </a:lnTo>
                  <a:lnTo>
                    <a:pt x="476" y="656"/>
                  </a:lnTo>
                  <a:lnTo>
                    <a:pt x="594" y="489"/>
                  </a:lnTo>
                  <a:lnTo>
                    <a:pt x="709" y="431"/>
                  </a:lnTo>
                  <a:lnTo>
                    <a:pt x="833" y="415"/>
                  </a:lnTo>
                  <a:lnTo>
                    <a:pt x="953" y="443"/>
                  </a:lnTo>
                  <a:lnTo>
                    <a:pt x="1070" y="481"/>
                  </a:lnTo>
                  <a:lnTo>
                    <a:pt x="1188" y="542"/>
                  </a:lnTo>
                  <a:lnTo>
                    <a:pt x="1305" y="632"/>
                  </a:lnTo>
                  <a:lnTo>
                    <a:pt x="1427" y="716"/>
                  </a:lnTo>
                  <a:lnTo>
                    <a:pt x="1547" y="802"/>
                  </a:lnTo>
                  <a:lnTo>
                    <a:pt x="1780" y="957"/>
                  </a:lnTo>
                  <a:lnTo>
                    <a:pt x="1897" y="1021"/>
                  </a:lnTo>
                  <a:lnTo>
                    <a:pt x="2019" y="1069"/>
                  </a:lnTo>
                  <a:lnTo>
                    <a:pt x="2137" y="1107"/>
                  </a:lnTo>
                  <a:lnTo>
                    <a:pt x="2137" y="1051"/>
                  </a:lnTo>
                  <a:lnTo>
                    <a:pt x="2017" y="999"/>
                  </a:lnTo>
                  <a:lnTo>
                    <a:pt x="1897" y="935"/>
                  </a:lnTo>
                  <a:lnTo>
                    <a:pt x="1780" y="860"/>
                  </a:lnTo>
                  <a:lnTo>
                    <a:pt x="1662" y="762"/>
                  </a:lnTo>
                  <a:lnTo>
                    <a:pt x="1547" y="664"/>
                  </a:lnTo>
                  <a:lnTo>
                    <a:pt x="1427" y="542"/>
                  </a:lnTo>
                  <a:lnTo>
                    <a:pt x="1303" y="415"/>
                  </a:lnTo>
                  <a:lnTo>
                    <a:pt x="1188" y="289"/>
                  </a:lnTo>
                  <a:lnTo>
                    <a:pt x="1068" y="185"/>
                  </a:lnTo>
                  <a:lnTo>
                    <a:pt x="953" y="106"/>
                  </a:lnTo>
                  <a:lnTo>
                    <a:pt x="829" y="36"/>
                  </a:lnTo>
                  <a:lnTo>
                    <a:pt x="709" y="0"/>
                  </a:lnTo>
                  <a:lnTo>
                    <a:pt x="592" y="36"/>
                  </a:lnTo>
                  <a:lnTo>
                    <a:pt x="474" y="213"/>
                  </a:lnTo>
                  <a:lnTo>
                    <a:pt x="359" y="554"/>
                  </a:lnTo>
                  <a:lnTo>
                    <a:pt x="241" y="999"/>
                  </a:lnTo>
                  <a:lnTo>
                    <a:pt x="115" y="1155"/>
                  </a:lnTo>
                  <a:lnTo>
                    <a:pt x="0" y="1179"/>
                  </a:lnTo>
                  <a:close/>
                </a:path>
              </a:pathLst>
            </a:custGeom>
            <a:solidFill>
              <a:srgbClr val="99B3A8">
                <a:alpha val="20000"/>
              </a:srgb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0" name="Freeform 50">
              <a:extLst>
                <a:ext uri="{FF2B5EF4-FFF2-40B4-BE49-F238E27FC236}">
                  <a16:creationId xmlns:a16="http://schemas.microsoft.com/office/drawing/2014/main" id="{BAD0ABE9-A6FA-0BA9-50B5-3972BE1D6D2C}"/>
                </a:ext>
              </a:extLst>
            </p:cNvPr>
            <p:cNvSpPr>
              <a:spLocks/>
            </p:cNvSpPr>
            <p:nvPr/>
          </p:nvSpPr>
          <p:spPr bwMode="auto">
            <a:xfrm>
              <a:off x="3408363" y="2119312"/>
              <a:ext cx="3389313" cy="2097088"/>
            </a:xfrm>
            <a:custGeom>
              <a:avLst/>
              <a:gdLst>
                <a:gd name="T0" fmla="*/ 0 w 2135"/>
                <a:gd name="T1" fmla="*/ 1321 h 1321"/>
                <a:gd name="T2" fmla="*/ 113 w 2135"/>
                <a:gd name="T3" fmla="*/ 1317 h 1321"/>
                <a:gd name="T4" fmla="*/ 237 w 2135"/>
                <a:gd name="T5" fmla="*/ 1223 h 1321"/>
                <a:gd name="T6" fmla="*/ 357 w 2135"/>
                <a:gd name="T7" fmla="*/ 1004 h 1321"/>
                <a:gd name="T8" fmla="*/ 474 w 2135"/>
                <a:gd name="T9" fmla="*/ 732 h 1321"/>
                <a:gd name="T10" fmla="*/ 592 w 2135"/>
                <a:gd name="T11" fmla="*/ 549 h 1321"/>
                <a:gd name="T12" fmla="*/ 707 w 2135"/>
                <a:gd name="T13" fmla="*/ 481 h 1321"/>
                <a:gd name="T14" fmla="*/ 829 w 2135"/>
                <a:gd name="T15" fmla="*/ 469 h 1321"/>
                <a:gd name="T16" fmla="*/ 949 w 2135"/>
                <a:gd name="T17" fmla="*/ 503 h 1321"/>
                <a:gd name="T18" fmla="*/ 1066 w 2135"/>
                <a:gd name="T19" fmla="*/ 551 h 1321"/>
                <a:gd name="T20" fmla="*/ 1186 w 2135"/>
                <a:gd name="T21" fmla="*/ 631 h 1321"/>
                <a:gd name="T22" fmla="*/ 1303 w 2135"/>
                <a:gd name="T23" fmla="*/ 730 h 1321"/>
                <a:gd name="T24" fmla="*/ 1425 w 2135"/>
                <a:gd name="T25" fmla="*/ 826 h 1321"/>
                <a:gd name="T26" fmla="*/ 1545 w 2135"/>
                <a:gd name="T27" fmla="*/ 932 h 1321"/>
                <a:gd name="T28" fmla="*/ 1660 w 2135"/>
                <a:gd name="T29" fmla="*/ 1021 h 1321"/>
                <a:gd name="T30" fmla="*/ 1778 w 2135"/>
                <a:gd name="T31" fmla="*/ 1111 h 1321"/>
                <a:gd name="T32" fmla="*/ 1895 w 2135"/>
                <a:gd name="T33" fmla="*/ 1181 h 1321"/>
                <a:gd name="T34" fmla="*/ 2017 w 2135"/>
                <a:gd name="T35" fmla="*/ 1233 h 1321"/>
                <a:gd name="T36" fmla="*/ 2135 w 2135"/>
                <a:gd name="T37" fmla="*/ 1269 h 1321"/>
                <a:gd name="T38" fmla="*/ 2135 w 2135"/>
                <a:gd name="T39" fmla="*/ 1223 h 1321"/>
                <a:gd name="T40" fmla="*/ 2015 w 2135"/>
                <a:gd name="T41" fmla="*/ 1171 h 1321"/>
                <a:gd name="T42" fmla="*/ 1895 w 2135"/>
                <a:gd name="T43" fmla="*/ 1107 h 1321"/>
                <a:gd name="T44" fmla="*/ 1778 w 2135"/>
                <a:gd name="T45" fmla="*/ 1017 h 1321"/>
                <a:gd name="T46" fmla="*/ 1664 w 2135"/>
                <a:gd name="T47" fmla="*/ 912 h 1321"/>
                <a:gd name="T48" fmla="*/ 1545 w 2135"/>
                <a:gd name="T49" fmla="*/ 788 h 1321"/>
                <a:gd name="T50" fmla="*/ 1423 w 2135"/>
                <a:gd name="T51" fmla="*/ 643 h 1321"/>
                <a:gd name="T52" fmla="*/ 1301 w 2135"/>
                <a:gd name="T53" fmla="*/ 499 h 1321"/>
                <a:gd name="T54" fmla="*/ 1184 w 2135"/>
                <a:gd name="T55" fmla="*/ 343 h 1321"/>
                <a:gd name="T56" fmla="*/ 1066 w 2135"/>
                <a:gd name="T57" fmla="*/ 222 h 1321"/>
                <a:gd name="T58" fmla="*/ 949 w 2135"/>
                <a:gd name="T59" fmla="*/ 116 h 1321"/>
                <a:gd name="T60" fmla="*/ 827 w 2135"/>
                <a:gd name="T61" fmla="*/ 44 h 1321"/>
                <a:gd name="T62" fmla="*/ 707 w 2135"/>
                <a:gd name="T63" fmla="*/ 0 h 1321"/>
                <a:gd name="T64" fmla="*/ 590 w 2135"/>
                <a:gd name="T65" fmla="*/ 50 h 1321"/>
                <a:gd name="T66" fmla="*/ 472 w 2135"/>
                <a:gd name="T67" fmla="*/ 228 h 1321"/>
                <a:gd name="T68" fmla="*/ 359 w 2135"/>
                <a:gd name="T69" fmla="*/ 607 h 1321"/>
                <a:gd name="T70" fmla="*/ 313 w 2135"/>
                <a:gd name="T71" fmla="*/ 790 h 1321"/>
                <a:gd name="T72" fmla="*/ 241 w 2135"/>
                <a:gd name="T73" fmla="*/ 1119 h 1321"/>
                <a:gd name="T74" fmla="*/ 111 w 2135"/>
                <a:gd name="T75" fmla="*/ 1295 h 1321"/>
                <a:gd name="T76" fmla="*/ 0 w 2135"/>
                <a:gd name="T77" fmla="*/ 1321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35" h="1321">
                  <a:moveTo>
                    <a:pt x="0" y="1321"/>
                  </a:moveTo>
                  <a:lnTo>
                    <a:pt x="113" y="1317"/>
                  </a:lnTo>
                  <a:lnTo>
                    <a:pt x="237" y="1223"/>
                  </a:lnTo>
                  <a:lnTo>
                    <a:pt x="357" y="1004"/>
                  </a:lnTo>
                  <a:lnTo>
                    <a:pt x="474" y="732"/>
                  </a:lnTo>
                  <a:lnTo>
                    <a:pt x="592" y="549"/>
                  </a:lnTo>
                  <a:lnTo>
                    <a:pt x="707" y="481"/>
                  </a:lnTo>
                  <a:lnTo>
                    <a:pt x="829" y="469"/>
                  </a:lnTo>
                  <a:lnTo>
                    <a:pt x="949" y="503"/>
                  </a:lnTo>
                  <a:lnTo>
                    <a:pt x="1066" y="551"/>
                  </a:lnTo>
                  <a:lnTo>
                    <a:pt x="1186" y="631"/>
                  </a:lnTo>
                  <a:lnTo>
                    <a:pt x="1303" y="730"/>
                  </a:lnTo>
                  <a:lnTo>
                    <a:pt x="1425" y="826"/>
                  </a:lnTo>
                  <a:lnTo>
                    <a:pt x="1545" y="932"/>
                  </a:lnTo>
                  <a:lnTo>
                    <a:pt x="1660" y="1021"/>
                  </a:lnTo>
                  <a:lnTo>
                    <a:pt x="1778" y="1111"/>
                  </a:lnTo>
                  <a:lnTo>
                    <a:pt x="1895" y="1181"/>
                  </a:lnTo>
                  <a:lnTo>
                    <a:pt x="2017" y="1233"/>
                  </a:lnTo>
                  <a:lnTo>
                    <a:pt x="2135" y="1269"/>
                  </a:lnTo>
                  <a:lnTo>
                    <a:pt x="2135" y="1223"/>
                  </a:lnTo>
                  <a:lnTo>
                    <a:pt x="2015" y="1171"/>
                  </a:lnTo>
                  <a:lnTo>
                    <a:pt x="1895" y="1107"/>
                  </a:lnTo>
                  <a:lnTo>
                    <a:pt x="1778" y="1017"/>
                  </a:lnTo>
                  <a:lnTo>
                    <a:pt x="1664" y="912"/>
                  </a:lnTo>
                  <a:lnTo>
                    <a:pt x="1545" y="788"/>
                  </a:lnTo>
                  <a:lnTo>
                    <a:pt x="1423" y="643"/>
                  </a:lnTo>
                  <a:lnTo>
                    <a:pt x="1301" y="499"/>
                  </a:lnTo>
                  <a:lnTo>
                    <a:pt x="1184" y="343"/>
                  </a:lnTo>
                  <a:lnTo>
                    <a:pt x="1066" y="222"/>
                  </a:lnTo>
                  <a:lnTo>
                    <a:pt x="949" y="116"/>
                  </a:lnTo>
                  <a:lnTo>
                    <a:pt x="827" y="44"/>
                  </a:lnTo>
                  <a:lnTo>
                    <a:pt x="707" y="0"/>
                  </a:lnTo>
                  <a:lnTo>
                    <a:pt x="590" y="50"/>
                  </a:lnTo>
                  <a:lnTo>
                    <a:pt x="472" y="228"/>
                  </a:lnTo>
                  <a:lnTo>
                    <a:pt x="359" y="607"/>
                  </a:lnTo>
                  <a:lnTo>
                    <a:pt x="313" y="790"/>
                  </a:lnTo>
                  <a:lnTo>
                    <a:pt x="241" y="1119"/>
                  </a:lnTo>
                  <a:lnTo>
                    <a:pt x="111" y="1295"/>
                  </a:lnTo>
                  <a:lnTo>
                    <a:pt x="0" y="1321"/>
                  </a:lnTo>
                  <a:close/>
                </a:path>
              </a:pathLst>
            </a:custGeom>
            <a:solidFill>
              <a:srgbClr val="7B9CBB">
                <a:alpha val="20000"/>
              </a:srgb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grpSp>
          <p:nvGrpSpPr>
            <p:cNvPr id="11" name="Group 10">
              <a:extLst>
                <a:ext uri="{FF2B5EF4-FFF2-40B4-BE49-F238E27FC236}">
                  <a16:creationId xmlns:a16="http://schemas.microsoft.com/office/drawing/2014/main" id="{21A9DCD2-053D-63F5-90B3-E0D897077D12}"/>
                </a:ext>
              </a:extLst>
            </p:cNvPr>
            <p:cNvGrpSpPr/>
            <p:nvPr/>
          </p:nvGrpSpPr>
          <p:grpSpPr>
            <a:xfrm>
              <a:off x="2600687" y="2012365"/>
              <a:ext cx="4316096" cy="2553027"/>
              <a:chOff x="2600687" y="2090057"/>
              <a:chExt cx="4316096" cy="2553027"/>
            </a:xfrm>
          </p:grpSpPr>
          <p:sp>
            <p:nvSpPr>
              <p:cNvPr id="64" name="TextBox 63">
                <a:extLst>
                  <a:ext uri="{FF2B5EF4-FFF2-40B4-BE49-F238E27FC236}">
                    <a16:creationId xmlns:a16="http://schemas.microsoft.com/office/drawing/2014/main" id="{ED5FEBF1-D7EE-5473-974F-9F553F95DA6D}"/>
                  </a:ext>
                </a:extLst>
              </p:cNvPr>
              <p:cNvSpPr txBox="1"/>
              <p:nvPr/>
            </p:nvSpPr>
            <p:spPr>
              <a:xfrm>
                <a:off x="2813988" y="2512761"/>
                <a:ext cx="211596" cy="153888"/>
              </a:xfrm>
              <a:prstGeom prst="rect">
                <a:avLst/>
              </a:prstGeom>
              <a:noFill/>
            </p:spPr>
            <p:txBody>
              <a:bodyPr wrap="none" lIns="0" tIns="0" rIns="0" bIns="0" rtlCol="0" anchor="ctr">
                <a:noAutofit/>
              </a:bodyPr>
              <a:lstStyle/>
              <a:p>
                <a:pPr algn="r"/>
                <a:r>
                  <a:rPr lang="en-GB" sz="1000" noProof="0">
                    <a:solidFill>
                      <a:srgbClr val="1A1A17"/>
                    </a:solidFill>
                  </a:rPr>
                  <a:t>600</a:t>
                </a:r>
              </a:p>
            </p:txBody>
          </p:sp>
          <p:cxnSp>
            <p:nvCxnSpPr>
              <p:cNvPr id="65" name="Straight Connector 64">
                <a:extLst>
                  <a:ext uri="{FF2B5EF4-FFF2-40B4-BE49-F238E27FC236}">
                    <a16:creationId xmlns:a16="http://schemas.microsoft.com/office/drawing/2014/main" id="{A5B08B9D-8FF3-2A5E-DE78-8017D4325EBA}"/>
                  </a:ext>
                </a:extLst>
              </p:cNvPr>
              <p:cNvCxnSpPr>
                <a:cxnSpLocks/>
              </p:cNvCxnSpPr>
              <p:nvPr/>
            </p:nvCxnSpPr>
            <p:spPr>
              <a:xfrm>
                <a:off x="3050384" y="2589705"/>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CD5BDA15-69B9-E15A-A13F-8B21C1BDE381}"/>
                  </a:ext>
                </a:extLst>
              </p:cNvPr>
              <p:cNvSpPr txBox="1"/>
              <p:nvPr/>
            </p:nvSpPr>
            <p:spPr>
              <a:xfrm>
                <a:off x="2813988" y="3084261"/>
                <a:ext cx="211596" cy="153888"/>
              </a:xfrm>
              <a:prstGeom prst="rect">
                <a:avLst/>
              </a:prstGeom>
              <a:noFill/>
            </p:spPr>
            <p:txBody>
              <a:bodyPr wrap="none" lIns="0" tIns="0" rIns="0" bIns="0" rtlCol="0" anchor="ctr">
                <a:noAutofit/>
              </a:bodyPr>
              <a:lstStyle/>
              <a:p>
                <a:pPr algn="r"/>
                <a:r>
                  <a:rPr lang="en-GB" sz="1000" noProof="0">
                    <a:solidFill>
                      <a:srgbClr val="1A1A17"/>
                    </a:solidFill>
                  </a:rPr>
                  <a:t>400</a:t>
                </a:r>
              </a:p>
            </p:txBody>
          </p:sp>
          <p:cxnSp>
            <p:nvCxnSpPr>
              <p:cNvPr id="67" name="Straight Connector 66">
                <a:extLst>
                  <a:ext uri="{FF2B5EF4-FFF2-40B4-BE49-F238E27FC236}">
                    <a16:creationId xmlns:a16="http://schemas.microsoft.com/office/drawing/2014/main" id="{EDB3A459-D848-BB81-61AD-1CD23B1CFD01}"/>
                  </a:ext>
                </a:extLst>
              </p:cNvPr>
              <p:cNvCxnSpPr>
                <a:cxnSpLocks/>
              </p:cNvCxnSpPr>
              <p:nvPr/>
            </p:nvCxnSpPr>
            <p:spPr>
              <a:xfrm>
                <a:off x="3050384" y="3161205"/>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60E862E5-8D8F-5B13-164C-6B31632D711A}"/>
                  </a:ext>
                </a:extLst>
              </p:cNvPr>
              <p:cNvSpPr txBox="1"/>
              <p:nvPr/>
            </p:nvSpPr>
            <p:spPr>
              <a:xfrm>
                <a:off x="2813988" y="3646236"/>
                <a:ext cx="211596" cy="153888"/>
              </a:xfrm>
              <a:prstGeom prst="rect">
                <a:avLst/>
              </a:prstGeom>
              <a:noFill/>
            </p:spPr>
            <p:txBody>
              <a:bodyPr wrap="none" lIns="0" tIns="0" rIns="0" bIns="0" rtlCol="0" anchor="ctr">
                <a:noAutofit/>
              </a:bodyPr>
              <a:lstStyle/>
              <a:p>
                <a:pPr algn="r"/>
                <a:r>
                  <a:rPr lang="en-GB" sz="1000" noProof="0">
                    <a:solidFill>
                      <a:srgbClr val="1A1A17"/>
                    </a:solidFill>
                  </a:rPr>
                  <a:t>200</a:t>
                </a:r>
              </a:p>
            </p:txBody>
          </p:sp>
          <p:cxnSp>
            <p:nvCxnSpPr>
              <p:cNvPr id="69" name="Straight Connector 68">
                <a:extLst>
                  <a:ext uri="{FF2B5EF4-FFF2-40B4-BE49-F238E27FC236}">
                    <a16:creationId xmlns:a16="http://schemas.microsoft.com/office/drawing/2014/main" id="{167E3DC6-11E7-2CFD-B6AA-1D47A8D7B353}"/>
                  </a:ext>
                </a:extLst>
              </p:cNvPr>
              <p:cNvCxnSpPr>
                <a:cxnSpLocks/>
              </p:cNvCxnSpPr>
              <p:nvPr/>
            </p:nvCxnSpPr>
            <p:spPr>
              <a:xfrm>
                <a:off x="3050384" y="3723180"/>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9203AEF5-06DF-E306-78E7-AAFE00656598}"/>
                  </a:ext>
                </a:extLst>
              </p:cNvPr>
              <p:cNvSpPr txBox="1"/>
              <p:nvPr/>
            </p:nvSpPr>
            <p:spPr>
              <a:xfrm>
                <a:off x="2813988" y="4220117"/>
                <a:ext cx="211596" cy="153888"/>
              </a:xfrm>
              <a:prstGeom prst="rect">
                <a:avLst/>
              </a:prstGeom>
              <a:noFill/>
            </p:spPr>
            <p:txBody>
              <a:bodyPr wrap="none" lIns="0" tIns="0" rIns="0" bIns="0" rtlCol="0" anchor="ctr">
                <a:noAutofit/>
              </a:bodyPr>
              <a:lstStyle/>
              <a:p>
                <a:pPr algn="r"/>
                <a:r>
                  <a:rPr lang="en-GB" sz="1000" noProof="0">
                    <a:solidFill>
                      <a:srgbClr val="1A1A17"/>
                    </a:solidFill>
                  </a:rPr>
                  <a:t>0</a:t>
                </a:r>
              </a:p>
            </p:txBody>
          </p:sp>
          <p:cxnSp>
            <p:nvCxnSpPr>
              <p:cNvPr id="71" name="Straight Connector 70">
                <a:extLst>
                  <a:ext uri="{FF2B5EF4-FFF2-40B4-BE49-F238E27FC236}">
                    <a16:creationId xmlns:a16="http://schemas.microsoft.com/office/drawing/2014/main" id="{3CEF76E3-74B5-F4A8-73C0-BD63E0FDE42A}"/>
                  </a:ext>
                </a:extLst>
              </p:cNvPr>
              <p:cNvCxnSpPr>
                <a:cxnSpLocks/>
              </p:cNvCxnSpPr>
              <p:nvPr/>
            </p:nvCxnSpPr>
            <p:spPr>
              <a:xfrm>
                <a:off x="3050384" y="429706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57DDA85-E9E4-7EAD-9F23-B30284486B94}"/>
                  </a:ext>
                </a:extLst>
              </p:cNvPr>
              <p:cNvSpPr txBox="1"/>
              <p:nvPr/>
            </p:nvSpPr>
            <p:spPr>
              <a:xfrm rot="16200000">
                <a:off x="1531059" y="3166029"/>
                <a:ext cx="2293143" cy="153888"/>
              </a:xfrm>
              <a:prstGeom prst="rect">
                <a:avLst/>
              </a:prstGeom>
              <a:noFill/>
            </p:spPr>
            <p:txBody>
              <a:bodyPr wrap="none" lIns="0" tIns="0" rIns="0" bIns="0" rtlCol="0" anchor="ctr">
                <a:noAutofit/>
              </a:bodyPr>
              <a:lstStyle/>
              <a:p>
                <a:pPr algn="ctr"/>
                <a:r>
                  <a:rPr lang="en-GB" sz="1000" b="1" noProof="0">
                    <a:solidFill>
                      <a:srgbClr val="1A1A17"/>
                    </a:solidFill>
                  </a:rPr>
                  <a:t>Rate of prevalence</a:t>
                </a:r>
              </a:p>
            </p:txBody>
          </p:sp>
          <p:cxnSp>
            <p:nvCxnSpPr>
              <p:cNvPr id="73" name="Straight Connector 72">
                <a:extLst>
                  <a:ext uri="{FF2B5EF4-FFF2-40B4-BE49-F238E27FC236}">
                    <a16:creationId xmlns:a16="http://schemas.microsoft.com/office/drawing/2014/main" id="{6117F87F-5896-A357-CFC3-10B3C9E81744}"/>
                  </a:ext>
                </a:extLst>
              </p:cNvPr>
              <p:cNvCxnSpPr>
                <a:cxnSpLocks/>
              </p:cNvCxnSpPr>
              <p:nvPr/>
            </p:nvCxnSpPr>
            <p:spPr>
              <a:xfrm rot="5400000">
                <a:off x="318631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AE9A7799-31B7-BF46-C8CE-89E2D94BB161}"/>
                  </a:ext>
                </a:extLst>
              </p:cNvPr>
              <p:cNvSpPr txBox="1"/>
              <p:nvPr/>
            </p:nvSpPr>
            <p:spPr>
              <a:xfrm rot="19800000">
                <a:off x="3052111" y="4489196"/>
                <a:ext cx="211596" cy="153888"/>
              </a:xfrm>
              <a:prstGeom prst="rect">
                <a:avLst/>
              </a:prstGeom>
              <a:noFill/>
            </p:spPr>
            <p:txBody>
              <a:bodyPr wrap="none" lIns="0" tIns="0" rIns="0" bIns="0" rtlCol="0" anchor="ctr">
                <a:noAutofit/>
              </a:bodyPr>
              <a:lstStyle/>
              <a:p>
                <a:pPr algn="r"/>
                <a:r>
                  <a:rPr lang="en-GB" sz="800" noProof="0">
                    <a:solidFill>
                      <a:srgbClr val="1A1A17"/>
                    </a:solidFill>
                  </a:rPr>
                  <a:t>&lt;5</a:t>
                </a:r>
              </a:p>
            </p:txBody>
          </p:sp>
          <p:cxnSp>
            <p:nvCxnSpPr>
              <p:cNvPr id="75" name="Straight Connector 74">
                <a:extLst>
                  <a:ext uri="{FF2B5EF4-FFF2-40B4-BE49-F238E27FC236}">
                    <a16:creationId xmlns:a16="http://schemas.microsoft.com/office/drawing/2014/main" id="{27BA486A-F0BB-407D-CC99-D80DA03DBD4F}"/>
                  </a:ext>
                </a:extLst>
              </p:cNvPr>
              <p:cNvCxnSpPr>
                <a:cxnSpLocks/>
              </p:cNvCxnSpPr>
              <p:nvPr/>
            </p:nvCxnSpPr>
            <p:spPr>
              <a:xfrm rot="5400000">
                <a:off x="337568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E3734821-C06F-6CB5-7674-5C06946B3010}"/>
                  </a:ext>
                </a:extLst>
              </p:cNvPr>
              <p:cNvSpPr txBox="1"/>
              <p:nvPr/>
            </p:nvSpPr>
            <p:spPr>
              <a:xfrm rot="19800000">
                <a:off x="3237848"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5–9</a:t>
                </a:r>
              </a:p>
            </p:txBody>
          </p:sp>
          <p:cxnSp>
            <p:nvCxnSpPr>
              <p:cNvPr id="77" name="Straight Connector 76">
                <a:extLst>
                  <a:ext uri="{FF2B5EF4-FFF2-40B4-BE49-F238E27FC236}">
                    <a16:creationId xmlns:a16="http://schemas.microsoft.com/office/drawing/2014/main" id="{383A1C96-188E-C7F7-F5D5-62382E9AFCA8}"/>
                  </a:ext>
                </a:extLst>
              </p:cNvPr>
              <p:cNvCxnSpPr>
                <a:cxnSpLocks/>
              </p:cNvCxnSpPr>
              <p:nvPr/>
            </p:nvCxnSpPr>
            <p:spPr>
              <a:xfrm rot="5400000">
                <a:off x="356506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609CE424-8AFC-7ABA-3479-B188B2AB1431}"/>
                  </a:ext>
                </a:extLst>
              </p:cNvPr>
              <p:cNvSpPr txBox="1"/>
              <p:nvPr/>
            </p:nvSpPr>
            <p:spPr>
              <a:xfrm rot="19800000">
                <a:off x="3428348"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10–14</a:t>
                </a:r>
              </a:p>
            </p:txBody>
          </p:sp>
          <p:cxnSp>
            <p:nvCxnSpPr>
              <p:cNvPr id="79" name="Straight Connector 78">
                <a:extLst>
                  <a:ext uri="{FF2B5EF4-FFF2-40B4-BE49-F238E27FC236}">
                    <a16:creationId xmlns:a16="http://schemas.microsoft.com/office/drawing/2014/main" id="{F44E790F-D099-3A28-3101-86A8006D0096}"/>
                  </a:ext>
                </a:extLst>
              </p:cNvPr>
              <p:cNvCxnSpPr>
                <a:cxnSpLocks/>
              </p:cNvCxnSpPr>
              <p:nvPr/>
            </p:nvCxnSpPr>
            <p:spPr>
              <a:xfrm rot="5400000">
                <a:off x="375443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E101AB2-2530-93CB-6BDB-AFC5D174195F}"/>
                  </a:ext>
                </a:extLst>
              </p:cNvPr>
              <p:cNvSpPr txBox="1"/>
              <p:nvPr/>
            </p:nvSpPr>
            <p:spPr>
              <a:xfrm rot="19800000">
                <a:off x="362123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15–19</a:t>
                </a:r>
              </a:p>
            </p:txBody>
          </p:sp>
          <p:cxnSp>
            <p:nvCxnSpPr>
              <p:cNvPr id="81" name="Straight Connector 80">
                <a:extLst>
                  <a:ext uri="{FF2B5EF4-FFF2-40B4-BE49-F238E27FC236}">
                    <a16:creationId xmlns:a16="http://schemas.microsoft.com/office/drawing/2014/main" id="{1A01DCBE-35E9-6BAE-FAF7-98685311A16F}"/>
                  </a:ext>
                </a:extLst>
              </p:cNvPr>
              <p:cNvCxnSpPr>
                <a:cxnSpLocks/>
              </p:cNvCxnSpPr>
              <p:nvPr/>
            </p:nvCxnSpPr>
            <p:spPr>
              <a:xfrm rot="5400000">
                <a:off x="394380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180AAF80-C38B-707D-AD1F-66AFABAEE1C1}"/>
                  </a:ext>
                </a:extLst>
              </p:cNvPr>
              <p:cNvSpPr txBox="1"/>
              <p:nvPr/>
            </p:nvSpPr>
            <p:spPr>
              <a:xfrm rot="19800000">
                <a:off x="381173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20–24</a:t>
                </a:r>
              </a:p>
            </p:txBody>
          </p:sp>
          <p:cxnSp>
            <p:nvCxnSpPr>
              <p:cNvPr id="83" name="Straight Connector 82">
                <a:extLst>
                  <a:ext uri="{FF2B5EF4-FFF2-40B4-BE49-F238E27FC236}">
                    <a16:creationId xmlns:a16="http://schemas.microsoft.com/office/drawing/2014/main" id="{827CA111-7545-1B4C-10A3-4FDBE9FCE431}"/>
                  </a:ext>
                </a:extLst>
              </p:cNvPr>
              <p:cNvCxnSpPr>
                <a:cxnSpLocks/>
              </p:cNvCxnSpPr>
              <p:nvPr/>
            </p:nvCxnSpPr>
            <p:spPr>
              <a:xfrm rot="5400000">
                <a:off x="413317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32B472E7-BF9A-6BAC-54EC-0ED25F90679B}"/>
                  </a:ext>
                </a:extLst>
              </p:cNvPr>
              <p:cNvSpPr txBox="1"/>
              <p:nvPr/>
            </p:nvSpPr>
            <p:spPr>
              <a:xfrm rot="19800000">
                <a:off x="3997467"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25–29</a:t>
                </a:r>
              </a:p>
            </p:txBody>
          </p:sp>
          <p:cxnSp>
            <p:nvCxnSpPr>
              <p:cNvPr id="85" name="Straight Connector 84">
                <a:extLst>
                  <a:ext uri="{FF2B5EF4-FFF2-40B4-BE49-F238E27FC236}">
                    <a16:creationId xmlns:a16="http://schemas.microsoft.com/office/drawing/2014/main" id="{46ED5C68-291C-7FAA-5157-6A647D26CF9D}"/>
                  </a:ext>
                </a:extLst>
              </p:cNvPr>
              <p:cNvCxnSpPr>
                <a:cxnSpLocks/>
              </p:cNvCxnSpPr>
              <p:nvPr/>
            </p:nvCxnSpPr>
            <p:spPr>
              <a:xfrm rot="5400000">
                <a:off x="432254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A130751C-18E5-4CF4-7AD6-019689C5591C}"/>
                  </a:ext>
                </a:extLst>
              </p:cNvPr>
              <p:cNvSpPr txBox="1"/>
              <p:nvPr/>
            </p:nvSpPr>
            <p:spPr>
              <a:xfrm rot="19800000">
                <a:off x="41855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30–34</a:t>
                </a:r>
              </a:p>
            </p:txBody>
          </p:sp>
          <p:cxnSp>
            <p:nvCxnSpPr>
              <p:cNvPr id="87" name="Straight Connector 86">
                <a:extLst>
                  <a:ext uri="{FF2B5EF4-FFF2-40B4-BE49-F238E27FC236}">
                    <a16:creationId xmlns:a16="http://schemas.microsoft.com/office/drawing/2014/main" id="{ED5B3750-6C7F-329D-0DF4-DA0613FA6CAA}"/>
                  </a:ext>
                </a:extLst>
              </p:cNvPr>
              <p:cNvCxnSpPr>
                <a:cxnSpLocks/>
              </p:cNvCxnSpPr>
              <p:nvPr/>
            </p:nvCxnSpPr>
            <p:spPr>
              <a:xfrm rot="5400000">
                <a:off x="451192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EC15F085-4368-3B52-673F-182C66275E98}"/>
                  </a:ext>
                </a:extLst>
              </p:cNvPr>
              <p:cNvSpPr txBox="1"/>
              <p:nvPr/>
            </p:nvSpPr>
            <p:spPr>
              <a:xfrm rot="19800000">
                <a:off x="4373705"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35–39</a:t>
                </a:r>
              </a:p>
            </p:txBody>
          </p:sp>
          <p:cxnSp>
            <p:nvCxnSpPr>
              <p:cNvPr id="89" name="Straight Connector 88">
                <a:extLst>
                  <a:ext uri="{FF2B5EF4-FFF2-40B4-BE49-F238E27FC236}">
                    <a16:creationId xmlns:a16="http://schemas.microsoft.com/office/drawing/2014/main" id="{FB38508A-DEDA-3D34-33C1-3CA62C53631A}"/>
                  </a:ext>
                </a:extLst>
              </p:cNvPr>
              <p:cNvCxnSpPr>
                <a:cxnSpLocks/>
              </p:cNvCxnSpPr>
              <p:nvPr/>
            </p:nvCxnSpPr>
            <p:spPr>
              <a:xfrm rot="5400000">
                <a:off x="470129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0F08751E-5E10-AB2F-7757-C0B22EC2DD42}"/>
                  </a:ext>
                </a:extLst>
              </p:cNvPr>
              <p:cNvSpPr txBox="1"/>
              <p:nvPr/>
            </p:nvSpPr>
            <p:spPr>
              <a:xfrm rot="19800000">
                <a:off x="45665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40–44</a:t>
                </a:r>
              </a:p>
            </p:txBody>
          </p:sp>
          <p:cxnSp>
            <p:nvCxnSpPr>
              <p:cNvPr id="91" name="Straight Connector 90">
                <a:extLst>
                  <a:ext uri="{FF2B5EF4-FFF2-40B4-BE49-F238E27FC236}">
                    <a16:creationId xmlns:a16="http://schemas.microsoft.com/office/drawing/2014/main" id="{7E7DED01-92DB-D2AC-38CE-5E4FC1FE84D4}"/>
                  </a:ext>
                </a:extLst>
              </p:cNvPr>
              <p:cNvCxnSpPr>
                <a:cxnSpLocks/>
              </p:cNvCxnSpPr>
              <p:nvPr/>
            </p:nvCxnSpPr>
            <p:spPr>
              <a:xfrm rot="5400000">
                <a:off x="489066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B66C4C29-7FC6-0948-14C7-884EC5C8A251}"/>
                  </a:ext>
                </a:extLst>
              </p:cNvPr>
              <p:cNvSpPr txBox="1"/>
              <p:nvPr/>
            </p:nvSpPr>
            <p:spPr>
              <a:xfrm rot="19800000">
                <a:off x="47570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45–49</a:t>
                </a:r>
              </a:p>
            </p:txBody>
          </p:sp>
          <p:cxnSp>
            <p:nvCxnSpPr>
              <p:cNvPr id="93" name="Straight Connector 92">
                <a:extLst>
                  <a:ext uri="{FF2B5EF4-FFF2-40B4-BE49-F238E27FC236}">
                    <a16:creationId xmlns:a16="http://schemas.microsoft.com/office/drawing/2014/main" id="{B250E39E-C96A-2059-37A5-8E2D00B7C890}"/>
                  </a:ext>
                </a:extLst>
              </p:cNvPr>
              <p:cNvCxnSpPr>
                <a:cxnSpLocks/>
              </p:cNvCxnSpPr>
              <p:nvPr/>
            </p:nvCxnSpPr>
            <p:spPr>
              <a:xfrm rot="5400000">
                <a:off x="508003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C205F0AB-EE94-7FD4-1800-E1923ABC9C16}"/>
                  </a:ext>
                </a:extLst>
              </p:cNvPr>
              <p:cNvSpPr txBox="1"/>
              <p:nvPr/>
            </p:nvSpPr>
            <p:spPr>
              <a:xfrm rot="19800000">
                <a:off x="4945205"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50–54</a:t>
                </a:r>
              </a:p>
            </p:txBody>
          </p:sp>
          <p:cxnSp>
            <p:nvCxnSpPr>
              <p:cNvPr id="95" name="Straight Connector 94">
                <a:extLst>
                  <a:ext uri="{FF2B5EF4-FFF2-40B4-BE49-F238E27FC236}">
                    <a16:creationId xmlns:a16="http://schemas.microsoft.com/office/drawing/2014/main" id="{8FF7790C-259B-A4B2-DA94-D5F283C45058}"/>
                  </a:ext>
                </a:extLst>
              </p:cNvPr>
              <p:cNvCxnSpPr>
                <a:cxnSpLocks/>
              </p:cNvCxnSpPr>
              <p:nvPr/>
            </p:nvCxnSpPr>
            <p:spPr>
              <a:xfrm rot="5400000">
                <a:off x="526940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AF26FF51-E45D-A2AC-F038-055C239CDA51}"/>
                  </a:ext>
                </a:extLst>
              </p:cNvPr>
              <p:cNvSpPr txBox="1"/>
              <p:nvPr/>
            </p:nvSpPr>
            <p:spPr>
              <a:xfrm rot="19800000">
                <a:off x="5130942"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55–59</a:t>
                </a:r>
              </a:p>
            </p:txBody>
          </p:sp>
          <p:cxnSp>
            <p:nvCxnSpPr>
              <p:cNvPr id="97" name="Straight Connector 96">
                <a:extLst>
                  <a:ext uri="{FF2B5EF4-FFF2-40B4-BE49-F238E27FC236}">
                    <a16:creationId xmlns:a16="http://schemas.microsoft.com/office/drawing/2014/main" id="{EACB0565-B20C-FD7A-E993-095021313BEF}"/>
                  </a:ext>
                </a:extLst>
              </p:cNvPr>
              <p:cNvCxnSpPr>
                <a:cxnSpLocks/>
              </p:cNvCxnSpPr>
              <p:nvPr/>
            </p:nvCxnSpPr>
            <p:spPr>
              <a:xfrm rot="5400000">
                <a:off x="545878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7B2FB795-A6BE-6679-124E-4492ED3F23D1}"/>
                  </a:ext>
                </a:extLst>
              </p:cNvPr>
              <p:cNvSpPr txBox="1"/>
              <p:nvPr/>
            </p:nvSpPr>
            <p:spPr>
              <a:xfrm rot="19800000">
                <a:off x="5323824"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60–64</a:t>
                </a:r>
              </a:p>
            </p:txBody>
          </p:sp>
          <p:cxnSp>
            <p:nvCxnSpPr>
              <p:cNvPr id="99" name="Straight Connector 98">
                <a:extLst>
                  <a:ext uri="{FF2B5EF4-FFF2-40B4-BE49-F238E27FC236}">
                    <a16:creationId xmlns:a16="http://schemas.microsoft.com/office/drawing/2014/main" id="{2AC9620F-69F8-5509-ADEA-33DE83975C4D}"/>
                  </a:ext>
                </a:extLst>
              </p:cNvPr>
              <p:cNvCxnSpPr>
                <a:cxnSpLocks/>
              </p:cNvCxnSpPr>
              <p:nvPr/>
            </p:nvCxnSpPr>
            <p:spPr>
              <a:xfrm rot="5400000">
                <a:off x="564815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CD39D45F-1CBA-444C-8C99-B6348B99192D}"/>
                  </a:ext>
                </a:extLst>
              </p:cNvPr>
              <p:cNvSpPr txBox="1"/>
              <p:nvPr/>
            </p:nvSpPr>
            <p:spPr>
              <a:xfrm rot="19800000">
                <a:off x="5511943"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65–69</a:t>
                </a:r>
              </a:p>
            </p:txBody>
          </p:sp>
          <p:cxnSp>
            <p:nvCxnSpPr>
              <p:cNvPr id="101" name="Straight Connector 100">
                <a:extLst>
                  <a:ext uri="{FF2B5EF4-FFF2-40B4-BE49-F238E27FC236}">
                    <a16:creationId xmlns:a16="http://schemas.microsoft.com/office/drawing/2014/main" id="{1F662096-627A-9CE7-DC73-317D93DBCEA0}"/>
                  </a:ext>
                </a:extLst>
              </p:cNvPr>
              <p:cNvCxnSpPr>
                <a:cxnSpLocks/>
              </p:cNvCxnSpPr>
              <p:nvPr/>
            </p:nvCxnSpPr>
            <p:spPr>
              <a:xfrm rot="5400000">
                <a:off x="583752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810160BF-1FAD-F96B-44ED-BC4EAE045C6D}"/>
                  </a:ext>
                </a:extLst>
              </p:cNvPr>
              <p:cNvSpPr txBox="1"/>
              <p:nvPr/>
            </p:nvSpPr>
            <p:spPr>
              <a:xfrm rot="19800000">
                <a:off x="5704824"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70–74</a:t>
                </a:r>
              </a:p>
            </p:txBody>
          </p:sp>
          <p:cxnSp>
            <p:nvCxnSpPr>
              <p:cNvPr id="103" name="Straight Connector 102">
                <a:extLst>
                  <a:ext uri="{FF2B5EF4-FFF2-40B4-BE49-F238E27FC236}">
                    <a16:creationId xmlns:a16="http://schemas.microsoft.com/office/drawing/2014/main" id="{5D171CD0-04DC-4140-B0C2-50492B2C3448}"/>
                  </a:ext>
                </a:extLst>
              </p:cNvPr>
              <p:cNvCxnSpPr>
                <a:cxnSpLocks/>
              </p:cNvCxnSpPr>
              <p:nvPr/>
            </p:nvCxnSpPr>
            <p:spPr>
              <a:xfrm rot="5400000">
                <a:off x="602689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F2B5C4A7-1B48-4944-C230-E23CA17C16AD}"/>
                  </a:ext>
                </a:extLst>
              </p:cNvPr>
              <p:cNvSpPr txBox="1"/>
              <p:nvPr/>
            </p:nvSpPr>
            <p:spPr>
              <a:xfrm rot="19800000">
                <a:off x="5890561"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75–79</a:t>
                </a:r>
              </a:p>
            </p:txBody>
          </p:sp>
          <p:cxnSp>
            <p:nvCxnSpPr>
              <p:cNvPr id="105" name="Straight Connector 104">
                <a:extLst>
                  <a:ext uri="{FF2B5EF4-FFF2-40B4-BE49-F238E27FC236}">
                    <a16:creationId xmlns:a16="http://schemas.microsoft.com/office/drawing/2014/main" id="{28F221E1-9A99-1907-A6D4-FA9DC4F1E512}"/>
                  </a:ext>
                </a:extLst>
              </p:cNvPr>
              <p:cNvCxnSpPr>
                <a:cxnSpLocks/>
              </p:cNvCxnSpPr>
              <p:nvPr/>
            </p:nvCxnSpPr>
            <p:spPr>
              <a:xfrm rot="5400000">
                <a:off x="621626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C1DD801E-D175-013D-B9AE-B6A079C858F0}"/>
                  </a:ext>
                </a:extLst>
              </p:cNvPr>
              <p:cNvSpPr txBox="1"/>
              <p:nvPr/>
            </p:nvSpPr>
            <p:spPr>
              <a:xfrm rot="19800000">
                <a:off x="607868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80–84</a:t>
                </a:r>
              </a:p>
            </p:txBody>
          </p:sp>
          <p:cxnSp>
            <p:nvCxnSpPr>
              <p:cNvPr id="107" name="Straight Connector 106">
                <a:extLst>
                  <a:ext uri="{FF2B5EF4-FFF2-40B4-BE49-F238E27FC236}">
                    <a16:creationId xmlns:a16="http://schemas.microsoft.com/office/drawing/2014/main" id="{C48CC523-A18C-4C94-9D3C-B219A14C3522}"/>
                  </a:ext>
                </a:extLst>
              </p:cNvPr>
              <p:cNvCxnSpPr>
                <a:cxnSpLocks/>
              </p:cNvCxnSpPr>
              <p:nvPr/>
            </p:nvCxnSpPr>
            <p:spPr>
              <a:xfrm rot="5400000">
                <a:off x="640564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BAD29CD0-B561-3369-3CA6-B1E3ED5BBE7B}"/>
                  </a:ext>
                </a:extLst>
              </p:cNvPr>
              <p:cNvSpPr txBox="1"/>
              <p:nvPr/>
            </p:nvSpPr>
            <p:spPr>
              <a:xfrm rot="19800000">
                <a:off x="6266799"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85–89</a:t>
                </a:r>
              </a:p>
            </p:txBody>
          </p:sp>
          <p:cxnSp>
            <p:nvCxnSpPr>
              <p:cNvPr id="109" name="Straight Connector 108">
                <a:extLst>
                  <a:ext uri="{FF2B5EF4-FFF2-40B4-BE49-F238E27FC236}">
                    <a16:creationId xmlns:a16="http://schemas.microsoft.com/office/drawing/2014/main" id="{F3732FD8-8641-40E7-B7F1-B051BAD97907}"/>
                  </a:ext>
                </a:extLst>
              </p:cNvPr>
              <p:cNvCxnSpPr>
                <a:cxnSpLocks/>
              </p:cNvCxnSpPr>
              <p:nvPr/>
            </p:nvCxnSpPr>
            <p:spPr>
              <a:xfrm rot="5400000">
                <a:off x="659501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33E5F056-4E53-1283-3245-8AEC3B4E1445}"/>
                  </a:ext>
                </a:extLst>
              </p:cNvPr>
              <p:cNvSpPr txBox="1"/>
              <p:nvPr/>
            </p:nvSpPr>
            <p:spPr>
              <a:xfrm rot="19800000">
                <a:off x="6457299"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90–94</a:t>
                </a:r>
              </a:p>
            </p:txBody>
          </p:sp>
          <p:cxnSp>
            <p:nvCxnSpPr>
              <p:cNvPr id="111" name="Straight Connector 110">
                <a:extLst>
                  <a:ext uri="{FF2B5EF4-FFF2-40B4-BE49-F238E27FC236}">
                    <a16:creationId xmlns:a16="http://schemas.microsoft.com/office/drawing/2014/main" id="{49A88178-BDA1-A655-0F37-41298DBB81E3}"/>
                  </a:ext>
                </a:extLst>
              </p:cNvPr>
              <p:cNvCxnSpPr>
                <a:cxnSpLocks/>
              </p:cNvCxnSpPr>
              <p:nvPr/>
            </p:nvCxnSpPr>
            <p:spPr>
              <a:xfrm rot="5400000">
                <a:off x="678438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81129C81-CFBB-4320-7961-DE6A1524FCE0}"/>
                  </a:ext>
                </a:extLst>
              </p:cNvPr>
              <p:cNvSpPr txBox="1"/>
              <p:nvPr/>
            </p:nvSpPr>
            <p:spPr>
              <a:xfrm rot="19800000">
                <a:off x="6650181"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95+</a:t>
                </a:r>
              </a:p>
            </p:txBody>
          </p:sp>
          <p:sp>
            <p:nvSpPr>
              <p:cNvPr id="113" name="Freeform: Shape 112">
                <a:extLst>
                  <a:ext uri="{FF2B5EF4-FFF2-40B4-BE49-F238E27FC236}">
                    <a16:creationId xmlns:a16="http://schemas.microsoft.com/office/drawing/2014/main" id="{905D77F4-3A07-B8F6-D584-5076B387D1E2}"/>
                  </a:ext>
                </a:extLst>
              </p:cNvPr>
              <p:cNvSpPr/>
              <p:nvPr/>
            </p:nvSpPr>
            <p:spPr>
              <a:xfrm>
                <a:off x="3099163" y="2090057"/>
                <a:ext cx="3817620" cy="2315392"/>
              </a:xfrm>
              <a:custGeom>
                <a:avLst/>
                <a:gdLst>
                  <a:gd name="csX0" fmla="*/ 0 w 3817620"/>
                  <a:gd name="csY0" fmla="*/ 0 h 2315392"/>
                  <a:gd name="csX1" fmla="*/ 0 w 3817620"/>
                  <a:gd name="csY1" fmla="*/ 2315392 h 2315392"/>
                  <a:gd name="csX2" fmla="*/ 3817620 w 3817620"/>
                  <a:gd name="csY2" fmla="*/ 2315392 h 2315392"/>
                </a:gdLst>
                <a:ahLst/>
                <a:cxnLst>
                  <a:cxn ang="0">
                    <a:pos x="csX0" y="csY0"/>
                  </a:cxn>
                  <a:cxn ang="0">
                    <a:pos x="csX1" y="csY1"/>
                  </a:cxn>
                  <a:cxn ang="0">
                    <a:pos x="csX2" y="csY2"/>
                  </a:cxn>
                </a:cxnLst>
                <a:rect l="l" t="t" r="r" b="b"/>
                <a:pathLst>
                  <a:path w="3817620" h="2315392">
                    <a:moveTo>
                      <a:pt x="0" y="0"/>
                    </a:moveTo>
                    <a:lnTo>
                      <a:pt x="0" y="2315392"/>
                    </a:lnTo>
                    <a:lnTo>
                      <a:pt x="3817620" y="2315392"/>
                    </a:lnTo>
                  </a:path>
                </a:pathLst>
              </a:custGeom>
              <a:ln w="19050" cap="sq">
                <a:solidFill>
                  <a:srgbClr val="1A1A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a:p>
            </p:txBody>
          </p:sp>
        </p:grpSp>
        <p:sp>
          <p:nvSpPr>
            <p:cNvPr id="12" name="TextBox 11">
              <a:extLst>
                <a:ext uri="{FF2B5EF4-FFF2-40B4-BE49-F238E27FC236}">
                  <a16:creationId xmlns:a16="http://schemas.microsoft.com/office/drawing/2014/main" id="{A143F081-6149-987A-660F-895592312DDD}"/>
                </a:ext>
              </a:extLst>
            </p:cNvPr>
            <p:cNvSpPr txBox="1"/>
            <p:nvPr/>
          </p:nvSpPr>
          <p:spPr>
            <a:xfrm>
              <a:off x="3114676" y="4600384"/>
              <a:ext cx="3794124" cy="153888"/>
            </a:xfrm>
            <a:prstGeom prst="rect">
              <a:avLst/>
            </a:prstGeom>
            <a:noFill/>
          </p:spPr>
          <p:txBody>
            <a:bodyPr wrap="none" lIns="0" tIns="0" rIns="0" bIns="0" rtlCol="0" anchor="ctr">
              <a:noAutofit/>
            </a:bodyPr>
            <a:lstStyle/>
            <a:p>
              <a:pPr algn="ctr"/>
              <a:r>
                <a:rPr lang="en-GB" sz="1000" b="1" noProof="0">
                  <a:solidFill>
                    <a:srgbClr val="1A1A17"/>
                  </a:solidFill>
                </a:rPr>
                <a:t>Age</a:t>
              </a:r>
            </a:p>
          </p:txBody>
        </p:sp>
        <p:sp>
          <p:nvSpPr>
            <p:cNvPr id="14" name="Freeform 6">
              <a:extLst>
                <a:ext uri="{FF2B5EF4-FFF2-40B4-BE49-F238E27FC236}">
                  <a16:creationId xmlns:a16="http://schemas.microsoft.com/office/drawing/2014/main" id="{7EB546A5-904F-129C-128B-148604C67FC7}"/>
                </a:ext>
              </a:extLst>
            </p:cNvPr>
            <p:cNvSpPr>
              <a:spLocks/>
            </p:cNvSpPr>
            <p:nvPr/>
          </p:nvSpPr>
          <p:spPr bwMode="auto">
            <a:xfrm>
              <a:off x="3211513" y="2708275"/>
              <a:ext cx="3589338" cy="1508125"/>
            </a:xfrm>
            <a:custGeom>
              <a:avLst/>
              <a:gdLst>
                <a:gd name="T0" fmla="*/ 0 w 2261"/>
                <a:gd name="T1" fmla="*/ 950 h 950"/>
                <a:gd name="T2" fmla="*/ 118 w 2261"/>
                <a:gd name="T3" fmla="*/ 950 h 950"/>
                <a:gd name="T4" fmla="*/ 239 w 2261"/>
                <a:gd name="T5" fmla="*/ 938 h 950"/>
                <a:gd name="T6" fmla="*/ 361 w 2261"/>
                <a:gd name="T7" fmla="*/ 830 h 950"/>
                <a:gd name="T8" fmla="*/ 477 w 2261"/>
                <a:gd name="T9" fmla="*/ 527 h 950"/>
                <a:gd name="T10" fmla="*/ 596 w 2261"/>
                <a:gd name="T11" fmla="*/ 224 h 950"/>
                <a:gd name="T12" fmla="*/ 716 w 2261"/>
                <a:gd name="T13" fmla="*/ 52 h 950"/>
                <a:gd name="T14" fmla="*/ 833 w 2261"/>
                <a:gd name="T15" fmla="*/ 0 h 950"/>
                <a:gd name="T16" fmla="*/ 953 w 2261"/>
                <a:gd name="T17" fmla="*/ 8 h 950"/>
                <a:gd name="T18" fmla="*/ 1073 w 2261"/>
                <a:gd name="T19" fmla="*/ 46 h 950"/>
                <a:gd name="T20" fmla="*/ 1190 w 2261"/>
                <a:gd name="T21" fmla="*/ 108 h 950"/>
                <a:gd name="T22" fmla="*/ 1310 w 2261"/>
                <a:gd name="T23" fmla="*/ 198 h 950"/>
                <a:gd name="T24" fmla="*/ 1427 w 2261"/>
                <a:gd name="T25" fmla="*/ 303 h 950"/>
                <a:gd name="T26" fmla="*/ 1549 w 2261"/>
                <a:gd name="T27" fmla="*/ 407 h 950"/>
                <a:gd name="T28" fmla="*/ 1665 w 2261"/>
                <a:gd name="T29" fmla="*/ 503 h 950"/>
                <a:gd name="T30" fmla="*/ 1784 w 2261"/>
                <a:gd name="T31" fmla="*/ 603 h 950"/>
                <a:gd name="T32" fmla="*/ 1904 w 2261"/>
                <a:gd name="T33" fmla="*/ 688 h 950"/>
                <a:gd name="T34" fmla="*/ 2023 w 2261"/>
                <a:gd name="T35" fmla="*/ 758 h 950"/>
                <a:gd name="T36" fmla="*/ 2141 w 2261"/>
                <a:gd name="T37" fmla="*/ 812 h 950"/>
                <a:gd name="T38" fmla="*/ 2261 w 2261"/>
                <a:gd name="T39" fmla="*/ 852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61" h="950">
                  <a:moveTo>
                    <a:pt x="0" y="950"/>
                  </a:moveTo>
                  <a:lnTo>
                    <a:pt x="118" y="950"/>
                  </a:lnTo>
                  <a:lnTo>
                    <a:pt x="239" y="938"/>
                  </a:lnTo>
                  <a:lnTo>
                    <a:pt x="361" y="830"/>
                  </a:lnTo>
                  <a:lnTo>
                    <a:pt x="477" y="527"/>
                  </a:lnTo>
                  <a:lnTo>
                    <a:pt x="596" y="224"/>
                  </a:lnTo>
                  <a:lnTo>
                    <a:pt x="716" y="52"/>
                  </a:lnTo>
                  <a:lnTo>
                    <a:pt x="833" y="0"/>
                  </a:lnTo>
                  <a:lnTo>
                    <a:pt x="953" y="8"/>
                  </a:lnTo>
                  <a:lnTo>
                    <a:pt x="1073" y="46"/>
                  </a:lnTo>
                  <a:lnTo>
                    <a:pt x="1190" y="108"/>
                  </a:lnTo>
                  <a:lnTo>
                    <a:pt x="1310" y="198"/>
                  </a:lnTo>
                  <a:lnTo>
                    <a:pt x="1427" y="303"/>
                  </a:lnTo>
                  <a:lnTo>
                    <a:pt x="1549" y="407"/>
                  </a:lnTo>
                  <a:lnTo>
                    <a:pt x="1665" y="503"/>
                  </a:lnTo>
                  <a:lnTo>
                    <a:pt x="1784" y="603"/>
                  </a:lnTo>
                  <a:lnTo>
                    <a:pt x="1904" y="688"/>
                  </a:lnTo>
                  <a:lnTo>
                    <a:pt x="2023" y="758"/>
                  </a:lnTo>
                  <a:lnTo>
                    <a:pt x="2141" y="812"/>
                  </a:lnTo>
                  <a:lnTo>
                    <a:pt x="2261" y="852"/>
                  </a:lnTo>
                </a:path>
              </a:pathLst>
            </a:custGeom>
            <a:noFill/>
            <a:ln w="19050" cap="flat">
              <a:solidFill>
                <a:srgbClr val="99B3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9" name="Oval 7">
              <a:extLst>
                <a:ext uri="{FF2B5EF4-FFF2-40B4-BE49-F238E27FC236}">
                  <a16:creationId xmlns:a16="http://schemas.microsoft.com/office/drawing/2014/main" id="{34E51DD9-41C5-DA51-878F-1060FC92F452}"/>
                </a:ext>
              </a:extLst>
            </p:cNvPr>
            <p:cNvSpPr>
              <a:spLocks noChangeArrowheads="1"/>
            </p:cNvSpPr>
            <p:nvPr/>
          </p:nvSpPr>
          <p:spPr bwMode="auto">
            <a:xfrm>
              <a:off x="6784975" y="4044950"/>
              <a:ext cx="33338"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1" name="Oval 8">
              <a:extLst>
                <a:ext uri="{FF2B5EF4-FFF2-40B4-BE49-F238E27FC236}">
                  <a16:creationId xmlns:a16="http://schemas.microsoft.com/office/drawing/2014/main" id="{81B93A3E-7805-E647-8885-2709AC8D57A4}"/>
                </a:ext>
              </a:extLst>
            </p:cNvPr>
            <p:cNvSpPr>
              <a:spLocks noChangeArrowheads="1"/>
            </p:cNvSpPr>
            <p:nvPr/>
          </p:nvSpPr>
          <p:spPr bwMode="auto">
            <a:xfrm>
              <a:off x="6594475" y="3981450"/>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2" name="Oval 9">
              <a:extLst>
                <a:ext uri="{FF2B5EF4-FFF2-40B4-BE49-F238E27FC236}">
                  <a16:creationId xmlns:a16="http://schemas.microsoft.com/office/drawing/2014/main" id="{A6DE8063-70CC-CD75-8DD3-CB6529525830}"/>
                </a:ext>
              </a:extLst>
            </p:cNvPr>
            <p:cNvSpPr>
              <a:spLocks noChangeArrowheads="1"/>
            </p:cNvSpPr>
            <p:nvPr/>
          </p:nvSpPr>
          <p:spPr bwMode="auto">
            <a:xfrm>
              <a:off x="6400800" y="3895725"/>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4" name="Oval 10">
              <a:extLst>
                <a:ext uri="{FF2B5EF4-FFF2-40B4-BE49-F238E27FC236}">
                  <a16:creationId xmlns:a16="http://schemas.microsoft.com/office/drawing/2014/main" id="{5CED164C-6F5E-DA32-56B7-2D862587C84C}"/>
                </a:ext>
              </a:extLst>
            </p:cNvPr>
            <p:cNvSpPr>
              <a:spLocks noChangeArrowheads="1"/>
            </p:cNvSpPr>
            <p:nvPr/>
          </p:nvSpPr>
          <p:spPr bwMode="auto">
            <a:xfrm>
              <a:off x="6215063" y="378460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5" name="Oval 11">
              <a:extLst>
                <a:ext uri="{FF2B5EF4-FFF2-40B4-BE49-F238E27FC236}">
                  <a16:creationId xmlns:a16="http://schemas.microsoft.com/office/drawing/2014/main" id="{7D92F762-3054-F6D8-ABD7-0180CDAF64BB}"/>
                </a:ext>
              </a:extLst>
            </p:cNvPr>
            <p:cNvSpPr>
              <a:spLocks noChangeArrowheads="1"/>
            </p:cNvSpPr>
            <p:nvPr/>
          </p:nvSpPr>
          <p:spPr bwMode="auto">
            <a:xfrm>
              <a:off x="6027738" y="3646488"/>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6" name="Oval 12">
              <a:extLst>
                <a:ext uri="{FF2B5EF4-FFF2-40B4-BE49-F238E27FC236}">
                  <a16:creationId xmlns:a16="http://schemas.microsoft.com/office/drawing/2014/main" id="{9F80F39A-86CA-B0F5-8A84-81C0556A4D68}"/>
                </a:ext>
              </a:extLst>
            </p:cNvPr>
            <p:cNvSpPr>
              <a:spLocks noChangeArrowheads="1"/>
            </p:cNvSpPr>
            <p:nvPr/>
          </p:nvSpPr>
          <p:spPr bwMode="auto">
            <a:xfrm>
              <a:off x="5842000" y="3490913"/>
              <a:ext cx="33338"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7" name="Oval 13">
              <a:extLst>
                <a:ext uri="{FF2B5EF4-FFF2-40B4-BE49-F238E27FC236}">
                  <a16:creationId xmlns:a16="http://schemas.microsoft.com/office/drawing/2014/main" id="{AD26E8DB-4446-5452-0698-DB72D4EB9A36}"/>
                </a:ext>
              </a:extLst>
            </p:cNvPr>
            <p:cNvSpPr>
              <a:spLocks noChangeArrowheads="1"/>
            </p:cNvSpPr>
            <p:nvPr/>
          </p:nvSpPr>
          <p:spPr bwMode="auto">
            <a:xfrm>
              <a:off x="5651500" y="3338512"/>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29" name="Oval 14">
              <a:extLst>
                <a:ext uri="{FF2B5EF4-FFF2-40B4-BE49-F238E27FC236}">
                  <a16:creationId xmlns:a16="http://schemas.microsoft.com/office/drawing/2014/main" id="{F9A5CED5-6839-DA54-7D1A-A7C55A5EB71B}"/>
                </a:ext>
              </a:extLst>
            </p:cNvPr>
            <p:cNvSpPr>
              <a:spLocks noChangeArrowheads="1"/>
            </p:cNvSpPr>
            <p:nvPr/>
          </p:nvSpPr>
          <p:spPr bwMode="auto">
            <a:xfrm>
              <a:off x="5457825" y="3173412"/>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0" name="Oval 15">
              <a:extLst>
                <a:ext uri="{FF2B5EF4-FFF2-40B4-BE49-F238E27FC236}">
                  <a16:creationId xmlns:a16="http://schemas.microsoft.com/office/drawing/2014/main" id="{ECFE1815-26C4-232F-F90D-37037450C1C9}"/>
                </a:ext>
              </a:extLst>
            </p:cNvPr>
            <p:cNvSpPr>
              <a:spLocks noChangeArrowheads="1"/>
            </p:cNvSpPr>
            <p:nvPr/>
          </p:nvSpPr>
          <p:spPr bwMode="auto">
            <a:xfrm>
              <a:off x="5272088" y="3006725"/>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1" name="Oval 16">
              <a:extLst>
                <a:ext uri="{FF2B5EF4-FFF2-40B4-BE49-F238E27FC236}">
                  <a16:creationId xmlns:a16="http://schemas.microsoft.com/office/drawing/2014/main" id="{685E8154-29AA-BB49-DCFD-41978E56376E}"/>
                </a:ext>
              </a:extLst>
            </p:cNvPr>
            <p:cNvSpPr>
              <a:spLocks noChangeArrowheads="1"/>
            </p:cNvSpPr>
            <p:nvPr/>
          </p:nvSpPr>
          <p:spPr bwMode="auto">
            <a:xfrm>
              <a:off x="5084763" y="286385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2" name="Oval 17">
              <a:extLst>
                <a:ext uri="{FF2B5EF4-FFF2-40B4-BE49-F238E27FC236}">
                  <a16:creationId xmlns:a16="http://schemas.microsoft.com/office/drawing/2014/main" id="{796C8E14-6A56-D1A8-B0E0-20DACA31FDBE}"/>
                </a:ext>
              </a:extLst>
            </p:cNvPr>
            <p:cNvSpPr>
              <a:spLocks noChangeArrowheads="1"/>
            </p:cNvSpPr>
            <p:nvPr/>
          </p:nvSpPr>
          <p:spPr bwMode="auto">
            <a:xfrm>
              <a:off x="4899025" y="2765425"/>
              <a:ext cx="30163"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3" name="Oval 18">
              <a:extLst>
                <a:ext uri="{FF2B5EF4-FFF2-40B4-BE49-F238E27FC236}">
                  <a16:creationId xmlns:a16="http://schemas.microsoft.com/office/drawing/2014/main" id="{8E0A6078-D8F4-4082-1267-E8BE139BFDA9}"/>
                </a:ext>
              </a:extLst>
            </p:cNvPr>
            <p:cNvSpPr>
              <a:spLocks noChangeArrowheads="1"/>
            </p:cNvSpPr>
            <p:nvPr/>
          </p:nvSpPr>
          <p:spPr bwMode="auto">
            <a:xfrm>
              <a:off x="4705350" y="270510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4" name="Oval 19">
              <a:extLst>
                <a:ext uri="{FF2B5EF4-FFF2-40B4-BE49-F238E27FC236}">
                  <a16:creationId xmlns:a16="http://schemas.microsoft.com/office/drawing/2014/main" id="{A3E8BFEF-AFC2-AC00-87D2-D0F52F14CD09}"/>
                </a:ext>
              </a:extLst>
            </p:cNvPr>
            <p:cNvSpPr>
              <a:spLocks noChangeArrowheads="1"/>
            </p:cNvSpPr>
            <p:nvPr/>
          </p:nvSpPr>
          <p:spPr bwMode="auto">
            <a:xfrm>
              <a:off x="4514850" y="2689225"/>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5" name="Oval 20">
              <a:extLst>
                <a:ext uri="{FF2B5EF4-FFF2-40B4-BE49-F238E27FC236}">
                  <a16:creationId xmlns:a16="http://schemas.microsoft.com/office/drawing/2014/main" id="{F90145A6-E4C4-025B-E5CC-6C424F001B62}"/>
                </a:ext>
              </a:extLst>
            </p:cNvPr>
            <p:cNvSpPr>
              <a:spLocks noChangeArrowheads="1"/>
            </p:cNvSpPr>
            <p:nvPr/>
          </p:nvSpPr>
          <p:spPr bwMode="auto">
            <a:xfrm>
              <a:off x="4332288" y="2774950"/>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6" name="Oval 21">
              <a:extLst>
                <a:ext uri="{FF2B5EF4-FFF2-40B4-BE49-F238E27FC236}">
                  <a16:creationId xmlns:a16="http://schemas.microsoft.com/office/drawing/2014/main" id="{0CC44839-431C-763C-81F4-BDE2818ED0D2}"/>
                </a:ext>
              </a:extLst>
            </p:cNvPr>
            <p:cNvSpPr>
              <a:spLocks noChangeArrowheads="1"/>
            </p:cNvSpPr>
            <p:nvPr/>
          </p:nvSpPr>
          <p:spPr bwMode="auto">
            <a:xfrm>
              <a:off x="4141788" y="304800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7" name="Oval 22">
              <a:extLst>
                <a:ext uri="{FF2B5EF4-FFF2-40B4-BE49-F238E27FC236}">
                  <a16:creationId xmlns:a16="http://schemas.microsoft.com/office/drawing/2014/main" id="{48514BD5-D8B3-174A-34F4-F8463522E2EF}"/>
                </a:ext>
              </a:extLst>
            </p:cNvPr>
            <p:cNvSpPr>
              <a:spLocks noChangeArrowheads="1"/>
            </p:cNvSpPr>
            <p:nvPr/>
          </p:nvSpPr>
          <p:spPr bwMode="auto">
            <a:xfrm>
              <a:off x="3952875" y="3525838"/>
              <a:ext cx="33338"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8" name="Oval 23">
              <a:extLst>
                <a:ext uri="{FF2B5EF4-FFF2-40B4-BE49-F238E27FC236}">
                  <a16:creationId xmlns:a16="http://schemas.microsoft.com/office/drawing/2014/main" id="{F3C68BF0-6EFC-3216-A3C1-F0695FEEE71A}"/>
                </a:ext>
              </a:extLst>
            </p:cNvPr>
            <p:cNvSpPr>
              <a:spLocks noChangeArrowheads="1"/>
            </p:cNvSpPr>
            <p:nvPr/>
          </p:nvSpPr>
          <p:spPr bwMode="auto">
            <a:xfrm>
              <a:off x="3765550" y="400685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9" name="Oval 24">
              <a:extLst>
                <a:ext uri="{FF2B5EF4-FFF2-40B4-BE49-F238E27FC236}">
                  <a16:creationId xmlns:a16="http://schemas.microsoft.com/office/drawing/2014/main" id="{6793DABE-FF1C-C42C-0AFA-CB086CA6FE51}"/>
                </a:ext>
              </a:extLst>
            </p:cNvPr>
            <p:cNvSpPr>
              <a:spLocks noChangeArrowheads="1"/>
            </p:cNvSpPr>
            <p:nvPr/>
          </p:nvSpPr>
          <p:spPr bwMode="auto">
            <a:xfrm>
              <a:off x="3575050" y="4178300"/>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0" name="Oval 25">
              <a:extLst>
                <a:ext uri="{FF2B5EF4-FFF2-40B4-BE49-F238E27FC236}">
                  <a16:creationId xmlns:a16="http://schemas.microsoft.com/office/drawing/2014/main" id="{155A92C8-3ED6-1C35-8389-1259CF1690AE}"/>
                </a:ext>
              </a:extLst>
            </p:cNvPr>
            <p:cNvSpPr>
              <a:spLocks noChangeArrowheads="1"/>
            </p:cNvSpPr>
            <p:nvPr/>
          </p:nvSpPr>
          <p:spPr bwMode="auto">
            <a:xfrm>
              <a:off x="3382963" y="419735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1" name="Oval 26">
              <a:extLst>
                <a:ext uri="{FF2B5EF4-FFF2-40B4-BE49-F238E27FC236}">
                  <a16:creationId xmlns:a16="http://schemas.microsoft.com/office/drawing/2014/main" id="{90644C3B-84B6-AB22-A7DF-918006AACFB5}"/>
                </a:ext>
              </a:extLst>
            </p:cNvPr>
            <p:cNvSpPr>
              <a:spLocks noChangeArrowheads="1"/>
            </p:cNvSpPr>
            <p:nvPr/>
          </p:nvSpPr>
          <p:spPr bwMode="auto">
            <a:xfrm>
              <a:off x="3195638" y="419735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2" name="Freeform 27">
              <a:extLst>
                <a:ext uri="{FF2B5EF4-FFF2-40B4-BE49-F238E27FC236}">
                  <a16:creationId xmlns:a16="http://schemas.microsoft.com/office/drawing/2014/main" id="{40A40FE8-FBC6-4183-12D8-14D8C79AEC09}"/>
                </a:ext>
              </a:extLst>
            </p:cNvPr>
            <p:cNvSpPr>
              <a:spLocks/>
            </p:cNvSpPr>
            <p:nvPr/>
          </p:nvSpPr>
          <p:spPr bwMode="auto">
            <a:xfrm>
              <a:off x="3214688" y="2525712"/>
              <a:ext cx="3586163" cy="1690688"/>
            </a:xfrm>
            <a:custGeom>
              <a:avLst/>
              <a:gdLst>
                <a:gd name="T0" fmla="*/ 0 w 2259"/>
                <a:gd name="T1" fmla="*/ 1065 h 1065"/>
                <a:gd name="T2" fmla="*/ 118 w 2259"/>
                <a:gd name="T3" fmla="*/ 1065 h 1065"/>
                <a:gd name="T4" fmla="*/ 239 w 2259"/>
                <a:gd name="T5" fmla="*/ 1053 h 1065"/>
                <a:gd name="T6" fmla="*/ 359 w 2259"/>
                <a:gd name="T7" fmla="*/ 927 h 1065"/>
                <a:gd name="T8" fmla="*/ 477 w 2259"/>
                <a:gd name="T9" fmla="*/ 582 h 1065"/>
                <a:gd name="T10" fmla="*/ 594 w 2259"/>
                <a:gd name="T11" fmla="*/ 247 h 1065"/>
                <a:gd name="T12" fmla="*/ 712 w 2259"/>
                <a:gd name="T13" fmla="*/ 61 h 1065"/>
                <a:gd name="T14" fmla="*/ 831 w 2259"/>
                <a:gd name="T15" fmla="*/ 0 h 1065"/>
                <a:gd name="T16" fmla="*/ 951 w 2259"/>
                <a:gd name="T17" fmla="*/ 14 h 1065"/>
                <a:gd name="T18" fmla="*/ 1071 w 2259"/>
                <a:gd name="T19" fmla="*/ 61 h 1065"/>
                <a:gd name="T20" fmla="*/ 1188 w 2259"/>
                <a:gd name="T21" fmla="*/ 141 h 1065"/>
                <a:gd name="T22" fmla="*/ 1306 w 2259"/>
                <a:gd name="T23" fmla="*/ 245 h 1065"/>
                <a:gd name="T24" fmla="*/ 1423 w 2259"/>
                <a:gd name="T25" fmla="*/ 369 h 1065"/>
                <a:gd name="T26" fmla="*/ 1547 w 2259"/>
                <a:gd name="T27" fmla="*/ 490 h 1065"/>
                <a:gd name="T28" fmla="*/ 1667 w 2259"/>
                <a:gd name="T29" fmla="*/ 604 h 1065"/>
                <a:gd name="T30" fmla="*/ 1782 w 2259"/>
                <a:gd name="T31" fmla="*/ 714 h 1065"/>
                <a:gd name="T32" fmla="*/ 1902 w 2259"/>
                <a:gd name="T33" fmla="*/ 815 h 1065"/>
                <a:gd name="T34" fmla="*/ 2019 w 2259"/>
                <a:gd name="T35" fmla="*/ 891 h 1065"/>
                <a:gd name="T36" fmla="*/ 2137 w 2259"/>
                <a:gd name="T37" fmla="*/ 949 h 1065"/>
                <a:gd name="T38" fmla="*/ 2259 w 2259"/>
                <a:gd name="T39" fmla="*/ 991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59" h="1065">
                  <a:moveTo>
                    <a:pt x="0" y="1065"/>
                  </a:moveTo>
                  <a:lnTo>
                    <a:pt x="118" y="1065"/>
                  </a:lnTo>
                  <a:lnTo>
                    <a:pt x="239" y="1053"/>
                  </a:lnTo>
                  <a:lnTo>
                    <a:pt x="359" y="927"/>
                  </a:lnTo>
                  <a:lnTo>
                    <a:pt x="477" y="582"/>
                  </a:lnTo>
                  <a:lnTo>
                    <a:pt x="594" y="247"/>
                  </a:lnTo>
                  <a:lnTo>
                    <a:pt x="712" y="61"/>
                  </a:lnTo>
                  <a:lnTo>
                    <a:pt x="831" y="0"/>
                  </a:lnTo>
                  <a:lnTo>
                    <a:pt x="951" y="14"/>
                  </a:lnTo>
                  <a:lnTo>
                    <a:pt x="1071" y="61"/>
                  </a:lnTo>
                  <a:lnTo>
                    <a:pt x="1188" y="141"/>
                  </a:lnTo>
                  <a:lnTo>
                    <a:pt x="1306" y="245"/>
                  </a:lnTo>
                  <a:lnTo>
                    <a:pt x="1423" y="369"/>
                  </a:lnTo>
                  <a:lnTo>
                    <a:pt x="1547" y="490"/>
                  </a:lnTo>
                  <a:lnTo>
                    <a:pt x="1667" y="604"/>
                  </a:lnTo>
                  <a:lnTo>
                    <a:pt x="1782" y="714"/>
                  </a:lnTo>
                  <a:lnTo>
                    <a:pt x="1902" y="815"/>
                  </a:lnTo>
                  <a:lnTo>
                    <a:pt x="2019" y="891"/>
                  </a:lnTo>
                  <a:lnTo>
                    <a:pt x="2137" y="949"/>
                  </a:lnTo>
                  <a:lnTo>
                    <a:pt x="2259" y="991"/>
                  </a:lnTo>
                </a:path>
              </a:pathLst>
            </a:custGeom>
            <a:noFill/>
            <a:ln w="6350" cap="flat">
              <a:solidFill>
                <a:srgbClr val="009FE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43" name="Freeform 28">
              <a:extLst>
                <a:ext uri="{FF2B5EF4-FFF2-40B4-BE49-F238E27FC236}">
                  <a16:creationId xmlns:a16="http://schemas.microsoft.com/office/drawing/2014/main" id="{324D2A48-2228-FEFE-0205-437BFE219764}"/>
                </a:ext>
              </a:extLst>
            </p:cNvPr>
            <p:cNvSpPr>
              <a:spLocks/>
            </p:cNvSpPr>
            <p:nvPr/>
          </p:nvSpPr>
          <p:spPr bwMode="auto">
            <a:xfrm>
              <a:off x="3214688" y="2525712"/>
              <a:ext cx="3586163" cy="1690688"/>
            </a:xfrm>
            <a:custGeom>
              <a:avLst/>
              <a:gdLst>
                <a:gd name="T0" fmla="*/ 0 w 2259"/>
                <a:gd name="T1" fmla="*/ 1065 h 1065"/>
                <a:gd name="T2" fmla="*/ 118 w 2259"/>
                <a:gd name="T3" fmla="*/ 1065 h 1065"/>
                <a:gd name="T4" fmla="*/ 239 w 2259"/>
                <a:gd name="T5" fmla="*/ 1053 h 1065"/>
                <a:gd name="T6" fmla="*/ 359 w 2259"/>
                <a:gd name="T7" fmla="*/ 927 h 1065"/>
                <a:gd name="T8" fmla="*/ 477 w 2259"/>
                <a:gd name="T9" fmla="*/ 582 h 1065"/>
                <a:gd name="T10" fmla="*/ 594 w 2259"/>
                <a:gd name="T11" fmla="*/ 247 h 1065"/>
                <a:gd name="T12" fmla="*/ 712 w 2259"/>
                <a:gd name="T13" fmla="*/ 61 h 1065"/>
                <a:gd name="T14" fmla="*/ 831 w 2259"/>
                <a:gd name="T15" fmla="*/ 0 h 1065"/>
                <a:gd name="T16" fmla="*/ 951 w 2259"/>
                <a:gd name="T17" fmla="*/ 14 h 1065"/>
                <a:gd name="T18" fmla="*/ 1071 w 2259"/>
                <a:gd name="T19" fmla="*/ 61 h 1065"/>
                <a:gd name="T20" fmla="*/ 1188 w 2259"/>
                <a:gd name="T21" fmla="*/ 141 h 1065"/>
                <a:gd name="T22" fmla="*/ 1306 w 2259"/>
                <a:gd name="T23" fmla="*/ 245 h 1065"/>
                <a:gd name="T24" fmla="*/ 1423 w 2259"/>
                <a:gd name="T25" fmla="*/ 369 h 1065"/>
                <a:gd name="T26" fmla="*/ 1547 w 2259"/>
                <a:gd name="T27" fmla="*/ 490 h 1065"/>
                <a:gd name="T28" fmla="*/ 1667 w 2259"/>
                <a:gd name="T29" fmla="*/ 604 h 1065"/>
                <a:gd name="T30" fmla="*/ 1782 w 2259"/>
                <a:gd name="T31" fmla="*/ 714 h 1065"/>
                <a:gd name="T32" fmla="*/ 1902 w 2259"/>
                <a:gd name="T33" fmla="*/ 815 h 1065"/>
                <a:gd name="T34" fmla="*/ 2019 w 2259"/>
                <a:gd name="T35" fmla="*/ 891 h 1065"/>
                <a:gd name="T36" fmla="*/ 2137 w 2259"/>
                <a:gd name="T37" fmla="*/ 949 h 1065"/>
                <a:gd name="T38" fmla="*/ 2259 w 2259"/>
                <a:gd name="T39" fmla="*/ 991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59" h="1065">
                  <a:moveTo>
                    <a:pt x="0" y="1065"/>
                  </a:moveTo>
                  <a:lnTo>
                    <a:pt x="118" y="1065"/>
                  </a:lnTo>
                  <a:lnTo>
                    <a:pt x="239" y="1053"/>
                  </a:lnTo>
                  <a:lnTo>
                    <a:pt x="359" y="927"/>
                  </a:lnTo>
                  <a:lnTo>
                    <a:pt x="477" y="582"/>
                  </a:lnTo>
                  <a:lnTo>
                    <a:pt x="594" y="247"/>
                  </a:lnTo>
                  <a:lnTo>
                    <a:pt x="712" y="61"/>
                  </a:lnTo>
                  <a:lnTo>
                    <a:pt x="831" y="0"/>
                  </a:lnTo>
                  <a:lnTo>
                    <a:pt x="951" y="14"/>
                  </a:lnTo>
                  <a:lnTo>
                    <a:pt x="1071" y="61"/>
                  </a:lnTo>
                  <a:lnTo>
                    <a:pt x="1188" y="141"/>
                  </a:lnTo>
                  <a:lnTo>
                    <a:pt x="1306" y="245"/>
                  </a:lnTo>
                  <a:lnTo>
                    <a:pt x="1423" y="369"/>
                  </a:lnTo>
                  <a:lnTo>
                    <a:pt x="1547" y="490"/>
                  </a:lnTo>
                  <a:lnTo>
                    <a:pt x="1667" y="604"/>
                  </a:lnTo>
                  <a:lnTo>
                    <a:pt x="1782" y="714"/>
                  </a:lnTo>
                  <a:lnTo>
                    <a:pt x="1902" y="815"/>
                  </a:lnTo>
                  <a:lnTo>
                    <a:pt x="2019" y="891"/>
                  </a:lnTo>
                  <a:lnTo>
                    <a:pt x="2137" y="949"/>
                  </a:lnTo>
                  <a:lnTo>
                    <a:pt x="2259" y="991"/>
                  </a:lnTo>
                </a:path>
              </a:pathLst>
            </a:custGeom>
            <a:noFill/>
            <a:ln w="19050" cap="flat">
              <a:solidFill>
                <a:srgbClr val="7B9CB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44" name="Oval 29">
              <a:extLst>
                <a:ext uri="{FF2B5EF4-FFF2-40B4-BE49-F238E27FC236}">
                  <a16:creationId xmlns:a16="http://schemas.microsoft.com/office/drawing/2014/main" id="{509E84C5-21C6-3534-ABFA-32D3B9AF7FBB}"/>
                </a:ext>
              </a:extLst>
            </p:cNvPr>
            <p:cNvSpPr>
              <a:spLocks noChangeArrowheads="1"/>
            </p:cNvSpPr>
            <p:nvPr/>
          </p:nvSpPr>
          <p:spPr bwMode="auto">
            <a:xfrm>
              <a:off x="6784975" y="4083050"/>
              <a:ext cx="33338"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5" name="Oval 30">
              <a:extLst>
                <a:ext uri="{FF2B5EF4-FFF2-40B4-BE49-F238E27FC236}">
                  <a16:creationId xmlns:a16="http://schemas.microsoft.com/office/drawing/2014/main" id="{050866A8-798A-B2AA-2C6A-BE412FA94AA6}"/>
                </a:ext>
              </a:extLst>
            </p:cNvPr>
            <p:cNvSpPr>
              <a:spLocks noChangeArrowheads="1"/>
            </p:cNvSpPr>
            <p:nvPr/>
          </p:nvSpPr>
          <p:spPr bwMode="auto">
            <a:xfrm>
              <a:off x="6591300" y="40132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6" name="Oval 31">
              <a:extLst>
                <a:ext uri="{FF2B5EF4-FFF2-40B4-BE49-F238E27FC236}">
                  <a16:creationId xmlns:a16="http://schemas.microsoft.com/office/drawing/2014/main" id="{95836293-6D8A-E8B1-E41E-9C3BD0A9A414}"/>
                </a:ext>
              </a:extLst>
            </p:cNvPr>
            <p:cNvSpPr>
              <a:spLocks noChangeArrowheads="1"/>
            </p:cNvSpPr>
            <p:nvPr/>
          </p:nvSpPr>
          <p:spPr bwMode="auto">
            <a:xfrm>
              <a:off x="6400800" y="39243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7" name="Oval 32">
              <a:extLst>
                <a:ext uri="{FF2B5EF4-FFF2-40B4-BE49-F238E27FC236}">
                  <a16:creationId xmlns:a16="http://schemas.microsoft.com/office/drawing/2014/main" id="{A25516D1-6E1B-5430-4E63-C546B3C25BA0}"/>
                </a:ext>
              </a:extLst>
            </p:cNvPr>
            <p:cNvSpPr>
              <a:spLocks noChangeArrowheads="1"/>
            </p:cNvSpPr>
            <p:nvPr/>
          </p:nvSpPr>
          <p:spPr bwMode="auto">
            <a:xfrm>
              <a:off x="6215063" y="380365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8" name="Oval 33">
              <a:extLst>
                <a:ext uri="{FF2B5EF4-FFF2-40B4-BE49-F238E27FC236}">
                  <a16:creationId xmlns:a16="http://schemas.microsoft.com/office/drawing/2014/main" id="{03547A43-1C5F-AF30-E3C7-0D9EE2C2B618}"/>
                </a:ext>
              </a:extLst>
            </p:cNvPr>
            <p:cNvSpPr>
              <a:spLocks noChangeArrowheads="1"/>
            </p:cNvSpPr>
            <p:nvPr/>
          </p:nvSpPr>
          <p:spPr bwMode="auto">
            <a:xfrm>
              <a:off x="6027738" y="364013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9" name="Oval 34">
              <a:extLst>
                <a:ext uri="{FF2B5EF4-FFF2-40B4-BE49-F238E27FC236}">
                  <a16:creationId xmlns:a16="http://schemas.microsoft.com/office/drawing/2014/main" id="{E7558F1D-740C-789A-6B61-11B8594AA867}"/>
                </a:ext>
              </a:extLst>
            </p:cNvPr>
            <p:cNvSpPr>
              <a:spLocks noChangeArrowheads="1"/>
            </p:cNvSpPr>
            <p:nvPr/>
          </p:nvSpPr>
          <p:spPr bwMode="auto">
            <a:xfrm>
              <a:off x="5842000" y="3468688"/>
              <a:ext cx="33338"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0" name="Oval 35">
              <a:extLst>
                <a:ext uri="{FF2B5EF4-FFF2-40B4-BE49-F238E27FC236}">
                  <a16:creationId xmlns:a16="http://schemas.microsoft.com/office/drawing/2014/main" id="{D7E8ACEB-CE36-02E9-38ED-10298356A531}"/>
                </a:ext>
              </a:extLst>
            </p:cNvPr>
            <p:cNvSpPr>
              <a:spLocks noChangeArrowheads="1"/>
            </p:cNvSpPr>
            <p:nvPr/>
          </p:nvSpPr>
          <p:spPr bwMode="auto">
            <a:xfrm>
              <a:off x="5651500" y="3287712"/>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1" name="Oval 36">
              <a:extLst>
                <a:ext uri="{FF2B5EF4-FFF2-40B4-BE49-F238E27FC236}">
                  <a16:creationId xmlns:a16="http://schemas.microsoft.com/office/drawing/2014/main" id="{88086386-4D36-5360-2F6E-2A88E3257EA9}"/>
                </a:ext>
              </a:extLst>
            </p:cNvPr>
            <p:cNvSpPr>
              <a:spLocks noChangeArrowheads="1"/>
            </p:cNvSpPr>
            <p:nvPr/>
          </p:nvSpPr>
          <p:spPr bwMode="auto">
            <a:xfrm>
              <a:off x="5457825" y="309245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2" name="Oval 37">
              <a:extLst>
                <a:ext uri="{FF2B5EF4-FFF2-40B4-BE49-F238E27FC236}">
                  <a16:creationId xmlns:a16="http://schemas.microsoft.com/office/drawing/2014/main" id="{754BC309-CB70-06BD-63F7-4EA3D195C7E5}"/>
                </a:ext>
              </a:extLst>
            </p:cNvPr>
            <p:cNvSpPr>
              <a:spLocks noChangeArrowheads="1"/>
            </p:cNvSpPr>
            <p:nvPr/>
          </p:nvSpPr>
          <p:spPr bwMode="auto">
            <a:xfrm>
              <a:off x="5272088" y="28956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3" name="Oval 38">
              <a:extLst>
                <a:ext uri="{FF2B5EF4-FFF2-40B4-BE49-F238E27FC236}">
                  <a16:creationId xmlns:a16="http://schemas.microsoft.com/office/drawing/2014/main" id="{12F7E3AE-828B-C061-5A7F-632FB1A43AA6}"/>
                </a:ext>
              </a:extLst>
            </p:cNvPr>
            <p:cNvSpPr>
              <a:spLocks noChangeArrowheads="1"/>
            </p:cNvSpPr>
            <p:nvPr/>
          </p:nvSpPr>
          <p:spPr bwMode="auto">
            <a:xfrm>
              <a:off x="5084763" y="27305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4" name="Oval 39">
              <a:extLst>
                <a:ext uri="{FF2B5EF4-FFF2-40B4-BE49-F238E27FC236}">
                  <a16:creationId xmlns:a16="http://schemas.microsoft.com/office/drawing/2014/main" id="{62E24DFE-10F4-784A-36C9-DE8D7F27B431}"/>
                </a:ext>
              </a:extLst>
            </p:cNvPr>
            <p:cNvSpPr>
              <a:spLocks noChangeArrowheads="1"/>
            </p:cNvSpPr>
            <p:nvPr/>
          </p:nvSpPr>
          <p:spPr bwMode="auto">
            <a:xfrm>
              <a:off x="4899025" y="2606675"/>
              <a:ext cx="33338"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5" name="Oval 40">
              <a:extLst>
                <a:ext uri="{FF2B5EF4-FFF2-40B4-BE49-F238E27FC236}">
                  <a16:creationId xmlns:a16="http://schemas.microsoft.com/office/drawing/2014/main" id="{EEE9FC91-8F72-C76C-6CCB-581E5FDC647F}"/>
                </a:ext>
              </a:extLst>
            </p:cNvPr>
            <p:cNvSpPr>
              <a:spLocks noChangeArrowheads="1"/>
            </p:cNvSpPr>
            <p:nvPr/>
          </p:nvSpPr>
          <p:spPr bwMode="auto">
            <a:xfrm>
              <a:off x="4705350" y="2532062"/>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6" name="Oval 41">
              <a:extLst>
                <a:ext uri="{FF2B5EF4-FFF2-40B4-BE49-F238E27FC236}">
                  <a16:creationId xmlns:a16="http://schemas.microsoft.com/office/drawing/2014/main" id="{71888700-BD61-AD6E-44A1-18626DAD8B6E}"/>
                </a:ext>
              </a:extLst>
            </p:cNvPr>
            <p:cNvSpPr>
              <a:spLocks noChangeArrowheads="1"/>
            </p:cNvSpPr>
            <p:nvPr/>
          </p:nvSpPr>
          <p:spPr bwMode="auto">
            <a:xfrm>
              <a:off x="4514850" y="2506662"/>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7" name="Oval 42">
              <a:extLst>
                <a:ext uri="{FF2B5EF4-FFF2-40B4-BE49-F238E27FC236}">
                  <a16:creationId xmlns:a16="http://schemas.microsoft.com/office/drawing/2014/main" id="{E33303E9-7F9B-70BA-B69B-FAD18F4AC349}"/>
                </a:ext>
              </a:extLst>
            </p:cNvPr>
            <p:cNvSpPr>
              <a:spLocks noChangeArrowheads="1"/>
            </p:cNvSpPr>
            <p:nvPr/>
          </p:nvSpPr>
          <p:spPr bwMode="auto">
            <a:xfrm>
              <a:off x="4329113" y="2606675"/>
              <a:ext cx="31750"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8" name="Oval 43">
              <a:extLst>
                <a:ext uri="{FF2B5EF4-FFF2-40B4-BE49-F238E27FC236}">
                  <a16:creationId xmlns:a16="http://schemas.microsoft.com/office/drawing/2014/main" id="{9FEFC112-1B2E-4987-F49D-40663B4FFC60}"/>
                </a:ext>
              </a:extLst>
            </p:cNvPr>
            <p:cNvSpPr>
              <a:spLocks noChangeArrowheads="1"/>
            </p:cNvSpPr>
            <p:nvPr/>
          </p:nvSpPr>
          <p:spPr bwMode="auto">
            <a:xfrm>
              <a:off x="4141788" y="2898775"/>
              <a:ext cx="31750"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59" name="Oval 44">
              <a:extLst>
                <a:ext uri="{FF2B5EF4-FFF2-40B4-BE49-F238E27FC236}">
                  <a16:creationId xmlns:a16="http://schemas.microsoft.com/office/drawing/2014/main" id="{3D285D33-0B4D-D764-E7BF-CA47574F6E12}"/>
                </a:ext>
              </a:extLst>
            </p:cNvPr>
            <p:cNvSpPr>
              <a:spLocks noChangeArrowheads="1"/>
            </p:cNvSpPr>
            <p:nvPr/>
          </p:nvSpPr>
          <p:spPr bwMode="auto">
            <a:xfrm>
              <a:off x="3956050" y="3433763"/>
              <a:ext cx="30163"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60" name="Oval 45">
              <a:extLst>
                <a:ext uri="{FF2B5EF4-FFF2-40B4-BE49-F238E27FC236}">
                  <a16:creationId xmlns:a16="http://schemas.microsoft.com/office/drawing/2014/main" id="{782B5E6D-7309-2308-6A05-351A62E6E531}"/>
                </a:ext>
              </a:extLst>
            </p:cNvPr>
            <p:cNvSpPr>
              <a:spLocks noChangeArrowheads="1"/>
            </p:cNvSpPr>
            <p:nvPr/>
          </p:nvSpPr>
          <p:spPr bwMode="auto">
            <a:xfrm>
              <a:off x="3765550" y="398145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61" name="Oval 46">
              <a:extLst>
                <a:ext uri="{FF2B5EF4-FFF2-40B4-BE49-F238E27FC236}">
                  <a16:creationId xmlns:a16="http://schemas.microsoft.com/office/drawing/2014/main" id="{62E055AC-741F-8A4C-9EE8-A66D3C943764}"/>
                </a:ext>
              </a:extLst>
            </p:cNvPr>
            <p:cNvSpPr>
              <a:spLocks noChangeArrowheads="1"/>
            </p:cNvSpPr>
            <p:nvPr/>
          </p:nvSpPr>
          <p:spPr bwMode="auto">
            <a:xfrm>
              <a:off x="3575050" y="41783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62" name="Oval 47">
              <a:extLst>
                <a:ext uri="{FF2B5EF4-FFF2-40B4-BE49-F238E27FC236}">
                  <a16:creationId xmlns:a16="http://schemas.microsoft.com/office/drawing/2014/main" id="{112C74CC-27B9-FFFB-F929-891D8D4CAF01}"/>
                </a:ext>
              </a:extLst>
            </p:cNvPr>
            <p:cNvSpPr>
              <a:spLocks noChangeArrowheads="1"/>
            </p:cNvSpPr>
            <p:nvPr/>
          </p:nvSpPr>
          <p:spPr bwMode="auto">
            <a:xfrm>
              <a:off x="3386138" y="4200525"/>
              <a:ext cx="31750"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63" name="Oval 48">
              <a:extLst>
                <a:ext uri="{FF2B5EF4-FFF2-40B4-BE49-F238E27FC236}">
                  <a16:creationId xmlns:a16="http://schemas.microsoft.com/office/drawing/2014/main" id="{BBFF9266-C8AC-CF4D-07F1-C1DC8A72EC3B}"/>
                </a:ext>
              </a:extLst>
            </p:cNvPr>
            <p:cNvSpPr>
              <a:spLocks noChangeArrowheads="1"/>
            </p:cNvSpPr>
            <p:nvPr/>
          </p:nvSpPr>
          <p:spPr bwMode="auto">
            <a:xfrm>
              <a:off x="3198813" y="4200525"/>
              <a:ext cx="31750"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grpSp>
      <p:grpSp>
        <p:nvGrpSpPr>
          <p:cNvPr id="114" name="Group 113">
            <a:extLst>
              <a:ext uri="{FF2B5EF4-FFF2-40B4-BE49-F238E27FC236}">
                <a16:creationId xmlns:a16="http://schemas.microsoft.com/office/drawing/2014/main" id="{50D6A687-7D92-A93D-F2BC-53B567DD7A58}"/>
              </a:ext>
            </a:extLst>
          </p:cNvPr>
          <p:cNvGrpSpPr/>
          <p:nvPr/>
        </p:nvGrpSpPr>
        <p:grpSpPr>
          <a:xfrm>
            <a:off x="7021504" y="2012365"/>
            <a:ext cx="4301024" cy="2741907"/>
            <a:chOff x="7021504" y="2012365"/>
            <a:chExt cx="4301024" cy="2741907"/>
          </a:xfrm>
        </p:grpSpPr>
        <p:sp>
          <p:nvSpPr>
            <p:cNvPr id="115" name="Freeform 95">
              <a:extLst>
                <a:ext uri="{FF2B5EF4-FFF2-40B4-BE49-F238E27FC236}">
                  <a16:creationId xmlns:a16="http://schemas.microsoft.com/office/drawing/2014/main" id="{DF2E734F-98AC-C50E-F9B6-539314740A73}"/>
                </a:ext>
              </a:extLst>
            </p:cNvPr>
            <p:cNvSpPr>
              <a:spLocks/>
            </p:cNvSpPr>
            <p:nvPr/>
          </p:nvSpPr>
          <p:spPr bwMode="auto">
            <a:xfrm>
              <a:off x="7807788" y="2184400"/>
              <a:ext cx="2828925" cy="2036763"/>
            </a:xfrm>
            <a:custGeom>
              <a:avLst/>
              <a:gdLst>
                <a:gd name="T0" fmla="*/ 0 w 1782"/>
                <a:gd name="T1" fmla="*/ 1283 h 1283"/>
                <a:gd name="T2" fmla="*/ 120 w 1782"/>
                <a:gd name="T3" fmla="*/ 1201 h 1283"/>
                <a:gd name="T4" fmla="*/ 238 w 1782"/>
                <a:gd name="T5" fmla="*/ 1003 h 1283"/>
                <a:gd name="T6" fmla="*/ 357 w 1782"/>
                <a:gd name="T7" fmla="*/ 706 h 1283"/>
                <a:gd name="T8" fmla="*/ 473 w 1782"/>
                <a:gd name="T9" fmla="*/ 818 h 1283"/>
                <a:gd name="T10" fmla="*/ 594 w 1782"/>
                <a:gd name="T11" fmla="*/ 1001 h 1283"/>
                <a:gd name="T12" fmla="*/ 716 w 1782"/>
                <a:gd name="T13" fmla="*/ 1005 h 1283"/>
                <a:gd name="T14" fmla="*/ 832 w 1782"/>
                <a:gd name="T15" fmla="*/ 1113 h 1283"/>
                <a:gd name="T16" fmla="*/ 951 w 1782"/>
                <a:gd name="T17" fmla="*/ 1139 h 1283"/>
                <a:gd name="T18" fmla="*/ 1069 w 1782"/>
                <a:gd name="T19" fmla="*/ 1171 h 1283"/>
                <a:gd name="T20" fmla="*/ 1188 w 1782"/>
                <a:gd name="T21" fmla="*/ 1211 h 1283"/>
                <a:gd name="T22" fmla="*/ 1308 w 1782"/>
                <a:gd name="T23" fmla="*/ 1245 h 1283"/>
                <a:gd name="T24" fmla="*/ 1426 w 1782"/>
                <a:gd name="T25" fmla="*/ 1257 h 1283"/>
                <a:gd name="T26" fmla="*/ 1547 w 1782"/>
                <a:gd name="T27" fmla="*/ 1263 h 1283"/>
                <a:gd name="T28" fmla="*/ 1665 w 1782"/>
                <a:gd name="T29" fmla="*/ 1277 h 1283"/>
                <a:gd name="T30" fmla="*/ 1782 w 1782"/>
                <a:gd name="T31" fmla="*/ 1283 h 1283"/>
                <a:gd name="T32" fmla="*/ 1663 w 1782"/>
                <a:gd name="T33" fmla="*/ 1267 h 1283"/>
                <a:gd name="T34" fmla="*/ 1545 w 1782"/>
                <a:gd name="T35" fmla="*/ 1247 h 1283"/>
                <a:gd name="T36" fmla="*/ 1424 w 1782"/>
                <a:gd name="T37" fmla="*/ 1215 h 1283"/>
                <a:gd name="T38" fmla="*/ 1308 w 1782"/>
                <a:gd name="T39" fmla="*/ 1191 h 1283"/>
                <a:gd name="T40" fmla="*/ 1188 w 1782"/>
                <a:gd name="T41" fmla="*/ 1139 h 1283"/>
                <a:gd name="T42" fmla="*/ 1067 w 1782"/>
                <a:gd name="T43" fmla="*/ 1031 h 1283"/>
                <a:gd name="T44" fmla="*/ 951 w 1782"/>
                <a:gd name="T45" fmla="*/ 920 h 1283"/>
                <a:gd name="T46" fmla="*/ 830 w 1782"/>
                <a:gd name="T47" fmla="*/ 806 h 1283"/>
                <a:gd name="T48" fmla="*/ 716 w 1782"/>
                <a:gd name="T49" fmla="*/ 748 h 1283"/>
                <a:gd name="T50" fmla="*/ 596 w 1782"/>
                <a:gd name="T51" fmla="*/ 417 h 1283"/>
                <a:gd name="T52" fmla="*/ 475 w 1782"/>
                <a:gd name="T53" fmla="*/ 142 h 1283"/>
                <a:gd name="T54" fmla="*/ 359 w 1782"/>
                <a:gd name="T55" fmla="*/ 0 h 1283"/>
                <a:gd name="T56" fmla="*/ 236 w 1782"/>
                <a:gd name="T57" fmla="*/ 519 h 1283"/>
                <a:gd name="T58" fmla="*/ 122 w 1782"/>
                <a:gd name="T59" fmla="*/ 1105 h 1283"/>
                <a:gd name="T60" fmla="*/ 0 w 1782"/>
                <a:gd name="T61" fmla="*/ 1283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82" h="1283">
                  <a:moveTo>
                    <a:pt x="0" y="1283"/>
                  </a:moveTo>
                  <a:lnTo>
                    <a:pt x="120" y="1201"/>
                  </a:lnTo>
                  <a:lnTo>
                    <a:pt x="238" y="1003"/>
                  </a:lnTo>
                  <a:lnTo>
                    <a:pt x="357" y="706"/>
                  </a:lnTo>
                  <a:lnTo>
                    <a:pt x="473" y="818"/>
                  </a:lnTo>
                  <a:lnTo>
                    <a:pt x="594" y="1001"/>
                  </a:lnTo>
                  <a:lnTo>
                    <a:pt x="716" y="1005"/>
                  </a:lnTo>
                  <a:lnTo>
                    <a:pt x="832" y="1113"/>
                  </a:lnTo>
                  <a:lnTo>
                    <a:pt x="951" y="1139"/>
                  </a:lnTo>
                  <a:lnTo>
                    <a:pt x="1069" y="1171"/>
                  </a:lnTo>
                  <a:lnTo>
                    <a:pt x="1188" y="1211"/>
                  </a:lnTo>
                  <a:lnTo>
                    <a:pt x="1308" y="1245"/>
                  </a:lnTo>
                  <a:lnTo>
                    <a:pt x="1426" y="1257"/>
                  </a:lnTo>
                  <a:lnTo>
                    <a:pt x="1547" y="1263"/>
                  </a:lnTo>
                  <a:lnTo>
                    <a:pt x="1665" y="1277"/>
                  </a:lnTo>
                  <a:lnTo>
                    <a:pt x="1782" y="1283"/>
                  </a:lnTo>
                  <a:lnTo>
                    <a:pt x="1663" y="1267"/>
                  </a:lnTo>
                  <a:lnTo>
                    <a:pt x="1545" y="1247"/>
                  </a:lnTo>
                  <a:lnTo>
                    <a:pt x="1424" y="1215"/>
                  </a:lnTo>
                  <a:lnTo>
                    <a:pt x="1308" y="1191"/>
                  </a:lnTo>
                  <a:lnTo>
                    <a:pt x="1188" y="1139"/>
                  </a:lnTo>
                  <a:lnTo>
                    <a:pt x="1067" y="1031"/>
                  </a:lnTo>
                  <a:lnTo>
                    <a:pt x="951" y="920"/>
                  </a:lnTo>
                  <a:lnTo>
                    <a:pt x="830" y="806"/>
                  </a:lnTo>
                  <a:lnTo>
                    <a:pt x="716" y="748"/>
                  </a:lnTo>
                  <a:lnTo>
                    <a:pt x="596" y="417"/>
                  </a:lnTo>
                  <a:lnTo>
                    <a:pt x="475" y="142"/>
                  </a:lnTo>
                  <a:lnTo>
                    <a:pt x="359" y="0"/>
                  </a:lnTo>
                  <a:lnTo>
                    <a:pt x="236" y="519"/>
                  </a:lnTo>
                  <a:lnTo>
                    <a:pt x="122" y="1105"/>
                  </a:lnTo>
                  <a:lnTo>
                    <a:pt x="0" y="1283"/>
                  </a:lnTo>
                  <a:close/>
                </a:path>
              </a:pathLst>
            </a:custGeom>
            <a:solidFill>
              <a:srgbClr val="7B9CBB">
                <a:alpha val="20000"/>
              </a:srgb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6" name="Freeform 54">
              <a:extLst>
                <a:ext uri="{FF2B5EF4-FFF2-40B4-BE49-F238E27FC236}">
                  <a16:creationId xmlns:a16="http://schemas.microsoft.com/office/drawing/2014/main" id="{71DCCD52-68FB-EA8C-B1F6-61E5D3CF09F0}"/>
                </a:ext>
              </a:extLst>
            </p:cNvPr>
            <p:cNvSpPr>
              <a:spLocks/>
            </p:cNvSpPr>
            <p:nvPr/>
          </p:nvSpPr>
          <p:spPr bwMode="auto">
            <a:xfrm>
              <a:off x="7807788" y="2393950"/>
              <a:ext cx="2828925" cy="1827213"/>
            </a:xfrm>
            <a:custGeom>
              <a:avLst/>
              <a:gdLst>
                <a:gd name="T0" fmla="*/ 0 w 1782"/>
                <a:gd name="T1" fmla="*/ 1149 h 1151"/>
                <a:gd name="T2" fmla="*/ 118 w 1782"/>
                <a:gd name="T3" fmla="*/ 1099 h 1151"/>
                <a:gd name="T4" fmla="*/ 240 w 1782"/>
                <a:gd name="T5" fmla="*/ 899 h 1151"/>
                <a:gd name="T6" fmla="*/ 357 w 1782"/>
                <a:gd name="T7" fmla="*/ 638 h 1151"/>
                <a:gd name="T8" fmla="*/ 473 w 1782"/>
                <a:gd name="T9" fmla="*/ 740 h 1151"/>
                <a:gd name="T10" fmla="*/ 594 w 1782"/>
                <a:gd name="T11" fmla="*/ 913 h 1151"/>
                <a:gd name="T12" fmla="*/ 716 w 1782"/>
                <a:gd name="T13" fmla="*/ 909 h 1151"/>
                <a:gd name="T14" fmla="*/ 832 w 1782"/>
                <a:gd name="T15" fmla="*/ 1005 h 1151"/>
                <a:gd name="T16" fmla="*/ 953 w 1782"/>
                <a:gd name="T17" fmla="*/ 1029 h 1151"/>
                <a:gd name="T18" fmla="*/ 1069 w 1782"/>
                <a:gd name="T19" fmla="*/ 1057 h 1151"/>
                <a:gd name="T20" fmla="*/ 1188 w 1782"/>
                <a:gd name="T21" fmla="*/ 1093 h 1151"/>
                <a:gd name="T22" fmla="*/ 1308 w 1782"/>
                <a:gd name="T23" fmla="*/ 1123 h 1151"/>
                <a:gd name="T24" fmla="*/ 1426 w 1782"/>
                <a:gd name="T25" fmla="*/ 1131 h 1151"/>
                <a:gd name="T26" fmla="*/ 1547 w 1782"/>
                <a:gd name="T27" fmla="*/ 1139 h 1151"/>
                <a:gd name="T28" fmla="*/ 1667 w 1782"/>
                <a:gd name="T29" fmla="*/ 1147 h 1151"/>
                <a:gd name="T30" fmla="*/ 1782 w 1782"/>
                <a:gd name="T31" fmla="*/ 1151 h 1151"/>
                <a:gd name="T32" fmla="*/ 1665 w 1782"/>
                <a:gd name="T33" fmla="*/ 1141 h 1151"/>
                <a:gd name="T34" fmla="*/ 1547 w 1782"/>
                <a:gd name="T35" fmla="*/ 1117 h 1151"/>
                <a:gd name="T36" fmla="*/ 1426 w 1782"/>
                <a:gd name="T37" fmla="*/ 1097 h 1151"/>
                <a:gd name="T38" fmla="*/ 1308 w 1782"/>
                <a:gd name="T39" fmla="*/ 1075 h 1151"/>
                <a:gd name="T40" fmla="*/ 1188 w 1782"/>
                <a:gd name="T41" fmla="*/ 1035 h 1151"/>
                <a:gd name="T42" fmla="*/ 1067 w 1782"/>
                <a:gd name="T43" fmla="*/ 939 h 1151"/>
                <a:gd name="T44" fmla="*/ 951 w 1782"/>
                <a:gd name="T45" fmla="*/ 843 h 1151"/>
                <a:gd name="T46" fmla="*/ 830 w 1782"/>
                <a:gd name="T47" fmla="*/ 742 h 1151"/>
                <a:gd name="T48" fmla="*/ 716 w 1782"/>
                <a:gd name="T49" fmla="*/ 682 h 1151"/>
                <a:gd name="T50" fmla="*/ 594 w 1782"/>
                <a:gd name="T51" fmla="*/ 381 h 1151"/>
                <a:gd name="T52" fmla="*/ 473 w 1782"/>
                <a:gd name="T53" fmla="*/ 137 h 1151"/>
                <a:gd name="T54" fmla="*/ 357 w 1782"/>
                <a:gd name="T55" fmla="*/ 0 h 1151"/>
                <a:gd name="T56" fmla="*/ 238 w 1782"/>
                <a:gd name="T57" fmla="*/ 455 h 1151"/>
                <a:gd name="T58" fmla="*/ 122 w 1782"/>
                <a:gd name="T59" fmla="*/ 989 h 1151"/>
                <a:gd name="T60" fmla="*/ 0 w 1782"/>
                <a:gd name="T61" fmla="*/ 1149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82" h="1151">
                  <a:moveTo>
                    <a:pt x="0" y="1149"/>
                  </a:moveTo>
                  <a:lnTo>
                    <a:pt x="118" y="1099"/>
                  </a:lnTo>
                  <a:lnTo>
                    <a:pt x="240" y="899"/>
                  </a:lnTo>
                  <a:lnTo>
                    <a:pt x="357" y="638"/>
                  </a:lnTo>
                  <a:lnTo>
                    <a:pt x="473" y="740"/>
                  </a:lnTo>
                  <a:lnTo>
                    <a:pt x="594" y="913"/>
                  </a:lnTo>
                  <a:lnTo>
                    <a:pt x="716" y="909"/>
                  </a:lnTo>
                  <a:lnTo>
                    <a:pt x="832" y="1005"/>
                  </a:lnTo>
                  <a:lnTo>
                    <a:pt x="953" y="1029"/>
                  </a:lnTo>
                  <a:lnTo>
                    <a:pt x="1069" y="1057"/>
                  </a:lnTo>
                  <a:lnTo>
                    <a:pt x="1188" y="1093"/>
                  </a:lnTo>
                  <a:lnTo>
                    <a:pt x="1308" y="1123"/>
                  </a:lnTo>
                  <a:lnTo>
                    <a:pt x="1426" y="1131"/>
                  </a:lnTo>
                  <a:lnTo>
                    <a:pt x="1547" y="1139"/>
                  </a:lnTo>
                  <a:lnTo>
                    <a:pt x="1667" y="1147"/>
                  </a:lnTo>
                  <a:lnTo>
                    <a:pt x="1782" y="1151"/>
                  </a:lnTo>
                  <a:lnTo>
                    <a:pt x="1665" y="1141"/>
                  </a:lnTo>
                  <a:lnTo>
                    <a:pt x="1547" y="1117"/>
                  </a:lnTo>
                  <a:lnTo>
                    <a:pt x="1426" y="1097"/>
                  </a:lnTo>
                  <a:lnTo>
                    <a:pt x="1308" y="1075"/>
                  </a:lnTo>
                  <a:lnTo>
                    <a:pt x="1188" y="1035"/>
                  </a:lnTo>
                  <a:lnTo>
                    <a:pt x="1067" y="939"/>
                  </a:lnTo>
                  <a:lnTo>
                    <a:pt x="951" y="843"/>
                  </a:lnTo>
                  <a:lnTo>
                    <a:pt x="830" y="742"/>
                  </a:lnTo>
                  <a:lnTo>
                    <a:pt x="716" y="682"/>
                  </a:lnTo>
                  <a:lnTo>
                    <a:pt x="594" y="381"/>
                  </a:lnTo>
                  <a:lnTo>
                    <a:pt x="473" y="137"/>
                  </a:lnTo>
                  <a:lnTo>
                    <a:pt x="357" y="0"/>
                  </a:lnTo>
                  <a:lnTo>
                    <a:pt x="238" y="455"/>
                  </a:lnTo>
                  <a:lnTo>
                    <a:pt x="122" y="989"/>
                  </a:lnTo>
                  <a:lnTo>
                    <a:pt x="0" y="1149"/>
                  </a:lnTo>
                  <a:close/>
                </a:path>
              </a:pathLst>
            </a:custGeom>
            <a:solidFill>
              <a:srgbClr val="99B3A8">
                <a:alpha val="20000"/>
              </a:srgb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7" name="Oval 72">
              <a:extLst>
                <a:ext uri="{FF2B5EF4-FFF2-40B4-BE49-F238E27FC236}">
                  <a16:creationId xmlns:a16="http://schemas.microsoft.com/office/drawing/2014/main" id="{5048F374-4105-C995-6A9F-2D182CF61B75}"/>
                </a:ext>
              </a:extLst>
            </p:cNvPr>
            <p:cNvSpPr>
              <a:spLocks noChangeArrowheads="1"/>
            </p:cNvSpPr>
            <p:nvPr/>
          </p:nvSpPr>
          <p:spPr bwMode="auto">
            <a:xfrm>
              <a:off x="7596650" y="4198938"/>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grpSp>
          <p:nvGrpSpPr>
            <p:cNvPr id="118" name="Group 117">
              <a:extLst>
                <a:ext uri="{FF2B5EF4-FFF2-40B4-BE49-F238E27FC236}">
                  <a16:creationId xmlns:a16="http://schemas.microsoft.com/office/drawing/2014/main" id="{174AD11B-4F86-A47B-B4E4-CE505F95667F}"/>
                </a:ext>
              </a:extLst>
            </p:cNvPr>
            <p:cNvGrpSpPr/>
            <p:nvPr/>
          </p:nvGrpSpPr>
          <p:grpSpPr>
            <a:xfrm>
              <a:off x="7021504" y="2012365"/>
              <a:ext cx="4301024" cy="2553027"/>
              <a:chOff x="2615759" y="2090057"/>
              <a:chExt cx="4301024" cy="2553027"/>
            </a:xfrm>
          </p:grpSpPr>
          <p:sp>
            <p:nvSpPr>
              <p:cNvPr id="158" name="TextBox 157">
                <a:extLst>
                  <a:ext uri="{FF2B5EF4-FFF2-40B4-BE49-F238E27FC236}">
                    <a16:creationId xmlns:a16="http://schemas.microsoft.com/office/drawing/2014/main" id="{3FA5A006-05F2-9B78-104F-8CE3242B1E96}"/>
                  </a:ext>
                </a:extLst>
              </p:cNvPr>
              <p:cNvSpPr txBox="1"/>
              <p:nvPr/>
            </p:nvSpPr>
            <p:spPr>
              <a:xfrm>
                <a:off x="2813988" y="2512761"/>
                <a:ext cx="211596" cy="153888"/>
              </a:xfrm>
              <a:prstGeom prst="rect">
                <a:avLst/>
              </a:prstGeom>
              <a:noFill/>
            </p:spPr>
            <p:txBody>
              <a:bodyPr wrap="none" lIns="0" tIns="0" rIns="0" bIns="0" rtlCol="0" anchor="ctr">
                <a:noAutofit/>
              </a:bodyPr>
              <a:lstStyle/>
              <a:p>
                <a:pPr algn="r"/>
                <a:r>
                  <a:rPr lang="en-GB" sz="1000" noProof="0">
                    <a:solidFill>
                      <a:srgbClr val="1A1A17"/>
                    </a:solidFill>
                  </a:rPr>
                  <a:t>60</a:t>
                </a:r>
              </a:p>
            </p:txBody>
          </p:sp>
          <p:cxnSp>
            <p:nvCxnSpPr>
              <p:cNvPr id="159" name="Straight Connector 158">
                <a:extLst>
                  <a:ext uri="{FF2B5EF4-FFF2-40B4-BE49-F238E27FC236}">
                    <a16:creationId xmlns:a16="http://schemas.microsoft.com/office/drawing/2014/main" id="{67ED1885-904C-DF20-DE10-4EC7248B20C7}"/>
                  </a:ext>
                </a:extLst>
              </p:cNvPr>
              <p:cNvCxnSpPr>
                <a:cxnSpLocks/>
              </p:cNvCxnSpPr>
              <p:nvPr/>
            </p:nvCxnSpPr>
            <p:spPr>
              <a:xfrm>
                <a:off x="3050384" y="2589705"/>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0" name="TextBox 159">
                <a:extLst>
                  <a:ext uri="{FF2B5EF4-FFF2-40B4-BE49-F238E27FC236}">
                    <a16:creationId xmlns:a16="http://schemas.microsoft.com/office/drawing/2014/main" id="{97F62D93-A46E-C7B6-D3FA-A94E9885AAC6}"/>
                  </a:ext>
                </a:extLst>
              </p:cNvPr>
              <p:cNvSpPr txBox="1"/>
              <p:nvPr/>
            </p:nvSpPr>
            <p:spPr>
              <a:xfrm>
                <a:off x="2813988" y="3084261"/>
                <a:ext cx="211596" cy="153888"/>
              </a:xfrm>
              <a:prstGeom prst="rect">
                <a:avLst/>
              </a:prstGeom>
              <a:noFill/>
            </p:spPr>
            <p:txBody>
              <a:bodyPr wrap="none" lIns="0" tIns="0" rIns="0" bIns="0" rtlCol="0" anchor="ctr">
                <a:noAutofit/>
              </a:bodyPr>
              <a:lstStyle/>
              <a:p>
                <a:pPr algn="r"/>
                <a:r>
                  <a:rPr lang="en-GB" sz="1000" noProof="0">
                    <a:solidFill>
                      <a:srgbClr val="1A1A17"/>
                    </a:solidFill>
                  </a:rPr>
                  <a:t>40</a:t>
                </a:r>
              </a:p>
            </p:txBody>
          </p:sp>
          <p:cxnSp>
            <p:nvCxnSpPr>
              <p:cNvPr id="161" name="Straight Connector 160">
                <a:extLst>
                  <a:ext uri="{FF2B5EF4-FFF2-40B4-BE49-F238E27FC236}">
                    <a16:creationId xmlns:a16="http://schemas.microsoft.com/office/drawing/2014/main" id="{0D962D54-47D2-D6C5-7794-AF0AE486D502}"/>
                  </a:ext>
                </a:extLst>
              </p:cNvPr>
              <p:cNvCxnSpPr>
                <a:cxnSpLocks/>
              </p:cNvCxnSpPr>
              <p:nvPr/>
            </p:nvCxnSpPr>
            <p:spPr>
              <a:xfrm>
                <a:off x="3050384" y="3161205"/>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2" name="TextBox 161">
                <a:extLst>
                  <a:ext uri="{FF2B5EF4-FFF2-40B4-BE49-F238E27FC236}">
                    <a16:creationId xmlns:a16="http://schemas.microsoft.com/office/drawing/2014/main" id="{6ACE3134-0BEC-15B0-7CE4-1971FA4DB867}"/>
                  </a:ext>
                </a:extLst>
              </p:cNvPr>
              <p:cNvSpPr txBox="1"/>
              <p:nvPr/>
            </p:nvSpPr>
            <p:spPr>
              <a:xfrm>
                <a:off x="2813988" y="3646236"/>
                <a:ext cx="211596" cy="153888"/>
              </a:xfrm>
              <a:prstGeom prst="rect">
                <a:avLst/>
              </a:prstGeom>
              <a:noFill/>
            </p:spPr>
            <p:txBody>
              <a:bodyPr wrap="none" lIns="0" tIns="0" rIns="0" bIns="0" rtlCol="0" anchor="ctr">
                <a:noAutofit/>
              </a:bodyPr>
              <a:lstStyle/>
              <a:p>
                <a:pPr algn="r"/>
                <a:r>
                  <a:rPr lang="en-GB" sz="1000" noProof="0">
                    <a:solidFill>
                      <a:srgbClr val="1A1A17"/>
                    </a:solidFill>
                  </a:rPr>
                  <a:t>20</a:t>
                </a:r>
              </a:p>
            </p:txBody>
          </p:sp>
          <p:cxnSp>
            <p:nvCxnSpPr>
              <p:cNvPr id="163" name="Straight Connector 162">
                <a:extLst>
                  <a:ext uri="{FF2B5EF4-FFF2-40B4-BE49-F238E27FC236}">
                    <a16:creationId xmlns:a16="http://schemas.microsoft.com/office/drawing/2014/main" id="{1DDB82C4-7EDF-71BB-D3FB-362D603D7CF7}"/>
                  </a:ext>
                </a:extLst>
              </p:cNvPr>
              <p:cNvCxnSpPr>
                <a:cxnSpLocks/>
              </p:cNvCxnSpPr>
              <p:nvPr/>
            </p:nvCxnSpPr>
            <p:spPr>
              <a:xfrm>
                <a:off x="3050384" y="3723180"/>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2464A6E0-EFC4-147D-6B62-6421E2ADE032}"/>
                  </a:ext>
                </a:extLst>
              </p:cNvPr>
              <p:cNvSpPr txBox="1"/>
              <p:nvPr/>
            </p:nvSpPr>
            <p:spPr>
              <a:xfrm>
                <a:off x="2813988" y="4220117"/>
                <a:ext cx="211596" cy="153888"/>
              </a:xfrm>
              <a:prstGeom prst="rect">
                <a:avLst/>
              </a:prstGeom>
              <a:noFill/>
            </p:spPr>
            <p:txBody>
              <a:bodyPr wrap="none" lIns="0" tIns="0" rIns="0" bIns="0" rtlCol="0" anchor="ctr">
                <a:noAutofit/>
              </a:bodyPr>
              <a:lstStyle/>
              <a:p>
                <a:pPr algn="r"/>
                <a:r>
                  <a:rPr lang="en-GB" sz="1000" noProof="0">
                    <a:solidFill>
                      <a:srgbClr val="1A1A17"/>
                    </a:solidFill>
                  </a:rPr>
                  <a:t>0</a:t>
                </a:r>
              </a:p>
            </p:txBody>
          </p:sp>
          <p:cxnSp>
            <p:nvCxnSpPr>
              <p:cNvPr id="165" name="Straight Connector 164">
                <a:extLst>
                  <a:ext uri="{FF2B5EF4-FFF2-40B4-BE49-F238E27FC236}">
                    <a16:creationId xmlns:a16="http://schemas.microsoft.com/office/drawing/2014/main" id="{87B13995-A687-DFA6-FFF4-13C5FF924648}"/>
                  </a:ext>
                </a:extLst>
              </p:cNvPr>
              <p:cNvCxnSpPr>
                <a:cxnSpLocks/>
              </p:cNvCxnSpPr>
              <p:nvPr/>
            </p:nvCxnSpPr>
            <p:spPr>
              <a:xfrm>
                <a:off x="3050384" y="4297061"/>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6" name="TextBox 165">
                <a:extLst>
                  <a:ext uri="{FF2B5EF4-FFF2-40B4-BE49-F238E27FC236}">
                    <a16:creationId xmlns:a16="http://schemas.microsoft.com/office/drawing/2014/main" id="{58F7F330-6ED2-1BE5-7DF4-CB060ED54832}"/>
                  </a:ext>
                </a:extLst>
              </p:cNvPr>
              <p:cNvSpPr txBox="1"/>
              <p:nvPr/>
            </p:nvSpPr>
            <p:spPr>
              <a:xfrm rot="16200000">
                <a:off x="1546131" y="3166029"/>
                <a:ext cx="2293143" cy="153888"/>
              </a:xfrm>
              <a:prstGeom prst="rect">
                <a:avLst/>
              </a:prstGeom>
              <a:noFill/>
            </p:spPr>
            <p:txBody>
              <a:bodyPr wrap="none" lIns="0" tIns="0" rIns="0" bIns="0" rtlCol="0" anchor="ctr">
                <a:noAutofit/>
              </a:bodyPr>
              <a:lstStyle/>
              <a:p>
                <a:pPr algn="ctr"/>
                <a:r>
                  <a:rPr lang="en-GB" sz="1000" b="1" noProof="0">
                    <a:solidFill>
                      <a:srgbClr val="1A1A17"/>
                    </a:solidFill>
                  </a:rPr>
                  <a:t>Rate of incidence</a:t>
                </a:r>
              </a:p>
            </p:txBody>
          </p:sp>
          <p:cxnSp>
            <p:nvCxnSpPr>
              <p:cNvPr id="167" name="Straight Connector 166">
                <a:extLst>
                  <a:ext uri="{FF2B5EF4-FFF2-40B4-BE49-F238E27FC236}">
                    <a16:creationId xmlns:a16="http://schemas.microsoft.com/office/drawing/2014/main" id="{23BCC384-D46F-C02C-BA54-DD7D852630CB}"/>
                  </a:ext>
                </a:extLst>
              </p:cNvPr>
              <p:cNvCxnSpPr>
                <a:cxnSpLocks/>
              </p:cNvCxnSpPr>
              <p:nvPr/>
            </p:nvCxnSpPr>
            <p:spPr>
              <a:xfrm rot="5400000">
                <a:off x="318631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BA61D3AA-3262-8278-EF2E-51454CC26957}"/>
                  </a:ext>
                </a:extLst>
              </p:cNvPr>
              <p:cNvSpPr txBox="1"/>
              <p:nvPr/>
            </p:nvSpPr>
            <p:spPr>
              <a:xfrm rot="19800000">
                <a:off x="3052111" y="4489196"/>
                <a:ext cx="211596" cy="153888"/>
              </a:xfrm>
              <a:prstGeom prst="rect">
                <a:avLst/>
              </a:prstGeom>
              <a:noFill/>
            </p:spPr>
            <p:txBody>
              <a:bodyPr wrap="none" lIns="0" tIns="0" rIns="0" bIns="0" rtlCol="0" anchor="ctr">
                <a:noAutofit/>
              </a:bodyPr>
              <a:lstStyle/>
              <a:p>
                <a:pPr algn="r"/>
                <a:r>
                  <a:rPr lang="en-GB" sz="800" noProof="0">
                    <a:solidFill>
                      <a:srgbClr val="1A1A17"/>
                    </a:solidFill>
                  </a:rPr>
                  <a:t>&lt;5</a:t>
                </a:r>
              </a:p>
            </p:txBody>
          </p:sp>
          <p:cxnSp>
            <p:nvCxnSpPr>
              <p:cNvPr id="169" name="Straight Connector 168">
                <a:extLst>
                  <a:ext uri="{FF2B5EF4-FFF2-40B4-BE49-F238E27FC236}">
                    <a16:creationId xmlns:a16="http://schemas.microsoft.com/office/drawing/2014/main" id="{84EAF855-8887-3D46-C13A-091644B0E740}"/>
                  </a:ext>
                </a:extLst>
              </p:cNvPr>
              <p:cNvCxnSpPr>
                <a:cxnSpLocks/>
              </p:cNvCxnSpPr>
              <p:nvPr/>
            </p:nvCxnSpPr>
            <p:spPr>
              <a:xfrm rot="5400000">
                <a:off x="337568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70" name="TextBox 169">
                <a:extLst>
                  <a:ext uri="{FF2B5EF4-FFF2-40B4-BE49-F238E27FC236}">
                    <a16:creationId xmlns:a16="http://schemas.microsoft.com/office/drawing/2014/main" id="{F7A55214-02B1-AC74-2E99-D4791BDC4932}"/>
                  </a:ext>
                </a:extLst>
              </p:cNvPr>
              <p:cNvSpPr txBox="1"/>
              <p:nvPr/>
            </p:nvSpPr>
            <p:spPr>
              <a:xfrm rot="19800000">
                <a:off x="3237848"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5–9</a:t>
                </a:r>
              </a:p>
            </p:txBody>
          </p:sp>
          <p:cxnSp>
            <p:nvCxnSpPr>
              <p:cNvPr id="171" name="Straight Connector 170">
                <a:extLst>
                  <a:ext uri="{FF2B5EF4-FFF2-40B4-BE49-F238E27FC236}">
                    <a16:creationId xmlns:a16="http://schemas.microsoft.com/office/drawing/2014/main" id="{40EB9A98-4A6F-3712-544C-64C693C04C97}"/>
                  </a:ext>
                </a:extLst>
              </p:cNvPr>
              <p:cNvCxnSpPr>
                <a:cxnSpLocks/>
              </p:cNvCxnSpPr>
              <p:nvPr/>
            </p:nvCxnSpPr>
            <p:spPr>
              <a:xfrm rot="5400000">
                <a:off x="356506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F3BD7747-C90C-C208-DBF0-82EA0F10F1C4}"/>
                  </a:ext>
                </a:extLst>
              </p:cNvPr>
              <p:cNvSpPr txBox="1"/>
              <p:nvPr/>
            </p:nvSpPr>
            <p:spPr>
              <a:xfrm rot="19800000">
                <a:off x="3428348"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10–14</a:t>
                </a:r>
              </a:p>
            </p:txBody>
          </p:sp>
          <p:cxnSp>
            <p:nvCxnSpPr>
              <p:cNvPr id="173" name="Straight Connector 172">
                <a:extLst>
                  <a:ext uri="{FF2B5EF4-FFF2-40B4-BE49-F238E27FC236}">
                    <a16:creationId xmlns:a16="http://schemas.microsoft.com/office/drawing/2014/main" id="{BF7F6FD4-5112-E2CD-42E9-A0E1CD00D7AC}"/>
                  </a:ext>
                </a:extLst>
              </p:cNvPr>
              <p:cNvCxnSpPr>
                <a:cxnSpLocks/>
              </p:cNvCxnSpPr>
              <p:nvPr/>
            </p:nvCxnSpPr>
            <p:spPr>
              <a:xfrm rot="5400000">
                <a:off x="375443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C2B68B9B-FA3C-88FE-E78C-EB753F801C5E}"/>
                  </a:ext>
                </a:extLst>
              </p:cNvPr>
              <p:cNvSpPr txBox="1"/>
              <p:nvPr/>
            </p:nvSpPr>
            <p:spPr>
              <a:xfrm rot="19800000">
                <a:off x="362123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15–19</a:t>
                </a:r>
              </a:p>
            </p:txBody>
          </p:sp>
          <p:cxnSp>
            <p:nvCxnSpPr>
              <p:cNvPr id="175" name="Straight Connector 174">
                <a:extLst>
                  <a:ext uri="{FF2B5EF4-FFF2-40B4-BE49-F238E27FC236}">
                    <a16:creationId xmlns:a16="http://schemas.microsoft.com/office/drawing/2014/main" id="{A8540942-A1C5-D386-139D-C47FD5CF5313}"/>
                  </a:ext>
                </a:extLst>
              </p:cNvPr>
              <p:cNvCxnSpPr>
                <a:cxnSpLocks/>
              </p:cNvCxnSpPr>
              <p:nvPr/>
            </p:nvCxnSpPr>
            <p:spPr>
              <a:xfrm rot="5400000">
                <a:off x="394380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76" name="TextBox 175">
                <a:extLst>
                  <a:ext uri="{FF2B5EF4-FFF2-40B4-BE49-F238E27FC236}">
                    <a16:creationId xmlns:a16="http://schemas.microsoft.com/office/drawing/2014/main" id="{993E023B-8492-4DE1-0C49-B2329F013A11}"/>
                  </a:ext>
                </a:extLst>
              </p:cNvPr>
              <p:cNvSpPr txBox="1"/>
              <p:nvPr/>
            </p:nvSpPr>
            <p:spPr>
              <a:xfrm rot="19800000">
                <a:off x="381173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20–24</a:t>
                </a:r>
              </a:p>
            </p:txBody>
          </p:sp>
          <p:cxnSp>
            <p:nvCxnSpPr>
              <p:cNvPr id="177" name="Straight Connector 176">
                <a:extLst>
                  <a:ext uri="{FF2B5EF4-FFF2-40B4-BE49-F238E27FC236}">
                    <a16:creationId xmlns:a16="http://schemas.microsoft.com/office/drawing/2014/main" id="{0E0CBA18-196F-31AC-3C22-73A9A3AD08C3}"/>
                  </a:ext>
                </a:extLst>
              </p:cNvPr>
              <p:cNvCxnSpPr>
                <a:cxnSpLocks/>
              </p:cNvCxnSpPr>
              <p:nvPr/>
            </p:nvCxnSpPr>
            <p:spPr>
              <a:xfrm rot="5400000">
                <a:off x="413317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52490CFC-6FEA-6C3A-40D9-084FA3BD0FDD}"/>
                  </a:ext>
                </a:extLst>
              </p:cNvPr>
              <p:cNvSpPr txBox="1"/>
              <p:nvPr/>
            </p:nvSpPr>
            <p:spPr>
              <a:xfrm rot="19800000">
                <a:off x="3997467"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25–29</a:t>
                </a:r>
              </a:p>
            </p:txBody>
          </p:sp>
          <p:cxnSp>
            <p:nvCxnSpPr>
              <p:cNvPr id="179" name="Straight Connector 178">
                <a:extLst>
                  <a:ext uri="{FF2B5EF4-FFF2-40B4-BE49-F238E27FC236}">
                    <a16:creationId xmlns:a16="http://schemas.microsoft.com/office/drawing/2014/main" id="{A28908C3-DB8B-BFA1-45CF-157000DC60A5}"/>
                  </a:ext>
                </a:extLst>
              </p:cNvPr>
              <p:cNvCxnSpPr>
                <a:cxnSpLocks/>
              </p:cNvCxnSpPr>
              <p:nvPr/>
            </p:nvCxnSpPr>
            <p:spPr>
              <a:xfrm rot="5400000">
                <a:off x="432254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CF5B2548-4132-D0E7-236C-3084A49FE654}"/>
                  </a:ext>
                </a:extLst>
              </p:cNvPr>
              <p:cNvSpPr txBox="1"/>
              <p:nvPr/>
            </p:nvSpPr>
            <p:spPr>
              <a:xfrm rot="19800000">
                <a:off x="41855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30–34</a:t>
                </a:r>
              </a:p>
            </p:txBody>
          </p:sp>
          <p:cxnSp>
            <p:nvCxnSpPr>
              <p:cNvPr id="181" name="Straight Connector 180">
                <a:extLst>
                  <a:ext uri="{FF2B5EF4-FFF2-40B4-BE49-F238E27FC236}">
                    <a16:creationId xmlns:a16="http://schemas.microsoft.com/office/drawing/2014/main" id="{F1E56FBD-84EB-5C79-82B0-68899963F603}"/>
                  </a:ext>
                </a:extLst>
              </p:cNvPr>
              <p:cNvCxnSpPr>
                <a:cxnSpLocks/>
              </p:cNvCxnSpPr>
              <p:nvPr/>
            </p:nvCxnSpPr>
            <p:spPr>
              <a:xfrm rot="5400000">
                <a:off x="451192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82" name="TextBox 181">
                <a:extLst>
                  <a:ext uri="{FF2B5EF4-FFF2-40B4-BE49-F238E27FC236}">
                    <a16:creationId xmlns:a16="http://schemas.microsoft.com/office/drawing/2014/main" id="{1A8E1F87-1574-04FB-0C42-C5485CCCEF2B}"/>
                  </a:ext>
                </a:extLst>
              </p:cNvPr>
              <p:cNvSpPr txBox="1"/>
              <p:nvPr/>
            </p:nvSpPr>
            <p:spPr>
              <a:xfrm rot="19800000">
                <a:off x="4373705"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35–39</a:t>
                </a:r>
              </a:p>
            </p:txBody>
          </p:sp>
          <p:cxnSp>
            <p:nvCxnSpPr>
              <p:cNvPr id="183" name="Straight Connector 182">
                <a:extLst>
                  <a:ext uri="{FF2B5EF4-FFF2-40B4-BE49-F238E27FC236}">
                    <a16:creationId xmlns:a16="http://schemas.microsoft.com/office/drawing/2014/main" id="{C024D556-253C-68B8-5EAE-C4CA97A6FED2}"/>
                  </a:ext>
                </a:extLst>
              </p:cNvPr>
              <p:cNvCxnSpPr>
                <a:cxnSpLocks/>
              </p:cNvCxnSpPr>
              <p:nvPr/>
            </p:nvCxnSpPr>
            <p:spPr>
              <a:xfrm rot="5400000">
                <a:off x="470129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7DA15330-8658-2585-FC80-60C112114DD6}"/>
                  </a:ext>
                </a:extLst>
              </p:cNvPr>
              <p:cNvSpPr txBox="1"/>
              <p:nvPr/>
            </p:nvSpPr>
            <p:spPr>
              <a:xfrm rot="19800000">
                <a:off x="45665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40–44</a:t>
                </a:r>
              </a:p>
            </p:txBody>
          </p:sp>
          <p:cxnSp>
            <p:nvCxnSpPr>
              <p:cNvPr id="185" name="Straight Connector 184">
                <a:extLst>
                  <a:ext uri="{FF2B5EF4-FFF2-40B4-BE49-F238E27FC236}">
                    <a16:creationId xmlns:a16="http://schemas.microsoft.com/office/drawing/2014/main" id="{52786A26-33CA-7F87-AD7A-F59343D01461}"/>
                  </a:ext>
                </a:extLst>
              </p:cNvPr>
              <p:cNvCxnSpPr>
                <a:cxnSpLocks/>
              </p:cNvCxnSpPr>
              <p:nvPr/>
            </p:nvCxnSpPr>
            <p:spPr>
              <a:xfrm rot="5400000">
                <a:off x="489066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CD22A641-B74C-BB6A-29CB-9B3DEBD58CEE}"/>
                  </a:ext>
                </a:extLst>
              </p:cNvPr>
              <p:cNvSpPr txBox="1"/>
              <p:nvPr/>
            </p:nvSpPr>
            <p:spPr>
              <a:xfrm rot="19800000">
                <a:off x="4757086"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45–49</a:t>
                </a:r>
              </a:p>
            </p:txBody>
          </p:sp>
          <p:cxnSp>
            <p:nvCxnSpPr>
              <p:cNvPr id="187" name="Straight Connector 186">
                <a:extLst>
                  <a:ext uri="{FF2B5EF4-FFF2-40B4-BE49-F238E27FC236}">
                    <a16:creationId xmlns:a16="http://schemas.microsoft.com/office/drawing/2014/main" id="{D14B4796-4CE4-AC0B-78A9-B642E4725BD8}"/>
                  </a:ext>
                </a:extLst>
              </p:cNvPr>
              <p:cNvCxnSpPr>
                <a:cxnSpLocks/>
              </p:cNvCxnSpPr>
              <p:nvPr/>
            </p:nvCxnSpPr>
            <p:spPr>
              <a:xfrm rot="5400000">
                <a:off x="508003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88" name="TextBox 187">
                <a:extLst>
                  <a:ext uri="{FF2B5EF4-FFF2-40B4-BE49-F238E27FC236}">
                    <a16:creationId xmlns:a16="http://schemas.microsoft.com/office/drawing/2014/main" id="{9353EB65-631F-550C-75DD-03ABAE8F9306}"/>
                  </a:ext>
                </a:extLst>
              </p:cNvPr>
              <p:cNvSpPr txBox="1"/>
              <p:nvPr/>
            </p:nvSpPr>
            <p:spPr>
              <a:xfrm rot="19800000">
                <a:off x="4945205"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50–54</a:t>
                </a:r>
              </a:p>
            </p:txBody>
          </p:sp>
          <p:cxnSp>
            <p:nvCxnSpPr>
              <p:cNvPr id="189" name="Straight Connector 188">
                <a:extLst>
                  <a:ext uri="{FF2B5EF4-FFF2-40B4-BE49-F238E27FC236}">
                    <a16:creationId xmlns:a16="http://schemas.microsoft.com/office/drawing/2014/main" id="{25C12928-CB28-390C-28FA-60C8877E21CF}"/>
                  </a:ext>
                </a:extLst>
              </p:cNvPr>
              <p:cNvCxnSpPr>
                <a:cxnSpLocks/>
              </p:cNvCxnSpPr>
              <p:nvPr/>
            </p:nvCxnSpPr>
            <p:spPr>
              <a:xfrm rot="5400000">
                <a:off x="526940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90" name="TextBox 189">
                <a:extLst>
                  <a:ext uri="{FF2B5EF4-FFF2-40B4-BE49-F238E27FC236}">
                    <a16:creationId xmlns:a16="http://schemas.microsoft.com/office/drawing/2014/main" id="{973B4E87-E6EE-032D-470C-1E24BCEC4516}"/>
                  </a:ext>
                </a:extLst>
              </p:cNvPr>
              <p:cNvSpPr txBox="1"/>
              <p:nvPr/>
            </p:nvSpPr>
            <p:spPr>
              <a:xfrm rot="19800000">
                <a:off x="5130942"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55–59</a:t>
                </a:r>
              </a:p>
            </p:txBody>
          </p:sp>
          <p:cxnSp>
            <p:nvCxnSpPr>
              <p:cNvPr id="191" name="Straight Connector 190">
                <a:extLst>
                  <a:ext uri="{FF2B5EF4-FFF2-40B4-BE49-F238E27FC236}">
                    <a16:creationId xmlns:a16="http://schemas.microsoft.com/office/drawing/2014/main" id="{6CD7870C-37A5-2FDD-68BB-8B16910914B1}"/>
                  </a:ext>
                </a:extLst>
              </p:cNvPr>
              <p:cNvCxnSpPr>
                <a:cxnSpLocks/>
              </p:cNvCxnSpPr>
              <p:nvPr/>
            </p:nvCxnSpPr>
            <p:spPr>
              <a:xfrm rot="5400000">
                <a:off x="545878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92" name="TextBox 191">
                <a:extLst>
                  <a:ext uri="{FF2B5EF4-FFF2-40B4-BE49-F238E27FC236}">
                    <a16:creationId xmlns:a16="http://schemas.microsoft.com/office/drawing/2014/main" id="{471AE5AA-532E-580B-BC8D-93582713009E}"/>
                  </a:ext>
                </a:extLst>
              </p:cNvPr>
              <p:cNvSpPr txBox="1"/>
              <p:nvPr/>
            </p:nvSpPr>
            <p:spPr>
              <a:xfrm rot="19800000">
                <a:off x="5323824"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60–64</a:t>
                </a:r>
              </a:p>
            </p:txBody>
          </p:sp>
          <p:cxnSp>
            <p:nvCxnSpPr>
              <p:cNvPr id="193" name="Straight Connector 192">
                <a:extLst>
                  <a:ext uri="{FF2B5EF4-FFF2-40B4-BE49-F238E27FC236}">
                    <a16:creationId xmlns:a16="http://schemas.microsoft.com/office/drawing/2014/main" id="{BC50A14B-BABF-2C07-F66A-9D63AA8DD2A5}"/>
                  </a:ext>
                </a:extLst>
              </p:cNvPr>
              <p:cNvCxnSpPr>
                <a:cxnSpLocks/>
              </p:cNvCxnSpPr>
              <p:nvPr/>
            </p:nvCxnSpPr>
            <p:spPr>
              <a:xfrm rot="5400000">
                <a:off x="564815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94" name="TextBox 193">
                <a:extLst>
                  <a:ext uri="{FF2B5EF4-FFF2-40B4-BE49-F238E27FC236}">
                    <a16:creationId xmlns:a16="http://schemas.microsoft.com/office/drawing/2014/main" id="{5B4A6A37-A965-AAA8-3C16-9B9136A76BAF}"/>
                  </a:ext>
                </a:extLst>
              </p:cNvPr>
              <p:cNvSpPr txBox="1"/>
              <p:nvPr/>
            </p:nvSpPr>
            <p:spPr>
              <a:xfrm rot="19800000">
                <a:off x="5511943"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65–69</a:t>
                </a:r>
              </a:p>
            </p:txBody>
          </p:sp>
          <p:cxnSp>
            <p:nvCxnSpPr>
              <p:cNvPr id="195" name="Straight Connector 194">
                <a:extLst>
                  <a:ext uri="{FF2B5EF4-FFF2-40B4-BE49-F238E27FC236}">
                    <a16:creationId xmlns:a16="http://schemas.microsoft.com/office/drawing/2014/main" id="{0E7BE644-DFBA-35E5-C1D5-0E94CCA677F2}"/>
                  </a:ext>
                </a:extLst>
              </p:cNvPr>
              <p:cNvCxnSpPr>
                <a:cxnSpLocks/>
              </p:cNvCxnSpPr>
              <p:nvPr/>
            </p:nvCxnSpPr>
            <p:spPr>
              <a:xfrm rot="5400000">
                <a:off x="5837524"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96" name="TextBox 195">
                <a:extLst>
                  <a:ext uri="{FF2B5EF4-FFF2-40B4-BE49-F238E27FC236}">
                    <a16:creationId xmlns:a16="http://schemas.microsoft.com/office/drawing/2014/main" id="{237B8306-A164-7F0F-7066-DE3FC252A59F}"/>
                  </a:ext>
                </a:extLst>
              </p:cNvPr>
              <p:cNvSpPr txBox="1"/>
              <p:nvPr/>
            </p:nvSpPr>
            <p:spPr>
              <a:xfrm rot="19800000">
                <a:off x="5704824"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70–74</a:t>
                </a:r>
              </a:p>
            </p:txBody>
          </p:sp>
          <p:cxnSp>
            <p:nvCxnSpPr>
              <p:cNvPr id="197" name="Straight Connector 196">
                <a:extLst>
                  <a:ext uri="{FF2B5EF4-FFF2-40B4-BE49-F238E27FC236}">
                    <a16:creationId xmlns:a16="http://schemas.microsoft.com/office/drawing/2014/main" id="{B3FBC710-A0DF-BFF6-7BA6-9220B9D360D5}"/>
                  </a:ext>
                </a:extLst>
              </p:cNvPr>
              <p:cNvCxnSpPr>
                <a:cxnSpLocks/>
              </p:cNvCxnSpPr>
              <p:nvPr/>
            </p:nvCxnSpPr>
            <p:spPr>
              <a:xfrm rot="5400000">
                <a:off x="602689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198" name="TextBox 197">
                <a:extLst>
                  <a:ext uri="{FF2B5EF4-FFF2-40B4-BE49-F238E27FC236}">
                    <a16:creationId xmlns:a16="http://schemas.microsoft.com/office/drawing/2014/main" id="{F3A487DA-BD96-A068-EB95-D8828AD3589F}"/>
                  </a:ext>
                </a:extLst>
              </p:cNvPr>
              <p:cNvSpPr txBox="1"/>
              <p:nvPr/>
            </p:nvSpPr>
            <p:spPr>
              <a:xfrm rot="19800000">
                <a:off x="5890561"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75–79</a:t>
                </a:r>
              </a:p>
            </p:txBody>
          </p:sp>
          <p:cxnSp>
            <p:nvCxnSpPr>
              <p:cNvPr id="199" name="Straight Connector 198">
                <a:extLst>
                  <a:ext uri="{FF2B5EF4-FFF2-40B4-BE49-F238E27FC236}">
                    <a16:creationId xmlns:a16="http://schemas.microsoft.com/office/drawing/2014/main" id="{2FB964E8-90AD-16FC-CF0D-BE77C3AE0706}"/>
                  </a:ext>
                </a:extLst>
              </p:cNvPr>
              <p:cNvCxnSpPr>
                <a:cxnSpLocks/>
              </p:cNvCxnSpPr>
              <p:nvPr/>
            </p:nvCxnSpPr>
            <p:spPr>
              <a:xfrm rot="5400000">
                <a:off x="6216268"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0" name="TextBox 199">
                <a:extLst>
                  <a:ext uri="{FF2B5EF4-FFF2-40B4-BE49-F238E27FC236}">
                    <a16:creationId xmlns:a16="http://schemas.microsoft.com/office/drawing/2014/main" id="{8EC675E9-9687-C47F-636E-1EE3D495EE05}"/>
                  </a:ext>
                </a:extLst>
              </p:cNvPr>
              <p:cNvSpPr txBox="1"/>
              <p:nvPr/>
            </p:nvSpPr>
            <p:spPr>
              <a:xfrm rot="19800000">
                <a:off x="6078680"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80–84</a:t>
                </a:r>
              </a:p>
            </p:txBody>
          </p:sp>
          <p:cxnSp>
            <p:nvCxnSpPr>
              <p:cNvPr id="201" name="Straight Connector 200">
                <a:extLst>
                  <a:ext uri="{FF2B5EF4-FFF2-40B4-BE49-F238E27FC236}">
                    <a16:creationId xmlns:a16="http://schemas.microsoft.com/office/drawing/2014/main" id="{FA1D7B5D-7553-D23F-9C65-A114571BFC03}"/>
                  </a:ext>
                </a:extLst>
              </p:cNvPr>
              <p:cNvCxnSpPr>
                <a:cxnSpLocks/>
              </p:cNvCxnSpPr>
              <p:nvPr/>
            </p:nvCxnSpPr>
            <p:spPr>
              <a:xfrm rot="5400000">
                <a:off x="6405640"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2" name="TextBox 201">
                <a:extLst>
                  <a:ext uri="{FF2B5EF4-FFF2-40B4-BE49-F238E27FC236}">
                    <a16:creationId xmlns:a16="http://schemas.microsoft.com/office/drawing/2014/main" id="{22D96940-30CA-3473-5A2A-C305F40749B1}"/>
                  </a:ext>
                </a:extLst>
              </p:cNvPr>
              <p:cNvSpPr txBox="1"/>
              <p:nvPr/>
            </p:nvSpPr>
            <p:spPr>
              <a:xfrm rot="19800000">
                <a:off x="6266799"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85–89</a:t>
                </a:r>
              </a:p>
            </p:txBody>
          </p:sp>
          <p:cxnSp>
            <p:nvCxnSpPr>
              <p:cNvPr id="203" name="Straight Connector 202">
                <a:extLst>
                  <a:ext uri="{FF2B5EF4-FFF2-40B4-BE49-F238E27FC236}">
                    <a16:creationId xmlns:a16="http://schemas.microsoft.com/office/drawing/2014/main" id="{56A79651-708A-D5FE-9600-C00C7BC3427C}"/>
                  </a:ext>
                </a:extLst>
              </p:cNvPr>
              <p:cNvCxnSpPr>
                <a:cxnSpLocks/>
              </p:cNvCxnSpPr>
              <p:nvPr/>
            </p:nvCxnSpPr>
            <p:spPr>
              <a:xfrm rot="5400000">
                <a:off x="6595012"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4" name="TextBox 203">
                <a:extLst>
                  <a:ext uri="{FF2B5EF4-FFF2-40B4-BE49-F238E27FC236}">
                    <a16:creationId xmlns:a16="http://schemas.microsoft.com/office/drawing/2014/main" id="{00F43A19-AC1C-E72B-BF85-D3F60D5EB214}"/>
                  </a:ext>
                </a:extLst>
              </p:cNvPr>
              <p:cNvSpPr txBox="1"/>
              <p:nvPr/>
            </p:nvSpPr>
            <p:spPr>
              <a:xfrm rot="19800000">
                <a:off x="6457299"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90–94</a:t>
                </a:r>
              </a:p>
            </p:txBody>
          </p:sp>
          <p:cxnSp>
            <p:nvCxnSpPr>
              <p:cNvPr id="205" name="Straight Connector 204">
                <a:extLst>
                  <a:ext uri="{FF2B5EF4-FFF2-40B4-BE49-F238E27FC236}">
                    <a16:creationId xmlns:a16="http://schemas.microsoft.com/office/drawing/2014/main" id="{2A4F08F7-61F8-EA3B-4755-4A4B11D99FF5}"/>
                  </a:ext>
                </a:extLst>
              </p:cNvPr>
              <p:cNvCxnSpPr>
                <a:cxnSpLocks/>
              </p:cNvCxnSpPr>
              <p:nvPr/>
            </p:nvCxnSpPr>
            <p:spPr>
              <a:xfrm rot="5400000">
                <a:off x="6784386" y="4428029"/>
                <a:ext cx="43200" cy="0"/>
              </a:xfrm>
              <a:prstGeom prst="line">
                <a:avLst/>
              </a:prstGeom>
              <a:ln w="19050" cap="sq">
                <a:solidFill>
                  <a:srgbClr val="1A1A17"/>
                </a:solidFill>
              </a:ln>
            </p:spPr>
            <p:style>
              <a:lnRef idx="1">
                <a:schemeClr val="accent1"/>
              </a:lnRef>
              <a:fillRef idx="0">
                <a:schemeClr val="accent1"/>
              </a:fillRef>
              <a:effectRef idx="0">
                <a:schemeClr val="accent1"/>
              </a:effectRef>
              <a:fontRef idx="minor">
                <a:schemeClr val="tx1"/>
              </a:fontRef>
            </p:style>
          </p:cxnSp>
          <p:sp>
            <p:nvSpPr>
              <p:cNvPr id="206" name="TextBox 205">
                <a:extLst>
                  <a:ext uri="{FF2B5EF4-FFF2-40B4-BE49-F238E27FC236}">
                    <a16:creationId xmlns:a16="http://schemas.microsoft.com/office/drawing/2014/main" id="{65830B4D-FCA2-295C-90F1-626C802A9DF5}"/>
                  </a:ext>
                </a:extLst>
              </p:cNvPr>
              <p:cNvSpPr txBox="1"/>
              <p:nvPr/>
            </p:nvSpPr>
            <p:spPr>
              <a:xfrm rot="19800000">
                <a:off x="6650181" y="4489196"/>
                <a:ext cx="211596" cy="153888"/>
              </a:xfrm>
              <a:prstGeom prst="rect">
                <a:avLst/>
              </a:prstGeom>
              <a:noFill/>
            </p:spPr>
            <p:txBody>
              <a:bodyPr wrap="none" lIns="0" tIns="0" rIns="0" bIns="0" rtlCol="0" anchor="ctr">
                <a:noAutofit/>
              </a:bodyPr>
              <a:lstStyle/>
              <a:p>
                <a:pPr algn="r"/>
                <a:r>
                  <a:rPr lang="en-GB" sz="800" spc="-50" noProof="0">
                    <a:solidFill>
                      <a:srgbClr val="1A1A17"/>
                    </a:solidFill>
                  </a:rPr>
                  <a:t>95+</a:t>
                </a:r>
              </a:p>
            </p:txBody>
          </p:sp>
          <p:sp>
            <p:nvSpPr>
              <p:cNvPr id="207" name="Freeform: Shape 206">
                <a:extLst>
                  <a:ext uri="{FF2B5EF4-FFF2-40B4-BE49-F238E27FC236}">
                    <a16:creationId xmlns:a16="http://schemas.microsoft.com/office/drawing/2014/main" id="{8B9FA3B0-5A4A-6C5F-4727-8DCCF5370558}"/>
                  </a:ext>
                </a:extLst>
              </p:cNvPr>
              <p:cNvSpPr/>
              <p:nvPr/>
            </p:nvSpPr>
            <p:spPr>
              <a:xfrm>
                <a:off x="3099163" y="2090057"/>
                <a:ext cx="3817620" cy="2315392"/>
              </a:xfrm>
              <a:custGeom>
                <a:avLst/>
                <a:gdLst>
                  <a:gd name="csX0" fmla="*/ 0 w 3817620"/>
                  <a:gd name="csY0" fmla="*/ 0 h 2315392"/>
                  <a:gd name="csX1" fmla="*/ 0 w 3817620"/>
                  <a:gd name="csY1" fmla="*/ 2315392 h 2315392"/>
                  <a:gd name="csX2" fmla="*/ 3817620 w 3817620"/>
                  <a:gd name="csY2" fmla="*/ 2315392 h 2315392"/>
                </a:gdLst>
                <a:ahLst/>
                <a:cxnLst>
                  <a:cxn ang="0">
                    <a:pos x="csX0" y="csY0"/>
                  </a:cxn>
                  <a:cxn ang="0">
                    <a:pos x="csX1" y="csY1"/>
                  </a:cxn>
                  <a:cxn ang="0">
                    <a:pos x="csX2" y="csY2"/>
                  </a:cxn>
                </a:cxnLst>
                <a:rect l="l" t="t" r="r" b="b"/>
                <a:pathLst>
                  <a:path w="3817620" h="2315392">
                    <a:moveTo>
                      <a:pt x="0" y="0"/>
                    </a:moveTo>
                    <a:lnTo>
                      <a:pt x="0" y="2315392"/>
                    </a:lnTo>
                    <a:lnTo>
                      <a:pt x="3817620" y="2315392"/>
                    </a:lnTo>
                  </a:path>
                </a:pathLst>
              </a:custGeom>
              <a:ln w="19050" cap="sq">
                <a:solidFill>
                  <a:srgbClr val="1A1A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a:p>
            </p:txBody>
          </p:sp>
        </p:grpSp>
        <p:sp>
          <p:nvSpPr>
            <p:cNvPr id="119" name="TextBox 118">
              <a:extLst>
                <a:ext uri="{FF2B5EF4-FFF2-40B4-BE49-F238E27FC236}">
                  <a16:creationId xmlns:a16="http://schemas.microsoft.com/office/drawing/2014/main" id="{19548AAA-CDCA-7F74-09FF-4E473832F0BF}"/>
                </a:ext>
              </a:extLst>
            </p:cNvPr>
            <p:cNvSpPr txBox="1"/>
            <p:nvPr/>
          </p:nvSpPr>
          <p:spPr>
            <a:xfrm>
              <a:off x="7513353" y="4600384"/>
              <a:ext cx="3794124" cy="153888"/>
            </a:xfrm>
            <a:prstGeom prst="rect">
              <a:avLst/>
            </a:prstGeom>
            <a:noFill/>
          </p:spPr>
          <p:txBody>
            <a:bodyPr wrap="none" lIns="0" tIns="0" rIns="0" bIns="0" rtlCol="0" anchor="ctr">
              <a:noAutofit/>
            </a:bodyPr>
            <a:lstStyle/>
            <a:p>
              <a:pPr algn="ctr"/>
              <a:r>
                <a:rPr lang="en-GB" sz="1000" b="1" noProof="0">
                  <a:solidFill>
                    <a:srgbClr val="1A1A17"/>
                  </a:solidFill>
                </a:rPr>
                <a:t>Age</a:t>
              </a:r>
            </a:p>
          </p:txBody>
        </p:sp>
        <p:sp>
          <p:nvSpPr>
            <p:cNvPr id="120" name="Freeform 55">
              <a:extLst>
                <a:ext uri="{FF2B5EF4-FFF2-40B4-BE49-F238E27FC236}">
                  <a16:creationId xmlns:a16="http://schemas.microsoft.com/office/drawing/2014/main" id="{AB7602F1-420A-3BC8-1B7E-0DD665C09EEA}"/>
                </a:ext>
              </a:extLst>
            </p:cNvPr>
            <p:cNvSpPr>
              <a:spLocks/>
            </p:cNvSpPr>
            <p:nvPr/>
          </p:nvSpPr>
          <p:spPr bwMode="auto">
            <a:xfrm>
              <a:off x="7613319" y="2929793"/>
              <a:ext cx="3024188" cy="1291370"/>
            </a:xfrm>
            <a:custGeom>
              <a:avLst/>
              <a:gdLst>
                <a:gd name="T0" fmla="*/ 0 w 1905"/>
                <a:gd name="T1" fmla="*/ 810 h 812"/>
                <a:gd name="T2" fmla="*/ 119 w 1905"/>
                <a:gd name="T3" fmla="*/ 810 h 812"/>
                <a:gd name="T4" fmla="*/ 239 w 1905"/>
                <a:gd name="T5" fmla="*/ 724 h 812"/>
                <a:gd name="T6" fmla="*/ 359 w 1905"/>
                <a:gd name="T7" fmla="*/ 375 h 812"/>
                <a:gd name="T8" fmla="*/ 478 w 1905"/>
                <a:gd name="T9" fmla="*/ 0 h 812"/>
                <a:gd name="T10" fmla="*/ 594 w 1905"/>
                <a:gd name="T11" fmla="*/ 122 h 812"/>
                <a:gd name="T12" fmla="*/ 715 w 1905"/>
                <a:gd name="T13" fmla="*/ 333 h 812"/>
                <a:gd name="T14" fmla="*/ 837 w 1905"/>
                <a:gd name="T15" fmla="*/ 465 h 812"/>
                <a:gd name="T16" fmla="*/ 953 w 1905"/>
                <a:gd name="T17" fmla="*/ 556 h 812"/>
                <a:gd name="T18" fmla="*/ 1074 w 1905"/>
                <a:gd name="T19" fmla="*/ 612 h 812"/>
                <a:gd name="T20" fmla="*/ 1190 w 1905"/>
                <a:gd name="T21" fmla="*/ 668 h 812"/>
                <a:gd name="T22" fmla="*/ 1311 w 1905"/>
                <a:gd name="T23" fmla="*/ 726 h 812"/>
                <a:gd name="T24" fmla="*/ 1429 w 1905"/>
                <a:gd name="T25" fmla="*/ 766 h 812"/>
                <a:gd name="T26" fmla="*/ 1547 w 1905"/>
                <a:gd name="T27" fmla="*/ 780 h 812"/>
                <a:gd name="T28" fmla="*/ 1668 w 1905"/>
                <a:gd name="T29" fmla="*/ 794 h 812"/>
                <a:gd name="T30" fmla="*/ 1788 w 1905"/>
                <a:gd name="T31" fmla="*/ 804 h 812"/>
                <a:gd name="T32" fmla="*/ 1905 w 1905"/>
                <a:gd name="T33" fmla="*/ 812 h 812"/>
                <a:gd name="csX0" fmla="*/ 0 w 10000"/>
                <a:gd name="csY0" fmla="*/ 9993 h 10018"/>
                <a:gd name="csX1" fmla="*/ 625 w 10000"/>
                <a:gd name="csY1" fmla="*/ 9993 h 10018"/>
                <a:gd name="csX2" fmla="*/ 1255 w 10000"/>
                <a:gd name="csY2" fmla="*/ 8934 h 10018"/>
                <a:gd name="csX3" fmla="*/ 1885 w 10000"/>
                <a:gd name="csY3" fmla="*/ 4636 h 10018"/>
                <a:gd name="csX4" fmla="*/ 2493 w 10000"/>
                <a:gd name="csY4" fmla="*/ 0 h 10018"/>
                <a:gd name="csX5" fmla="*/ 3118 w 10000"/>
                <a:gd name="csY5" fmla="*/ 1520 h 10018"/>
                <a:gd name="csX6" fmla="*/ 3753 w 10000"/>
                <a:gd name="csY6" fmla="*/ 4119 h 10018"/>
                <a:gd name="csX7" fmla="*/ 4394 w 10000"/>
                <a:gd name="csY7" fmla="*/ 5745 h 10018"/>
                <a:gd name="csX8" fmla="*/ 5003 w 10000"/>
                <a:gd name="csY8" fmla="*/ 6865 h 10018"/>
                <a:gd name="csX9" fmla="*/ 5638 w 10000"/>
                <a:gd name="csY9" fmla="*/ 7555 h 10018"/>
                <a:gd name="csX10" fmla="*/ 6247 w 10000"/>
                <a:gd name="csY10" fmla="*/ 8245 h 10018"/>
                <a:gd name="csX11" fmla="*/ 6882 w 10000"/>
                <a:gd name="csY11" fmla="*/ 8959 h 10018"/>
                <a:gd name="csX12" fmla="*/ 7501 w 10000"/>
                <a:gd name="csY12" fmla="*/ 9451 h 10018"/>
                <a:gd name="csX13" fmla="*/ 8121 w 10000"/>
                <a:gd name="csY13" fmla="*/ 9624 h 10018"/>
                <a:gd name="csX14" fmla="*/ 8756 w 10000"/>
                <a:gd name="csY14" fmla="*/ 9796 h 10018"/>
                <a:gd name="csX15" fmla="*/ 9386 w 10000"/>
                <a:gd name="csY15" fmla="*/ 9919 h 10018"/>
                <a:gd name="csX16" fmla="*/ 10000 w 10000"/>
                <a:gd name="csY16" fmla="*/ 10018 h 10018"/>
                <a:gd name="csX0" fmla="*/ 0 w 10000"/>
                <a:gd name="csY0" fmla="*/ 9993 h 10018"/>
                <a:gd name="csX1" fmla="*/ 625 w 10000"/>
                <a:gd name="csY1" fmla="*/ 9993 h 10018"/>
                <a:gd name="csX2" fmla="*/ 1255 w 10000"/>
                <a:gd name="csY2" fmla="*/ 8934 h 10018"/>
                <a:gd name="csX3" fmla="*/ 1885 w 10000"/>
                <a:gd name="csY3" fmla="*/ 4636 h 10018"/>
                <a:gd name="csX4" fmla="*/ 2493 w 10000"/>
                <a:gd name="csY4" fmla="*/ 0 h 10018"/>
                <a:gd name="csX5" fmla="*/ 3118 w 10000"/>
                <a:gd name="csY5" fmla="*/ 1520 h 10018"/>
                <a:gd name="csX6" fmla="*/ 3753 w 10000"/>
                <a:gd name="csY6" fmla="*/ 4119 h 10018"/>
                <a:gd name="csX7" fmla="*/ 4394 w 10000"/>
                <a:gd name="csY7" fmla="*/ 5745 h 10018"/>
                <a:gd name="csX8" fmla="*/ 5003 w 10000"/>
                <a:gd name="csY8" fmla="*/ 6865 h 10018"/>
                <a:gd name="csX9" fmla="*/ 5638 w 10000"/>
                <a:gd name="csY9" fmla="*/ 7555 h 10018"/>
                <a:gd name="csX10" fmla="*/ 6247 w 10000"/>
                <a:gd name="csY10" fmla="*/ 8245 h 10018"/>
                <a:gd name="csX11" fmla="*/ 6882 w 10000"/>
                <a:gd name="csY11" fmla="*/ 8959 h 10018"/>
                <a:gd name="csX12" fmla="*/ 7501 w 10000"/>
                <a:gd name="csY12" fmla="*/ 9451 h 10018"/>
                <a:gd name="csX13" fmla="*/ 8121 w 10000"/>
                <a:gd name="csY13" fmla="*/ 9569 h 10018"/>
                <a:gd name="csX14" fmla="*/ 8756 w 10000"/>
                <a:gd name="csY14" fmla="*/ 9796 h 10018"/>
                <a:gd name="csX15" fmla="*/ 9386 w 10000"/>
                <a:gd name="csY15" fmla="*/ 9919 h 10018"/>
                <a:gd name="csX16" fmla="*/ 10000 w 10000"/>
                <a:gd name="csY16" fmla="*/ 10018 h 10018"/>
                <a:gd name="csX0" fmla="*/ 0 w 10000"/>
                <a:gd name="csY0" fmla="*/ 9993 h 10018"/>
                <a:gd name="csX1" fmla="*/ 625 w 10000"/>
                <a:gd name="csY1" fmla="*/ 9993 h 10018"/>
                <a:gd name="csX2" fmla="*/ 1255 w 10000"/>
                <a:gd name="csY2" fmla="*/ 8934 h 10018"/>
                <a:gd name="csX3" fmla="*/ 1885 w 10000"/>
                <a:gd name="csY3" fmla="*/ 4636 h 10018"/>
                <a:gd name="csX4" fmla="*/ 2493 w 10000"/>
                <a:gd name="csY4" fmla="*/ 0 h 10018"/>
                <a:gd name="csX5" fmla="*/ 3118 w 10000"/>
                <a:gd name="csY5" fmla="*/ 1520 h 10018"/>
                <a:gd name="csX6" fmla="*/ 3753 w 10000"/>
                <a:gd name="csY6" fmla="*/ 4119 h 10018"/>
                <a:gd name="csX7" fmla="*/ 4394 w 10000"/>
                <a:gd name="csY7" fmla="*/ 5745 h 10018"/>
                <a:gd name="csX8" fmla="*/ 5003 w 10000"/>
                <a:gd name="csY8" fmla="*/ 6865 h 10018"/>
                <a:gd name="csX9" fmla="*/ 5638 w 10000"/>
                <a:gd name="csY9" fmla="*/ 7555 h 10018"/>
                <a:gd name="csX10" fmla="*/ 6247 w 10000"/>
                <a:gd name="csY10" fmla="*/ 8245 h 10018"/>
                <a:gd name="csX11" fmla="*/ 6882 w 10000"/>
                <a:gd name="csY11" fmla="*/ 8959 h 10018"/>
                <a:gd name="csX12" fmla="*/ 7501 w 10000"/>
                <a:gd name="csY12" fmla="*/ 9451 h 10018"/>
                <a:gd name="csX13" fmla="*/ 8121 w 10000"/>
                <a:gd name="csY13" fmla="*/ 9569 h 10018"/>
                <a:gd name="csX14" fmla="*/ 8740 w 10000"/>
                <a:gd name="csY14" fmla="*/ 9759 h 10018"/>
                <a:gd name="csX15" fmla="*/ 9386 w 10000"/>
                <a:gd name="csY15" fmla="*/ 9919 h 10018"/>
                <a:gd name="csX16" fmla="*/ 10000 w 10000"/>
                <a:gd name="csY16" fmla="*/ 10018 h 10018"/>
                <a:gd name="csX0" fmla="*/ 0 w 10000"/>
                <a:gd name="csY0" fmla="*/ 9993 h 10018"/>
                <a:gd name="csX1" fmla="*/ 625 w 10000"/>
                <a:gd name="csY1" fmla="*/ 9993 h 10018"/>
                <a:gd name="csX2" fmla="*/ 1255 w 10000"/>
                <a:gd name="csY2" fmla="*/ 8934 h 10018"/>
                <a:gd name="csX3" fmla="*/ 1885 w 10000"/>
                <a:gd name="csY3" fmla="*/ 4636 h 10018"/>
                <a:gd name="csX4" fmla="*/ 2501 w 10000"/>
                <a:gd name="csY4" fmla="*/ 0 h 10018"/>
                <a:gd name="csX5" fmla="*/ 3118 w 10000"/>
                <a:gd name="csY5" fmla="*/ 1520 h 10018"/>
                <a:gd name="csX6" fmla="*/ 3753 w 10000"/>
                <a:gd name="csY6" fmla="*/ 4119 h 10018"/>
                <a:gd name="csX7" fmla="*/ 4394 w 10000"/>
                <a:gd name="csY7" fmla="*/ 5745 h 10018"/>
                <a:gd name="csX8" fmla="*/ 5003 w 10000"/>
                <a:gd name="csY8" fmla="*/ 6865 h 10018"/>
                <a:gd name="csX9" fmla="*/ 5638 w 10000"/>
                <a:gd name="csY9" fmla="*/ 7555 h 10018"/>
                <a:gd name="csX10" fmla="*/ 6247 w 10000"/>
                <a:gd name="csY10" fmla="*/ 8245 h 10018"/>
                <a:gd name="csX11" fmla="*/ 6882 w 10000"/>
                <a:gd name="csY11" fmla="*/ 8959 h 10018"/>
                <a:gd name="csX12" fmla="*/ 7501 w 10000"/>
                <a:gd name="csY12" fmla="*/ 9451 h 10018"/>
                <a:gd name="csX13" fmla="*/ 8121 w 10000"/>
                <a:gd name="csY13" fmla="*/ 9569 h 10018"/>
                <a:gd name="csX14" fmla="*/ 8740 w 10000"/>
                <a:gd name="csY14" fmla="*/ 9759 h 10018"/>
                <a:gd name="csX15" fmla="*/ 9386 w 10000"/>
                <a:gd name="csY15" fmla="*/ 9919 h 10018"/>
                <a:gd name="csX16" fmla="*/ 10000 w 10000"/>
                <a:gd name="csY16" fmla="*/ 10018 h 100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00" h="10018">
                  <a:moveTo>
                    <a:pt x="0" y="9993"/>
                  </a:moveTo>
                  <a:lnTo>
                    <a:pt x="625" y="9993"/>
                  </a:lnTo>
                  <a:lnTo>
                    <a:pt x="1255" y="8934"/>
                  </a:lnTo>
                  <a:lnTo>
                    <a:pt x="1885" y="4636"/>
                  </a:lnTo>
                  <a:cubicBezTo>
                    <a:pt x="2088" y="3091"/>
                    <a:pt x="2298" y="1545"/>
                    <a:pt x="2501" y="0"/>
                  </a:cubicBezTo>
                  <a:lnTo>
                    <a:pt x="3118" y="1520"/>
                  </a:lnTo>
                  <a:lnTo>
                    <a:pt x="3753" y="4119"/>
                  </a:lnTo>
                  <a:lnTo>
                    <a:pt x="4394" y="5745"/>
                  </a:lnTo>
                  <a:lnTo>
                    <a:pt x="5003" y="6865"/>
                  </a:lnTo>
                  <a:lnTo>
                    <a:pt x="5638" y="7555"/>
                  </a:lnTo>
                  <a:lnTo>
                    <a:pt x="6247" y="8245"/>
                  </a:lnTo>
                  <a:lnTo>
                    <a:pt x="6882" y="8959"/>
                  </a:lnTo>
                  <a:lnTo>
                    <a:pt x="7501" y="9451"/>
                  </a:lnTo>
                  <a:lnTo>
                    <a:pt x="8121" y="9569"/>
                  </a:lnTo>
                  <a:lnTo>
                    <a:pt x="8740" y="9759"/>
                  </a:lnTo>
                  <a:lnTo>
                    <a:pt x="9386" y="9919"/>
                  </a:lnTo>
                  <a:lnTo>
                    <a:pt x="10000" y="10018"/>
                  </a:lnTo>
                </a:path>
              </a:pathLst>
            </a:custGeom>
            <a:noFill/>
            <a:ln w="19050" cap="rnd">
              <a:solidFill>
                <a:srgbClr val="99B3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21" name="Oval 56">
              <a:extLst>
                <a:ext uri="{FF2B5EF4-FFF2-40B4-BE49-F238E27FC236}">
                  <a16:creationId xmlns:a16="http://schemas.microsoft.com/office/drawing/2014/main" id="{B290570D-B48E-0A55-4844-28B1ECA0E5AF}"/>
                </a:ext>
              </a:extLst>
            </p:cNvPr>
            <p:cNvSpPr>
              <a:spLocks noChangeArrowheads="1"/>
            </p:cNvSpPr>
            <p:nvPr/>
          </p:nvSpPr>
          <p:spPr bwMode="auto">
            <a:xfrm>
              <a:off x="10624013" y="4202113"/>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2" name="Oval 57">
              <a:extLst>
                <a:ext uri="{FF2B5EF4-FFF2-40B4-BE49-F238E27FC236}">
                  <a16:creationId xmlns:a16="http://schemas.microsoft.com/office/drawing/2014/main" id="{865AC4B5-EC12-C097-03CC-1AADA20B9D8D}"/>
                </a:ext>
              </a:extLst>
            </p:cNvPr>
            <p:cNvSpPr>
              <a:spLocks noChangeArrowheads="1"/>
            </p:cNvSpPr>
            <p:nvPr/>
          </p:nvSpPr>
          <p:spPr bwMode="auto">
            <a:xfrm>
              <a:off x="10431925" y="4192588"/>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3" name="Oval 58">
              <a:extLst>
                <a:ext uri="{FF2B5EF4-FFF2-40B4-BE49-F238E27FC236}">
                  <a16:creationId xmlns:a16="http://schemas.microsoft.com/office/drawing/2014/main" id="{0BADEE66-26F2-F349-4DA5-5E90DB6B797E}"/>
                </a:ext>
              </a:extLst>
            </p:cNvPr>
            <p:cNvSpPr>
              <a:spLocks noChangeArrowheads="1"/>
            </p:cNvSpPr>
            <p:nvPr/>
          </p:nvSpPr>
          <p:spPr bwMode="auto">
            <a:xfrm>
              <a:off x="10249362" y="4173538"/>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4" name="Oval 59">
              <a:extLst>
                <a:ext uri="{FF2B5EF4-FFF2-40B4-BE49-F238E27FC236}">
                  <a16:creationId xmlns:a16="http://schemas.microsoft.com/office/drawing/2014/main" id="{1C33B025-DD76-8701-3F70-8E3D0E48B775}"/>
                </a:ext>
              </a:extLst>
            </p:cNvPr>
            <p:cNvSpPr>
              <a:spLocks noChangeArrowheads="1"/>
            </p:cNvSpPr>
            <p:nvPr/>
          </p:nvSpPr>
          <p:spPr bwMode="auto">
            <a:xfrm>
              <a:off x="10055688" y="4151313"/>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5" name="Oval 60">
              <a:extLst>
                <a:ext uri="{FF2B5EF4-FFF2-40B4-BE49-F238E27FC236}">
                  <a16:creationId xmlns:a16="http://schemas.microsoft.com/office/drawing/2014/main" id="{FED6DB5D-3C1D-2D73-CE4E-BFC4CD7ADF53}"/>
                </a:ext>
              </a:extLst>
            </p:cNvPr>
            <p:cNvSpPr>
              <a:spLocks noChangeArrowheads="1"/>
            </p:cNvSpPr>
            <p:nvPr/>
          </p:nvSpPr>
          <p:spPr bwMode="auto">
            <a:xfrm>
              <a:off x="9871538" y="4132263"/>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6" name="Oval 61">
              <a:extLst>
                <a:ext uri="{FF2B5EF4-FFF2-40B4-BE49-F238E27FC236}">
                  <a16:creationId xmlns:a16="http://schemas.microsoft.com/office/drawing/2014/main" id="{421CB032-37AA-2439-D55B-B0B0788E7543}"/>
                </a:ext>
              </a:extLst>
            </p:cNvPr>
            <p:cNvSpPr>
              <a:spLocks noChangeArrowheads="1"/>
            </p:cNvSpPr>
            <p:nvPr/>
          </p:nvSpPr>
          <p:spPr bwMode="auto">
            <a:xfrm>
              <a:off x="9677863" y="4068763"/>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7" name="Oval 62">
              <a:extLst>
                <a:ext uri="{FF2B5EF4-FFF2-40B4-BE49-F238E27FC236}">
                  <a16:creationId xmlns:a16="http://schemas.microsoft.com/office/drawing/2014/main" id="{CF0924BA-8779-3EE5-7BA4-2FF4DC5A42B8}"/>
                </a:ext>
              </a:extLst>
            </p:cNvPr>
            <p:cNvSpPr>
              <a:spLocks noChangeArrowheads="1"/>
            </p:cNvSpPr>
            <p:nvPr/>
          </p:nvSpPr>
          <p:spPr bwMode="auto">
            <a:xfrm>
              <a:off x="9487362" y="3976688"/>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8" name="Oval 63">
              <a:extLst>
                <a:ext uri="{FF2B5EF4-FFF2-40B4-BE49-F238E27FC236}">
                  <a16:creationId xmlns:a16="http://schemas.microsoft.com/office/drawing/2014/main" id="{0B68CEC7-B9B7-BA07-9FE9-D81D2C50BDBA}"/>
                </a:ext>
              </a:extLst>
            </p:cNvPr>
            <p:cNvSpPr>
              <a:spLocks noChangeArrowheads="1"/>
            </p:cNvSpPr>
            <p:nvPr/>
          </p:nvSpPr>
          <p:spPr bwMode="auto">
            <a:xfrm>
              <a:off x="9303212" y="3887788"/>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29" name="Oval 64">
              <a:extLst>
                <a:ext uri="{FF2B5EF4-FFF2-40B4-BE49-F238E27FC236}">
                  <a16:creationId xmlns:a16="http://schemas.microsoft.com/office/drawing/2014/main" id="{5983B84B-42AF-0A9A-7307-D5548CAA1BB9}"/>
                </a:ext>
              </a:extLst>
            </p:cNvPr>
            <p:cNvSpPr>
              <a:spLocks noChangeArrowheads="1"/>
            </p:cNvSpPr>
            <p:nvPr/>
          </p:nvSpPr>
          <p:spPr bwMode="auto">
            <a:xfrm>
              <a:off x="9111125" y="3798888"/>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0" name="Oval 65">
              <a:extLst>
                <a:ext uri="{FF2B5EF4-FFF2-40B4-BE49-F238E27FC236}">
                  <a16:creationId xmlns:a16="http://schemas.microsoft.com/office/drawing/2014/main" id="{FF5868F0-177F-BC15-9C32-F4B19DD8E7F8}"/>
                </a:ext>
              </a:extLst>
            </p:cNvPr>
            <p:cNvSpPr>
              <a:spLocks noChangeArrowheads="1"/>
            </p:cNvSpPr>
            <p:nvPr/>
          </p:nvSpPr>
          <p:spPr bwMode="auto">
            <a:xfrm>
              <a:off x="8926975" y="3654425"/>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1" name="Oval 66">
              <a:extLst>
                <a:ext uri="{FF2B5EF4-FFF2-40B4-BE49-F238E27FC236}">
                  <a16:creationId xmlns:a16="http://schemas.microsoft.com/office/drawing/2014/main" id="{264DE2B2-E4B3-509E-74C1-89D8275AD77E}"/>
                </a:ext>
              </a:extLst>
            </p:cNvPr>
            <p:cNvSpPr>
              <a:spLocks noChangeArrowheads="1"/>
            </p:cNvSpPr>
            <p:nvPr/>
          </p:nvSpPr>
          <p:spPr bwMode="auto">
            <a:xfrm>
              <a:off x="8734888" y="3444875"/>
              <a:ext cx="31750"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2" name="Oval 67">
              <a:extLst>
                <a:ext uri="{FF2B5EF4-FFF2-40B4-BE49-F238E27FC236}">
                  <a16:creationId xmlns:a16="http://schemas.microsoft.com/office/drawing/2014/main" id="{60E05B55-67AA-583E-2F09-31B1A0DA4608}"/>
                </a:ext>
              </a:extLst>
            </p:cNvPr>
            <p:cNvSpPr>
              <a:spLocks noChangeArrowheads="1"/>
            </p:cNvSpPr>
            <p:nvPr/>
          </p:nvSpPr>
          <p:spPr bwMode="auto">
            <a:xfrm>
              <a:off x="8540419" y="3106738"/>
              <a:ext cx="31750"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3" name="Oval 68">
              <a:extLst>
                <a:ext uri="{FF2B5EF4-FFF2-40B4-BE49-F238E27FC236}">
                  <a16:creationId xmlns:a16="http://schemas.microsoft.com/office/drawing/2014/main" id="{490BA7EC-BCC6-A96C-0D53-328B2947500D}"/>
                </a:ext>
              </a:extLst>
            </p:cNvPr>
            <p:cNvSpPr>
              <a:spLocks noChangeArrowheads="1"/>
            </p:cNvSpPr>
            <p:nvPr/>
          </p:nvSpPr>
          <p:spPr bwMode="auto">
            <a:xfrm>
              <a:off x="8356270" y="2916238"/>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4" name="Oval 69">
              <a:extLst>
                <a:ext uri="{FF2B5EF4-FFF2-40B4-BE49-F238E27FC236}">
                  <a16:creationId xmlns:a16="http://schemas.microsoft.com/office/drawing/2014/main" id="{CBBDAF22-AA13-DEBF-1429-D031002A1E16}"/>
                </a:ext>
              </a:extLst>
            </p:cNvPr>
            <p:cNvSpPr>
              <a:spLocks noChangeArrowheads="1"/>
            </p:cNvSpPr>
            <p:nvPr/>
          </p:nvSpPr>
          <p:spPr bwMode="auto">
            <a:xfrm>
              <a:off x="8166563" y="3511550"/>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5" name="Oval 70">
              <a:extLst>
                <a:ext uri="{FF2B5EF4-FFF2-40B4-BE49-F238E27FC236}">
                  <a16:creationId xmlns:a16="http://schemas.microsoft.com/office/drawing/2014/main" id="{60394FEA-AAD8-DFC5-E6BC-1BB7DF4EDA88}"/>
                </a:ext>
              </a:extLst>
            </p:cNvPr>
            <p:cNvSpPr>
              <a:spLocks noChangeArrowheads="1"/>
            </p:cNvSpPr>
            <p:nvPr/>
          </p:nvSpPr>
          <p:spPr bwMode="auto">
            <a:xfrm>
              <a:off x="7979238" y="4065588"/>
              <a:ext cx="34925" cy="3175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6" name="Oval 71">
              <a:extLst>
                <a:ext uri="{FF2B5EF4-FFF2-40B4-BE49-F238E27FC236}">
                  <a16:creationId xmlns:a16="http://schemas.microsoft.com/office/drawing/2014/main" id="{8644B21B-D6AE-F240-C6C7-B245E8C22783}"/>
                </a:ext>
              </a:extLst>
            </p:cNvPr>
            <p:cNvSpPr>
              <a:spLocks noChangeArrowheads="1"/>
            </p:cNvSpPr>
            <p:nvPr/>
          </p:nvSpPr>
          <p:spPr bwMode="auto">
            <a:xfrm>
              <a:off x="7788738" y="4198938"/>
              <a:ext cx="34925" cy="34925"/>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7" name="Freeform 74">
              <a:extLst>
                <a:ext uri="{FF2B5EF4-FFF2-40B4-BE49-F238E27FC236}">
                  <a16:creationId xmlns:a16="http://schemas.microsoft.com/office/drawing/2014/main" id="{945A3E02-DD3A-8225-3C1E-589DD139EB66}"/>
                </a:ext>
              </a:extLst>
            </p:cNvPr>
            <p:cNvSpPr>
              <a:spLocks/>
            </p:cNvSpPr>
            <p:nvPr/>
          </p:nvSpPr>
          <p:spPr bwMode="auto">
            <a:xfrm>
              <a:off x="7615700" y="2776538"/>
              <a:ext cx="3590925" cy="1441450"/>
            </a:xfrm>
            <a:custGeom>
              <a:avLst/>
              <a:gdLst>
                <a:gd name="T0" fmla="*/ 0 w 2262"/>
                <a:gd name="T1" fmla="*/ 908 h 908"/>
                <a:gd name="T2" fmla="*/ 119 w 2262"/>
                <a:gd name="T3" fmla="*/ 908 h 908"/>
                <a:gd name="T4" fmla="*/ 239 w 2262"/>
                <a:gd name="T5" fmla="*/ 808 h 908"/>
                <a:gd name="T6" fmla="*/ 359 w 2262"/>
                <a:gd name="T7" fmla="*/ 417 h 908"/>
                <a:gd name="T8" fmla="*/ 478 w 2262"/>
                <a:gd name="T9" fmla="*/ 0 h 908"/>
                <a:gd name="T10" fmla="*/ 594 w 2262"/>
                <a:gd name="T11" fmla="*/ 132 h 908"/>
                <a:gd name="T12" fmla="*/ 715 w 2262"/>
                <a:gd name="T13" fmla="*/ 363 h 908"/>
                <a:gd name="T14" fmla="*/ 837 w 2262"/>
                <a:gd name="T15" fmla="*/ 509 h 908"/>
                <a:gd name="T16" fmla="*/ 953 w 2262"/>
                <a:gd name="T17" fmla="*/ 616 h 908"/>
                <a:gd name="T18" fmla="*/ 1072 w 2262"/>
                <a:gd name="T19" fmla="*/ 678 h 908"/>
                <a:gd name="T20" fmla="*/ 1190 w 2262"/>
                <a:gd name="T21" fmla="*/ 738 h 908"/>
                <a:gd name="T22" fmla="*/ 1311 w 2262"/>
                <a:gd name="T23" fmla="*/ 806 h 908"/>
                <a:gd name="T24" fmla="*/ 1429 w 2262"/>
                <a:gd name="T25" fmla="*/ 852 h 908"/>
                <a:gd name="T26" fmla="*/ 1547 w 2262"/>
                <a:gd name="T27" fmla="*/ 866 h 908"/>
                <a:gd name="T28" fmla="*/ 1670 w 2262"/>
                <a:gd name="T29" fmla="*/ 884 h 908"/>
                <a:gd name="T30" fmla="*/ 1786 w 2262"/>
                <a:gd name="T31" fmla="*/ 900 h 908"/>
                <a:gd name="T32" fmla="*/ 1903 w 2262"/>
                <a:gd name="T33" fmla="*/ 908 h 908"/>
                <a:gd name="T34" fmla="*/ 2023 w 2262"/>
                <a:gd name="T35" fmla="*/ 908 h 908"/>
                <a:gd name="T36" fmla="*/ 2143 w 2262"/>
                <a:gd name="T37" fmla="*/ 908 h 908"/>
                <a:gd name="T38" fmla="*/ 2262 w 2262"/>
                <a:gd name="T39" fmla="*/ 908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62" h="908">
                  <a:moveTo>
                    <a:pt x="0" y="908"/>
                  </a:moveTo>
                  <a:lnTo>
                    <a:pt x="119" y="908"/>
                  </a:lnTo>
                  <a:lnTo>
                    <a:pt x="239" y="808"/>
                  </a:lnTo>
                  <a:lnTo>
                    <a:pt x="359" y="417"/>
                  </a:lnTo>
                  <a:lnTo>
                    <a:pt x="478" y="0"/>
                  </a:lnTo>
                  <a:lnTo>
                    <a:pt x="594" y="132"/>
                  </a:lnTo>
                  <a:lnTo>
                    <a:pt x="715" y="363"/>
                  </a:lnTo>
                  <a:lnTo>
                    <a:pt x="837" y="509"/>
                  </a:lnTo>
                  <a:lnTo>
                    <a:pt x="953" y="616"/>
                  </a:lnTo>
                  <a:lnTo>
                    <a:pt x="1072" y="678"/>
                  </a:lnTo>
                  <a:lnTo>
                    <a:pt x="1190" y="738"/>
                  </a:lnTo>
                  <a:lnTo>
                    <a:pt x="1311" y="806"/>
                  </a:lnTo>
                  <a:lnTo>
                    <a:pt x="1429" y="852"/>
                  </a:lnTo>
                  <a:lnTo>
                    <a:pt x="1547" y="866"/>
                  </a:lnTo>
                  <a:lnTo>
                    <a:pt x="1670" y="884"/>
                  </a:lnTo>
                  <a:lnTo>
                    <a:pt x="1786" y="900"/>
                  </a:lnTo>
                  <a:lnTo>
                    <a:pt x="1903" y="908"/>
                  </a:lnTo>
                  <a:lnTo>
                    <a:pt x="2023" y="908"/>
                  </a:lnTo>
                  <a:lnTo>
                    <a:pt x="2143" y="908"/>
                  </a:lnTo>
                  <a:lnTo>
                    <a:pt x="2262" y="908"/>
                  </a:lnTo>
                </a:path>
              </a:pathLst>
            </a:custGeom>
            <a:noFill/>
            <a:ln w="19050" cap="rnd">
              <a:solidFill>
                <a:srgbClr val="7B9CB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a:p>
          </p:txBody>
        </p:sp>
        <p:sp>
          <p:nvSpPr>
            <p:cNvPr id="138" name="Oval 75">
              <a:extLst>
                <a:ext uri="{FF2B5EF4-FFF2-40B4-BE49-F238E27FC236}">
                  <a16:creationId xmlns:a16="http://schemas.microsoft.com/office/drawing/2014/main" id="{4C160241-C7E0-18F4-5B37-3D59F61E5FBA}"/>
                </a:ext>
              </a:extLst>
            </p:cNvPr>
            <p:cNvSpPr>
              <a:spLocks noChangeArrowheads="1"/>
            </p:cNvSpPr>
            <p:nvPr/>
          </p:nvSpPr>
          <p:spPr bwMode="auto">
            <a:xfrm>
              <a:off x="11190750" y="4202113"/>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39" name="Oval 76">
              <a:extLst>
                <a:ext uri="{FF2B5EF4-FFF2-40B4-BE49-F238E27FC236}">
                  <a16:creationId xmlns:a16="http://schemas.microsoft.com/office/drawing/2014/main" id="{47291083-67A0-43B4-2BFA-43562183453D}"/>
                </a:ext>
              </a:extLst>
            </p:cNvPr>
            <p:cNvSpPr>
              <a:spLocks noChangeArrowheads="1"/>
            </p:cNvSpPr>
            <p:nvPr/>
          </p:nvSpPr>
          <p:spPr bwMode="auto">
            <a:xfrm>
              <a:off x="10998663" y="4202113"/>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0" name="Oval 77">
              <a:extLst>
                <a:ext uri="{FF2B5EF4-FFF2-40B4-BE49-F238E27FC236}">
                  <a16:creationId xmlns:a16="http://schemas.microsoft.com/office/drawing/2014/main" id="{73790496-24E5-00A3-8B96-3895ADF22DDC}"/>
                </a:ext>
              </a:extLst>
            </p:cNvPr>
            <p:cNvSpPr>
              <a:spLocks noChangeArrowheads="1"/>
            </p:cNvSpPr>
            <p:nvPr/>
          </p:nvSpPr>
          <p:spPr bwMode="auto">
            <a:xfrm>
              <a:off x="10808163" y="4202113"/>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1" name="Oval 78">
              <a:extLst>
                <a:ext uri="{FF2B5EF4-FFF2-40B4-BE49-F238E27FC236}">
                  <a16:creationId xmlns:a16="http://schemas.microsoft.com/office/drawing/2014/main" id="{B5C98A32-E8D9-F2C1-EC02-C3B411AD56F8}"/>
                </a:ext>
              </a:extLst>
            </p:cNvPr>
            <p:cNvSpPr>
              <a:spLocks noChangeArrowheads="1"/>
            </p:cNvSpPr>
            <p:nvPr/>
          </p:nvSpPr>
          <p:spPr bwMode="auto">
            <a:xfrm>
              <a:off x="10620838" y="4202113"/>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2" name="Oval 79">
              <a:extLst>
                <a:ext uri="{FF2B5EF4-FFF2-40B4-BE49-F238E27FC236}">
                  <a16:creationId xmlns:a16="http://schemas.microsoft.com/office/drawing/2014/main" id="{E5AA8E3F-26C6-F4C8-DA02-AB92B22E6C7D}"/>
                </a:ext>
              </a:extLst>
            </p:cNvPr>
            <p:cNvSpPr>
              <a:spLocks noChangeArrowheads="1"/>
            </p:cNvSpPr>
            <p:nvPr/>
          </p:nvSpPr>
          <p:spPr bwMode="auto">
            <a:xfrm>
              <a:off x="10431925" y="418623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3" name="Oval 80">
              <a:extLst>
                <a:ext uri="{FF2B5EF4-FFF2-40B4-BE49-F238E27FC236}">
                  <a16:creationId xmlns:a16="http://schemas.microsoft.com/office/drawing/2014/main" id="{645D5F19-0FAC-BB9D-8A01-1A3FA605038C}"/>
                </a:ext>
              </a:extLst>
            </p:cNvPr>
            <p:cNvSpPr>
              <a:spLocks noChangeArrowheads="1"/>
            </p:cNvSpPr>
            <p:nvPr/>
          </p:nvSpPr>
          <p:spPr bwMode="auto">
            <a:xfrm>
              <a:off x="10247775" y="4164013"/>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4" name="Oval 81">
              <a:extLst>
                <a:ext uri="{FF2B5EF4-FFF2-40B4-BE49-F238E27FC236}">
                  <a16:creationId xmlns:a16="http://schemas.microsoft.com/office/drawing/2014/main" id="{B507024E-36CD-4307-7035-0D7E3C12AC7E}"/>
                </a:ext>
              </a:extLst>
            </p:cNvPr>
            <p:cNvSpPr>
              <a:spLocks noChangeArrowheads="1"/>
            </p:cNvSpPr>
            <p:nvPr/>
          </p:nvSpPr>
          <p:spPr bwMode="auto">
            <a:xfrm>
              <a:off x="10055688" y="4135438"/>
              <a:ext cx="34925"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5" name="Oval 82">
              <a:extLst>
                <a:ext uri="{FF2B5EF4-FFF2-40B4-BE49-F238E27FC236}">
                  <a16:creationId xmlns:a16="http://schemas.microsoft.com/office/drawing/2014/main" id="{6EDC7CAF-A870-71B0-7F87-1D973950D7FA}"/>
                </a:ext>
              </a:extLst>
            </p:cNvPr>
            <p:cNvSpPr>
              <a:spLocks noChangeArrowheads="1"/>
            </p:cNvSpPr>
            <p:nvPr/>
          </p:nvSpPr>
          <p:spPr bwMode="auto">
            <a:xfrm>
              <a:off x="9871538" y="411003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6" name="Oval 83">
              <a:extLst>
                <a:ext uri="{FF2B5EF4-FFF2-40B4-BE49-F238E27FC236}">
                  <a16:creationId xmlns:a16="http://schemas.microsoft.com/office/drawing/2014/main" id="{2E71134E-C40C-0E68-4783-299D269A9963}"/>
                </a:ext>
              </a:extLst>
            </p:cNvPr>
            <p:cNvSpPr>
              <a:spLocks noChangeArrowheads="1"/>
            </p:cNvSpPr>
            <p:nvPr/>
          </p:nvSpPr>
          <p:spPr bwMode="auto">
            <a:xfrm>
              <a:off x="9677863" y="404018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7" name="Oval 84">
              <a:extLst>
                <a:ext uri="{FF2B5EF4-FFF2-40B4-BE49-F238E27FC236}">
                  <a16:creationId xmlns:a16="http://schemas.microsoft.com/office/drawing/2014/main" id="{A122CDAB-3CF9-D1A3-CD22-1ED5E1D5877E}"/>
                </a:ext>
              </a:extLst>
            </p:cNvPr>
            <p:cNvSpPr>
              <a:spLocks noChangeArrowheads="1"/>
            </p:cNvSpPr>
            <p:nvPr/>
          </p:nvSpPr>
          <p:spPr bwMode="auto">
            <a:xfrm>
              <a:off x="9485775" y="393223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8" name="Oval 85">
              <a:extLst>
                <a:ext uri="{FF2B5EF4-FFF2-40B4-BE49-F238E27FC236}">
                  <a16:creationId xmlns:a16="http://schemas.microsoft.com/office/drawing/2014/main" id="{6A9E9AAB-03BD-62AA-23D2-AF71AD6BB7EC}"/>
                </a:ext>
              </a:extLst>
            </p:cNvPr>
            <p:cNvSpPr>
              <a:spLocks noChangeArrowheads="1"/>
            </p:cNvSpPr>
            <p:nvPr/>
          </p:nvSpPr>
          <p:spPr bwMode="auto">
            <a:xfrm>
              <a:off x="9301625" y="3833813"/>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49" name="Oval 86">
              <a:extLst>
                <a:ext uri="{FF2B5EF4-FFF2-40B4-BE49-F238E27FC236}">
                  <a16:creationId xmlns:a16="http://schemas.microsoft.com/office/drawing/2014/main" id="{E15755D4-46EB-E7A1-48DB-A8F73BDC2564}"/>
                </a:ext>
              </a:extLst>
            </p:cNvPr>
            <p:cNvSpPr>
              <a:spLocks noChangeArrowheads="1"/>
            </p:cNvSpPr>
            <p:nvPr/>
          </p:nvSpPr>
          <p:spPr bwMode="auto">
            <a:xfrm>
              <a:off x="9109538" y="373538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0" name="Oval 87">
              <a:extLst>
                <a:ext uri="{FF2B5EF4-FFF2-40B4-BE49-F238E27FC236}">
                  <a16:creationId xmlns:a16="http://schemas.microsoft.com/office/drawing/2014/main" id="{E106B8FB-4A57-AF06-9291-2545954470B9}"/>
                </a:ext>
              </a:extLst>
            </p:cNvPr>
            <p:cNvSpPr>
              <a:spLocks noChangeArrowheads="1"/>
            </p:cNvSpPr>
            <p:nvPr/>
          </p:nvSpPr>
          <p:spPr bwMode="auto">
            <a:xfrm>
              <a:off x="8925388" y="3568700"/>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1" name="Oval 88">
              <a:extLst>
                <a:ext uri="{FF2B5EF4-FFF2-40B4-BE49-F238E27FC236}">
                  <a16:creationId xmlns:a16="http://schemas.microsoft.com/office/drawing/2014/main" id="{556F7B2C-8826-E5CD-39FF-0DD1C8F1E293}"/>
                </a:ext>
              </a:extLst>
            </p:cNvPr>
            <p:cNvSpPr>
              <a:spLocks noChangeArrowheads="1"/>
            </p:cNvSpPr>
            <p:nvPr/>
          </p:nvSpPr>
          <p:spPr bwMode="auto">
            <a:xfrm>
              <a:off x="8734888" y="3336925"/>
              <a:ext cx="31750" cy="3175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2" name="Oval 89">
              <a:extLst>
                <a:ext uri="{FF2B5EF4-FFF2-40B4-BE49-F238E27FC236}">
                  <a16:creationId xmlns:a16="http://schemas.microsoft.com/office/drawing/2014/main" id="{046DB693-FF24-157D-C9E8-D8E47AEB9E5A}"/>
                </a:ext>
              </a:extLst>
            </p:cNvPr>
            <p:cNvSpPr>
              <a:spLocks noChangeArrowheads="1"/>
            </p:cNvSpPr>
            <p:nvPr/>
          </p:nvSpPr>
          <p:spPr bwMode="auto">
            <a:xfrm>
              <a:off x="8540419" y="2967038"/>
              <a:ext cx="31750"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3" name="Oval 90">
              <a:extLst>
                <a:ext uri="{FF2B5EF4-FFF2-40B4-BE49-F238E27FC236}">
                  <a16:creationId xmlns:a16="http://schemas.microsoft.com/office/drawing/2014/main" id="{1A4E42F5-640D-43D7-3358-08AB9948B70D}"/>
                </a:ext>
              </a:extLst>
            </p:cNvPr>
            <p:cNvSpPr>
              <a:spLocks noChangeArrowheads="1"/>
            </p:cNvSpPr>
            <p:nvPr/>
          </p:nvSpPr>
          <p:spPr bwMode="auto">
            <a:xfrm>
              <a:off x="8356270" y="2764631"/>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4" name="Oval 91">
              <a:extLst>
                <a:ext uri="{FF2B5EF4-FFF2-40B4-BE49-F238E27FC236}">
                  <a16:creationId xmlns:a16="http://schemas.microsoft.com/office/drawing/2014/main" id="{0160A228-D042-429E-1D94-A000AD10C9BF}"/>
                </a:ext>
              </a:extLst>
            </p:cNvPr>
            <p:cNvSpPr>
              <a:spLocks noChangeArrowheads="1"/>
            </p:cNvSpPr>
            <p:nvPr/>
          </p:nvSpPr>
          <p:spPr bwMode="auto">
            <a:xfrm>
              <a:off x="8166563" y="3419475"/>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5" name="Oval 92">
              <a:extLst>
                <a:ext uri="{FF2B5EF4-FFF2-40B4-BE49-F238E27FC236}">
                  <a16:creationId xmlns:a16="http://schemas.microsoft.com/office/drawing/2014/main" id="{7847158E-FB75-2773-3776-3D9DF3245A26}"/>
                </a:ext>
              </a:extLst>
            </p:cNvPr>
            <p:cNvSpPr>
              <a:spLocks noChangeArrowheads="1"/>
            </p:cNvSpPr>
            <p:nvPr/>
          </p:nvSpPr>
          <p:spPr bwMode="auto">
            <a:xfrm>
              <a:off x="7979238" y="404018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6" name="Oval 93">
              <a:extLst>
                <a:ext uri="{FF2B5EF4-FFF2-40B4-BE49-F238E27FC236}">
                  <a16:creationId xmlns:a16="http://schemas.microsoft.com/office/drawing/2014/main" id="{B8A67099-FFC2-C915-71F5-2FD5751A36B0}"/>
                </a:ext>
              </a:extLst>
            </p:cNvPr>
            <p:cNvSpPr>
              <a:spLocks noChangeArrowheads="1"/>
            </p:cNvSpPr>
            <p:nvPr/>
          </p:nvSpPr>
          <p:spPr bwMode="auto">
            <a:xfrm>
              <a:off x="7788738" y="4198938"/>
              <a:ext cx="34925"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157" name="Oval 94">
              <a:extLst>
                <a:ext uri="{FF2B5EF4-FFF2-40B4-BE49-F238E27FC236}">
                  <a16:creationId xmlns:a16="http://schemas.microsoft.com/office/drawing/2014/main" id="{5B8DCB2E-352A-2790-4A71-A928CD97122D}"/>
                </a:ext>
              </a:extLst>
            </p:cNvPr>
            <p:cNvSpPr>
              <a:spLocks noChangeArrowheads="1"/>
            </p:cNvSpPr>
            <p:nvPr/>
          </p:nvSpPr>
          <p:spPr bwMode="auto">
            <a:xfrm>
              <a:off x="7598237" y="4198938"/>
              <a:ext cx="31750" cy="34925"/>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grpSp>
      <p:grpSp>
        <p:nvGrpSpPr>
          <p:cNvPr id="208" name="Group 207">
            <a:extLst>
              <a:ext uri="{FF2B5EF4-FFF2-40B4-BE49-F238E27FC236}">
                <a16:creationId xmlns:a16="http://schemas.microsoft.com/office/drawing/2014/main" id="{C6675128-82A4-D22B-CC20-C309E37BEBE7}"/>
              </a:ext>
            </a:extLst>
          </p:cNvPr>
          <p:cNvGrpSpPr/>
          <p:nvPr/>
        </p:nvGrpSpPr>
        <p:grpSpPr>
          <a:xfrm>
            <a:off x="11052028" y="2035442"/>
            <a:ext cx="383046" cy="472977"/>
            <a:chOff x="11429783" y="3940016"/>
            <a:chExt cx="383046" cy="472977"/>
          </a:xfrm>
        </p:grpSpPr>
        <p:sp>
          <p:nvSpPr>
            <p:cNvPr id="209" name="Rectangle 208">
              <a:extLst>
                <a:ext uri="{FF2B5EF4-FFF2-40B4-BE49-F238E27FC236}">
                  <a16:creationId xmlns:a16="http://schemas.microsoft.com/office/drawing/2014/main" id="{32D17506-C1A1-D5EF-EF13-49F7CF0953A3}"/>
                </a:ext>
              </a:extLst>
            </p:cNvPr>
            <p:cNvSpPr/>
            <p:nvPr/>
          </p:nvSpPr>
          <p:spPr>
            <a:xfrm>
              <a:off x="11436530" y="4100917"/>
              <a:ext cx="122058" cy="127363"/>
            </a:xfrm>
            <a:prstGeom prst="rect">
              <a:avLst/>
            </a:prstGeom>
            <a:solidFill>
              <a:srgbClr val="99B3A8">
                <a:alpha val="20000"/>
              </a:srgb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210" name="Group 209">
              <a:extLst>
                <a:ext uri="{FF2B5EF4-FFF2-40B4-BE49-F238E27FC236}">
                  <a16:creationId xmlns:a16="http://schemas.microsoft.com/office/drawing/2014/main" id="{838DF29E-9EDC-A722-6D16-E6AD38AF8D35}"/>
                </a:ext>
              </a:extLst>
            </p:cNvPr>
            <p:cNvGrpSpPr/>
            <p:nvPr/>
          </p:nvGrpSpPr>
          <p:grpSpPr>
            <a:xfrm>
              <a:off x="11444695" y="4146598"/>
              <a:ext cx="104503" cy="36000"/>
              <a:chOff x="11432885" y="4127001"/>
              <a:chExt cx="104503" cy="36000"/>
            </a:xfrm>
          </p:grpSpPr>
          <p:sp>
            <p:nvSpPr>
              <p:cNvPr id="218" name="Oval 75">
                <a:extLst>
                  <a:ext uri="{FF2B5EF4-FFF2-40B4-BE49-F238E27FC236}">
                    <a16:creationId xmlns:a16="http://schemas.microsoft.com/office/drawing/2014/main" id="{ED70E2DC-A22B-123D-B205-5DE424C27E5A}"/>
                  </a:ext>
                </a:extLst>
              </p:cNvPr>
              <p:cNvSpPr>
                <a:spLocks noChangeArrowheads="1"/>
              </p:cNvSpPr>
              <p:nvPr/>
            </p:nvSpPr>
            <p:spPr bwMode="auto">
              <a:xfrm>
                <a:off x="11467674" y="4127001"/>
                <a:ext cx="34925" cy="36000"/>
              </a:xfrm>
              <a:prstGeom prst="ellipse">
                <a:avLst/>
              </a:prstGeom>
              <a:solidFill>
                <a:srgbClr val="99B3A8"/>
              </a:solidFill>
              <a:ln>
                <a:noFill/>
              </a:ln>
            </p:spPr>
            <p:txBody>
              <a:bodyPr vert="horz" wrap="square" lIns="91440" tIns="45720" rIns="91440" bIns="45720" numCol="1" anchor="t" anchorCtr="0" compatLnSpc="1">
                <a:prstTxWarp prst="textNoShape">
                  <a:avLst/>
                </a:prstTxWarp>
              </a:bodyPr>
              <a:lstStyle/>
              <a:p>
                <a:endParaRPr lang="en-GB" noProof="0"/>
              </a:p>
            </p:txBody>
          </p:sp>
          <p:cxnSp>
            <p:nvCxnSpPr>
              <p:cNvPr id="219" name="Straight Connector 218">
                <a:extLst>
                  <a:ext uri="{FF2B5EF4-FFF2-40B4-BE49-F238E27FC236}">
                    <a16:creationId xmlns:a16="http://schemas.microsoft.com/office/drawing/2014/main" id="{2B67C422-9806-ED6B-F440-760D9E9357FF}"/>
                  </a:ext>
                </a:extLst>
              </p:cNvPr>
              <p:cNvCxnSpPr>
                <a:cxnSpLocks/>
              </p:cNvCxnSpPr>
              <p:nvPr/>
            </p:nvCxnSpPr>
            <p:spPr>
              <a:xfrm>
                <a:off x="11432885" y="4145001"/>
                <a:ext cx="104503" cy="0"/>
              </a:xfrm>
              <a:prstGeom prst="line">
                <a:avLst/>
              </a:prstGeom>
              <a:ln w="19050" cap="sq">
                <a:solidFill>
                  <a:srgbClr val="99B3A8"/>
                </a:solidFill>
              </a:ln>
            </p:spPr>
            <p:style>
              <a:lnRef idx="1">
                <a:schemeClr val="accent1"/>
              </a:lnRef>
              <a:fillRef idx="0">
                <a:schemeClr val="accent1"/>
              </a:fillRef>
              <a:effectRef idx="0">
                <a:schemeClr val="accent1"/>
              </a:effectRef>
              <a:fontRef idx="minor">
                <a:schemeClr val="tx1"/>
              </a:fontRef>
            </p:style>
          </p:cxnSp>
        </p:grpSp>
        <p:sp>
          <p:nvSpPr>
            <p:cNvPr id="211" name="TextBox 210">
              <a:extLst>
                <a:ext uri="{FF2B5EF4-FFF2-40B4-BE49-F238E27FC236}">
                  <a16:creationId xmlns:a16="http://schemas.microsoft.com/office/drawing/2014/main" id="{7E441971-3556-4DCD-2E23-96F648C1DC7E}"/>
                </a:ext>
              </a:extLst>
            </p:cNvPr>
            <p:cNvSpPr txBox="1"/>
            <p:nvPr/>
          </p:nvSpPr>
          <p:spPr>
            <a:xfrm>
              <a:off x="11601233" y="4087654"/>
              <a:ext cx="211596" cy="153888"/>
            </a:xfrm>
            <a:prstGeom prst="rect">
              <a:avLst/>
            </a:prstGeom>
            <a:noFill/>
          </p:spPr>
          <p:txBody>
            <a:bodyPr wrap="none" lIns="0" tIns="0" rIns="0" bIns="0" rtlCol="0" anchor="ctr">
              <a:noAutofit/>
            </a:bodyPr>
            <a:lstStyle/>
            <a:p>
              <a:r>
                <a:rPr lang="en-GB" sz="800" noProof="0">
                  <a:solidFill>
                    <a:srgbClr val="1A1A17"/>
                  </a:solidFill>
                </a:rPr>
                <a:t>Female</a:t>
              </a:r>
            </a:p>
          </p:txBody>
        </p:sp>
        <p:sp>
          <p:nvSpPr>
            <p:cNvPr id="212" name="Rectangle 211">
              <a:extLst>
                <a:ext uri="{FF2B5EF4-FFF2-40B4-BE49-F238E27FC236}">
                  <a16:creationId xmlns:a16="http://schemas.microsoft.com/office/drawing/2014/main" id="{74478639-52E1-B4E9-B965-ECFE9AB589EA}"/>
                </a:ext>
              </a:extLst>
            </p:cNvPr>
            <p:cNvSpPr/>
            <p:nvPr/>
          </p:nvSpPr>
          <p:spPr>
            <a:xfrm>
              <a:off x="11436530" y="4272368"/>
              <a:ext cx="122058" cy="127363"/>
            </a:xfrm>
            <a:prstGeom prst="rect">
              <a:avLst/>
            </a:prstGeom>
            <a:solidFill>
              <a:srgbClr val="7B9CBB">
                <a:alpha val="20000"/>
              </a:srgbClr>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213" name="Group 212">
              <a:extLst>
                <a:ext uri="{FF2B5EF4-FFF2-40B4-BE49-F238E27FC236}">
                  <a16:creationId xmlns:a16="http://schemas.microsoft.com/office/drawing/2014/main" id="{33AD524B-3EFB-9E2A-7E4A-2984866A6080}"/>
                </a:ext>
              </a:extLst>
            </p:cNvPr>
            <p:cNvGrpSpPr/>
            <p:nvPr/>
          </p:nvGrpSpPr>
          <p:grpSpPr>
            <a:xfrm>
              <a:off x="11444695" y="4318049"/>
              <a:ext cx="104503" cy="36000"/>
              <a:chOff x="11432885" y="4127001"/>
              <a:chExt cx="104503" cy="36000"/>
            </a:xfrm>
          </p:grpSpPr>
          <p:sp>
            <p:nvSpPr>
              <p:cNvPr id="216" name="Oval 75">
                <a:extLst>
                  <a:ext uri="{FF2B5EF4-FFF2-40B4-BE49-F238E27FC236}">
                    <a16:creationId xmlns:a16="http://schemas.microsoft.com/office/drawing/2014/main" id="{46E30C3E-C116-912F-7AA5-55C3E28021DF}"/>
                  </a:ext>
                </a:extLst>
              </p:cNvPr>
              <p:cNvSpPr>
                <a:spLocks noChangeArrowheads="1"/>
              </p:cNvSpPr>
              <p:nvPr/>
            </p:nvSpPr>
            <p:spPr bwMode="auto">
              <a:xfrm>
                <a:off x="11467674" y="4127001"/>
                <a:ext cx="34925" cy="36000"/>
              </a:xfrm>
              <a:prstGeom prst="ellipse">
                <a:avLst/>
              </a:prstGeom>
              <a:solidFill>
                <a:srgbClr val="7B9CBB"/>
              </a:solidFill>
              <a:ln>
                <a:noFill/>
              </a:ln>
            </p:spPr>
            <p:txBody>
              <a:bodyPr vert="horz" wrap="square" lIns="91440" tIns="45720" rIns="91440" bIns="45720" numCol="1" anchor="t" anchorCtr="0" compatLnSpc="1">
                <a:prstTxWarp prst="textNoShape">
                  <a:avLst/>
                </a:prstTxWarp>
              </a:bodyPr>
              <a:lstStyle/>
              <a:p>
                <a:endParaRPr lang="en-GB" noProof="0"/>
              </a:p>
            </p:txBody>
          </p:sp>
          <p:cxnSp>
            <p:nvCxnSpPr>
              <p:cNvPr id="217" name="Straight Connector 216">
                <a:extLst>
                  <a:ext uri="{FF2B5EF4-FFF2-40B4-BE49-F238E27FC236}">
                    <a16:creationId xmlns:a16="http://schemas.microsoft.com/office/drawing/2014/main" id="{198AAF08-C5DF-1496-FF72-20E341620ADC}"/>
                  </a:ext>
                </a:extLst>
              </p:cNvPr>
              <p:cNvCxnSpPr>
                <a:cxnSpLocks/>
              </p:cNvCxnSpPr>
              <p:nvPr/>
            </p:nvCxnSpPr>
            <p:spPr>
              <a:xfrm>
                <a:off x="11432885" y="4145001"/>
                <a:ext cx="104503" cy="0"/>
              </a:xfrm>
              <a:prstGeom prst="line">
                <a:avLst/>
              </a:prstGeom>
              <a:ln w="19050" cap="sq">
                <a:solidFill>
                  <a:srgbClr val="7B9CBB"/>
                </a:solidFill>
              </a:ln>
            </p:spPr>
            <p:style>
              <a:lnRef idx="1">
                <a:schemeClr val="accent1"/>
              </a:lnRef>
              <a:fillRef idx="0">
                <a:schemeClr val="accent1"/>
              </a:fillRef>
              <a:effectRef idx="0">
                <a:schemeClr val="accent1"/>
              </a:effectRef>
              <a:fontRef idx="minor">
                <a:schemeClr val="tx1"/>
              </a:fontRef>
            </p:style>
          </p:cxnSp>
        </p:grpSp>
        <p:sp>
          <p:nvSpPr>
            <p:cNvPr id="214" name="TextBox 213">
              <a:extLst>
                <a:ext uri="{FF2B5EF4-FFF2-40B4-BE49-F238E27FC236}">
                  <a16:creationId xmlns:a16="http://schemas.microsoft.com/office/drawing/2014/main" id="{062E1AD6-05C9-84BF-D184-C53CDE80BE21}"/>
                </a:ext>
              </a:extLst>
            </p:cNvPr>
            <p:cNvSpPr txBox="1"/>
            <p:nvPr/>
          </p:nvSpPr>
          <p:spPr>
            <a:xfrm>
              <a:off x="11601233" y="4259105"/>
              <a:ext cx="211596" cy="153888"/>
            </a:xfrm>
            <a:prstGeom prst="rect">
              <a:avLst/>
            </a:prstGeom>
            <a:noFill/>
          </p:spPr>
          <p:txBody>
            <a:bodyPr wrap="none" lIns="0" tIns="0" rIns="0" bIns="0" rtlCol="0" anchor="ctr">
              <a:noAutofit/>
            </a:bodyPr>
            <a:lstStyle/>
            <a:p>
              <a:r>
                <a:rPr lang="en-GB" sz="800" noProof="0">
                  <a:solidFill>
                    <a:srgbClr val="1A1A17"/>
                  </a:solidFill>
                </a:rPr>
                <a:t>Male</a:t>
              </a:r>
            </a:p>
          </p:txBody>
        </p:sp>
        <p:sp>
          <p:nvSpPr>
            <p:cNvPr id="215" name="TextBox 214">
              <a:extLst>
                <a:ext uri="{FF2B5EF4-FFF2-40B4-BE49-F238E27FC236}">
                  <a16:creationId xmlns:a16="http://schemas.microsoft.com/office/drawing/2014/main" id="{DCAB3381-7FE7-A45E-44D6-8D45256CC6D4}"/>
                </a:ext>
              </a:extLst>
            </p:cNvPr>
            <p:cNvSpPr txBox="1"/>
            <p:nvPr/>
          </p:nvSpPr>
          <p:spPr>
            <a:xfrm>
              <a:off x="11429783" y="3940016"/>
              <a:ext cx="211596" cy="153888"/>
            </a:xfrm>
            <a:prstGeom prst="rect">
              <a:avLst/>
            </a:prstGeom>
            <a:noFill/>
          </p:spPr>
          <p:txBody>
            <a:bodyPr wrap="none" lIns="0" tIns="0" rIns="0" bIns="0" rtlCol="0" anchor="ctr">
              <a:noAutofit/>
            </a:bodyPr>
            <a:lstStyle/>
            <a:p>
              <a:r>
                <a:rPr lang="en-GB" sz="800" noProof="0">
                  <a:solidFill>
                    <a:srgbClr val="1A1A17"/>
                  </a:solidFill>
                </a:rPr>
                <a:t>Sex</a:t>
              </a:r>
            </a:p>
          </p:txBody>
        </p:sp>
      </p:grpSp>
    </p:spTree>
    <p:custDataLst>
      <p:tags r:id="rId1"/>
    </p:custDataLst>
    <p:extLst>
      <p:ext uri="{BB962C8B-B14F-4D97-AF65-F5344CB8AC3E}">
        <p14:creationId xmlns:p14="http://schemas.microsoft.com/office/powerpoint/2010/main" val="3402935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74A5-F27B-DE78-A378-BA5DEF26D2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455D7D-14DA-2FBB-7206-77EDBEF1F33B}"/>
              </a:ext>
            </a:extLst>
          </p:cNvPr>
          <p:cNvSpPr>
            <a:spLocks noGrp="1"/>
          </p:cNvSpPr>
          <p:nvPr>
            <p:ph type="title"/>
          </p:nvPr>
        </p:nvSpPr>
        <p:spPr>
          <a:xfrm>
            <a:off x="1219200" y="546100"/>
            <a:ext cx="6642100" cy="2105818"/>
          </a:xfrm>
        </p:spPr>
        <p:txBody>
          <a:bodyPr/>
          <a:lstStyle/>
          <a:p>
            <a:r>
              <a:rPr lang="en-GB" noProof="0"/>
              <a:t>Global burden of schizophrenia</a:t>
            </a:r>
          </a:p>
        </p:txBody>
      </p:sp>
    </p:spTree>
    <p:custDataLst>
      <p:tags r:id="rId1"/>
    </p:custDataLst>
    <p:extLst>
      <p:ext uri="{BB962C8B-B14F-4D97-AF65-F5344CB8AC3E}">
        <p14:creationId xmlns:p14="http://schemas.microsoft.com/office/powerpoint/2010/main" val="3847816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C4C68-3771-6B5D-629D-01A31BF53FB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FBE3B5E-4B14-1CB0-B9E2-75BB62B9499C}"/>
              </a:ext>
            </a:extLst>
          </p:cNvPr>
          <p:cNvGraphicFramePr>
            <a:graphicFrameLocks noGrp="1"/>
          </p:cNvGraphicFramePr>
          <p:nvPr>
            <p:extLst>
              <p:ext uri="{D42A27DB-BD31-4B8C-83A1-F6EECF244321}">
                <p14:modId xmlns:p14="http://schemas.microsoft.com/office/powerpoint/2010/main" val="3005874182"/>
              </p:ext>
            </p:extLst>
          </p:nvPr>
        </p:nvGraphicFramePr>
        <p:xfrm>
          <a:off x="540545" y="3328984"/>
          <a:ext cx="5418930" cy="1741279"/>
        </p:xfrm>
        <a:graphic>
          <a:graphicData uri="http://schemas.openxmlformats.org/drawingml/2006/table">
            <a:tbl>
              <a:tblPr firstRow="1" bandRow="1">
                <a:effectLst/>
                <a:tableStyleId>{2D5ABB26-0587-4C30-8999-92F81FD0307C}</a:tableStyleId>
              </a:tblPr>
              <a:tblGrid>
                <a:gridCol w="1591702">
                  <a:extLst>
                    <a:ext uri="{9D8B030D-6E8A-4147-A177-3AD203B41FA5}">
                      <a16:colId xmlns:a16="http://schemas.microsoft.com/office/drawing/2014/main" val="796413520"/>
                    </a:ext>
                  </a:extLst>
                </a:gridCol>
                <a:gridCol w="1989628">
                  <a:extLst>
                    <a:ext uri="{9D8B030D-6E8A-4147-A177-3AD203B41FA5}">
                      <a16:colId xmlns:a16="http://schemas.microsoft.com/office/drawing/2014/main" val="546986024"/>
                    </a:ext>
                  </a:extLst>
                </a:gridCol>
                <a:gridCol w="1837600">
                  <a:extLst>
                    <a:ext uri="{9D8B030D-6E8A-4147-A177-3AD203B41FA5}">
                      <a16:colId xmlns:a16="http://schemas.microsoft.com/office/drawing/2014/main" val="3781591556"/>
                    </a:ext>
                  </a:extLst>
                </a:gridCol>
              </a:tblGrid>
              <a:tr h="312360">
                <a:tc>
                  <a:txBody>
                    <a:bodyPr/>
                    <a:lstStyle/>
                    <a:p>
                      <a:pPr marL="0" marR="0" lvl="0" indent="0" algn="ctr" defTabSz="914400" rtl="0" eaLnBrk="1" fontAlgn="auto" hangingPunct="1">
                        <a:lnSpc>
                          <a:spcPct val="100000"/>
                        </a:lnSpc>
                        <a:spcBef>
                          <a:spcPts val="0"/>
                        </a:spcBef>
                        <a:spcAft>
                          <a:spcPts val="0"/>
                        </a:spcAft>
                        <a:buFontTx/>
                        <a:buNone/>
                      </a:pP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2019</a:t>
                      </a:r>
                      <a:r>
                        <a:rPr lang="en-GB" sz="1600" b="1" i="0" u="none" strike="noStrike" kern="1200" cap="none" spc="0" normalizeH="0" baseline="30000" noProof="0">
                          <a:solidFill>
                            <a:schemeClr val="lt1">
                              <a:lumMod val="100000"/>
                            </a:schemeClr>
                          </a:solidFill>
                          <a:latin typeface="+mj-lt"/>
                          <a:ea typeface="+mn-ea"/>
                          <a:cs typeface="+mn-cs"/>
                          <a:sym typeface=""/>
                        </a:rPr>
                        <a:t>2</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600" b="1" i="0" u="none" strike="noStrike" kern="1200" cap="none" spc="0" normalizeH="0" baseline="0" noProof="0">
                          <a:solidFill>
                            <a:schemeClr val="lt1">
                              <a:lumMod val="100000"/>
                            </a:schemeClr>
                          </a:solidFill>
                          <a:latin typeface="+mj-lt"/>
                          <a:ea typeface="+mn-ea"/>
                          <a:cs typeface="+mn-cs"/>
                          <a:sym typeface=""/>
                        </a:rPr>
                        <a:t>GBD 2021</a:t>
                      </a:r>
                      <a:r>
                        <a:rPr lang="en-GB" sz="1600" b="1" i="0" u="none" strike="noStrike" kern="1200" cap="none" spc="0" normalizeH="0" baseline="30000" noProof="0">
                          <a:solidFill>
                            <a:schemeClr val="lt1">
                              <a:lumMod val="100000"/>
                            </a:schemeClr>
                          </a:solidFill>
                          <a:latin typeface="+mj-lt"/>
                          <a:ea typeface="+mn-ea"/>
                          <a:cs typeface="+mn-cs"/>
                          <a:sym typeface=""/>
                        </a:rPr>
                        <a:t>5</a:t>
                      </a:r>
                      <a:endParaRPr lang="en-GB" sz="1600" b="1" i="0" u="none" strike="noStrike" kern="1200" cap="none" spc="0" normalizeH="0" baseline="0" noProof="0">
                        <a:solidFill>
                          <a:schemeClr val="lt1">
                            <a:lumMod val="100000"/>
                          </a:schemeClr>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691912527"/>
                  </a:ext>
                </a:extLst>
              </a:tr>
              <a:tr h="543456">
                <a:tc>
                  <a:txBody>
                    <a:bodyPr/>
                    <a:lstStyle/>
                    <a:p>
                      <a:pPr marL="0" marR="0" lvl="0" indent="0" algn="l" defTabSz="914400" rtl="0" eaLnBrk="1" fontAlgn="auto" hangingPunct="1">
                        <a:lnSpc>
                          <a:spcPct val="100000"/>
                        </a:lnSpc>
                        <a:spcBef>
                          <a:spcPts val="600"/>
                        </a:spcBef>
                        <a:spcAft>
                          <a:spcPts val="0"/>
                        </a:spcAft>
                        <a:buFontTx/>
                        <a:buNone/>
                      </a:pPr>
                      <a:r>
                        <a:rPr lang="en-GB" sz="1600" b="1" i="0" u="none" strike="noStrike" kern="1200" cap="none" spc="0" normalizeH="0" baseline="0" noProof="0">
                          <a:solidFill>
                            <a:schemeClr val="tx1"/>
                          </a:solidFill>
                          <a:latin typeface="+mj-lt"/>
                          <a:ea typeface="+mn-ea"/>
                          <a:cs typeface="+mn-cs"/>
                          <a:sym typeface=""/>
                        </a:rPr>
                        <a:t>DALYs, count</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noProof="0">
                          <a:solidFill>
                            <a:schemeClr val="tx1"/>
                          </a:solidFill>
                        </a:rPr>
                        <a:t>15.1 million </a:t>
                      </a:r>
                      <a:endParaRPr lang="en-GB" sz="1600" b="0" i="0" u="none" strike="noStrike" kern="1200" cap="none" spc="0" normalizeH="0" baseline="0" noProof="0">
                        <a:solidFill>
                          <a:schemeClr val="tx1"/>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solidFill>
                      <a:schemeClr val="bg1">
                        <a:lumMod val="100000"/>
                      </a:schemeClr>
                    </a:solidFill>
                  </a:tcPr>
                </a:tc>
                <a:tc>
                  <a:txBody>
                    <a:bodyPr/>
                    <a:lstStyle/>
                    <a:p>
                      <a:pPr marL="0" marR="0" lvl="0" indent="0" algn="ctr" defTabSz="914400" rtl="0" eaLnBrk="1" fontAlgn="auto" hangingPunct="1">
                        <a:lnSpc>
                          <a:spcPct val="100000"/>
                        </a:lnSpc>
                        <a:spcBef>
                          <a:spcPts val="600"/>
                        </a:spcBef>
                        <a:spcAft>
                          <a:spcPts val="0"/>
                        </a:spcAft>
                        <a:buFontTx/>
                        <a:buNone/>
                      </a:pPr>
                      <a:r>
                        <a:rPr lang="en-GB" sz="1600" noProof="0">
                          <a:solidFill>
                            <a:schemeClr val="tx1"/>
                          </a:solidFill>
                        </a:rPr>
                        <a:t>14.8 million </a:t>
                      </a:r>
                      <a:endParaRPr lang="en-GB" sz="1600" b="0" i="0" u="none" strike="noStrike" kern="1200" cap="none" spc="0" normalizeH="0" baseline="0" noProof="0">
                        <a:solidFill>
                          <a:schemeClr val="tx1"/>
                        </a:solidFill>
                        <a:latin typeface="+mj-lt"/>
                        <a:ea typeface="+mn-ea"/>
                        <a:cs typeface="+mn-cs"/>
                        <a:sym typeface=""/>
                      </a:endParaRPr>
                    </a:p>
                  </a:txBody>
                  <a:tcPr marL="36000" marR="36000" marT="0" marB="0" anchor="ctr">
                    <a:lnL w="57150" cap="flat" cmpd="sng" algn="ctr">
                      <a:solidFill>
                        <a:schemeClr val="bg1">
                          <a:lumMod val="100000"/>
                        </a:schemeClr>
                      </a:solidFill>
                      <a:prstDash val="solid"/>
                      <a:round/>
                      <a:headEnd type="none" w="med" len="med"/>
                      <a:tailEnd type="none" w="med" len="med"/>
                    </a:lnL>
                    <a:solidFill>
                      <a:schemeClr val="bg1">
                        <a:lumMod val="100000"/>
                      </a:schemeClr>
                    </a:solidFill>
                  </a:tcPr>
                </a:tc>
                <a:extLst>
                  <a:ext uri="{0D108BD9-81ED-4DB2-BD59-A6C34878D82A}">
                    <a16:rowId xmlns:a16="http://schemas.microsoft.com/office/drawing/2014/main" val="1386469266"/>
                  </a:ext>
                </a:extLst>
              </a:tr>
              <a:tr h="885463">
                <a:tc>
                  <a:txBody>
                    <a:bodyPr/>
                    <a:lstStyle/>
                    <a:p>
                      <a:pPr algn="l" defTabSz="914400"/>
                      <a:r>
                        <a:rPr lang="en-GB" sz="1600" b="1" noProof="0">
                          <a:solidFill>
                            <a:schemeClr val="tx1"/>
                          </a:solidFill>
                          <a:latin typeface="+mj-lt"/>
                        </a:rPr>
                        <a:t>ASDR, per 100,000 cases (95% UI)</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36000" lvl="1" algn="ctr"/>
                      <a:r>
                        <a:rPr lang="en-GB" sz="1600" b="1" noProof="0">
                          <a:solidFill>
                            <a:schemeClr val="tx1"/>
                          </a:solidFill>
                        </a:rPr>
                        <a:t>184.15</a:t>
                      </a:r>
                      <a:br>
                        <a:rPr lang="en-GB" sz="1600" noProof="0">
                          <a:solidFill>
                            <a:schemeClr val="tx1"/>
                          </a:solidFill>
                        </a:rPr>
                      </a:br>
                      <a:r>
                        <a:rPr lang="en-GB" sz="1600" noProof="0">
                          <a:solidFill>
                            <a:schemeClr val="tx1"/>
                          </a:solidFill>
                        </a:rPr>
                        <a:t>(134.32, 234.54)</a:t>
                      </a:r>
                    </a:p>
                  </a:txBody>
                  <a:tcPr marL="36000" marR="36000" marT="0" marB="0" anchor="ctr">
                    <a:lnL w="57150" cap="flat" cmpd="sng" algn="ctr">
                      <a:solidFill>
                        <a:schemeClr val="bg1">
                          <a:lumMod val="100000"/>
                        </a:schemeClr>
                      </a:solidFill>
                      <a:prstDash val="solid"/>
                      <a:round/>
                      <a:headEnd type="none" w="med" len="med"/>
                      <a:tailEnd type="none" w="med" len="med"/>
                    </a:lnL>
                    <a:lnR w="57150" cap="flat" cmpd="sng" algn="ctr">
                      <a:solidFill>
                        <a:schemeClr val="bg1">
                          <a:lumMod val="100000"/>
                        </a:schemeClr>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36000" lvl="1" algn="ctr" defTabSz="914400" rtl="0" eaLnBrk="1" latinLnBrk="0" hangingPunct="1"/>
                      <a:r>
                        <a:rPr lang="en-GB" sz="1600" b="1" kern="1200" noProof="0">
                          <a:solidFill>
                            <a:schemeClr val="tx1"/>
                          </a:solidFill>
                          <a:latin typeface="+mn-lt"/>
                          <a:ea typeface="+mn-ea"/>
                          <a:cs typeface="+mn-cs"/>
                        </a:rPr>
                        <a:t>177.8</a:t>
                      </a:r>
                      <a:br>
                        <a:rPr lang="en-GB" sz="1600" kern="1200" noProof="0">
                          <a:solidFill>
                            <a:schemeClr val="tx1"/>
                          </a:solidFill>
                          <a:latin typeface="+mn-lt"/>
                          <a:ea typeface="+mn-ea"/>
                          <a:cs typeface="+mn-cs"/>
                        </a:rPr>
                      </a:br>
                      <a:r>
                        <a:rPr lang="en-GB" sz="1600" kern="1200" noProof="0">
                          <a:solidFill>
                            <a:schemeClr val="tx1"/>
                          </a:solidFill>
                          <a:latin typeface="+mn-lt"/>
                          <a:ea typeface="+mn-ea"/>
                          <a:cs typeface="+mn-cs"/>
                        </a:rPr>
                        <a:t>(131.5, 228.8)</a:t>
                      </a:r>
                    </a:p>
                  </a:txBody>
                  <a:tcPr marL="36000" marR="36000" marT="0" marB="0" anchor="ctr">
                    <a:lnL w="57150" cap="flat" cmpd="sng" algn="ctr">
                      <a:solidFill>
                        <a:schemeClr val="bg1">
                          <a:lumMod val="100000"/>
                        </a:schemeClr>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99384075"/>
                  </a:ext>
                </a:extLst>
              </a:tr>
            </a:tbl>
          </a:graphicData>
        </a:graphic>
      </p:graphicFrame>
      <p:sp>
        <p:nvSpPr>
          <p:cNvPr id="18" name="Text Placeholder 17">
            <a:extLst>
              <a:ext uri="{FF2B5EF4-FFF2-40B4-BE49-F238E27FC236}">
                <a16:creationId xmlns:a16="http://schemas.microsoft.com/office/drawing/2014/main" id="{DF8E0699-F4CA-CD18-DA44-1819B347D209}"/>
              </a:ext>
            </a:extLst>
          </p:cNvPr>
          <p:cNvSpPr>
            <a:spLocks noGrp="1"/>
          </p:cNvSpPr>
          <p:nvPr>
            <p:ph type="body" sz="quarter" idx="17"/>
          </p:nvPr>
        </p:nvSpPr>
        <p:spPr/>
        <p:txBody>
          <a:bodyPr/>
          <a:lstStyle/>
          <a:p>
            <a:r>
              <a:rPr lang="en-GB" noProof="0"/>
              <a:t>Schizophrenia – Epidemiology and burden</a:t>
            </a:r>
          </a:p>
        </p:txBody>
      </p:sp>
      <p:sp>
        <p:nvSpPr>
          <p:cNvPr id="46" name="Title 45">
            <a:extLst>
              <a:ext uri="{FF2B5EF4-FFF2-40B4-BE49-F238E27FC236}">
                <a16:creationId xmlns:a16="http://schemas.microsoft.com/office/drawing/2014/main" id="{BEA2F8C8-C283-DB6A-9FFC-2422D9D5C94A}"/>
              </a:ext>
            </a:extLst>
          </p:cNvPr>
          <p:cNvSpPr>
            <a:spLocks noGrp="1"/>
          </p:cNvSpPr>
          <p:nvPr>
            <p:ph type="title"/>
          </p:nvPr>
        </p:nvSpPr>
        <p:spPr/>
        <p:txBody>
          <a:bodyPr/>
          <a:lstStyle/>
          <a:p>
            <a:r>
              <a:rPr lang="en-GB" noProof="0"/>
              <a:t>Global burden of disability due to schizophrenia</a:t>
            </a:r>
          </a:p>
        </p:txBody>
      </p:sp>
      <p:sp>
        <p:nvSpPr>
          <p:cNvPr id="16" name="Content Placeholder 15">
            <a:extLst>
              <a:ext uri="{FF2B5EF4-FFF2-40B4-BE49-F238E27FC236}">
                <a16:creationId xmlns:a16="http://schemas.microsoft.com/office/drawing/2014/main" id="{B86EDA64-A277-6C49-3F6B-3CD94626C28B}"/>
              </a:ext>
            </a:extLst>
          </p:cNvPr>
          <p:cNvSpPr>
            <a:spLocks noGrp="1"/>
          </p:cNvSpPr>
          <p:nvPr>
            <p:ph idx="20"/>
          </p:nvPr>
        </p:nvSpPr>
        <p:spPr/>
        <p:txBody>
          <a:bodyPr/>
          <a:lstStyle/>
          <a:p>
            <a:r>
              <a:rPr lang="en-GB" noProof="0"/>
              <a:t>Schizophrenia is ranked among the </a:t>
            </a:r>
            <a:r>
              <a:rPr lang="en-GB" b="1" noProof="0"/>
              <a:t>top 20 mental disorders resulting in disability</a:t>
            </a:r>
            <a:r>
              <a:rPr lang="en-GB" noProof="0"/>
              <a:t> globally</a:t>
            </a:r>
            <a:r>
              <a:rPr lang="en-GB" baseline="30000" noProof="0"/>
              <a:t>1</a:t>
            </a:r>
          </a:p>
          <a:p>
            <a:pPr lvl="1"/>
            <a:r>
              <a:rPr lang="en-GB" noProof="0"/>
              <a:t>This burden is attributed to </a:t>
            </a:r>
            <a:r>
              <a:rPr lang="en-GB" b="1" noProof="0"/>
              <a:t>early onset </a:t>
            </a:r>
            <a:r>
              <a:rPr lang="en-GB" noProof="0"/>
              <a:t>in late adolescence/early adulthood, with </a:t>
            </a:r>
            <a:r>
              <a:rPr lang="en-GB" b="1" noProof="0"/>
              <a:t>low remission rates</a:t>
            </a:r>
            <a:r>
              <a:rPr lang="en-GB" noProof="0"/>
              <a:t>, which leads to a cumulative burden</a:t>
            </a:r>
            <a:r>
              <a:rPr lang="en-GB" baseline="30000" noProof="0"/>
              <a:t>2–4</a:t>
            </a:r>
            <a:r>
              <a:rPr lang="en-GB" noProof="0"/>
              <a:t> </a:t>
            </a:r>
          </a:p>
        </p:txBody>
      </p:sp>
      <p:sp>
        <p:nvSpPr>
          <p:cNvPr id="38" name="Text Placeholder 37">
            <a:extLst>
              <a:ext uri="{FF2B5EF4-FFF2-40B4-BE49-F238E27FC236}">
                <a16:creationId xmlns:a16="http://schemas.microsoft.com/office/drawing/2014/main" id="{6331EFF4-B4E4-8176-F371-AE1618AEED9C}"/>
              </a:ext>
            </a:extLst>
          </p:cNvPr>
          <p:cNvSpPr>
            <a:spLocks noGrp="1"/>
          </p:cNvSpPr>
          <p:nvPr>
            <p:ph type="body" sz="quarter" idx="18"/>
          </p:nvPr>
        </p:nvSpPr>
        <p:spPr/>
        <p:txBody>
          <a:bodyPr/>
          <a:lstStyle/>
          <a:p>
            <a:r>
              <a:rPr lang="en-GB" noProof="0"/>
              <a:t>ASDR=age-standardized disability rate; DALY=disability-adjusted life year; GBD=Global Burden of Disease; UI=uncertainly interval</a:t>
            </a:r>
          </a:p>
          <a:p>
            <a:r>
              <a:rPr lang="en-GB" noProof="0"/>
              <a:t>1. GBD 2019 Mental Disorders Collaborators. Lancet Psychiatry 2022;9:137–150; 2. Solmi et al. Mol Psychiatry 2023;28:5319–5327; 3. Weye et al. Lancet Psychiatry 2021;8:310–319;</a:t>
            </a:r>
            <a:br>
              <a:rPr lang="en-GB" noProof="0"/>
            </a:br>
            <a:r>
              <a:rPr lang="en-GB" noProof="0"/>
              <a:t>4. Peng et al. Front Psychiatry 2025;16:1682955; 5. Zhan et al Front Psychiatry 2025;16:1629032</a:t>
            </a:r>
          </a:p>
        </p:txBody>
      </p:sp>
      <p:sp>
        <p:nvSpPr>
          <p:cNvPr id="6" name="Slide Number Placeholder 5">
            <a:extLst>
              <a:ext uri="{FF2B5EF4-FFF2-40B4-BE49-F238E27FC236}">
                <a16:creationId xmlns:a16="http://schemas.microsoft.com/office/drawing/2014/main" id="{0D75B61D-ADC8-843D-72DA-90234C75A4EB}"/>
              </a:ext>
            </a:extLst>
          </p:cNvPr>
          <p:cNvSpPr>
            <a:spLocks noGrp="1"/>
          </p:cNvSpPr>
          <p:nvPr>
            <p:ph type="sldNum" sz="quarter" idx="4"/>
          </p:nvPr>
        </p:nvSpPr>
        <p:spPr/>
        <p:txBody>
          <a:bodyPr/>
          <a:lstStyle/>
          <a:p>
            <a:fld id="{6DBC486D-4FAB-B746-8B02-8D7C842291C6}" type="slidenum">
              <a:rPr lang="en-GB" noProof="0" smtClean="0"/>
              <a:pPr/>
              <a:t>9</a:t>
            </a:fld>
            <a:endParaRPr lang="en-GB" noProof="0"/>
          </a:p>
        </p:txBody>
      </p:sp>
      <p:sp>
        <p:nvSpPr>
          <p:cNvPr id="4" name="TextBox 3">
            <a:extLst>
              <a:ext uri="{FF2B5EF4-FFF2-40B4-BE49-F238E27FC236}">
                <a16:creationId xmlns:a16="http://schemas.microsoft.com/office/drawing/2014/main" id="{831325C3-C1B8-9CD6-10EC-96C49E983132}"/>
              </a:ext>
            </a:extLst>
          </p:cNvPr>
          <p:cNvSpPr txBox="1"/>
          <p:nvPr/>
        </p:nvSpPr>
        <p:spPr>
          <a:xfrm>
            <a:off x="539750" y="2926719"/>
            <a:ext cx="5519738" cy="323165"/>
          </a:xfrm>
          <a:prstGeom prst="rect">
            <a:avLst/>
          </a:prstGeom>
          <a:noFill/>
        </p:spPr>
        <p:txBody>
          <a:bodyPr wrap="square" rtlCol="0">
            <a:spAutoFit/>
          </a:bodyPr>
          <a:lstStyle/>
          <a:p>
            <a:pPr algn="ctr"/>
            <a:r>
              <a:rPr lang="en-GB" sz="1500" b="1" noProof="0">
                <a:solidFill>
                  <a:schemeClr val="accent5">
                    <a:lumMod val="50000"/>
                  </a:schemeClr>
                </a:solidFill>
              </a:rPr>
              <a:t>DALYs due to schizophrenia in 2019 and 2021</a:t>
            </a:r>
          </a:p>
        </p:txBody>
      </p:sp>
      <p:sp>
        <p:nvSpPr>
          <p:cNvPr id="20" name="TextBox 19">
            <a:extLst>
              <a:ext uri="{FF2B5EF4-FFF2-40B4-BE49-F238E27FC236}">
                <a16:creationId xmlns:a16="http://schemas.microsoft.com/office/drawing/2014/main" id="{3FAEA6EF-F247-AFEE-EC9D-8520F5CDCC4A}"/>
              </a:ext>
            </a:extLst>
          </p:cNvPr>
          <p:cNvSpPr txBox="1"/>
          <p:nvPr/>
        </p:nvSpPr>
        <p:spPr>
          <a:xfrm>
            <a:off x="6517090" y="1357066"/>
            <a:ext cx="4900785" cy="553998"/>
          </a:xfrm>
          <a:prstGeom prst="rect">
            <a:avLst/>
          </a:prstGeom>
          <a:noFill/>
        </p:spPr>
        <p:txBody>
          <a:bodyPr wrap="square" rtlCol="0">
            <a:spAutoFit/>
          </a:bodyPr>
          <a:lstStyle/>
          <a:p>
            <a:pPr algn="ctr"/>
            <a:r>
              <a:rPr lang="en-GB" sz="1500" b="1" noProof="0">
                <a:solidFill>
                  <a:schemeClr val="accent2">
                    <a:lumMod val="50000"/>
                  </a:schemeClr>
                </a:solidFill>
              </a:rPr>
              <a:t>ASDRs for schizophrenia per 100,000 persons, </a:t>
            </a:r>
            <a:br>
              <a:rPr lang="en-GB" sz="1500" b="1" noProof="0">
                <a:solidFill>
                  <a:schemeClr val="accent2">
                    <a:lumMod val="50000"/>
                  </a:schemeClr>
                </a:solidFill>
              </a:rPr>
            </a:br>
            <a:r>
              <a:rPr lang="en-GB" sz="1500" b="1" noProof="0">
                <a:solidFill>
                  <a:schemeClr val="accent2">
                    <a:lumMod val="50000"/>
                  </a:schemeClr>
                </a:solidFill>
              </a:rPr>
              <a:t>by region in 2021</a:t>
            </a:r>
            <a:r>
              <a:rPr lang="en-GB" sz="1500" b="1" baseline="30000" noProof="0">
                <a:solidFill>
                  <a:schemeClr val="accent2">
                    <a:lumMod val="50000"/>
                  </a:schemeClr>
                </a:solidFill>
              </a:rPr>
              <a:t>5</a:t>
            </a:r>
          </a:p>
        </p:txBody>
      </p:sp>
      <p:grpSp>
        <p:nvGrpSpPr>
          <p:cNvPr id="31" name="Group 30">
            <a:extLst>
              <a:ext uri="{FF2B5EF4-FFF2-40B4-BE49-F238E27FC236}">
                <a16:creationId xmlns:a16="http://schemas.microsoft.com/office/drawing/2014/main" id="{EC9806E9-447E-6483-2AB3-35DF8AB9FDB0}"/>
              </a:ext>
            </a:extLst>
          </p:cNvPr>
          <p:cNvGrpSpPr/>
          <p:nvPr/>
        </p:nvGrpSpPr>
        <p:grpSpPr>
          <a:xfrm>
            <a:off x="6311900" y="2280693"/>
            <a:ext cx="5289994" cy="2834879"/>
            <a:chOff x="6425080" y="2445360"/>
            <a:chExt cx="5084804" cy="2724919"/>
          </a:xfrm>
        </p:grpSpPr>
        <p:pic>
          <p:nvPicPr>
            <p:cNvPr id="19" name="Picture 18">
              <a:extLst>
                <a:ext uri="{FF2B5EF4-FFF2-40B4-BE49-F238E27FC236}">
                  <a16:creationId xmlns:a16="http://schemas.microsoft.com/office/drawing/2014/main" id="{5ED2587A-482B-ECC1-76FC-7A6987035737}"/>
                </a:ext>
              </a:extLst>
            </p:cNvPr>
            <p:cNvPicPr>
              <a:picLocks noChangeAspect="1"/>
            </p:cNvPicPr>
            <p:nvPr/>
          </p:nvPicPr>
          <p:blipFill>
            <a:blip r:embed="rId4"/>
            <a:stretch>
              <a:fillRect/>
            </a:stretch>
          </p:blipFill>
          <p:spPr>
            <a:xfrm>
              <a:off x="6425080" y="2445360"/>
              <a:ext cx="5084804" cy="2609172"/>
            </a:xfrm>
            <a:prstGeom prst="rect">
              <a:avLst/>
            </a:prstGeom>
          </p:spPr>
        </p:pic>
        <p:sp>
          <p:nvSpPr>
            <p:cNvPr id="30" name="Oval 29">
              <a:extLst>
                <a:ext uri="{FF2B5EF4-FFF2-40B4-BE49-F238E27FC236}">
                  <a16:creationId xmlns:a16="http://schemas.microsoft.com/office/drawing/2014/main" id="{FAB5FB61-80CA-F285-31E7-80727F2BE7B7}"/>
                </a:ext>
              </a:extLst>
            </p:cNvPr>
            <p:cNvSpPr/>
            <p:nvPr/>
          </p:nvSpPr>
          <p:spPr>
            <a:xfrm>
              <a:off x="8540749" y="4584700"/>
              <a:ext cx="1127125" cy="585579"/>
            </a:xfrm>
            <a:prstGeom prst="ellipse">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3" name="TextBox 7">
            <a:extLst>
              <a:ext uri="{FF2B5EF4-FFF2-40B4-BE49-F238E27FC236}">
                <a16:creationId xmlns:a16="http://schemas.microsoft.com/office/drawing/2014/main" id="{ADC76DD3-6D9B-CCD5-87AC-EE1ECDA70B49}"/>
              </a:ext>
            </a:extLst>
          </p:cNvPr>
          <p:cNvSpPr txBox="1"/>
          <p:nvPr/>
        </p:nvSpPr>
        <p:spPr>
          <a:xfrm>
            <a:off x="6311901" y="5339166"/>
            <a:ext cx="5340350" cy="507831"/>
          </a:xfrm>
          <a:prstGeom prst="rect">
            <a:avLst/>
          </a:prstGeom>
          <a:noFill/>
        </p:spPr>
        <p:txBody>
          <a:bodyPr wrap="square">
            <a:spAutoFit/>
          </a:bodyPr>
          <a:lstStyle/>
          <a:p>
            <a:pPr fontAlgn="base"/>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‘Results of the global burden of disease study for schizophrenia: trends from 1990 to 2021 and projections to 2050’ by Zhan et al., used under CC-BY-4.0. This work is licensed under Creative Commons license CC-BY-SA by The Lundbeck Foundation.</a:t>
            </a:r>
            <a:endParaRPr lang="en-GB" sz="1200" noProof="0">
              <a:solidFill>
                <a:srgbClr val="3F1A01"/>
              </a:solidFill>
              <a:latin typeface="Times New Roman" panose="02020603050405020304" pitchFamily="18" charset="0"/>
              <a:ea typeface="Times New Roman" panose="02020603050405020304" pitchFamily="18" charset="0"/>
            </a:endParaRPr>
          </a:p>
        </p:txBody>
      </p:sp>
      <p:sp>
        <p:nvSpPr>
          <p:cNvPr id="37" name="Rectangle 36">
            <a:extLst>
              <a:ext uri="{FF2B5EF4-FFF2-40B4-BE49-F238E27FC236}">
                <a16:creationId xmlns:a16="http://schemas.microsoft.com/office/drawing/2014/main" id="{3DF237FC-4C0C-ED2A-0D2E-679871342E11}"/>
              </a:ext>
            </a:extLst>
          </p:cNvPr>
          <p:cNvSpPr/>
          <p:nvPr/>
        </p:nvSpPr>
        <p:spPr>
          <a:xfrm>
            <a:off x="6096000" y="3855751"/>
            <a:ext cx="1564000" cy="1011643"/>
          </a:xfrm>
          <a:prstGeom prst="rect">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5" name="Group 4">
            <a:extLst>
              <a:ext uri="{FF2B5EF4-FFF2-40B4-BE49-F238E27FC236}">
                <a16:creationId xmlns:a16="http://schemas.microsoft.com/office/drawing/2014/main" id="{6722FF2F-F673-AF37-C0D7-4A421CE4A26F}"/>
              </a:ext>
            </a:extLst>
          </p:cNvPr>
          <p:cNvGrpSpPr/>
          <p:nvPr/>
        </p:nvGrpSpPr>
        <p:grpSpPr>
          <a:xfrm>
            <a:off x="6232527" y="3583636"/>
            <a:ext cx="1427473" cy="1689502"/>
            <a:chOff x="6139230" y="3153284"/>
            <a:chExt cx="1427473" cy="1689502"/>
          </a:xfrm>
        </p:grpSpPr>
        <p:grpSp>
          <p:nvGrpSpPr>
            <p:cNvPr id="7" name="Group 6">
              <a:extLst>
                <a:ext uri="{FF2B5EF4-FFF2-40B4-BE49-F238E27FC236}">
                  <a16:creationId xmlns:a16="http://schemas.microsoft.com/office/drawing/2014/main" id="{2B8C6206-299D-8B56-E468-C7FA750F5058}"/>
                </a:ext>
              </a:extLst>
            </p:cNvPr>
            <p:cNvGrpSpPr/>
            <p:nvPr/>
          </p:nvGrpSpPr>
          <p:grpSpPr>
            <a:xfrm>
              <a:off x="6287916" y="3621334"/>
              <a:ext cx="781671" cy="157599"/>
              <a:chOff x="8334482" y="4278074"/>
              <a:chExt cx="965468" cy="194656"/>
            </a:xfrm>
          </p:grpSpPr>
          <p:sp>
            <p:nvSpPr>
              <p:cNvPr id="35" name="Rectangle 34">
                <a:extLst>
                  <a:ext uri="{FF2B5EF4-FFF2-40B4-BE49-F238E27FC236}">
                    <a16:creationId xmlns:a16="http://schemas.microsoft.com/office/drawing/2014/main" id="{000E35E4-6CA2-58BF-6357-DB854E3C987F}"/>
                  </a:ext>
                </a:extLst>
              </p:cNvPr>
              <p:cNvSpPr/>
              <p:nvPr/>
            </p:nvSpPr>
            <p:spPr>
              <a:xfrm>
                <a:off x="8334482" y="4287719"/>
                <a:ext cx="176784" cy="182464"/>
              </a:xfrm>
              <a:prstGeom prst="rect">
                <a:avLst/>
              </a:prstGeom>
              <a:solidFill>
                <a:srgbClr val="7FC9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6" name="Rectangle 35">
                <a:extLst>
                  <a:ext uri="{FF2B5EF4-FFF2-40B4-BE49-F238E27FC236}">
                    <a16:creationId xmlns:a16="http://schemas.microsoft.com/office/drawing/2014/main" id="{F7D16761-9E96-C91B-9922-C7AED93454D9}"/>
                  </a:ext>
                </a:extLst>
              </p:cNvPr>
              <p:cNvSpPr/>
              <p:nvPr/>
            </p:nvSpPr>
            <p:spPr>
              <a:xfrm>
                <a:off x="8549034" y="4278074"/>
                <a:ext cx="750916"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&lt;143.82</a:t>
                </a:r>
              </a:p>
            </p:txBody>
          </p:sp>
        </p:grpSp>
        <p:grpSp>
          <p:nvGrpSpPr>
            <p:cNvPr id="9" name="Group 8">
              <a:extLst>
                <a:ext uri="{FF2B5EF4-FFF2-40B4-BE49-F238E27FC236}">
                  <a16:creationId xmlns:a16="http://schemas.microsoft.com/office/drawing/2014/main" id="{4AB7DCCF-B885-FD97-68ED-5F9633663203}"/>
                </a:ext>
              </a:extLst>
            </p:cNvPr>
            <p:cNvGrpSpPr/>
            <p:nvPr/>
          </p:nvGrpSpPr>
          <p:grpSpPr>
            <a:xfrm>
              <a:off x="6287917" y="3834108"/>
              <a:ext cx="1278786" cy="155537"/>
              <a:chOff x="8334482" y="4511414"/>
              <a:chExt cx="1579472" cy="192109"/>
            </a:xfrm>
          </p:grpSpPr>
          <p:sp>
            <p:nvSpPr>
              <p:cNvPr id="33" name="Rectangle 32">
                <a:extLst>
                  <a:ext uri="{FF2B5EF4-FFF2-40B4-BE49-F238E27FC236}">
                    <a16:creationId xmlns:a16="http://schemas.microsoft.com/office/drawing/2014/main" id="{09D41907-F2EC-8C2D-E648-553DCF93E7CD}"/>
                  </a:ext>
                </a:extLst>
              </p:cNvPr>
              <p:cNvSpPr/>
              <p:nvPr/>
            </p:nvSpPr>
            <p:spPr>
              <a:xfrm>
                <a:off x="8334482" y="4521059"/>
                <a:ext cx="176784" cy="182464"/>
              </a:xfrm>
              <a:prstGeom prst="rect">
                <a:avLst/>
              </a:prstGeom>
              <a:solidFill>
                <a:srgbClr val="FDC086"/>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4" name="Rectangle 33">
                <a:extLst>
                  <a:ext uri="{FF2B5EF4-FFF2-40B4-BE49-F238E27FC236}">
                    <a16:creationId xmlns:a16="http://schemas.microsoft.com/office/drawing/2014/main" id="{E801EC50-91DE-2FBC-56F9-7F3755B0F2C7}"/>
                  </a:ext>
                </a:extLst>
              </p:cNvPr>
              <p:cNvSpPr/>
              <p:nvPr/>
            </p:nvSpPr>
            <p:spPr>
              <a:xfrm>
                <a:off x="8549033" y="4511414"/>
                <a:ext cx="1364921" cy="182465"/>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143.82 to &lt;157.99</a:t>
                </a:r>
              </a:p>
            </p:txBody>
          </p:sp>
        </p:grpSp>
        <p:grpSp>
          <p:nvGrpSpPr>
            <p:cNvPr id="10" name="Group 9">
              <a:extLst>
                <a:ext uri="{FF2B5EF4-FFF2-40B4-BE49-F238E27FC236}">
                  <a16:creationId xmlns:a16="http://schemas.microsoft.com/office/drawing/2014/main" id="{78B0F0A1-5E72-0995-9C8C-11A2F3A93DD3}"/>
                </a:ext>
              </a:extLst>
            </p:cNvPr>
            <p:cNvGrpSpPr/>
            <p:nvPr/>
          </p:nvGrpSpPr>
          <p:grpSpPr>
            <a:xfrm>
              <a:off x="6287915" y="4472418"/>
              <a:ext cx="1242273" cy="157599"/>
              <a:chOff x="8334482" y="5228808"/>
              <a:chExt cx="1534374" cy="194656"/>
            </a:xfrm>
          </p:grpSpPr>
          <p:sp>
            <p:nvSpPr>
              <p:cNvPr id="29" name="Rectangle 28">
                <a:extLst>
                  <a:ext uri="{FF2B5EF4-FFF2-40B4-BE49-F238E27FC236}">
                    <a16:creationId xmlns:a16="http://schemas.microsoft.com/office/drawing/2014/main" id="{7C376B95-0388-EA47-2601-45C3113C104C}"/>
                  </a:ext>
                </a:extLst>
              </p:cNvPr>
              <p:cNvSpPr/>
              <p:nvPr/>
            </p:nvSpPr>
            <p:spPr>
              <a:xfrm>
                <a:off x="8334482" y="5238454"/>
                <a:ext cx="176785" cy="182464"/>
              </a:xfrm>
              <a:prstGeom prst="rect">
                <a:avLst/>
              </a:prstGeom>
              <a:solidFill>
                <a:srgbClr val="F0027F"/>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2" name="Rectangle 31">
                <a:extLst>
                  <a:ext uri="{FF2B5EF4-FFF2-40B4-BE49-F238E27FC236}">
                    <a16:creationId xmlns:a16="http://schemas.microsoft.com/office/drawing/2014/main" id="{8EDE7F90-F17F-3014-2F5E-955A03AC9B38}"/>
                  </a:ext>
                </a:extLst>
              </p:cNvPr>
              <p:cNvSpPr/>
              <p:nvPr/>
            </p:nvSpPr>
            <p:spPr>
              <a:xfrm>
                <a:off x="8549033" y="5228808"/>
                <a:ext cx="1319823"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184.22 to &lt;187.66</a:t>
                </a:r>
              </a:p>
            </p:txBody>
          </p:sp>
        </p:grpSp>
        <p:grpSp>
          <p:nvGrpSpPr>
            <p:cNvPr id="11" name="Group 10">
              <a:extLst>
                <a:ext uri="{FF2B5EF4-FFF2-40B4-BE49-F238E27FC236}">
                  <a16:creationId xmlns:a16="http://schemas.microsoft.com/office/drawing/2014/main" id="{87B4C027-2CA8-2BFA-FE2C-B66313659A06}"/>
                </a:ext>
              </a:extLst>
            </p:cNvPr>
            <p:cNvGrpSpPr/>
            <p:nvPr/>
          </p:nvGrpSpPr>
          <p:grpSpPr>
            <a:xfrm>
              <a:off x="6287916" y="4685187"/>
              <a:ext cx="1181862" cy="157599"/>
              <a:chOff x="8334482" y="5228808"/>
              <a:chExt cx="1459758" cy="194656"/>
            </a:xfrm>
          </p:grpSpPr>
          <p:sp>
            <p:nvSpPr>
              <p:cNvPr id="27" name="Rectangle 26">
                <a:extLst>
                  <a:ext uri="{FF2B5EF4-FFF2-40B4-BE49-F238E27FC236}">
                    <a16:creationId xmlns:a16="http://schemas.microsoft.com/office/drawing/2014/main" id="{66DF6111-A634-8515-2A3C-A99BCE2B9648}"/>
                  </a:ext>
                </a:extLst>
              </p:cNvPr>
              <p:cNvSpPr/>
              <p:nvPr/>
            </p:nvSpPr>
            <p:spPr>
              <a:xfrm>
                <a:off x="8334482" y="5238455"/>
                <a:ext cx="176785" cy="182464"/>
              </a:xfrm>
              <a:prstGeom prst="rect">
                <a:avLst/>
              </a:prstGeom>
              <a:solidFill>
                <a:srgbClr val="BF5B17"/>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28" name="Rectangle 27">
                <a:extLst>
                  <a:ext uri="{FF2B5EF4-FFF2-40B4-BE49-F238E27FC236}">
                    <a16:creationId xmlns:a16="http://schemas.microsoft.com/office/drawing/2014/main" id="{FB6401A7-A7E3-DAD2-C5AA-BBC47C0EE3C9}"/>
                  </a:ext>
                </a:extLst>
              </p:cNvPr>
              <p:cNvSpPr/>
              <p:nvPr/>
            </p:nvSpPr>
            <p:spPr>
              <a:xfrm>
                <a:off x="8549034" y="5228808"/>
                <a:ext cx="1245206"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≥187.66</a:t>
                </a:r>
              </a:p>
            </p:txBody>
          </p:sp>
        </p:grpSp>
        <p:grpSp>
          <p:nvGrpSpPr>
            <p:cNvPr id="12" name="Group 11">
              <a:extLst>
                <a:ext uri="{FF2B5EF4-FFF2-40B4-BE49-F238E27FC236}">
                  <a16:creationId xmlns:a16="http://schemas.microsoft.com/office/drawing/2014/main" id="{EBC90289-5396-4D06-6B24-931781DF5B6C}"/>
                </a:ext>
              </a:extLst>
            </p:cNvPr>
            <p:cNvGrpSpPr/>
            <p:nvPr/>
          </p:nvGrpSpPr>
          <p:grpSpPr>
            <a:xfrm>
              <a:off x="6277512" y="3408563"/>
              <a:ext cx="1192267" cy="157599"/>
              <a:chOff x="6277512" y="3357773"/>
              <a:chExt cx="1192267" cy="157599"/>
            </a:xfrm>
          </p:grpSpPr>
          <p:sp>
            <p:nvSpPr>
              <p:cNvPr id="25" name="Rectangle 24">
                <a:extLst>
                  <a:ext uri="{FF2B5EF4-FFF2-40B4-BE49-F238E27FC236}">
                    <a16:creationId xmlns:a16="http://schemas.microsoft.com/office/drawing/2014/main" id="{55943AD1-C3BF-53C7-C58E-3EC2985DC321}"/>
                  </a:ext>
                </a:extLst>
              </p:cNvPr>
              <p:cNvSpPr/>
              <p:nvPr/>
            </p:nvSpPr>
            <p:spPr>
              <a:xfrm>
                <a:off x="6277512" y="3365583"/>
                <a:ext cx="143129" cy="147728"/>
              </a:xfrm>
              <a:prstGeom prst="rect">
                <a:avLst/>
              </a:prstGeom>
              <a:solidFill>
                <a:srgbClr val="BEAED4"/>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26" name="Rectangle 25">
                <a:extLst>
                  <a:ext uri="{FF2B5EF4-FFF2-40B4-BE49-F238E27FC236}">
                    <a16:creationId xmlns:a16="http://schemas.microsoft.com/office/drawing/2014/main" id="{379D7492-3969-F59B-AE8F-15DCD7EFD664}"/>
                  </a:ext>
                </a:extLst>
              </p:cNvPr>
              <p:cNvSpPr/>
              <p:nvPr/>
            </p:nvSpPr>
            <p:spPr>
              <a:xfrm>
                <a:off x="6451219" y="3357773"/>
                <a:ext cx="1018560"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134.96 to &lt;143.82</a:t>
                </a:r>
              </a:p>
            </p:txBody>
          </p:sp>
        </p:grpSp>
        <p:sp>
          <p:nvSpPr>
            <p:cNvPr id="13" name="Rectangle 12">
              <a:extLst>
                <a:ext uri="{FF2B5EF4-FFF2-40B4-BE49-F238E27FC236}">
                  <a16:creationId xmlns:a16="http://schemas.microsoft.com/office/drawing/2014/main" id="{366DBC64-C535-C79F-64FB-4574EE8BD9DD}"/>
                </a:ext>
              </a:extLst>
            </p:cNvPr>
            <p:cNvSpPr/>
            <p:nvPr/>
          </p:nvSpPr>
          <p:spPr>
            <a:xfrm>
              <a:off x="6139230" y="3153284"/>
              <a:ext cx="930356" cy="215347"/>
            </a:xfrm>
            <a:prstGeom prst="rect">
              <a:avLst/>
            </a:prstGeom>
            <a:solidFill>
              <a:schemeClr val="bg1"/>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1" noProof="0">
                  <a:solidFill>
                    <a:sysClr val="windowText" lastClr="000000"/>
                  </a:solidFill>
                </a:rPr>
                <a:t>ASDR </a:t>
              </a:r>
              <a:br>
                <a:rPr lang="en-GB" sz="800" b="1" noProof="0">
                  <a:solidFill>
                    <a:sysClr val="windowText" lastClr="000000"/>
                  </a:solidFill>
                </a:rPr>
              </a:br>
              <a:r>
                <a:rPr lang="en-GB" sz="800" b="1" noProof="0">
                  <a:solidFill>
                    <a:sysClr val="windowText" lastClr="000000"/>
                  </a:solidFill>
                </a:rPr>
                <a:t>(per 100,000)</a:t>
              </a:r>
            </a:p>
          </p:txBody>
        </p:sp>
        <p:grpSp>
          <p:nvGrpSpPr>
            <p:cNvPr id="14" name="Group 13">
              <a:extLst>
                <a:ext uri="{FF2B5EF4-FFF2-40B4-BE49-F238E27FC236}">
                  <a16:creationId xmlns:a16="http://schemas.microsoft.com/office/drawing/2014/main" id="{3D52BA16-4F98-7A67-F34F-F62F83AC2BAE}"/>
                </a:ext>
              </a:extLst>
            </p:cNvPr>
            <p:cNvGrpSpPr/>
            <p:nvPr/>
          </p:nvGrpSpPr>
          <p:grpSpPr>
            <a:xfrm>
              <a:off x="6287916" y="4046876"/>
              <a:ext cx="1192267" cy="157599"/>
              <a:chOff x="6915364" y="4495456"/>
              <a:chExt cx="1472610" cy="194656"/>
            </a:xfrm>
          </p:grpSpPr>
          <p:sp>
            <p:nvSpPr>
              <p:cNvPr id="22" name="Rectangle 21">
                <a:extLst>
                  <a:ext uri="{FF2B5EF4-FFF2-40B4-BE49-F238E27FC236}">
                    <a16:creationId xmlns:a16="http://schemas.microsoft.com/office/drawing/2014/main" id="{15F6EBB1-8839-5787-4B0A-1CFCFFBB6BDA}"/>
                  </a:ext>
                </a:extLst>
              </p:cNvPr>
              <p:cNvSpPr/>
              <p:nvPr/>
            </p:nvSpPr>
            <p:spPr>
              <a:xfrm>
                <a:off x="6915364" y="4505102"/>
                <a:ext cx="176783" cy="182464"/>
              </a:xfrm>
              <a:prstGeom prst="rect">
                <a:avLst/>
              </a:prstGeom>
              <a:solidFill>
                <a:srgbClr val="FFFF99"/>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24" name="Rectangle 23">
                <a:extLst>
                  <a:ext uri="{FF2B5EF4-FFF2-40B4-BE49-F238E27FC236}">
                    <a16:creationId xmlns:a16="http://schemas.microsoft.com/office/drawing/2014/main" id="{6D97EFF1-0A06-0199-7AE4-A89D681B3BED}"/>
                  </a:ext>
                </a:extLst>
              </p:cNvPr>
              <p:cNvSpPr/>
              <p:nvPr/>
            </p:nvSpPr>
            <p:spPr>
              <a:xfrm>
                <a:off x="7129917" y="4495456"/>
                <a:ext cx="1258057"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157.99 to &lt;175.28</a:t>
                </a:r>
              </a:p>
            </p:txBody>
          </p:sp>
        </p:grpSp>
        <p:grpSp>
          <p:nvGrpSpPr>
            <p:cNvPr id="15" name="Group 14">
              <a:extLst>
                <a:ext uri="{FF2B5EF4-FFF2-40B4-BE49-F238E27FC236}">
                  <a16:creationId xmlns:a16="http://schemas.microsoft.com/office/drawing/2014/main" id="{C050F0CB-64CB-3056-6578-77DB0F118437}"/>
                </a:ext>
              </a:extLst>
            </p:cNvPr>
            <p:cNvGrpSpPr/>
            <p:nvPr/>
          </p:nvGrpSpPr>
          <p:grpSpPr>
            <a:xfrm>
              <a:off x="6287921" y="4259647"/>
              <a:ext cx="1192262" cy="157599"/>
              <a:chOff x="6915371" y="4511501"/>
              <a:chExt cx="1472603" cy="194656"/>
            </a:xfrm>
          </p:grpSpPr>
          <p:sp>
            <p:nvSpPr>
              <p:cNvPr id="17" name="Rectangle 16">
                <a:extLst>
                  <a:ext uri="{FF2B5EF4-FFF2-40B4-BE49-F238E27FC236}">
                    <a16:creationId xmlns:a16="http://schemas.microsoft.com/office/drawing/2014/main" id="{ED18AD4F-BFEE-2459-5541-5FB074969BA0}"/>
                  </a:ext>
                </a:extLst>
              </p:cNvPr>
              <p:cNvSpPr/>
              <p:nvPr/>
            </p:nvSpPr>
            <p:spPr>
              <a:xfrm>
                <a:off x="6915371" y="4521145"/>
                <a:ext cx="176783" cy="182464"/>
              </a:xfrm>
              <a:prstGeom prst="rect">
                <a:avLst/>
              </a:prstGeom>
              <a:solidFill>
                <a:srgbClr val="386CB0"/>
              </a:solid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21" name="Rectangle 20">
                <a:extLst>
                  <a:ext uri="{FF2B5EF4-FFF2-40B4-BE49-F238E27FC236}">
                    <a16:creationId xmlns:a16="http://schemas.microsoft.com/office/drawing/2014/main" id="{EBAAB61E-C4EE-DEF4-D7FB-3B627C9B647A}"/>
                  </a:ext>
                </a:extLst>
              </p:cNvPr>
              <p:cNvSpPr/>
              <p:nvPr/>
            </p:nvSpPr>
            <p:spPr>
              <a:xfrm>
                <a:off x="7129919" y="4511501"/>
                <a:ext cx="1258055"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175.28 to &lt;184.22</a:t>
                </a:r>
              </a:p>
            </p:txBody>
          </p:sp>
        </p:grpSp>
      </p:grpSp>
    </p:spTree>
    <p:custDataLst>
      <p:tags r:id="rId1"/>
    </p:custDataLst>
    <p:extLst>
      <p:ext uri="{BB962C8B-B14F-4D97-AF65-F5344CB8AC3E}">
        <p14:creationId xmlns:p14="http://schemas.microsoft.com/office/powerpoint/2010/main" val="9111776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9050">
          <a:solidFill>
            <a:schemeClr val="accent5"/>
          </a:solidFill>
          <a:headEnd type="triangle"/>
          <a:tailEnd type="triangle"/>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70a1678-d5f9-449f-87bd-9bff089b519d">
      <Terms xmlns="http://schemas.microsoft.com/office/infopath/2007/PartnerControls"/>
    </lcf76f155ced4ddcb4097134ff3c332f>
    <TaxCatchAll xmlns="79fc3bf6-b849-4d69-9168-f1484ee4dfd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08562aa6-c0ad-4fb9-8a82-15409d3a28b4"/>
    <ds:schemaRef ds:uri="28627d7c-4416-4bc1-86cf-ca6c3a42a8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70a1678-d5f9-449f-87bd-9bff089b519d"/>
    <ds:schemaRef ds:uri="79fc3bf6-b849-4d69-9168-f1484ee4dfd9"/>
  </ds:schemaRefs>
</ds:datastoreItem>
</file>

<file path=customXml/itemProps2.xml><?xml version="1.0" encoding="utf-8"?>
<ds:datastoreItem xmlns:ds="http://schemas.openxmlformats.org/officeDocument/2006/customXml" ds:itemID="{14C56408-204D-4EBD-AE0B-9271093406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0a1678-d5f9-449f-87bd-9bff089b519d"/>
    <ds:schemaRef ds:uri="79fc3bf6-b849-4d69-9168-f1484ee4d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TotalTime>
  <Words>15288</Words>
  <Application>Microsoft Office PowerPoint</Application>
  <PresentationFormat>Widescreen</PresentationFormat>
  <Paragraphs>1556</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Aptos</vt:lpstr>
      <vt:lpstr>Arial</vt:lpstr>
      <vt:lpstr>Calibri</vt:lpstr>
      <vt:lpstr>Century</vt:lpstr>
      <vt:lpstr>Times New Roman</vt:lpstr>
      <vt:lpstr>Neurotorium - PowerPoint-Skabelon - 2022-01-28</vt:lpstr>
      <vt:lpstr>PowerPoint Presentation</vt:lpstr>
      <vt:lpstr>Global epidemiology of schizophrenia</vt:lpstr>
      <vt:lpstr>Global prevalence and incidence of schizophrenia</vt:lpstr>
      <vt:lpstr>Prevalence and incidence of schizophrenia by region</vt:lpstr>
      <vt:lpstr>Prevalence and incidence of schizophrenia over time and by sociodemographic index</vt:lpstr>
      <vt:lpstr>Prevalence and incidence of schizophrenia by sex</vt:lpstr>
      <vt:lpstr>Prevalence and incidence of schizophrenia by age</vt:lpstr>
      <vt:lpstr>Global burden of schizophrenia</vt:lpstr>
      <vt:lpstr>Global burden of disability due to schizophrenia</vt:lpstr>
      <vt:lpstr>Schizophrenia burden by region</vt:lpstr>
      <vt:lpstr>Schizophrenia burden by sex</vt:lpstr>
      <vt:lpstr>Age patterns in the disability burden of schizophrenia</vt:lpstr>
      <vt:lpstr>Disability burden due to schizophrenia over time and by SDI</vt:lpstr>
      <vt:lpstr>Mortality in schizophrenia</vt:lpstr>
      <vt:lpstr>Life expectancy in schizophrenia</vt:lpstr>
      <vt:lpstr>Life expectancy in schizophrenia, by region</vt:lpstr>
      <vt:lpstr>Mortality in prevalent and incident schizophrenia</vt:lpstr>
      <vt:lpstr>Other factors affecting mortality in schizophrenia</vt:lpstr>
      <vt:lpstr>The antipsychotic paradox and mortality risk in schizophrenia</vt:lpstr>
      <vt:lpstr>Economic burden of schizophrenia</vt:lpstr>
      <vt:lpstr>Direct and indirect costs associated with schizophrenia </vt:lpstr>
      <vt:lpstr>Distribution of direct and indirect costs of schizophrenia </vt:lpstr>
      <vt:lpstr>Regional differences in the costs of schizophrenia</vt:lpstr>
      <vt:lpstr>Humanistic burden of schizophrenia</vt:lpstr>
      <vt:lpstr>The humanistic burden of schizophrenia</vt:lpstr>
      <vt:lpstr>Health, family, social, and stigma-related burden in schizophrenia</vt:lpstr>
      <vt:lpstr>Occupation, justice, and housing burden, and emotional experiences</vt:lpstr>
      <vt:lpstr>Employment status in schizophrenia</vt:lpstr>
      <vt:lpstr>Employment status rates before and after first-episode psychosis </vt:lpstr>
      <vt:lpstr>Employment rates across regions, decades, follow-up, settings, and other factors </vt:lpstr>
      <vt:lpstr>Risk and protective factors for schizophrenia onset and disease course</vt:lpstr>
      <vt:lpstr>Risk factors and population attributable fraction for schizophrenia</vt:lpstr>
      <vt:lpstr>Costs associated with the negative symptoms of schizophrenia</vt:lpstr>
      <vt:lpstr>Costs associated with the cognitive symptoms of schizophrenia</vt:lpstr>
      <vt:lpstr>Comorbidities and other factors are associated with a higher burden</vt:lpstr>
      <vt:lpstr>Comorbidities and other factors are associated with a higher burden</vt:lpstr>
      <vt:lpstr>Evidence-based treatments reduce costs and burden in schizophrenia</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3</cp:revision>
  <dcterms:created xsi:type="dcterms:W3CDTF">2026-02-02T13:01:55Z</dcterms:created>
  <dcterms:modified xsi:type="dcterms:W3CDTF">2026-07-30T09:27:18Z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y fmtid="{D5CDD505-2E9C-101B-9397-08002B2CF9AE}" pid="4" name="ArticulateGUID">
    <vt:lpwstr>5E388557-2AE2-428E-AA6E-C72C8BEFBDF4</vt:lpwstr>
  </property>
  <property fmtid="{D5CDD505-2E9C-101B-9397-08002B2CF9AE}" pid="5" name="ArticulatePath">
    <vt:lpwstr>https://primemedica.sharepoint.com/sites/LundbeckFoundation/Shared Documents/General/Lundbeck Foundation/SCZ theme deck updates/2_Epidemiology-Burden/D2 (studio)/SCZ_Epidemiology &amp; Burden_D0.2 13Apr26_v1</vt:lpwstr>
  </property>
</Properties>
</file>