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68" r:id="rId5"/>
  </p:sldIdLst>
  <p:sldSz cx="12192000" cy="6858000"/>
  <p:notesSz cx="6797675" cy="9929813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8" userDrawn="1">
          <p15:clr>
            <a:srgbClr val="A4A3A4"/>
          </p15:clr>
        </p15:guide>
        <p15:guide id="2" pos="3830" userDrawn="1">
          <p15:clr>
            <a:srgbClr val="A4A3A4"/>
          </p15:clr>
        </p15:guide>
        <p15:guide id="3" orient="horz" pos="42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123D0B-7B15-8241-114F-0F509F9C0883}" name="Jerry Huang" initials="JH" userId="S::jerry.huang@primeglobalpeople.com::47175e71-6f0f-4bf1-922a-f2da50266449" providerId="AD"/>
  <p188:author id="{7200DB5C-181B-713E-D95A-FCC30802ADB3}" name="Lucy Helas" initials="" userId="S::lucy.helas@primeglobalpeople.com::ddfafa0a-b6b5-4bdd-b86f-ac994cb89b8b" providerId="AD"/>
  <p188:author id="{C07A505D-5E7E-6BEB-4195-801D42364FA7}" name="Ceren Akdeniz Vogt" initials="CA" userId="S::cak@lundbeckfonden.com::6291f9b8-8487-4396-8769-615d243e0f4b" providerId="AD"/>
  <p188:author id="{ADE37966-333E-8291-1ACB-8B19D2CDD2BF}" name="Jess Fawcett" initials="JF" userId="Jess Fawcett" providerId="None"/>
  <p188:author id="{F5456967-F741-A654-320C-431971991AEE}" name="Emma Bone" initials="EB" userId="Emma Bone" providerId="None"/>
  <p188:author id="{F748F99F-CA20-F231-7E95-A58759BCCA69}" name="Marco Solmi" initials="MS" userId="16471aee42b87e67" providerId="Windows Live"/>
  <p188:author id="{94C370A1-4AED-0C13-4D86-49DFA89BCE0B}" name="Prime" initials="P" userId="Prime" providerId="None"/>
  <p188:author id="{8EBDF5A9-C4BC-A8A8-CDF6-CD616BF5A6CC}" name="Lucy Helas" initials="LH" userId="Lucy Helas" providerId="None"/>
  <p188:author id="{3EAC8EB7-4CC7-A5D1-7863-C77B3332D2E6}" name="Prime – Senior Medical Writer" initials="SMW" userId="Prime – Senior Medical Writer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08570DE8-E322-79A5-B3DE-BB47867C02E7}" name="Louise Martin" initials="LM" userId="S::louise.martin@primeglobalpeople.com::4fcac71d-3899-4a5b-ba16-0351c4500b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3F1A01"/>
    <a:srgbClr val="99B3A8"/>
    <a:srgbClr val="1A1A17"/>
    <a:srgbClr val="4472C4"/>
    <a:srgbClr val="B4C7E7"/>
    <a:srgbClr val="0D76BF"/>
    <a:srgbClr val="B7CCEA"/>
    <a:srgbClr val="7CA3D6"/>
    <a:srgbClr val="C1C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03" autoAdjust="0"/>
  </p:normalViewPr>
  <p:slideViewPr>
    <p:cSldViewPr snapToGrid="0">
      <p:cViewPr varScale="1">
        <p:scale>
          <a:sx n="83" d="100"/>
          <a:sy n="83" d="100"/>
        </p:scale>
        <p:origin x="1032" y="78"/>
      </p:cViewPr>
      <p:guideLst>
        <p:guide orient="horz" pos="3158"/>
        <p:guide pos="3830"/>
        <p:guide orient="horz" pos="422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11" d="100"/>
          <a:sy n="111" d="100"/>
        </p:scale>
        <p:origin x="5028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8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D87E0-BCEF-C1FE-6B88-4EFE79D23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8C8822-87DB-DF51-38DC-486A480E6E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E166C8-CB58-E71D-F6F6-D3891F76AE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600" indent="-228600">
              <a:buAutoNum type="arabicPeriod"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Solmi M, Seitidis G, Mavridis D, et al. Incidence, prevalence, and global burden of schizophrenia - data, with critical appraisal, from the Global Burden of Disease (GBD) 2019. Mol Psychiatry 2023; 28: 5319–5327.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Zhan Z, Wang J, Shen T, et al. Results of the global burden of disease study for schizophrenia: trends from 1990 to 2021 and projections to 2050. Front Psychiatry 2025; 16: 1629032.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 X, Wei N, Song J, et al. The global burden of schizophrenia and the impact of urbanization during 1990-2019: an analysis of the global burden of disease study 2019. Environ Res 2023; 232:116305. </a:t>
            </a:r>
          </a:p>
          <a:p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C5C-AD50-1198-89E3-86A990F1FC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500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GB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49" userDrawn="1">
          <p15:clr>
            <a:srgbClr val="F26B43"/>
          </p15:clr>
        </p15:guide>
        <p15:guide id="15" pos="3976" userDrawn="1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4B4FE-154A-A8F8-5587-2F5237C52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1E93634-ECD0-459C-8B1B-F1BC692F43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noProof="0"/>
              <a:t>Schizophrenia – Epidemiology and burden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CEC71451-C1C5-9BF1-AA23-BE9FBB3F3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Schizophrenia burden by region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4825C9-2124-8022-F77B-80D2181DDE2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6803117" cy="619200"/>
          </a:xfrm>
        </p:spPr>
        <p:txBody>
          <a:bodyPr/>
          <a:lstStyle/>
          <a:p>
            <a:r>
              <a:rPr lang="en-GB" noProof="0"/>
              <a:t>ASDR=age-standardized disability rate; DALY=disability-adjusted life year; GBD=Global Burden of Disease; SDI=sociodemographic index; UI=uncertainly interval</a:t>
            </a:r>
          </a:p>
          <a:p>
            <a:r>
              <a:rPr lang="en-GB" noProof="0"/>
              <a:t>1. Solmi et al. Mol Psychiatry 2023;28:5319–5327; 2. Zhan et al Front Psychiatry 2025;16:1629032; 3. Li et al. Environ Res 2023;232:116305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FDF2DEE-0B63-F783-F329-8DDCC0B704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668398"/>
              </p:ext>
            </p:extLst>
          </p:nvPr>
        </p:nvGraphicFramePr>
        <p:xfrm>
          <a:off x="539749" y="1846729"/>
          <a:ext cx="5418931" cy="3138189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1250951">
                  <a:extLst>
                    <a:ext uri="{9D8B030D-6E8A-4147-A177-3AD203B41FA5}">
                      <a16:colId xmlns:a16="http://schemas.microsoft.com/office/drawing/2014/main" val="796413520"/>
                    </a:ext>
                  </a:extLst>
                </a:gridCol>
                <a:gridCol w="2083990">
                  <a:extLst>
                    <a:ext uri="{9D8B030D-6E8A-4147-A177-3AD203B41FA5}">
                      <a16:colId xmlns:a16="http://schemas.microsoft.com/office/drawing/2014/main" val="546986024"/>
                    </a:ext>
                  </a:extLst>
                </a:gridCol>
                <a:gridCol w="2083990">
                  <a:extLst>
                    <a:ext uri="{9D8B030D-6E8A-4147-A177-3AD203B41FA5}">
                      <a16:colId xmlns:a16="http://schemas.microsoft.com/office/drawing/2014/main" val="3781591556"/>
                    </a:ext>
                  </a:extLst>
                </a:gridCol>
              </a:tblGrid>
              <a:tr h="278534">
                <a:tc>
                  <a:txBody>
                    <a:bodyPr/>
                    <a:lstStyle/>
                    <a:p>
                      <a:pPr marL="0" marR="0" lvl="0" indent="0" algn="l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600" b="1" i="0" u="none" strike="noStrike" kern="1200" cap="none" spc="0" normalizeH="0" baseline="0" noProof="0">
                          <a:solidFill>
                            <a:schemeClr val="lt1">
                              <a:lumMod val="100000"/>
                            </a:schemeClr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SDI regions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600" b="1" i="0" u="none" strike="noStrike" kern="1200" cap="none" spc="0" normalizeH="0" baseline="0" noProof="0">
                          <a:solidFill>
                            <a:schemeClr val="lt1">
                              <a:lumMod val="100000"/>
                            </a:schemeClr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GBD 2019</a:t>
                      </a:r>
                      <a:r>
                        <a:rPr lang="en-GB" sz="1600" b="1" i="0" u="none" strike="noStrike" kern="1200" cap="none" spc="0" normalizeH="0" baseline="30000" noProof="0">
                          <a:solidFill>
                            <a:schemeClr val="lt1">
                              <a:lumMod val="100000"/>
                            </a:schemeClr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1</a:t>
                      </a:r>
                      <a:endParaRPr lang="en-GB" sz="1600" b="1" i="0" u="none" strike="noStrike" kern="1200" cap="none" spc="0" normalizeH="0" baseline="0" noProof="0">
                        <a:solidFill>
                          <a:schemeClr val="lt1">
                            <a:lumMod val="100000"/>
                          </a:schemeClr>
                        </a:solidFill>
                        <a:latin typeface="+mj-lt"/>
                        <a:ea typeface="+mn-ea"/>
                        <a:cs typeface="+mn-cs"/>
                        <a:sym typeface="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600" b="1" i="0" u="none" strike="noStrike" kern="1200" cap="none" spc="0" normalizeH="0" baseline="0" noProof="0">
                          <a:solidFill>
                            <a:schemeClr val="lt1">
                              <a:lumMod val="100000"/>
                            </a:schemeClr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GBD 2021</a:t>
                      </a:r>
                      <a:r>
                        <a:rPr lang="en-GB" sz="1600" b="1" i="0" u="none" strike="noStrike" kern="1200" cap="none" spc="0" normalizeH="0" baseline="30000" noProof="0">
                          <a:solidFill>
                            <a:schemeClr val="lt1">
                              <a:lumMod val="100000"/>
                            </a:schemeClr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2</a:t>
                      </a:r>
                      <a:endParaRPr lang="en-GB" sz="1600" b="1" i="0" u="none" strike="noStrike" kern="1200" cap="none" spc="0" normalizeH="0" baseline="0" noProof="0">
                        <a:solidFill>
                          <a:schemeClr val="lt1">
                            <a:lumMod val="100000"/>
                          </a:schemeClr>
                        </a:solidFill>
                        <a:latin typeface="+mj-lt"/>
                        <a:ea typeface="+mn-ea"/>
                        <a:cs typeface="+mn-cs"/>
                        <a:sym typeface="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912527"/>
                  </a:ext>
                </a:extLst>
              </a:tr>
              <a:tr h="571931">
                <a:tc>
                  <a:txBody>
                    <a:bodyPr/>
                    <a:lstStyle/>
                    <a:p>
                      <a:pPr marL="0" marR="0" lvl="0" indent="0" algn="l" defTabSz="914400" rtl="0" eaLnBrk="1" fontAlgn="auto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600" b="1" i="0" u="none" strike="noStrike" kern="1200" cap="none" spc="0" normalizeH="0" baseline="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High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10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600" b="1" i="0" u="none" strike="noStrike" kern="1200" cap="none" spc="0" normalizeH="0" baseline="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213.4</a:t>
                      </a:r>
                      <a:r>
                        <a:rPr lang="en-GB" sz="1600" b="0" i="0" u="none" strike="noStrike" kern="1200" cap="none" spc="0" normalizeH="0" baseline="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 (155.5, 271.9)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10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600" b="1" noProof="0">
                          <a:solidFill>
                            <a:schemeClr val="tx1"/>
                          </a:solidFill>
                          <a:latin typeface="+mj-lt"/>
                        </a:rPr>
                        <a:t>188.6 </a:t>
                      </a:r>
                      <a:r>
                        <a:rPr lang="en-GB" sz="1600" noProof="0">
                          <a:solidFill>
                            <a:schemeClr val="tx1"/>
                          </a:solidFill>
                          <a:latin typeface="+mj-lt"/>
                        </a:rPr>
                        <a:t>(140.8, 241.8)</a:t>
                      </a:r>
                      <a:endParaRPr lang="en-GB" sz="1600" b="0" i="0" u="none" strike="noStrike" kern="1200" cap="none" spc="0" normalizeH="0" baseline="0" noProof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  <a:sym typeface="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10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469266"/>
                  </a:ext>
                </a:extLst>
              </a:tr>
              <a:tr h="571931">
                <a:tc>
                  <a:txBody>
                    <a:bodyPr/>
                    <a:lstStyle/>
                    <a:p>
                      <a:pPr algn="l" defTabSz="914400"/>
                      <a:r>
                        <a:rPr lang="en-GB" sz="1600" b="1" noProof="0">
                          <a:solidFill>
                            <a:schemeClr val="tx1"/>
                          </a:solidFill>
                          <a:latin typeface="+mj-lt"/>
                        </a:rPr>
                        <a:t>High-middle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i="0" u="none" strike="noStrike" kern="120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194.5</a:t>
                      </a:r>
                      <a:r>
                        <a:rPr lang="en-GB" sz="1600" b="0" i="0" u="none" strike="noStrike" kern="120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(142.6, 244.5)</a:t>
                      </a:r>
                      <a:endParaRPr lang="en-GB" sz="1600" kern="12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lvl="1" algn="ctr" defTabSz="914400" rtl="0" eaLnBrk="1" latinLnBrk="0" hangingPunct="1"/>
                      <a:r>
                        <a:rPr lang="en-GB" sz="1600" b="1" noProof="0">
                          <a:solidFill>
                            <a:schemeClr val="tx1"/>
                          </a:solidFill>
                          <a:latin typeface="+mj-lt"/>
                        </a:rPr>
                        <a:t>185.4</a:t>
                      </a:r>
                      <a:r>
                        <a:rPr lang="en-GB" sz="1600" noProof="0">
                          <a:solidFill>
                            <a:schemeClr val="tx1"/>
                          </a:solidFill>
                          <a:latin typeface="+mj-lt"/>
                        </a:rPr>
                        <a:t> (138.4, 233.1)</a:t>
                      </a:r>
                      <a:endParaRPr lang="en-GB" sz="1600" kern="1200" noProof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384075"/>
                  </a:ext>
                </a:extLst>
              </a:tr>
              <a:tr h="571931">
                <a:tc>
                  <a:txBody>
                    <a:bodyPr/>
                    <a:lstStyle/>
                    <a:p>
                      <a:pPr algn="l" defTabSz="914400"/>
                      <a:r>
                        <a:rPr lang="en-GB" sz="1600" b="1" noProof="0">
                          <a:solidFill>
                            <a:schemeClr val="tx1"/>
                          </a:solidFill>
                          <a:latin typeface="+mj-lt"/>
                        </a:rPr>
                        <a:t>Middle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lvl="1" algn="ctr"/>
                      <a:r>
                        <a:rPr lang="en-GB" sz="1600" b="1" i="0" u="none" strike="noStrike" kern="120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182.4</a:t>
                      </a:r>
                      <a:r>
                        <a:rPr lang="en-GB" sz="1600" b="0" i="0" u="none" strike="noStrike" kern="120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(133.4, 232.5)</a:t>
                      </a:r>
                      <a:endParaRPr lang="en-GB" sz="1600" noProof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lvl="1" algn="ctr" defTabSz="914400" rtl="0" eaLnBrk="1" latinLnBrk="0" hangingPunct="1"/>
                      <a:r>
                        <a:rPr lang="en-GB" sz="1600" b="1" noProof="0">
                          <a:solidFill>
                            <a:schemeClr val="tx1"/>
                          </a:solidFill>
                          <a:latin typeface="+mj-lt"/>
                        </a:rPr>
                        <a:t>179.0</a:t>
                      </a:r>
                      <a:r>
                        <a:rPr lang="en-GB" sz="1600" noProof="0">
                          <a:solidFill>
                            <a:schemeClr val="tx1"/>
                          </a:solidFill>
                          <a:latin typeface="+mj-lt"/>
                        </a:rPr>
                        <a:t> (132.6, 229.9) </a:t>
                      </a:r>
                      <a:endParaRPr lang="en-GB" sz="1600" kern="1200" noProof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480367"/>
                  </a:ext>
                </a:extLst>
              </a:tr>
              <a:tr h="571931">
                <a:tc>
                  <a:txBody>
                    <a:bodyPr/>
                    <a:lstStyle/>
                    <a:p>
                      <a:pPr algn="l" defTabSz="914400"/>
                      <a:r>
                        <a:rPr lang="en-GB" sz="1600" b="1" noProof="0">
                          <a:solidFill>
                            <a:schemeClr val="tx1"/>
                          </a:solidFill>
                          <a:latin typeface="+mj-lt"/>
                        </a:rPr>
                        <a:t>Low-middle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lvl="1" algn="ctr"/>
                      <a:r>
                        <a:rPr lang="en-GB" sz="1600" b="1" i="0" u="none" strike="noStrike" kern="120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174.3</a:t>
                      </a:r>
                      <a:r>
                        <a:rPr lang="en-GB" sz="1600" b="0" i="0" u="none" strike="noStrike" kern="120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(125.2, 222.2</a:t>
                      </a:r>
                      <a:r>
                        <a:rPr lang="en-GB" sz="1600" b="0" i="0" u="none" strike="noStrike" kern="1200" baseline="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en-GB" sz="1600" noProof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lvl="1" algn="ctr" defTabSz="914400" rtl="0" eaLnBrk="1" latinLnBrk="0" hangingPunct="1"/>
                      <a:r>
                        <a:rPr lang="en-GB" sz="1600" b="1" noProof="0">
                          <a:solidFill>
                            <a:schemeClr val="tx1"/>
                          </a:solidFill>
                          <a:latin typeface="+mj-lt"/>
                        </a:rPr>
                        <a:t>173.7</a:t>
                      </a:r>
                      <a:r>
                        <a:rPr lang="en-GB" sz="1600" noProof="0">
                          <a:solidFill>
                            <a:schemeClr val="tx1"/>
                          </a:solidFill>
                          <a:latin typeface="+mj-lt"/>
                        </a:rPr>
                        <a:t> (128.0, 227.8)</a:t>
                      </a:r>
                      <a:endParaRPr lang="en-GB" sz="1600" kern="1200" noProof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874788"/>
                  </a:ext>
                </a:extLst>
              </a:tr>
              <a:tr h="571931">
                <a:tc>
                  <a:txBody>
                    <a:bodyPr/>
                    <a:lstStyle/>
                    <a:p>
                      <a:pPr algn="l" defTabSz="914400"/>
                      <a:r>
                        <a:rPr lang="en-GB" sz="1600" b="1" noProof="0">
                          <a:solidFill>
                            <a:schemeClr val="tx1"/>
                          </a:solidFill>
                          <a:latin typeface="+mj-lt"/>
                        </a:rPr>
                        <a:t>Low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150.6</a:t>
                      </a:r>
                      <a:r>
                        <a:rPr lang="en-GB" sz="1600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(108.1 193.9)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lvl="1" algn="ctr" defTabSz="914400" rtl="0" eaLnBrk="1" latinLnBrk="0" hangingPunct="1"/>
                      <a:r>
                        <a:rPr lang="en-GB" sz="1600" b="1" noProof="0">
                          <a:solidFill>
                            <a:schemeClr val="tx1"/>
                          </a:solidFill>
                          <a:latin typeface="+mj-lt"/>
                        </a:rPr>
                        <a:t>154.5</a:t>
                      </a:r>
                      <a:r>
                        <a:rPr lang="en-GB" sz="1600" noProof="0">
                          <a:solidFill>
                            <a:schemeClr val="tx1"/>
                          </a:solidFill>
                          <a:latin typeface="+mj-lt"/>
                        </a:rPr>
                        <a:t> (112.4, 202.6)</a:t>
                      </a:r>
                      <a:endParaRPr lang="en-GB" sz="1600" kern="1200" noProof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487965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7E62A8B-83D9-BD28-8274-53D781AA6FAA}"/>
              </a:ext>
            </a:extLst>
          </p:cNvPr>
          <p:cNvSpPr txBox="1"/>
          <p:nvPr/>
        </p:nvSpPr>
        <p:spPr>
          <a:xfrm>
            <a:off x="589750" y="1251818"/>
            <a:ext cx="53189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b="1" noProof="0">
                <a:solidFill>
                  <a:schemeClr val="accent5">
                    <a:lumMod val="50000"/>
                  </a:schemeClr>
                </a:solidFill>
              </a:rPr>
              <a:t>ASDR (95% UI) for schizophrenia per 100,000 people,</a:t>
            </a:r>
            <a:br>
              <a:rPr lang="en-GB" sz="1500" b="1" noProof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1500" b="1" noProof="0">
                <a:solidFill>
                  <a:schemeClr val="accent5">
                    <a:lumMod val="50000"/>
                  </a:schemeClr>
                </a:solidFill>
              </a:rPr>
              <a:t>by SDI region in 2019 and 2021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6F67F26-BC35-9CD8-A612-9DC43EFC659C}"/>
              </a:ext>
            </a:extLst>
          </p:cNvPr>
          <p:cNvSpPr/>
          <p:nvPr/>
        </p:nvSpPr>
        <p:spPr>
          <a:xfrm>
            <a:off x="539749" y="5214861"/>
            <a:ext cx="11171567" cy="64698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600" noProof="0">
                <a:solidFill>
                  <a:srgbClr val="3F1A01"/>
                </a:solidFill>
              </a:rPr>
              <a:t>There is a</a:t>
            </a:r>
            <a:r>
              <a:rPr lang="en-GB" sz="1600" b="1" noProof="0">
                <a:solidFill>
                  <a:srgbClr val="3F1A01"/>
                </a:solidFill>
              </a:rPr>
              <a:t> positive correlation between ASDR for schizophrenia and SDI,</a:t>
            </a:r>
            <a:br>
              <a:rPr lang="en-GB" sz="1600" b="1" noProof="0">
                <a:solidFill>
                  <a:srgbClr val="3F1A01"/>
                </a:solidFill>
              </a:rPr>
            </a:br>
            <a:r>
              <a:rPr lang="en-GB" sz="1600" noProof="0">
                <a:solidFill>
                  <a:srgbClr val="3F1A01"/>
                </a:solidFill>
              </a:rPr>
              <a:t> with the highest ASDR rates reported in high SDI countries</a:t>
            </a:r>
            <a:r>
              <a:rPr lang="en-GB" sz="1600" baseline="30000" noProof="0">
                <a:solidFill>
                  <a:srgbClr val="3F1A01"/>
                </a:solidFill>
              </a:rPr>
              <a:t>1,3</a:t>
            </a:r>
            <a:r>
              <a:rPr lang="en-GB" sz="1600" noProof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EC2300-C2DE-76D8-96F4-BCFD2E581E57}"/>
              </a:ext>
            </a:extLst>
          </p:cNvPr>
          <p:cNvSpPr txBox="1"/>
          <p:nvPr/>
        </p:nvSpPr>
        <p:spPr>
          <a:xfrm>
            <a:off x="6424858" y="1251818"/>
            <a:ext cx="51773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GB" sz="1500" noProof="0"/>
              <a:t>ASDR and SDI for schizophrenia across 22 GBD regions </a:t>
            </a:r>
            <a:r>
              <a:rPr lang="en-GB" sz="1500"/>
              <a:t>(</a:t>
            </a:r>
            <a:r>
              <a:rPr lang="en-GB" sz="1500" noProof="0"/>
              <a:t>1990–2021)</a:t>
            </a:r>
            <a:r>
              <a:rPr lang="en-GB" sz="1500" baseline="30000" noProof="0"/>
              <a:t>2</a:t>
            </a:r>
            <a:endParaRPr lang="en-GB" sz="1500" noProof="0"/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5EA6A43C-F9A4-DCC6-2BCB-9516FD8766E4}"/>
              </a:ext>
            </a:extLst>
          </p:cNvPr>
          <p:cNvSpPr txBox="1"/>
          <p:nvPr/>
        </p:nvSpPr>
        <p:spPr>
          <a:xfrm>
            <a:off x="7592992" y="6121036"/>
            <a:ext cx="4078882" cy="600164"/>
          </a:xfrm>
          <a:prstGeom prst="rect">
            <a:avLst/>
          </a:prstGeom>
          <a:noFill/>
        </p:spPr>
        <p:txBody>
          <a:bodyPr wrap="square" rIns="0" bIns="0">
            <a:spAutoFit/>
          </a:bodyPr>
          <a:lstStyle/>
          <a:p>
            <a:pPr algn="r" fontAlgn="base"/>
            <a:r>
              <a:rPr lang="en-GB" sz="900" noProof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is adapted from ‘Results of the global burden of disease study for schizophrenia: trends from 1990 to 2021 and projections to 2050’</a:t>
            </a:r>
            <a:br>
              <a:rPr lang="en-GB" sz="900" noProof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900" noProof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Zhan et al., used under CC-BY-4.0. This work is licensed under</a:t>
            </a:r>
            <a:br>
              <a:rPr lang="en-GB" sz="900" noProof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900" noProof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Creative Commons license CC-BY-SA by The Lundbeck Foundation.</a:t>
            </a:r>
            <a:endParaRPr lang="en-GB" sz="1200" noProof="0">
              <a:solidFill>
                <a:srgbClr val="3F1A0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F63EEBC-E93B-49B6-7A82-76FC71728763}"/>
              </a:ext>
            </a:extLst>
          </p:cNvPr>
          <p:cNvGrpSpPr/>
          <p:nvPr/>
        </p:nvGrpSpPr>
        <p:grpSpPr>
          <a:xfrm>
            <a:off x="6321430" y="1982918"/>
            <a:ext cx="3828411" cy="3035303"/>
            <a:chOff x="6321430" y="2120744"/>
            <a:chExt cx="3828411" cy="303530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88E777A-D53B-5ABB-F04F-9A1E50D72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571" t="4003" r="29468" b="5557"/>
            <a:stretch>
              <a:fillRect/>
            </a:stretch>
          </p:blipFill>
          <p:spPr>
            <a:xfrm>
              <a:off x="6825635" y="2131218"/>
              <a:ext cx="3324206" cy="267890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9FDC474-976E-5C3E-65F1-93CA789C9F6D}"/>
                </a:ext>
              </a:extLst>
            </p:cNvPr>
            <p:cNvSpPr txBox="1"/>
            <p:nvPr/>
          </p:nvSpPr>
          <p:spPr>
            <a:xfrm>
              <a:off x="6538696" y="2120744"/>
              <a:ext cx="211596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r"/>
              <a:r>
                <a:rPr lang="en-GB" sz="1000" noProof="0">
                  <a:solidFill>
                    <a:srgbClr val="1A1A17"/>
                  </a:solidFill>
                </a:rPr>
                <a:t>250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A75DFB2-FCF7-6909-8CAD-CF6913D4B990}"/>
                </a:ext>
              </a:extLst>
            </p:cNvPr>
            <p:cNvCxnSpPr>
              <a:cxnSpLocks/>
            </p:cNvCxnSpPr>
            <p:nvPr/>
          </p:nvCxnSpPr>
          <p:spPr>
            <a:xfrm>
              <a:off x="6775092" y="2197688"/>
              <a:ext cx="43200" cy="0"/>
            </a:xfrm>
            <a:prstGeom prst="line">
              <a:avLst/>
            </a:prstGeom>
            <a:ln w="19050" cap="sq">
              <a:solidFill>
                <a:srgbClr val="1A1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7098109-AB21-9BB4-D10B-1C768C7068AA}"/>
                </a:ext>
              </a:extLst>
            </p:cNvPr>
            <p:cNvSpPr txBox="1"/>
            <p:nvPr/>
          </p:nvSpPr>
          <p:spPr>
            <a:xfrm>
              <a:off x="6538696" y="3094676"/>
              <a:ext cx="211596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r"/>
              <a:r>
                <a:rPr lang="en-GB" sz="1000" noProof="0">
                  <a:solidFill>
                    <a:srgbClr val="1A1A17"/>
                  </a:solidFill>
                </a:rPr>
                <a:t>200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6CF209B-D981-247F-E401-CFC9CB74C685}"/>
                </a:ext>
              </a:extLst>
            </p:cNvPr>
            <p:cNvCxnSpPr>
              <a:cxnSpLocks/>
            </p:cNvCxnSpPr>
            <p:nvPr/>
          </p:nvCxnSpPr>
          <p:spPr>
            <a:xfrm>
              <a:off x="6775092" y="3171620"/>
              <a:ext cx="43200" cy="0"/>
            </a:xfrm>
            <a:prstGeom prst="line">
              <a:avLst/>
            </a:prstGeom>
            <a:ln w="19050" cap="sq">
              <a:solidFill>
                <a:srgbClr val="1A1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9054D14-9A79-C647-796C-2EF789F6232A}"/>
                </a:ext>
              </a:extLst>
            </p:cNvPr>
            <p:cNvSpPr txBox="1"/>
            <p:nvPr/>
          </p:nvSpPr>
          <p:spPr>
            <a:xfrm>
              <a:off x="6538696" y="4070988"/>
              <a:ext cx="211596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r"/>
              <a:r>
                <a:rPr lang="en-GB" sz="1000" noProof="0">
                  <a:solidFill>
                    <a:srgbClr val="1A1A17"/>
                  </a:solidFill>
                </a:rPr>
                <a:t>150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3F195A8-CF36-E41C-220A-CF400F32A18B}"/>
                </a:ext>
              </a:extLst>
            </p:cNvPr>
            <p:cNvCxnSpPr>
              <a:cxnSpLocks/>
            </p:cNvCxnSpPr>
            <p:nvPr/>
          </p:nvCxnSpPr>
          <p:spPr>
            <a:xfrm>
              <a:off x="6775092" y="4147932"/>
              <a:ext cx="43200" cy="0"/>
            </a:xfrm>
            <a:prstGeom prst="line">
              <a:avLst/>
            </a:prstGeom>
            <a:ln w="19050" cap="sq">
              <a:solidFill>
                <a:srgbClr val="1A1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FFA2FD-2E6D-1267-7178-872F7FEEE856}"/>
                </a:ext>
              </a:extLst>
            </p:cNvPr>
            <p:cNvSpPr txBox="1"/>
            <p:nvPr/>
          </p:nvSpPr>
          <p:spPr>
            <a:xfrm rot="16200000">
              <a:off x="5086203" y="3432915"/>
              <a:ext cx="262434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GB" sz="1000" b="1" noProof="0">
                  <a:solidFill>
                    <a:srgbClr val="1A1A17"/>
                  </a:solidFill>
                </a:rPr>
                <a:t>ASDR per 100,000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E3D9D98-A66F-D878-C8CF-ECEB80FBEC54}"/>
                </a:ext>
              </a:extLst>
            </p:cNvPr>
            <p:cNvSpPr txBox="1"/>
            <p:nvPr/>
          </p:nvSpPr>
          <p:spPr>
            <a:xfrm>
              <a:off x="7653108" y="4876464"/>
              <a:ext cx="211596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GB" sz="1000" noProof="0">
                  <a:solidFill>
                    <a:srgbClr val="1A1A17"/>
                  </a:solidFill>
                </a:rPr>
                <a:t>0.4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4A5F98B-E1FF-D619-1483-7FB16B3E52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737306" y="4841249"/>
              <a:ext cx="43200" cy="0"/>
            </a:xfrm>
            <a:prstGeom prst="line">
              <a:avLst/>
            </a:prstGeom>
            <a:ln w="19050" cap="sq">
              <a:solidFill>
                <a:srgbClr val="1A1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0CBFE5C-F369-406C-E82B-D73619050217}"/>
                </a:ext>
              </a:extLst>
            </p:cNvPr>
            <p:cNvSpPr txBox="1"/>
            <p:nvPr/>
          </p:nvSpPr>
          <p:spPr>
            <a:xfrm>
              <a:off x="8588939" y="4876464"/>
              <a:ext cx="211596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GB" sz="1000" noProof="0">
                  <a:solidFill>
                    <a:srgbClr val="1A1A17"/>
                  </a:solidFill>
                </a:rPr>
                <a:t>0.6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880DEE5-BEDE-EEE3-B875-F4DD5DEC580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673137" y="4841249"/>
              <a:ext cx="43200" cy="0"/>
            </a:xfrm>
            <a:prstGeom prst="line">
              <a:avLst/>
            </a:prstGeom>
            <a:ln w="19050" cap="sq">
              <a:solidFill>
                <a:srgbClr val="1A1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3A41BC9-31DA-F01B-1703-E5DD6F1F3E39}"/>
                </a:ext>
              </a:extLst>
            </p:cNvPr>
            <p:cNvSpPr txBox="1"/>
            <p:nvPr/>
          </p:nvSpPr>
          <p:spPr>
            <a:xfrm>
              <a:off x="9527152" y="4876464"/>
              <a:ext cx="211596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GB" sz="1000" noProof="0">
                  <a:solidFill>
                    <a:srgbClr val="1A1A17"/>
                  </a:solidFill>
                </a:rPr>
                <a:t>0.8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0B8421-1837-E8F2-706B-0190BD45D93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611350" y="4841249"/>
              <a:ext cx="43200" cy="0"/>
            </a:xfrm>
            <a:prstGeom prst="line">
              <a:avLst/>
            </a:prstGeom>
            <a:ln w="19050" cap="sq">
              <a:solidFill>
                <a:srgbClr val="1A1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DCF7CEC-7F2B-7A15-2D64-928A1E7115F4}"/>
                </a:ext>
              </a:extLst>
            </p:cNvPr>
            <p:cNvSpPr txBox="1"/>
            <p:nvPr/>
          </p:nvSpPr>
          <p:spPr>
            <a:xfrm>
              <a:off x="6829425" y="5002159"/>
              <a:ext cx="3309938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GB" sz="1000" b="1" noProof="0">
                  <a:solidFill>
                    <a:srgbClr val="1A1A17"/>
                  </a:solidFill>
                </a:rPr>
                <a:t>SDI</a:t>
              </a: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A7A2087-3CA4-C391-7657-DAE61244B247}"/>
                </a:ext>
              </a:extLst>
            </p:cNvPr>
            <p:cNvSpPr/>
            <p:nvPr/>
          </p:nvSpPr>
          <p:spPr>
            <a:xfrm>
              <a:off x="6831806" y="2145506"/>
              <a:ext cx="3300413" cy="2662238"/>
            </a:xfrm>
            <a:custGeom>
              <a:avLst/>
              <a:gdLst>
                <a:gd name="csX0" fmla="*/ 0 w 3307191"/>
                <a:gd name="csY0" fmla="*/ 0 h 2666443"/>
                <a:gd name="csX1" fmla="*/ 0 w 3307191"/>
                <a:gd name="csY1" fmla="*/ 2666443 h 2666443"/>
                <a:gd name="csX2" fmla="*/ 3307191 w 3307191"/>
                <a:gd name="csY2" fmla="*/ 2666443 h 2666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307191" h="2666443">
                  <a:moveTo>
                    <a:pt x="0" y="0"/>
                  </a:moveTo>
                  <a:lnTo>
                    <a:pt x="0" y="2666443"/>
                  </a:lnTo>
                  <a:lnTo>
                    <a:pt x="3307191" y="2666443"/>
                  </a:lnTo>
                </a:path>
              </a:pathLst>
            </a:custGeom>
            <a:ln w="19050" cap="sq">
              <a:solidFill>
                <a:srgbClr val="1A1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409C1D27-13E8-7A66-43C8-E71C5F8C8E2D}"/>
              </a:ext>
            </a:extLst>
          </p:cNvPr>
          <p:cNvSpPr txBox="1"/>
          <p:nvPr/>
        </p:nvSpPr>
        <p:spPr>
          <a:xfrm>
            <a:off x="10161005" y="1803179"/>
            <a:ext cx="55816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" b="1" noProof="0"/>
              <a:t>Location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4BB4AEA-0012-1FAE-8AC8-BDE92B7E0F86}"/>
              </a:ext>
            </a:extLst>
          </p:cNvPr>
          <p:cNvGrpSpPr/>
          <p:nvPr/>
        </p:nvGrpSpPr>
        <p:grpSpPr>
          <a:xfrm>
            <a:off x="10260806" y="1937199"/>
            <a:ext cx="583047" cy="140096"/>
            <a:chOff x="10260806" y="2484041"/>
            <a:chExt cx="583047" cy="14009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D4AD74AB-A7EE-00EB-4525-69CC25C1D014}"/>
                </a:ext>
              </a:extLst>
            </p:cNvPr>
            <p:cNvSpPr/>
            <p:nvPr/>
          </p:nvSpPr>
          <p:spPr>
            <a:xfrm>
              <a:off x="10260806" y="2529086"/>
              <a:ext cx="50007" cy="50007"/>
            </a:xfrm>
            <a:prstGeom prst="ellipse">
              <a:avLst/>
            </a:prstGeom>
            <a:noFill/>
            <a:ln w="9525">
              <a:solidFill>
                <a:srgbClr val="513A62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98E8BEEF-44E4-0F60-3AED-B9163CB4E522}"/>
                </a:ext>
              </a:extLst>
            </p:cNvPr>
            <p:cNvSpPr txBox="1"/>
            <p:nvPr/>
          </p:nvSpPr>
          <p:spPr>
            <a:xfrm>
              <a:off x="10361029" y="2484041"/>
              <a:ext cx="482824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Global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780489F-E04F-86DB-FBC8-A5D968DA0BE2}"/>
              </a:ext>
            </a:extLst>
          </p:cNvPr>
          <p:cNvGrpSpPr/>
          <p:nvPr/>
        </p:nvGrpSpPr>
        <p:grpSpPr>
          <a:xfrm>
            <a:off x="10260806" y="2059504"/>
            <a:ext cx="1262063" cy="140096"/>
            <a:chOff x="10260806" y="2484041"/>
            <a:chExt cx="1262063" cy="140096"/>
          </a:xfrm>
        </p:grpSpPr>
        <p:sp>
          <p:nvSpPr>
            <p:cNvPr id="126" name="Isosceles Triangle 125">
              <a:extLst>
                <a:ext uri="{FF2B5EF4-FFF2-40B4-BE49-F238E27FC236}">
                  <a16:creationId xmlns:a16="http://schemas.microsoft.com/office/drawing/2014/main" id="{E880CED2-B1FE-E4B5-F174-9DCB68D7F3C7}"/>
                </a:ext>
              </a:extLst>
            </p:cNvPr>
            <p:cNvSpPr/>
            <p:nvPr/>
          </p:nvSpPr>
          <p:spPr>
            <a:xfrm>
              <a:off x="10260806" y="2529086"/>
              <a:ext cx="50007" cy="50007"/>
            </a:xfrm>
            <a:prstGeom prst="triangle">
              <a:avLst/>
            </a:prstGeom>
            <a:noFill/>
            <a:ln w="9525">
              <a:solidFill>
                <a:srgbClr val="513A62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1EB5272-99BF-2A37-679E-E9BDB9D20E3B}"/>
                </a:ext>
              </a:extLst>
            </p:cNvPr>
            <p:cNvSpPr txBox="1"/>
            <p:nvPr/>
          </p:nvSpPr>
          <p:spPr>
            <a:xfrm>
              <a:off x="10361029" y="2484041"/>
              <a:ext cx="1161840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High-income Asia Pacific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8840ECB-68DF-65ED-1086-CBFA408E79FE}"/>
              </a:ext>
            </a:extLst>
          </p:cNvPr>
          <p:cNvGrpSpPr/>
          <p:nvPr/>
        </p:nvGrpSpPr>
        <p:grpSpPr>
          <a:xfrm>
            <a:off x="10262494" y="2181809"/>
            <a:ext cx="1260375" cy="140096"/>
            <a:chOff x="10262494" y="2755503"/>
            <a:chExt cx="1260375" cy="140096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F8007B9-D4A3-2BA6-6B93-6A22F4F6BA7D}"/>
                </a:ext>
              </a:extLst>
            </p:cNvPr>
            <p:cNvSpPr txBox="1"/>
            <p:nvPr/>
          </p:nvSpPr>
          <p:spPr>
            <a:xfrm>
              <a:off x="10361029" y="2755503"/>
              <a:ext cx="1161840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High-income North America</a:t>
              </a:r>
            </a:p>
          </p:txBody>
        </p: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E7D17B5C-6119-2656-32F2-A163644BAC7F}"/>
                </a:ext>
              </a:extLst>
            </p:cNvPr>
            <p:cNvGrpSpPr/>
            <p:nvPr/>
          </p:nvGrpSpPr>
          <p:grpSpPr>
            <a:xfrm>
              <a:off x="10262494" y="2802334"/>
              <a:ext cx="50400" cy="50400"/>
              <a:chOff x="10345838" y="3209231"/>
              <a:chExt cx="50400" cy="50400"/>
            </a:xfrm>
          </p:grpSpPr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3C5A51F0-DBB7-B32C-9C20-B94904D62B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45838" y="3234431"/>
                <a:ext cx="50400" cy="0"/>
              </a:xfrm>
              <a:prstGeom prst="line">
                <a:avLst/>
              </a:prstGeom>
              <a:ln w="9525">
                <a:solidFill>
                  <a:srgbClr val="513A6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365B4899-4666-4C8F-AC06-EE85CF94558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345838" y="3234431"/>
                <a:ext cx="50400" cy="0"/>
              </a:xfrm>
              <a:prstGeom prst="line">
                <a:avLst/>
              </a:prstGeom>
              <a:ln w="9525">
                <a:solidFill>
                  <a:srgbClr val="513A6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7D493D7-C49A-D1D6-074F-A7061B822B0E}"/>
              </a:ext>
            </a:extLst>
          </p:cNvPr>
          <p:cNvGrpSpPr/>
          <p:nvPr/>
        </p:nvGrpSpPr>
        <p:grpSpPr>
          <a:xfrm>
            <a:off x="10262494" y="2304114"/>
            <a:ext cx="1260375" cy="140096"/>
            <a:chOff x="10262494" y="2888853"/>
            <a:chExt cx="1260375" cy="140096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698DEFF-32D0-4F6A-59DC-D042C28F69EB}"/>
                </a:ext>
              </a:extLst>
            </p:cNvPr>
            <p:cNvSpPr txBox="1"/>
            <p:nvPr/>
          </p:nvSpPr>
          <p:spPr>
            <a:xfrm>
              <a:off x="10361029" y="2888853"/>
              <a:ext cx="1161840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Western Europe</a:t>
              </a:r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4734B4B-2942-720B-06DF-64668FE0748F}"/>
                </a:ext>
              </a:extLst>
            </p:cNvPr>
            <p:cNvGrpSpPr/>
            <p:nvPr/>
          </p:nvGrpSpPr>
          <p:grpSpPr>
            <a:xfrm rot="18900000">
              <a:off x="10262494" y="2935684"/>
              <a:ext cx="50400" cy="50400"/>
              <a:chOff x="10262494" y="2935684"/>
              <a:chExt cx="50400" cy="50400"/>
            </a:xfrm>
          </p:grpSpPr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0E7445DB-EE63-6D51-6E05-237E8F4A02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62494" y="2960884"/>
                <a:ext cx="50400" cy="0"/>
              </a:xfrm>
              <a:prstGeom prst="line">
                <a:avLst/>
              </a:prstGeom>
              <a:ln w="9525">
                <a:solidFill>
                  <a:srgbClr val="513A6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7FC1F8D9-F7C6-2324-0582-EBE86256439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62494" y="2960884"/>
                <a:ext cx="50400" cy="0"/>
              </a:xfrm>
              <a:prstGeom prst="line">
                <a:avLst/>
              </a:prstGeom>
              <a:ln w="9525">
                <a:solidFill>
                  <a:srgbClr val="513A6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74A9991-E231-6D31-B14F-EE28564312DC}"/>
              </a:ext>
            </a:extLst>
          </p:cNvPr>
          <p:cNvGrpSpPr/>
          <p:nvPr/>
        </p:nvGrpSpPr>
        <p:grpSpPr>
          <a:xfrm>
            <a:off x="10260806" y="2426419"/>
            <a:ext cx="583047" cy="140096"/>
            <a:chOff x="10260806" y="2484041"/>
            <a:chExt cx="583047" cy="140096"/>
          </a:xfrm>
        </p:grpSpPr>
        <p:sp>
          <p:nvSpPr>
            <p:cNvPr id="116" name="Diamond 115">
              <a:extLst>
                <a:ext uri="{FF2B5EF4-FFF2-40B4-BE49-F238E27FC236}">
                  <a16:creationId xmlns:a16="http://schemas.microsoft.com/office/drawing/2014/main" id="{176CAAED-861B-EAC1-8977-D6857312DE6C}"/>
                </a:ext>
              </a:extLst>
            </p:cNvPr>
            <p:cNvSpPr/>
            <p:nvPr/>
          </p:nvSpPr>
          <p:spPr>
            <a:xfrm>
              <a:off x="10260806" y="2529086"/>
              <a:ext cx="50007" cy="50007"/>
            </a:xfrm>
            <a:prstGeom prst="diamond">
              <a:avLst/>
            </a:prstGeom>
            <a:noFill/>
            <a:ln w="9525">
              <a:solidFill>
                <a:srgbClr val="513A62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4CE4E366-319B-7DC7-F7AC-71FDBF1DEA50}"/>
                </a:ext>
              </a:extLst>
            </p:cNvPr>
            <p:cNvSpPr txBox="1"/>
            <p:nvPr/>
          </p:nvSpPr>
          <p:spPr>
            <a:xfrm>
              <a:off x="10361029" y="2484041"/>
              <a:ext cx="482824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Australasia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8F004BD-A904-3F05-A469-52DD6F641BD8}"/>
              </a:ext>
            </a:extLst>
          </p:cNvPr>
          <p:cNvGrpSpPr/>
          <p:nvPr/>
        </p:nvGrpSpPr>
        <p:grpSpPr>
          <a:xfrm>
            <a:off x="10260806" y="2548724"/>
            <a:ext cx="1119187" cy="140096"/>
            <a:chOff x="10260806" y="2484041"/>
            <a:chExt cx="1119187" cy="140096"/>
          </a:xfrm>
        </p:grpSpPr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E9A52FAE-F985-D5C0-E666-EE996797FF2A}"/>
                </a:ext>
              </a:extLst>
            </p:cNvPr>
            <p:cNvSpPr/>
            <p:nvPr/>
          </p:nvSpPr>
          <p:spPr>
            <a:xfrm rot="10800000">
              <a:off x="10260806" y="2529086"/>
              <a:ext cx="50007" cy="50007"/>
            </a:xfrm>
            <a:prstGeom prst="triangle">
              <a:avLst/>
            </a:prstGeom>
            <a:noFill/>
            <a:ln w="9525">
              <a:solidFill>
                <a:srgbClr val="513A62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CF88DA3-6C9E-D8C4-3AC2-0ECD971C047A}"/>
                </a:ext>
              </a:extLst>
            </p:cNvPr>
            <p:cNvSpPr txBox="1"/>
            <p:nvPr/>
          </p:nvSpPr>
          <p:spPr>
            <a:xfrm>
              <a:off x="10361028" y="2484041"/>
              <a:ext cx="1018965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Andean Latin America</a:t>
              </a:r>
            </a:p>
          </p:txBody>
        </p: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66577DB6-17E2-DC52-E601-F3EA10AD244F}"/>
              </a:ext>
            </a:extLst>
          </p:cNvPr>
          <p:cNvSpPr/>
          <p:nvPr/>
        </p:nvSpPr>
        <p:spPr>
          <a:xfrm>
            <a:off x="10261847" y="2716074"/>
            <a:ext cx="50007" cy="50007"/>
          </a:xfrm>
          <a:prstGeom prst="rect">
            <a:avLst/>
          </a:prstGeom>
          <a:noFill/>
          <a:ln w="9525">
            <a:solidFill>
              <a:srgbClr val="513A62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noProof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A2B002A-67C9-B750-93C2-3B328C01A6A1}"/>
              </a:ext>
            </a:extLst>
          </p:cNvPr>
          <p:cNvSpPr txBox="1"/>
          <p:nvPr/>
        </p:nvSpPr>
        <p:spPr>
          <a:xfrm>
            <a:off x="10361028" y="2671029"/>
            <a:ext cx="1045587" cy="140096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r>
              <a:rPr lang="en-GB" sz="700" noProof="0"/>
              <a:t>Tropical Latin America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C67F8FF-9061-4884-263A-D6BCF3356CA4}"/>
              </a:ext>
            </a:extLst>
          </p:cNvPr>
          <p:cNvGrpSpPr/>
          <p:nvPr/>
        </p:nvGrpSpPr>
        <p:grpSpPr>
          <a:xfrm rot="18900000">
            <a:off x="10256542" y="2712234"/>
            <a:ext cx="60231" cy="60231"/>
            <a:chOff x="10261650" y="2916258"/>
            <a:chExt cx="50400" cy="50400"/>
          </a:xfrm>
        </p:grpSpPr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76445D6-A668-3DFD-4C88-CE827D4EE2BC}"/>
                </a:ext>
              </a:extLst>
            </p:cNvPr>
            <p:cNvCxnSpPr>
              <a:cxnSpLocks/>
            </p:cNvCxnSpPr>
            <p:nvPr/>
          </p:nvCxnSpPr>
          <p:spPr>
            <a:xfrm>
              <a:off x="10261650" y="2941458"/>
              <a:ext cx="50400" cy="0"/>
            </a:xfrm>
            <a:prstGeom prst="line">
              <a:avLst/>
            </a:prstGeom>
            <a:ln w="9525">
              <a:solidFill>
                <a:srgbClr val="513A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BE060FB-239F-22A3-BC63-093717C2772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0261650" y="2941458"/>
              <a:ext cx="50400" cy="0"/>
            </a:xfrm>
            <a:prstGeom prst="line">
              <a:avLst/>
            </a:prstGeom>
            <a:ln w="9525">
              <a:solidFill>
                <a:srgbClr val="513A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6220D99-55C1-C73C-427B-38D61482A6B4}"/>
              </a:ext>
            </a:extLst>
          </p:cNvPr>
          <p:cNvGrpSpPr/>
          <p:nvPr/>
        </p:nvGrpSpPr>
        <p:grpSpPr>
          <a:xfrm>
            <a:off x="10262494" y="2793334"/>
            <a:ext cx="1144121" cy="140096"/>
            <a:chOff x="10262494" y="3417350"/>
            <a:chExt cx="1144121" cy="140096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E512AD94-9486-C270-84EF-C78239E6F091}"/>
                </a:ext>
              </a:extLst>
            </p:cNvPr>
            <p:cNvGrpSpPr/>
            <p:nvPr/>
          </p:nvGrpSpPr>
          <p:grpSpPr>
            <a:xfrm>
              <a:off x="10262494" y="3460953"/>
              <a:ext cx="50400" cy="50400"/>
              <a:chOff x="10262494" y="3540978"/>
              <a:chExt cx="50400" cy="50400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BA57D838-38EC-C68D-3424-B8F0689D3841}"/>
                  </a:ext>
                </a:extLst>
              </p:cNvPr>
              <p:cNvGrpSpPr/>
              <p:nvPr/>
            </p:nvGrpSpPr>
            <p:grpSpPr>
              <a:xfrm>
                <a:off x="10262494" y="3540978"/>
                <a:ext cx="50400" cy="50400"/>
                <a:chOff x="10345838" y="3209231"/>
                <a:chExt cx="50400" cy="50400"/>
              </a:xfrm>
            </p:grpSpPr>
            <p:cxnSp>
              <p:nvCxnSpPr>
                <p:cNvPr id="107" name="Straight Connector 106">
                  <a:extLst>
                    <a:ext uri="{FF2B5EF4-FFF2-40B4-BE49-F238E27FC236}">
                      <a16:creationId xmlns:a16="http://schemas.microsoft.com/office/drawing/2014/main" id="{DD7FB221-4AF0-81AD-8F79-07E0DCFE0F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345838" y="3234431"/>
                  <a:ext cx="50400" cy="0"/>
                </a:xfrm>
                <a:prstGeom prst="line">
                  <a:avLst/>
                </a:prstGeom>
                <a:ln w="9525">
                  <a:solidFill>
                    <a:srgbClr val="6594A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690DF365-7F87-0BD6-2B39-92511041F3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345838" y="3234431"/>
                  <a:ext cx="50400" cy="0"/>
                </a:xfrm>
                <a:prstGeom prst="line">
                  <a:avLst/>
                </a:prstGeom>
                <a:ln w="9525">
                  <a:solidFill>
                    <a:srgbClr val="6594A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DBD88DE7-8BF5-805F-9D0E-2686609EEFDD}"/>
                  </a:ext>
                </a:extLst>
              </p:cNvPr>
              <p:cNvGrpSpPr/>
              <p:nvPr/>
            </p:nvGrpSpPr>
            <p:grpSpPr>
              <a:xfrm rot="18900000">
                <a:off x="10262494" y="3540978"/>
                <a:ext cx="50400" cy="50400"/>
                <a:chOff x="10262494" y="2935684"/>
                <a:chExt cx="50400" cy="50400"/>
              </a:xfrm>
            </p:grpSpPr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D8962C76-507E-E7B3-3D00-4F175A6CB0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262494" y="2960884"/>
                  <a:ext cx="50400" cy="0"/>
                </a:xfrm>
                <a:prstGeom prst="line">
                  <a:avLst/>
                </a:prstGeom>
                <a:ln w="9525">
                  <a:solidFill>
                    <a:srgbClr val="6594A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>
                  <a:extLst>
                    <a:ext uri="{FF2B5EF4-FFF2-40B4-BE49-F238E27FC236}">
                      <a16:creationId xmlns:a16="http://schemas.microsoft.com/office/drawing/2014/main" id="{B496F31E-F63C-DF5F-1F9E-8286E4ECB0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62494" y="2960884"/>
                  <a:ext cx="50400" cy="0"/>
                </a:xfrm>
                <a:prstGeom prst="line">
                  <a:avLst/>
                </a:prstGeom>
                <a:ln w="9525">
                  <a:solidFill>
                    <a:srgbClr val="6594A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281CEA6-5C7E-180A-0CD9-43CD2F6EFD48}"/>
                </a:ext>
              </a:extLst>
            </p:cNvPr>
            <p:cNvSpPr txBox="1"/>
            <p:nvPr/>
          </p:nvSpPr>
          <p:spPr>
            <a:xfrm>
              <a:off x="10361028" y="3417350"/>
              <a:ext cx="1045587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Central Latin America</a:t>
              </a:r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D9635372-AA93-E7A0-11A8-6FBA4BE39C88}"/>
                </a:ext>
              </a:extLst>
            </p:cNvPr>
            <p:cNvGrpSpPr/>
            <p:nvPr/>
          </p:nvGrpSpPr>
          <p:grpSpPr>
            <a:xfrm>
              <a:off x="10262494" y="3463471"/>
              <a:ext cx="50400" cy="50400"/>
              <a:chOff x="10345838" y="3209231"/>
              <a:chExt cx="50400" cy="50400"/>
            </a:xfrm>
          </p:grpSpPr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8A230600-C563-C9E4-B45C-39F00941A2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45838" y="3234431"/>
                <a:ext cx="50400" cy="0"/>
              </a:xfrm>
              <a:prstGeom prst="line">
                <a:avLst/>
              </a:prstGeom>
              <a:ln w="9525">
                <a:solidFill>
                  <a:srgbClr val="5688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4A176A8E-8C95-9FD5-207A-C98628DD609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345838" y="3234431"/>
                <a:ext cx="50400" cy="0"/>
              </a:xfrm>
              <a:prstGeom prst="line">
                <a:avLst/>
              </a:prstGeom>
              <a:ln w="9525">
                <a:solidFill>
                  <a:srgbClr val="5688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440A0F0-F999-9B7C-7548-3DFB0170D060}"/>
              </a:ext>
            </a:extLst>
          </p:cNvPr>
          <p:cNvGrpSpPr/>
          <p:nvPr/>
        </p:nvGrpSpPr>
        <p:grpSpPr>
          <a:xfrm>
            <a:off x="10260806" y="2915639"/>
            <a:ext cx="1228037" cy="140096"/>
            <a:chOff x="10260806" y="3575609"/>
            <a:chExt cx="1228037" cy="140096"/>
          </a:xfrm>
        </p:grpSpPr>
        <p:sp>
          <p:nvSpPr>
            <p:cNvPr id="93" name="Diamond 92">
              <a:extLst>
                <a:ext uri="{FF2B5EF4-FFF2-40B4-BE49-F238E27FC236}">
                  <a16:creationId xmlns:a16="http://schemas.microsoft.com/office/drawing/2014/main" id="{C7AE2F86-5E17-7E7E-8471-F658D6A1FC58}"/>
                </a:ext>
              </a:extLst>
            </p:cNvPr>
            <p:cNvSpPr/>
            <p:nvPr/>
          </p:nvSpPr>
          <p:spPr>
            <a:xfrm>
              <a:off x="10260806" y="3622762"/>
              <a:ext cx="50007" cy="50007"/>
            </a:xfrm>
            <a:prstGeom prst="diamond">
              <a:avLst/>
            </a:prstGeom>
            <a:noFill/>
            <a:ln w="9525">
              <a:solidFill>
                <a:srgbClr val="56889A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477B9426-08CD-C1F4-735F-AB911869800B}"/>
                </a:ext>
              </a:extLst>
            </p:cNvPr>
            <p:cNvGrpSpPr/>
            <p:nvPr/>
          </p:nvGrpSpPr>
          <p:grpSpPr>
            <a:xfrm>
              <a:off x="10262494" y="3622565"/>
              <a:ext cx="50400" cy="50400"/>
              <a:chOff x="10262494" y="3622488"/>
              <a:chExt cx="50400" cy="50400"/>
            </a:xfrm>
          </p:grpSpPr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0A02D3E0-0FCF-AE00-CA21-A50CBC4F6D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62494" y="3647688"/>
                <a:ext cx="50400" cy="0"/>
              </a:xfrm>
              <a:prstGeom prst="line">
                <a:avLst/>
              </a:prstGeom>
              <a:ln w="9525">
                <a:solidFill>
                  <a:srgbClr val="5688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6E7A9545-FFE7-A163-6796-A84EC45F3B8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62494" y="3647688"/>
                <a:ext cx="50400" cy="0"/>
              </a:xfrm>
              <a:prstGeom prst="line">
                <a:avLst/>
              </a:prstGeom>
              <a:ln w="9525">
                <a:solidFill>
                  <a:srgbClr val="5688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D27114F-4627-C0E2-163A-46E990178B55}"/>
                </a:ext>
              </a:extLst>
            </p:cNvPr>
            <p:cNvSpPr txBox="1"/>
            <p:nvPr/>
          </p:nvSpPr>
          <p:spPr>
            <a:xfrm>
              <a:off x="10361028" y="3575609"/>
              <a:ext cx="1127815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Southern Latin America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015CF3D-E386-11A0-84DE-1D3BA5792D58}"/>
              </a:ext>
            </a:extLst>
          </p:cNvPr>
          <p:cNvGrpSpPr/>
          <p:nvPr/>
        </p:nvGrpSpPr>
        <p:grpSpPr>
          <a:xfrm>
            <a:off x="10260806" y="3160249"/>
            <a:ext cx="1119187" cy="140096"/>
            <a:chOff x="10260806" y="3848496"/>
            <a:chExt cx="1119187" cy="140096"/>
          </a:xfrm>
        </p:grpSpPr>
        <p:sp>
          <p:nvSpPr>
            <p:cNvPr id="90" name="Isosceles Triangle 89">
              <a:extLst>
                <a:ext uri="{FF2B5EF4-FFF2-40B4-BE49-F238E27FC236}">
                  <a16:creationId xmlns:a16="http://schemas.microsoft.com/office/drawing/2014/main" id="{2DA8B3C8-9EB0-F88F-52F5-AE6F662A566E}"/>
                </a:ext>
              </a:extLst>
            </p:cNvPr>
            <p:cNvSpPr/>
            <p:nvPr/>
          </p:nvSpPr>
          <p:spPr>
            <a:xfrm rot="10800000">
              <a:off x="10260806" y="3893541"/>
              <a:ext cx="50007" cy="50007"/>
            </a:xfrm>
            <a:prstGeom prst="triangle">
              <a:avLst/>
            </a:prstGeom>
            <a:noFill/>
            <a:ln w="9525">
              <a:solidFill>
                <a:srgbClr val="56889A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F54F244-DDDA-3AAB-CFEB-FE63C8EC465D}"/>
                </a:ext>
              </a:extLst>
            </p:cNvPr>
            <p:cNvSpPr txBox="1"/>
            <p:nvPr/>
          </p:nvSpPr>
          <p:spPr>
            <a:xfrm>
              <a:off x="10361028" y="3848496"/>
              <a:ext cx="1018965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Central Europe</a:t>
              </a:r>
            </a:p>
          </p:txBody>
        </p:sp>
        <p:sp>
          <p:nvSpPr>
            <p:cNvPr id="92" name="Isosceles Triangle 91">
              <a:extLst>
                <a:ext uri="{FF2B5EF4-FFF2-40B4-BE49-F238E27FC236}">
                  <a16:creationId xmlns:a16="http://schemas.microsoft.com/office/drawing/2014/main" id="{FDF6FF7F-BDFC-4C1F-3653-6F79E791C3B1}"/>
                </a:ext>
              </a:extLst>
            </p:cNvPr>
            <p:cNvSpPr/>
            <p:nvPr/>
          </p:nvSpPr>
          <p:spPr>
            <a:xfrm>
              <a:off x="10260806" y="3893540"/>
              <a:ext cx="50007" cy="50007"/>
            </a:xfrm>
            <a:prstGeom prst="triangle">
              <a:avLst/>
            </a:prstGeom>
            <a:noFill/>
            <a:ln w="9525">
              <a:solidFill>
                <a:srgbClr val="56889A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E34D2DD-532C-B127-F932-E1BA3F9070D1}"/>
              </a:ext>
            </a:extLst>
          </p:cNvPr>
          <p:cNvGrpSpPr/>
          <p:nvPr/>
        </p:nvGrpSpPr>
        <p:grpSpPr>
          <a:xfrm>
            <a:off x="10260806" y="3037944"/>
            <a:ext cx="1228037" cy="140096"/>
            <a:chOff x="10260806" y="3712055"/>
            <a:chExt cx="1228037" cy="140096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F24A7774-78C1-FDA3-0E94-0F7720511C12}"/>
                </a:ext>
              </a:extLst>
            </p:cNvPr>
            <p:cNvSpPr/>
            <p:nvPr/>
          </p:nvSpPr>
          <p:spPr>
            <a:xfrm>
              <a:off x="10260806" y="3756469"/>
              <a:ext cx="50007" cy="50007"/>
            </a:xfrm>
            <a:prstGeom prst="ellipse">
              <a:avLst/>
            </a:prstGeom>
            <a:noFill/>
            <a:ln w="9525">
              <a:solidFill>
                <a:srgbClr val="56889A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6FF8206-A0E4-F4B0-D19E-D6D3B0C7AD52}"/>
                </a:ext>
              </a:extLst>
            </p:cNvPr>
            <p:cNvSpPr txBox="1"/>
            <p:nvPr/>
          </p:nvSpPr>
          <p:spPr>
            <a:xfrm>
              <a:off x="10361028" y="3712055"/>
              <a:ext cx="1127815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Caribbean</a:t>
              </a: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648E898B-66FE-977E-748F-B3F18B489787}"/>
                </a:ext>
              </a:extLst>
            </p:cNvPr>
            <p:cNvGrpSpPr/>
            <p:nvPr/>
          </p:nvGrpSpPr>
          <p:grpSpPr>
            <a:xfrm>
              <a:off x="10262494" y="3756272"/>
              <a:ext cx="50400" cy="50400"/>
              <a:chOff x="10262494" y="3622488"/>
              <a:chExt cx="50400" cy="50400"/>
            </a:xfrm>
          </p:grpSpPr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DFA0DD8A-F453-B672-0E59-447CC71135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62494" y="3647688"/>
                <a:ext cx="50400" cy="0"/>
              </a:xfrm>
              <a:prstGeom prst="line">
                <a:avLst/>
              </a:prstGeom>
              <a:ln w="9525">
                <a:solidFill>
                  <a:srgbClr val="5688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6B6CE9B0-FE04-3CAE-B584-FBC11FDAA08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62494" y="3647688"/>
                <a:ext cx="50400" cy="0"/>
              </a:xfrm>
              <a:prstGeom prst="line">
                <a:avLst/>
              </a:prstGeom>
              <a:ln w="9525">
                <a:solidFill>
                  <a:srgbClr val="5688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891136F-8D17-B99D-6948-AABAFE9C9F6A}"/>
              </a:ext>
            </a:extLst>
          </p:cNvPr>
          <p:cNvGrpSpPr/>
          <p:nvPr/>
        </p:nvGrpSpPr>
        <p:grpSpPr>
          <a:xfrm>
            <a:off x="10261650" y="3282554"/>
            <a:ext cx="1144965" cy="140096"/>
            <a:chOff x="10261650" y="3520218"/>
            <a:chExt cx="1144965" cy="140096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271531C-DD0A-B382-F134-D69153B25B5D}"/>
                </a:ext>
              </a:extLst>
            </p:cNvPr>
            <p:cNvSpPr/>
            <p:nvPr/>
          </p:nvSpPr>
          <p:spPr>
            <a:xfrm>
              <a:off x="10261847" y="3565263"/>
              <a:ext cx="50007" cy="50007"/>
            </a:xfrm>
            <a:prstGeom prst="rect">
              <a:avLst/>
            </a:prstGeom>
            <a:noFill/>
            <a:ln w="9525">
              <a:solidFill>
                <a:srgbClr val="229C8F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9823138-3344-F2BE-61E1-DAD719667695}"/>
                </a:ext>
              </a:extLst>
            </p:cNvPr>
            <p:cNvSpPr txBox="1"/>
            <p:nvPr/>
          </p:nvSpPr>
          <p:spPr>
            <a:xfrm>
              <a:off x="10361028" y="3520218"/>
              <a:ext cx="1045587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Eastern Europe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24AB390E-6F0B-CF81-4271-2978992B67D5}"/>
                </a:ext>
              </a:extLst>
            </p:cNvPr>
            <p:cNvCxnSpPr>
              <a:cxnSpLocks/>
            </p:cNvCxnSpPr>
            <p:nvPr/>
          </p:nvCxnSpPr>
          <p:spPr>
            <a:xfrm>
              <a:off x="10261650" y="3591539"/>
              <a:ext cx="50400" cy="0"/>
            </a:xfrm>
            <a:prstGeom prst="line">
              <a:avLst/>
            </a:prstGeom>
            <a:ln w="9525">
              <a:solidFill>
                <a:srgbClr val="229C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7DB12E1-5D89-C620-0316-5CD7792A8FD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0261650" y="3591539"/>
              <a:ext cx="50400" cy="0"/>
            </a:xfrm>
            <a:prstGeom prst="line">
              <a:avLst/>
            </a:prstGeom>
            <a:ln w="9525">
              <a:solidFill>
                <a:srgbClr val="229C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77E05F4-67F1-B024-EC14-468508F068BE}"/>
              </a:ext>
            </a:extLst>
          </p:cNvPr>
          <p:cNvGrpSpPr/>
          <p:nvPr/>
        </p:nvGrpSpPr>
        <p:grpSpPr>
          <a:xfrm>
            <a:off x="10260113" y="3404859"/>
            <a:ext cx="583740" cy="140096"/>
            <a:chOff x="10260113" y="3645876"/>
            <a:chExt cx="583740" cy="140096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0564EB69-F438-4B36-1336-11CFBEAC0A3E}"/>
                </a:ext>
              </a:extLst>
            </p:cNvPr>
            <p:cNvSpPr/>
            <p:nvPr/>
          </p:nvSpPr>
          <p:spPr>
            <a:xfrm>
              <a:off x="10260310" y="3690921"/>
              <a:ext cx="50007" cy="50007"/>
            </a:xfrm>
            <a:prstGeom prst="ellipse">
              <a:avLst/>
            </a:prstGeom>
            <a:noFill/>
            <a:ln w="9525">
              <a:solidFill>
                <a:srgbClr val="229C8F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743F46F-0FA8-248A-5F8D-34312940063C}"/>
                </a:ext>
              </a:extLst>
            </p:cNvPr>
            <p:cNvSpPr txBox="1"/>
            <p:nvPr/>
          </p:nvSpPr>
          <p:spPr>
            <a:xfrm>
              <a:off x="10361029" y="3645876"/>
              <a:ext cx="482824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Central Asia</a:t>
              </a: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0146F4A-ADAE-7907-C85D-734CAFC9294C}"/>
                </a:ext>
              </a:extLst>
            </p:cNvPr>
            <p:cNvGrpSpPr/>
            <p:nvPr/>
          </p:nvGrpSpPr>
          <p:grpSpPr>
            <a:xfrm rot="18900000">
              <a:off x="10260113" y="3690724"/>
              <a:ext cx="50400" cy="50400"/>
              <a:chOff x="10262494" y="2935684"/>
              <a:chExt cx="50400" cy="50400"/>
            </a:xfrm>
          </p:grpSpPr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5868DB99-47EC-DF1F-DF44-3BFEEBB60A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62494" y="2960884"/>
                <a:ext cx="50400" cy="0"/>
              </a:xfrm>
              <a:prstGeom prst="line">
                <a:avLst/>
              </a:prstGeom>
              <a:ln w="9525">
                <a:solidFill>
                  <a:srgbClr val="229C8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F3631823-7B18-4ED9-FB32-3C69156C498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62494" y="2960884"/>
                <a:ext cx="50400" cy="0"/>
              </a:xfrm>
              <a:prstGeom prst="line">
                <a:avLst/>
              </a:prstGeom>
              <a:ln w="9525">
                <a:solidFill>
                  <a:srgbClr val="229C8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C79FFCD-8A3B-F30B-20F4-0B7ADCC2628D}"/>
              </a:ext>
            </a:extLst>
          </p:cNvPr>
          <p:cNvGrpSpPr/>
          <p:nvPr/>
        </p:nvGrpSpPr>
        <p:grpSpPr>
          <a:xfrm>
            <a:off x="10261847" y="3527164"/>
            <a:ext cx="1261021" cy="140096"/>
            <a:chOff x="10261847" y="3784536"/>
            <a:chExt cx="1261021" cy="140096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A1B46C5-2D3F-B436-B4AE-E9A5A8882EDA}"/>
                </a:ext>
              </a:extLst>
            </p:cNvPr>
            <p:cNvSpPr/>
            <p:nvPr/>
          </p:nvSpPr>
          <p:spPr>
            <a:xfrm>
              <a:off x="10261847" y="3829581"/>
              <a:ext cx="50007" cy="50007"/>
            </a:xfrm>
            <a:prstGeom prst="rect">
              <a:avLst/>
            </a:prstGeom>
            <a:noFill/>
            <a:ln w="9525">
              <a:solidFill>
                <a:srgbClr val="229C8F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72F027E-BE67-F922-F320-37F217FA4D76}"/>
                </a:ext>
              </a:extLst>
            </p:cNvPr>
            <p:cNvSpPr txBox="1"/>
            <p:nvPr/>
          </p:nvSpPr>
          <p:spPr>
            <a:xfrm>
              <a:off x="10361028" y="3784536"/>
              <a:ext cx="1161840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North Africa and Middle East</a:t>
              </a:r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25EB666D-2A80-6EDF-B1AD-42DA4FEA3D3C}"/>
                </a:ext>
              </a:extLst>
            </p:cNvPr>
            <p:cNvSpPr/>
            <p:nvPr/>
          </p:nvSpPr>
          <p:spPr>
            <a:xfrm>
              <a:off x="10266609" y="3835365"/>
              <a:ext cx="36000" cy="43200"/>
            </a:xfrm>
            <a:prstGeom prst="triangle">
              <a:avLst/>
            </a:prstGeom>
            <a:noFill/>
            <a:ln w="9525">
              <a:solidFill>
                <a:srgbClr val="229C8F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A73190D-3265-4F52-71A0-4D81BB6073D1}"/>
              </a:ext>
            </a:extLst>
          </p:cNvPr>
          <p:cNvGrpSpPr/>
          <p:nvPr/>
        </p:nvGrpSpPr>
        <p:grpSpPr>
          <a:xfrm>
            <a:off x="10261847" y="3771774"/>
            <a:ext cx="1261021" cy="140096"/>
            <a:chOff x="10261847" y="4048855"/>
            <a:chExt cx="1261021" cy="140096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3755B47-7937-5A23-E00F-52A1ACD78F70}"/>
                </a:ext>
              </a:extLst>
            </p:cNvPr>
            <p:cNvSpPr/>
            <p:nvPr/>
          </p:nvSpPr>
          <p:spPr>
            <a:xfrm>
              <a:off x="10261847" y="4093900"/>
              <a:ext cx="50007" cy="50007"/>
            </a:xfrm>
            <a:prstGeom prst="ellipse">
              <a:avLst/>
            </a:prstGeom>
            <a:noFill/>
            <a:ln w="9525">
              <a:solidFill>
                <a:srgbClr val="4AC46E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FAF2DF7-2C77-D1BE-5C99-68F909BFC81D}"/>
                </a:ext>
              </a:extLst>
            </p:cNvPr>
            <p:cNvSpPr txBox="1"/>
            <p:nvPr/>
          </p:nvSpPr>
          <p:spPr>
            <a:xfrm>
              <a:off x="10361028" y="4048855"/>
              <a:ext cx="1161840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Southeast Asia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7F2138E-291D-A028-C932-292389BB27D9}"/>
              </a:ext>
            </a:extLst>
          </p:cNvPr>
          <p:cNvGrpSpPr/>
          <p:nvPr/>
        </p:nvGrpSpPr>
        <p:grpSpPr>
          <a:xfrm>
            <a:off x="10261847" y="3894079"/>
            <a:ext cx="1261021" cy="140096"/>
            <a:chOff x="10261847" y="4178743"/>
            <a:chExt cx="1261021" cy="140096"/>
          </a:xfrm>
        </p:grpSpPr>
        <p:sp>
          <p:nvSpPr>
            <p:cNvPr id="69" name="Isosceles Triangle 68">
              <a:extLst>
                <a:ext uri="{FF2B5EF4-FFF2-40B4-BE49-F238E27FC236}">
                  <a16:creationId xmlns:a16="http://schemas.microsoft.com/office/drawing/2014/main" id="{86B47371-6E03-AED7-2CFC-AF21B1F972F9}"/>
                </a:ext>
              </a:extLst>
            </p:cNvPr>
            <p:cNvSpPr/>
            <p:nvPr/>
          </p:nvSpPr>
          <p:spPr>
            <a:xfrm>
              <a:off x="10261847" y="4223788"/>
              <a:ext cx="50007" cy="50007"/>
            </a:xfrm>
            <a:prstGeom prst="triangle">
              <a:avLst/>
            </a:prstGeom>
            <a:noFill/>
            <a:ln w="9525">
              <a:solidFill>
                <a:srgbClr val="4AC46E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A812456-A1F1-B970-572A-CD7AD473270D}"/>
                </a:ext>
              </a:extLst>
            </p:cNvPr>
            <p:cNvSpPr txBox="1"/>
            <p:nvPr/>
          </p:nvSpPr>
          <p:spPr>
            <a:xfrm>
              <a:off x="10361028" y="4178743"/>
              <a:ext cx="1161840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East Asia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BD47FA6-FE37-A72B-5CC1-84D73E8F1609}"/>
              </a:ext>
            </a:extLst>
          </p:cNvPr>
          <p:cNvGrpSpPr/>
          <p:nvPr/>
        </p:nvGrpSpPr>
        <p:grpSpPr>
          <a:xfrm>
            <a:off x="10261650" y="3649469"/>
            <a:ext cx="1261218" cy="140096"/>
            <a:chOff x="10261650" y="3922649"/>
            <a:chExt cx="1261218" cy="140096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FD8DE6D-6F48-F0D8-A866-9C640A96693D}"/>
                </a:ext>
              </a:extLst>
            </p:cNvPr>
            <p:cNvSpPr/>
            <p:nvPr/>
          </p:nvSpPr>
          <p:spPr>
            <a:xfrm>
              <a:off x="10261847" y="3967042"/>
              <a:ext cx="50007" cy="50007"/>
            </a:xfrm>
            <a:prstGeom prst="rect">
              <a:avLst/>
            </a:prstGeom>
            <a:noFill/>
            <a:ln w="9525">
              <a:solidFill>
                <a:srgbClr val="35B577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93A0A38-9BAE-9B46-F418-B5498AC2F2D9}"/>
                </a:ext>
              </a:extLst>
            </p:cNvPr>
            <p:cNvSpPr txBox="1"/>
            <p:nvPr/>
          </p:nvSpPr>
          <p:spPr>
            <a:xfrm>
              <a:off x="10361028" y="3922649"/>
              <a:ext cx="1161840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South Asia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90CF034-7FCB-AB41-DE97-C61817794213}"/>
                </a:ext>
              </a:extLst>
            </p:cNvPr>
            <p:cNvSpPr/>
            <p:nvPr/>
          </p:nvSpPr>
          <p:spPr>
            <a:xfrm>
              <a:off x="10265250" y="3970445"/>
              <a:ext cx="43200" cy="43200"/>
            </a:xfrm>
            <a:prstGeom prst="ellipse">
              <a:avLst/>
            </a:prstGeom>
            <a:noFill/>
            <a:ln w="9525">
              <a:solidFill>
                <a:srgbClr val="35B577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D8A5E07-1671-F69E-AA32-E1FDC1D9873F}"/>
                </a:ext>
              </a:extLst>
            </p:cNvPr>
            <p:cNvCxnSpPr>
              <a:cxnSpLocks/>
            </p:cNvCxnSpPr>
            <p:nvPr/>
          </p:nvCxnSpPr>
          <p:spPr>
            <a:xfrm>
              <a:off x="10261650" y="3992045"/>
              <a:ext cx="50400" cy="0"/>
            </a:xfrm>
            <a:prstGeom prst="line">
              <a:avLst/>
            </a:prstGeom>
            <a:ln w="9525">
              <a:solidFill>
                <a:srgbClr val="35B5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F1443B84-645A-47D4-B0E4-BD92E10F3CB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0261650" y="3992045"/>
              <a:ext cx="50400" cy="0"/>
            </a:xfrm>
            <a:prstGeom prst="line">
              <a:avLst/>
            </a:prstGeom>
            <a:ln w="9525">
              <a:solidFill>
                <a:srgbClr val="35B57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93E2D9B-3A3B-5D64-308F-938C25A487B7}"/>
              </a:ext>
            </a:extLst>
          </p:cNvPr>
          <p:cNvGrpSpPr/>
          <p:nvPr/>
        </p:nvGrpSpPr>
        <p:grpSpPr>
          <a:xfrm>
            <a:off x="10274250" y="4016384"/>
            <a:ext cx="1248618" cy="140096"/>
            <a:chOff x="10274250" y="4321560"/>
            <a:chExt cx="1248618" cy="140096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D34B9E2-3263-70E5-9E54-4064AA077554}"/>
                </a:ext>
              </a:extLst>
            </p:cNvPr>
            <p:cNvSpPr/>
            <p:nvPr/>
          </p:nvSpPr>
          <p:spPr>
            <a:xfrm>
              <a:off x="10274250" y="4379008"/>
              <a:ext cx="25200" cy="25200"/>
            </a:xfrm>
            <a:prstGeom prst="ellipse">
              <a:avLst/>
            </a:prstGeom>
            <a:noFill/>
            <a:ln w="9525">
              <a:solidFill>
                <a:srgbClr val="C8DC5B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26DDC05-8B11-D7B5-F173-C84ABB7DECBB}"/>
                </a:ext>
              </a:extLst>
            </p:cNvPr>
            <p:cNvSpPr txBox="1"/>
            <p:nvPr/>
          </p:nvSpPr>
          <p:spPr>
            <a:xfrm>
              <a:off x="10361028" y="4321560"/>
              <a:ext cx="1161840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Oceania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7DC341A-C4F9-1CF5-F3A0-0CE43AA1A6F2}"/>
              </a:ext>
            </a:extLst>
          </p:cNvPr>
          <p:cNvGrpSpPr/>
          <p:nvPr/>
        </p:nvGrpSpPr>
        <p:grpSpPr>
          <a:xfrm>
            <a:off x="10261847" y="4138689"/>
            <a:ext cx="1261021" cy="140096"/>
            <a:chOff x="10261847" y="4439380"/>
            <a:chExt cx="1261021" cy="140096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722FF7ED-B855-0712-1B57-B4C5F04A54E3}"/>
                </a:ext>
              </a:extLst>
            </p:cNvPr>
            <p:cNvSpPr/>
            <p:nvPr/>
          </p:nvSpPr>
          <p:spPr>
            <a:xfrm>
              <a:off x="10261847" y="4484425"/>
              <a:ext cx="50007" cy="50007"/>
            </a:xfrm>
            <a:prstGeom prst="ellipse">
              <a:avLst/>
            </a:prstGeom>
            <a:noFill/>
            <a:ln w="9525">
              <a:solidFill>
                <a:srgbClr val="C6EB04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8851B22-C2A7-5368-C5FB-0B0139E38B93}"/>
                </a:ext>
              </a:extLst>
            </p:cNvPr>
            <p:cNvSpPr txBox="1"/>
            <p:nvPr/>
          </p:nvSpPr>
          <p:spPr>
            <a:xfrm>
              <a:off x="10361028" y="4439380"/>
              <a:ext cx="1161840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Western Sub-Saharan Africa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AE38301-FEB2-7CB4-AF25-AD04B90ECA86}"/>
              </a:ext>
            </a:extLst>
          </p:cNvPr>
          <p:cNvGrpSpPr/>
          <p:nvPr/>
        </p:nvGrpSpPr>
        <p:grpSpPr>
          <a:xfrm>
            <a:off x="10274250" y="4260994"/>
            <a:ext cx="1248618" cy="140096"/>
            <a:chOff x="10274250" y="4545397"/>
            <a:chExt cx="1248618" cy="140096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402064E9-2E27-A841-CD67-997A8DEA2DEE}"/>
                </a:ext>
              </a:extLst>
            </p:cNvPr>
            <p:cNvSpPr/>
            <p:nvPr/>
          </p:nvSpPr>
          <p:spPr>
            <a:xfrm>
              <a:off x="10274250" y="4602845"/>
              <a:ext cx="25200" cy="25200"/>
            </a:xfrm>
            <a:prstGeom prst="ellipse">
              <a:avLst/>
            </a:prstGeom>
            <a:noFill/>
            <a:ln w="9525">
              <a:solidFill>
                <a:srgbClr val="C6EB04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DE7CA23-A7B7-E33D-4688-23F41480E883}"/>
                </a:ext>
              </a:extLst>
            </p:cNvPr>
            <p:cNvSpPr txBox="1"/>
            <p:nvPr/>
          </p:nvSpPr>
          <p:spPr>
            <a:xfrm>
              <a:off x="10361028" y="4545397"/>
              <a:ext cx="1161840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Eastern Sub-Saharan Africa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2156C71-2220-74B9-D1A8-FEC033EE8475}"/>
              </a:ext>
            </a:extLst>
          </p:cNvPr>
          <p:cNvGrpSpPr/>
          <p:nvPr/>
        </p:nvGrpSpPr>
        <p:grpSpPr>
          <a:xfrm>
            <a:off x="10261847" y="4383299"/>
            <a:ext cx="1261021" cy="140096"/>
            <a:chOff x="10261847" y="4672742"/>
            <a:chExt cx="1261021" cy="140096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02165AFF-EA8F-C5B0-60E7-7513B9090FD7}"/>
                </a:ext>
              </a:extLst>
            </p:cNvPr>
            <p:cNvSpPr/>
            <p:nvPr/>
          </p:nvSpPr>
          <p:spPr>
            <a:xfrm>
              <a:off x="10261847" y="4717787"/>
              <a:ext cx="50007" cy="50007"/>
            </a:xfrm>
            <a:prstGeom prst="ellipse">
              <a:avLst/>
            </a:prstGeom>
            <a:noFill/>
            <a:ln w="9525">
              <a:solidFill>
                <a:srgbClr val="EAE98F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DD5FA5B-F0AB-D40E-6B56-D172198F5E04}"/>
                </a:ext>
              </a:extLst>
            </p:cNvPr>
            <p:cNvSpPr txBox="1"/>
            <p:nvPr/>
          </p:nvSpPr>
          <p:spPr>
            <a:xfrm>
              <a:off x="10361028" y="4672742"/>
              <a:ext cx="1161840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Central Sub-Saharan Africa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374A411-BBDE-1B76-AB72-95900CB82155}"/>
              </a:ext>
            </a:extLst>
          </p:cNvPr>
          <p:cNvGrpSpPr/>
          <p:nvPr/>
        </p:nvGrpSpPr>
        <p:grpSpPr>
          <a:xfrm>
            <a:off x="10261847" y="4505600"/>
            <a:ext cx="1261021" cy="140096"/>
            <a:chOff x="10261847" y="4772754"/>
            <a:chExt cx="1261021" cy="140096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30AADAB-BAB1-50F2-921A-800334F493B9}"/>
                </a:ext>
              </a:extLst>
            </p:cNvPr>
            <p:cNvSpPr/>
            <p:nvPr/>
          </p:nvSpPr>
          <p:spPr>
            <a:xfrm>
              <a:off x="10261847" y="4817799"/>
              <a:ext cx="50007" cy="50007"/>
            </a:xfrm>
            <a:prstGeom prst="rect">
              <a:avLst/>
            </a:prstGeom>
            <a:noFill/>
            <a:ln w="9525">
              <a:solidFill>
                <a:srgbClr val="F2F285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AB48097-0399-51AE-68FF-21B99D939593}"/>
                </a:ext>
              </a:extLst>
            </p:cNvPr>
            <p:cNvSpPr txBox="1"/>
            <p:nvPr/>
          </p:nvSpPr>
          <p:spPr>
            <a:xfrm>
              <a:off x="10361028" y="4772754"/>
              <a:ext cx="1161840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Southern Sub-Saharan Africa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39EBFBB2-59EE-0597-7615-47C2CFE4B513}"/>
              </a:ext>
            </a:extLst>
          </p:cNvPr>
          <p:cNvGrpSpPr/>
          <p:nvPr/>
        </p:nvGrpSpPr>
        <p:grpSpPr>
          <a:xfrm>
            <a:off x="10161005" y="4604853"/>
            <a:ext cx="1212742" cy="591960"/>
            <a:chOff x="10161005" y="4604853"/>
            <a:chExt cx="1212742" cy="591960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69948CF4-156A-5A5C-F2EB-A01CAECD4780}"/>
                </a:ext>
              </a:extLst>
            </p:cNvPr>
            <p:cNvGrpSpPr/>
            <p:nvPr/>
          </p:nvGrpSpPr>
          <p:grpSpPr>
            <a:xfrm>
              <a:off x="10268113" y="4738873"/>
              <a:ext cx="575740" cy="140096"/>
              <a:chOff x="10268113" y="4760304"/>
              <a:chExt cx="575740" cy="140096"/>
            </a:xfrm>
          </p:grpSpPr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EC7CD32D-505E-66AA-0D40-26BDC1EB4901}"/>
                  </a:ext>
                </a:extLst>
              </p:cNvPr>
              <p:cNvSpPr/>
              <p:nvPr/>
            </p:nvSpPr>
            <p:spPr>
              <a:xfrm>
                <a:off x="10268113" y="4810552"/>
                <a:ext cx="39600" cy="39600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noProof="0"/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0C514FED-A59C-678D-6834-4D429448FE9F}"/>
                  </a:ext>
                </a:extLst>
              </p:cNvPr>
              <p:cNvSpPr txBox="1"/>
              <p:nvPr/>
            </p:nvSpPr>
            <p:spPr>
              <a:xfrm>
                <a:off x="10361029" y="4760304"/>
                <a:ext cx="482824" cy="14009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r>
                  <a:rPr lang="en-GB" sz="700" noProof="0"/>
                  <a:t>1990</a:t>
                </a:r>
              </a:p>
            </p:txBody>
          </p:sp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61A159FE-1E63-AD15-6415-71D398454FE6}"/>
                </a:ext>
              </a:extLst>
            </p:cNvPr>
            <p:cNvSpPr txBox="1"/>
            <p:nvPr/>
          </p:nvSpPr>
          <p:spPr>
            <a:xfrm>
              <a:off x="10161005" y="4604853"/>
              <a:ext cx="37863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b="1" noProof="0"/>
                <a:t>Year</a:t>
              </a:r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8ECA25ED-B1F1-D0FF-5568-5D50D4CEBA02}"/>
                </a:ext>
              </a:extLst>
            </p:cNvPr>
            <p:cNvGrpSpPr/>
            <p:nvPr/>
          </p:nvGrpSpPr>
          <p:grpSpPr>
            <a:xfrm>
              <a:off x="10266313" y="4844821"/>
              <a:ext cx="577540" cy="140096"/>
              <a:chOff x="10266313" y="4859073"/>
              <a:chExt cx="577540" cy="140096"/>
            </a:xfrm>
          </p:grpSpPr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E8C6FD7A-C865-BD24-9A33-046B53B8E434}"/>
                  </a:ext>
                </a:extLst>
              </p:cNvPr>
              <p:cNvSpPr/>
              <p:nvPr/>
            </p:nvSpPr>
            <p:spPr>
              <a:xfrm>
                <a:off x="10266313" y="4907521"/>
                <a:ext cx="43200" cy="43200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noProof="0"/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2BAA9E4E-A964-84C0-CAF8-9C073739D0CF}"/>
                  </a:ext>
                </a:extLst>
              </p:cNvPr>
              <p:cNvSpPr txBox="1"/>
              <p:nvPr/>
            </p:nvSpPr>
            <p:spPr>
              <a:xfrm>
                <a:off x="10361029" y="4859073"/>
                <a:ext cx="482824" cy="14009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r>
                  <a:rPr lang="en-GB" sz="700" noProof="0"/>
                  <a:t>1995</a:t>
                </a:r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84BBAA6B-AB3A-8681-48C9-E0DEB59736C4}"/>
                </a:ext>
              </a:extLst>
            </p:cNvPr>
            <p:cNvGrpSpPr/>
            <p:nvPr/>
          </p:nvGrpSpPr>
          <p:grpSpPr>
            <a:xfrm>
              <a:off x="10264513" y="4950769"/>
              <a:ext cx="579340" cy="140096"/>
              <a:chOff x="10264513" y="4966229"/>
              <a:chExt cx="579340" cy="140096"/>
            </a:xfrm>
          </p:grpSpPr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0FF59D88-9AC8-AE21-F8B1-9727BBDBB4FB}"/>
                  </a:ext>
                </a:extLst>
              </p:cNvPr>
              <p:cNvSpPr/>
              <p:nvPr/>
            </p:nvSpPr>
            <p:spPr>
              <a:xfrm>
                <a:off x="10264513" y="5012877"/>
                <a:ext cx="46800" cy="46800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noProof="0"/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E4101EDF-1B60-F8DF-60E2-32CF04CDEDA1}"/>
                  </a:ext>
                </a:extLst>
              </p:cNvPr>
              <p:cNvSpPr txBox="1"/>
              <p:nvPr/>
            </p:nvSpPr>
            <p:spPr>
              <a:xfrm>
                <a:off x="10361029" y="4966229"/>
                <a:ext cx="482824" cy="14009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r>
                  <a:rPr lang="en-GB" sz="700" noProof="0"/>
                  <a:t>2000</a:t>
                </a:r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A21ED47D-F537-F1E5-CAAC-DDFAFAED0DD3}"/>
                </a:ext>
              </a:extLst>
            </p:cNvPr>
            <p:cNvGrpSpPr/>
            <p:nvPr/>
          </p:nvGrpSpPr>
          <p:grpSpPr>
            <a:xfrm>
              <a:off x="10262713" y="5056717"/>
              <a:ext cx="581140" cy="140096"/>
              <a:chOff x="10262713" y="5078148"/>
              <a:chExt cx="581140" cy="140096"/>
            </a:xfrm>
          </p:grpSpPr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24F2094F-AB29-D7BB-A742-C8C5880F3C9F}"/>
                  </a:ext>
                </a:extLst>
              </p:cNvPr>
              <p:cNvSpPr/>
              <p:nvPr/>
            </p:nvSpPr>
            <p:spPr>
              <a:xfrm>
                <a:off x="10262713" y="5122996"/>
                <a:ext cx="50400" cy="50400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noProof="0"/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4875BDF2-8B59-86CF-2DF2-116646F8678D}"/>
                  </a:ext>
                </a:extLst>
              </p:cNvPr>
              <p:cNvSpPr txBox="1"/>
              <p:nvPr/>
            </p:nvSpPr>
            <p:spPr>
              <a:xfrm>
                <a:off x="10361029" y="5078148"/>
                <a:ext cx="482824" cy="14009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r>
                  <a:rPr lang="en-GB" sz="700" noProof="0"/>
                  <a:t>2005</a:t>
                </a:r>
              </a:p>
            </p:txBody>
          </p:sp>
        </p:grp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01F6AE83-130C-1876-F516-8FB1C9581762}"/>
                </a:ext>
              </a:extLst>
            </p:cNvPr>
            <p:cNvSpPr/>
            <p:nvPr/>
          </p:nvSpPr>
          <p:spPr>
            <a:xfrm>
              <a:off x="10793245" y="4781921"/>
              <a:ext cx="54000" cy="5400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A65F31D3-5180-1A7D-9748-D1004245B6D1}"/>
                </a:ext>
              </a:extLst>
            </p:cNvPr>
            <p:cNvSpPr txBox="1"/>
            <p:nvPr/>
          </p:nvSpPr>
          <p:spPr>
            <a:xfrm>
              <a:off x="10890923" y="4738873"/>
              <a:ext cx="482824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2010</a:t>
              </a: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A500616D-B81C-7C1C-B5AD-F55740FBA92B}"/>
                </a:ext>
              </a:extLst>
            </p:cNvPr>
            <p:cNvSpPr/>
            <p:nvPr/>
          </p:nvSpPr>
          <p:spPr>
            <a:xfrm>
              <a:off x="10791445" y="4886069"/>
              <a:ext cx="57600" cy="5760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44B257F2-9439-8631-1C37-F633222267CF}"/>
                </a:ext>
              </a:extLst>
            </p:cNvPr>
            <p:cNvSpPr txBox="1"/>
            <p:nvPr/>
          </p:nvSpPr>
          <p:spPr>
            <a:xfrm>
              <a:off x="10890923" y="4844821"/>
              <a:ext cx="482824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2015</a:t>
              </a: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7E811498-5664-EFCD-2AC5-FADBEC8945E6}"/>
                </a:ext>
              </a:extLst>
            </p:cNvPr>
            <p:cNvSpPr/>
            <p:nvPr/>
          </p:nvSpPr>
          <p:spPr>
            <a:xfrm>
              <a:off x="10789645" y="4990217"/>
              <a:ext cx="61200" cy="6120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noProof="0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A6515CB-5573-8299-D092-60BE26C8A646}"/>
                </a:ext>
              </a:extLst>
            </p:cNvPr>
            <p:cNvSpPr txBox="1"/>
            <p:nvPr/>
          </p:nvSpPr>
          <p:spPr>
            <a:xfrm>
              <a:off x="10890923" y="4950769"/>
              <a:ext cx="482824" cy="1400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en-GB" sz="700" noProof="0"/>
                <a:t>2020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636221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accent5"/>
          </a:solidFill>
          <a:headEnd type="triangle"/>
          <a:tailEnd type="triangle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4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AE9F05-DA2D-4B16-9965-37043D7D9979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BD39940-7EB5-43CC-8DC6-FBBAD45474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447</Words>
  <Application>Microsoft Office PowerPoint</Application>
  <PresentationFormat>Widescreen</PresentationFormat>
  <Paragraphs>71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Schizophrenia burden by region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15</cp:revision>
  <dcterms:created xsi:type="dcterms:W3CDTF">2026-02-02T13:01:55Z</dcterms:created>
  <dcterms:modified xsi:type="dcterms:W3CDTF">2026-06-17T12:38:45Z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  <property fmtid="{D5CDD505-2E9C-101B-9397-08002B2CF9AE}" pid="4" name="ArticulateGUID">
    <vt:lpwstr>5E388557-2AE2-428E-AA6E-C72C8BEFBDF4</vt:lpwstr>
  </property>
  <property fmtid="{D5CDD505-2E9C-101B-9397-08002B2CF9AE}" pid="5" name="ArticulatePath">
    <vt:lpwstr>https://primemedica.sharepoint.com/sites/LundbeckFoundation/Shared Documents/General/Lundbeck Foundation/SCZ theme deck updates/2_Epidemiology-Burden/D2 (studio)/SCZ_Epidemiology &amp; Burden_D0.2 13Apr26_v1</vt:lpwstr>
  </property>
</Properties>
</file>