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108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6059-A715-F9E2-F8ED-9B6FDDFD0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0426C-8A24-9D9A-E2AC-FD5F84172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F5C95-9A56-DD31-5F01-A9B6002BF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Similar to 2019 estimates, the GBD study reported higher ASDRs for males (189.0 per 100,000 [95% UI: 139.9, 243.7]) with schizophrenia than females (166.4 per 100,000 [95% UI: 122.8, 213.9]) in 2021, suggesting consistent temporal trends.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GBD analysis of 2021 data for individuals aged 15–39 years showed an ASDR of 255.52 per 100,000 (95% UI: 180.97, 345.67) for males with schizophrenia versus 222.77 per 100,000 (157.48, 301.86) for females.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aseline="30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ASDR=age-standardized disability rate; GBD=Global Burden of Diseases; UI=uncertainty interval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Liao W, Chen Z, Wu W, et al. Trends and future burden of schizophrenia in youth across G20 countries: a systematic analysis of the global burden of disease 2021 study. BMC Psychiatry 2025; 25: 1101.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Solmi M, Seitidis G, Mavridis D, et al. Incidence, prevalence, and global burden of schizophrenia - data, with critical appraisal, from the Global Burden of Disease (GBD) 2019. Mol Psychiatry 2023; 28: 5319–5327.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 B, Hu F, He Q, et al. Global, regional, and national burden and trends of schizophrenia among adolescents and young adults aged 15-39 years from 1990 to 2021: an analysis of the global burden of disease study 2021. Front Psychiatry 2025; 16: 1682955.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 2019 Mental Disorders Collaborators. Global, regional, and national burden of 12 mental disorders in 204 countries and territories, 1990-2019: a systematic analysis for the Global Burden of Disease Study 2019. Lancet Psychiatry 2022; 9: 137–150.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Zhan Z, Wang J, Shen T, et al. Results of the global burden of disease study for schizophrenia: trends from 1990 to 2021 and projections to 2050. Front Psychiatry 2025; 16: 1629032.</a:t>
            </a:r>
          </a:p>
          <a:p>
            <a:pPr lvl="0">
              <a:defRPr/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endParaRPr lang="en-CA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buFontTx/>
              <a:buAutoNum type="arabicPeriod"/>
              <a:defRPr/>
            </a:pPr>
            <a:endParaRPr lang="en-CA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2A202-38E2-941D-3664-B87D3EDCC1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441FC-7B67-43FA-BD36-9EFD361338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38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9321-413F-BF9F-63CD-AD2339877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85B3C59-D254-B46C-23B3-0D0EC487DC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Epidemiology and burden</a:t>
            </a:r>
          </a:p>
          <a:p>
            <a:endParaRPr lang="en-GB" noProof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E7408ABB-EA6F-0549-6CF2-71FD4EE4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Schizophrenia burden by sex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1801F2-C690-C597-3710-BCF3A1E001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baseline="30000" noProof="0"/>
              <a:t>a</a:t>
            </a:r>
            <a:r>
              <a:rPr lang="en-GB" noProof="0"/>
              <a:t>Since the GBD 2019 estimate of YLL is zero in schizophrenia, YLD and DALY values were identical in the analysis</a:t>
            </a:r>
          </a:p>
          <a:p>
            <a:r>
              <a:rPr lang="en-GB" noProof="0"/>
              <a:t>ASDR=age-standardized disability rate; CI=confidence interval; DALY=disability-adjusted life year; G20=Group of 20;</a:t>
            </a:r>
            <a:br>
              <a:rPr lang="en-GB" noProof="0"/>
            </a:br>
            <a:r>
              <a:rPr lang="en-GB" noProof="0"/>
              <a:t>GBD=Global Burden of Diseases; YLD=years lived with disability; YLL=years of life lost; UI=uncertainty interval</a:t>
            </a:r>
          </a:p>
          <a:p>
            <a:r>
              <a:rPr lang="en-GB" noProof="0"/>
              <a:t>1.Liao et al. BMC Psychiatry 2025;25:1101; 2. Solmi et al. Mol Psychiatry 2023;28:5319–5327; 3. Peng et al. Front Psychiatry 2025;16:1682955; 4. GBD 2019 Mental Disorders Collaborators. Lancet Psychiatry 2022;9:137–150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E61C9D9-664C-778B-D415-DDDD52759AB4}"/>
              </a:ext>
            </a:extLst>
          </p:cNvPr>
          <p:cNvSpPr/>
          <p:nvPr/>
        </p:nvSpPr>
        <p:spPr>
          <a:xfrm>
            <a:off x="539750" y="1398204"/>
            <a:ext cx="11110913" cy="738664"/>
          </a:xfrm>
          <a:prstGeom prst="roundRect">
            <a:avLst>
              <a:gd name="adj" fmla="val 1112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0" rtlCol="0" anchor="t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i="0" u="none" strike="noStrike" kern="1200" cap="none" spc="0" normalizeH="0" baseline="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5EA123-0CC7-5D8E-C0C8-32C41915CC79}"/>
              </a:ext>
            </a:extLst>
          </p:cNvPr>
          <p:cNvSpPr txBox="1"/>
          <p:nvPr/>
        </p:nvSpPr>
        <p:spPr>
          <a:xfrm>
            <a:off x="6527800" y="2067697"/>
            <a:ext cx="5023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Sex-stratified ASDR for schizophrenia among youth populations (age</a:t>
            </a:r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 10–24 years), in G20 countries in 2021</a:t>
            </a:r>
            <a:r>
              <a:rPr lang="en-GB" sz="1400" b="1" baseline="30000" noProof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en-GB" sz="1400" b="1" noProof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B68CC4F-11C6-ADBD-8D9F-3A010EB7D1B0}"/>
              </a:ext>
            </a:extLst>
          </p:cNvPr>
          <p:cNvSpPr/>
          <p:nvPr/>
        </p:nvSpPr>
        <p:spPr>
          <a:xfrm>
            <a:off x="559002" y="1398204"/>
            <a:ext cx="11073996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noProof="0">
                <a:solidFill>
                  <a:srgbClr val="3F1A01"/>
                </a:solidFill>
              </a:rPr>
              <a:t>Consistently</a:t>
            </a:r>
            <a:r>
              <a:rPr lang="en-GB" sz="1600" noProof="0">
                <a:solidFill>
                  <a:srgbClr val="3F1A01"/>
                </a:solidFill>
              </a:rPr>
              <a:t> </a:t>
            </a:r>
            <a:r>
              <a:rPr lang="en-GB" sz="1600" b="1" noProof="0">
                <a:solidFill>
                  <a:srgbClr val="3F1A01"/>
                </a:solidFill>
              </a:rPr>
              <a:t>higher ASDRs </a:t>
            </a:r>
            <a:r>
              <a:rPr lang="en-GB" sz="1600" noProof="0">
                <a:solidFill>
                  <a:srgbClr val="3F1A01"/>
                </a:solidFill>
              </a:rPr>
              <a:t>have been observed for </a:t>
            </a:r>
            <a:r>
              <a:rPr lang="en-GB" sz="1600" b="1" noProof="0">
                <a:solidFill>
                  <a:srgbClr val="3F1A01"/>
                </a:solidFill>
              </a:rPr>
              <a:t>males</a:t>
            </a:r>
            <a:r>
              <a:rPr lang="en-GB" sz="1600" noProof="0">
                <a:solidFill>
                  <a:srgbClr val="3F1A01"/>
                </a:solidFill>
              </a:rPr>
              <a:t> with schizophrenia than for females </a:t>
            </a:r>
            <a:br>
              <a:rPr lang="en-GB" sz="1600" noProof="0">
                <a:solidFill>
                  <a:srgbClr val="3F1A01"/>
                </a:solidFill>
              </a:rPr>
            </a:br>
            <a:r>
              <a:rPr lang="en-GB" sz="1600" noProof="0">
                <a:solidFill>
                  <a:srgbClr val="3F1A01"/>
                </a:solidFill>
              </a:rPr>
              <a:t>across age groups and regions</a:t>
            </a:r>
            <a:r>
              <a:rPr lang="en-GB" sz="1600" baseline="30000" noProof="0">
                <a:solidFill>
                  <a:srgbClr val="3F1A01"/>
                </a:solidFill>
              </a:rPr>
              <a:t>1–3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943FE-46A9-4723-FF33-4EF564882326}"/>
              </a:ext>
            </a:extLst>
          </p:cNvPr>
          <p:cNvSpPr txBox="1"/>
          <p:nvPr/>
        </p:nvSpPr>
        <p:spPr>
          <a:xfrm>
            <a:off x="716597" y="2126677"/>
            <a:ext cx="4947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Global DALYS for schizophrenia,</a:t>
            </a:r>
            <a:b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 by sex and age group in 2019</a:t>
            </a:r>
            <a:r>
              <a:rPr lang="en-GB" sz="1400" b="1" baseline="30000" noProof="0">
                <a:solidFill>
                  <a:schemeClr val="accent2">
                    <a:lumMod val="50000"/>
                  </a:schemeClr>
                </a:solidFill>
              </a:rPr>
              <a:t>a,4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AAAC680-043E-D890-E3CE-22A2959231ED}"/>
              </a:ext>
            </a:extLst>
          </p:cNvPr>
          <p:cNvSpPr txBox="1"/>
          <p:nvPr/>
        </p:nvSpPr>
        <p:spPr>
          <a:xfrm>
            <a:off x="441348" y="5376294"/>
            <a:ext cx="5510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‘Global, regional, and national burden of 12 mental disorders in 204 countries and territories, 1990-2019: a systematic analysis for the Global Burden of Disease Study 2019’ by 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GBD 2019 Mental Disorders Collaborators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used under CC-BY-4.0. This work is licensed under Creative Commons license CC-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 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Lundbeck Foundation.</a:t>
            </a:r>
            <a:endParaRPr lang="en-GB" sz="1200" noProof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FA12CD-9DBB-5337-C577-02C8D4B5C9C0}"/>
              </a:ext>
            </a:extLst>
          </p:cNvPr>
          <p:cNvSpPr txBox="1"/>
          <p:nvPr/>
        </p:nvSpPr>
        <p:spPr>
          <a:xfrm>
            <a:off x="9753600" y="5013040"/>
            <a:ext cx="1897063" cy="1708160"/>
          </a:xfrm>
          <a:prstGeom prst="rect">
            <a:avLst/>
          </a:prstGeom>
          <a:noFill/>
        </p:spPr>
        <p:txBody>
          <a:bodyPr wrap="square" rIns="0" bIns="0">
            <a:noAutofit/>
          </a:bodyPr>
          <a:lstStyle/>
          <a:p>
            <a:pPr algn="r" fontAlgn="base"/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Liao et al. BMC Psychiatry 2025, 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‘Trends and future burden of schizophrenia in youth across G20 countries: a systematic analysis of the global burden of disease 2021 study’, licensed under CC‑BY-NC-ND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-4.0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Published by Springer Nature on behalf of 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BMC Psychiatry. 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work cannot be changed in any way or used commercially without permission from the journal. </a:t>
            </a:r>
            <a:endParaRPr lang="en-GB" sz="1200" noProof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BCF877-6E42-33B2-E1A8-5330E0678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911305"/>
              </p:ext>
            </p:extLst>
          </p:nvPr>
        </p:nvGraphicFramePr>
        <p:xfrm>
          <a:off x="322539" y="2533072"/>
          <a:ext cx="806872" cy="231889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6872">
                  <a:extLst>
                    <a:ext uri="{9D8B030D-6E8A-4147-A177-3AD203B41FA5}">
                      <a16:colId xmlns:a16="http://schemas.microsoft.com/office/drawing/2014/main" val="2697452508"/>
                    </a:ext>
                  </a:extLst>
                </a:gridCol>
              </a:tblGrid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b="1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Age (years)</a:t>
                      </a:r>
                      <a:endParaRPr lang="en-GB" sz="900" b="1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3658924614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≥95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4019243859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90–94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757665227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85–89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2128504666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80–84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2580478740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75–79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3939930958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70–74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2978900706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65–69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366126330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60–64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255098208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55–59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2318681396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50–54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86598419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45–49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300382722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40–44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383191039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35–39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662788244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30–34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628404426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25–29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483777826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20–24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821815367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15–19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1572525053"/>
                  </a:ext>
                </a:extLst>
              </a:tr>
              <a:tr h="117541">
                <a:tc>
                  <a:txBody>
                    <a:bodyPr/>
                    <a:lstStyle/>
                    <a:p>
                      <a:pPr algn="r" fontAlgn="b">
                        <a:lnSpc>
                          <a:spcPct val="89000"/>
                        </a:lnSpc>
                        <a:buNone/>
                      </a:pPr>
                      <a:r>
                        <a:rPr lang="en-GB" sz="900" u="none" strike="noStrike" noProof="0">
                          <a:solidFill>
                            <a:srgbClr val="1A1A17"/>
                          </a:solidFill>
                          <a:effectLst/>
                        </a:rPr>
                        <a:t>10–14 </a:t>
                      </a:r>
                      <a:endParaRPr lang="en-GB" sz="900" b="0" i="0" u="none" strike="noStrike" noProof="0">
                        <a:solidFill>
                          <a:srgbClr val="1A1A17"/>
                        </a:solidFill>
                        <a:effectLst/>
                        <a:latin typeface="+mn-lt"/>
                      </a:endParaRPr>
                    </a:p>
                  </a:txBody>
                  <a:tcPr marL="0" marR="90000" marT="0" marB="0" anchor="ctr"/>
                </a:tc>
                <a:extLst>
                  <a:ext uri="{0D108BD9-81ED-4DB2-BD59-A6C34878D82A}">
                    <a16:rowId xmlns:a16="http://schemas.microsoft.com/office/drawing/2014/main" val="381267954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A1641529-4701-FF88-9FC0-15B105DFA811}"/>
              </a:ext>
            </a:extLst>
          </p:cNvPr>
          <p:cNvGrpSpPr/>
          <p:nvPr/>
        </p:nvGrpSpPr>
        <p:grpSpPr>
          <a:xfrm>
            <a:off x="1056677" y="2648507"/>
            <a:ext cx="4137441" cy="2717596"/>
            <a:chOff x="1056677" y="2567020"/>
            <a:chExt cx="4137441" cy="271759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386C3C6-4AD5-D19A-F50E-54559CAE4B60}"/>
                </a:ext>
              </a:extLst>
            </p:cNvPr>
            <p:cNvSpPr txBox="1"/>
            <p:nvPr/>
          </p:nvSpPr>
          <p:spPr>
            <a:xfrm>
              <a:off x="2520908" y="5038395"/>
              <a:ext cx="120898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00" b="1" noProof="0">
                  <a:solidFill>
                    <a:srgbClr val="1A1A17"/>
                  </a:solidFill>
                </a:rPr>
                <a:t>DALYs (millions)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D463348-AF18-3FAB-3A18-4347C487A291}"/>
                </a:ext>
              </a:extLst>
            </p:cNvPr>
            <p:cNvGrpSpPr/>
            <p:nvPr/>
          </p:nvGrpSpPr>
          <p:grpSpPr>
            <a:xfrm>
              <a:off x="1056677" y="2567020"/>
              <a:ext cx="4137441" cy="2515519"/>
              <a:chOff x="1056677" y="2567020"/>
              <a:chExt cx="4137441" cy="2515519"/>
            </a:xfrm>
          </p:grpSpPr>
          <p:sp>
            <p:nvSpPr>
              <p:cNvPr id="15" name="Line 114">
                <a:extLst>
                  <a:ext uri="{FF2B5EF4-FFF2-40B4-BE49-F238E27FC236}">
                    <a16:creationId xmlns:a16="http://schemas.microsoft.com/office/drawing/2014/main" id="{FA1A2966-4AE4-F76B-4329-8211C2AFA2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84275" y="2567020"/>
                <a:ext cx="0" cy="2234875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9" name="Rectangle 72">
                <a:extLst>
                  <a:ext uri="{FF2B5EF4-FFF2-40B4-BE49-F238E27FC236}">
                    <a16:creationId xmlns:a16="http://schemas.microsoft.com/office/drawing/2014/main" id="{F0173AA7-E051-4951-691E-FB2C5BEAA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2595104"/>
                <a:ext cx="3175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0" name="Rectangle 73">
                <a:extLst>
                  <a:ext uri="{FF2B5EF4-FFF2-40B4-BE49-F238E27FC236}">
                    <a16:creationId xmlns:a16="http://schemas.microsoft.com/office/drawing/2014/main" id="{64035612-4757-5332-8F09-FF70B0BA9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2716369"/>
                <a:ext cx="7937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1" name="Rectangle 74">
                <a:extLst>
                  <a:ext uri="{FF2B5EF4-FFF2-40B4-BE49-F238E27FC236}">
                    <a16:creationId xmlns:a16="http://schemas.microsoft.com/office/drawing/2014/main" id="{152D23FD-EB3F-3983-38C1-8D48F0A96D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2837635"/>
                <a:ext cx="19050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2" name="Rectangle 75">
                <a:extLst>
                  <a:ext uri="{FF2B5EF4-FFF2-40B4-BE49-F238E27FC236}">
                    <a16:creationId xmlns:a16="http://schemas.microsoft.com/office/drawing/2014/main" id="{1F2AB25D-086F-BCE5-BCF1-46E43F186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2958900"/>
                <a:ext cx="4603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4" name="Rectangle 76">
                <a:extLst>
                  <a:ext uri="{FF2B5EF4-FFF2-40B4-BE49-F238E27FC236}">
                    <a16:creationId xmlns:a16="http://schemas.microsoft.com/office/drawing/2014/main" id="{71A9D292-7B8C-BAB3-69E9-89E6B42E3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080165"/>
                <a:ext cx="82550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5" name="Rectangle 77">
                <a:extLst>
                  <a:ext uri="{FF2B5EF4-FFF2-40B4-BE49-F238E27FC236}">
                    <a16:creationId xmlns:a16="http://schemas.microsoft.com/office/drawing/2014/main" id="{A6862AD5-30AA-A4C5-1565-DF20218F6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201431"/>
                <a:ext cx="15081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6" name="Rectangle 78">
                <a:extLst>
                  <a:ext uri="{FF2B5EF4-FFF2-40B4-BE49-F238E27FC236}">
                    <a16:creationId xmlns:a16="http://schemas.microsoft.com/office/drawing/2014/main" id="{5891D7B1-BBC9-E423-3D6C-983CA7095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322696"/>
                <a:ext cx="257175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7" name="Rectangle 79">
                <a:extLst>
                  <a:ext uri="{FF2B5EF4-FFF2-40B4-BE49-F238E27FC236}">
                    <a16:creationId xmlns:a16="http://schemas.microsoft.com/office/drawing/2014/main" id="{F5764D91-D6BB-5839-58CA-FAA0AACD63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445238"/>
                <a:ext cx="366712" cy="77865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8" name="Rectangle 80">
                <a:extLst>
                  <a:ext uri="{FF2B5EF4-FFF2-40B4-BE49-F238E27FC236}">
                    <a16:creationId xmlns:a16="http://schemas.microsoft.com/office/drawing/2014/main" id="{2AA4C9A5-B546-E3D5-764D-42054B695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566504"/>
                <a:ext cx="50958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9" name="Rectangle 81">
                <a:extLst>
                  <a:ext uri="{FF2B5EF4-FFF2-40B4-BE49-F238E27FC236}">
                    <a16:creationId xmlns:a16="http://schemas.microsoft.com/office/drawing/2014/main" id="{6972A83D-EFCC-8231-A8B3-8ECB8B6E7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687769"/>
                <a:ext cx="663575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0" name="Rectangle 82">
                <a:extLst>
                  <a:ext uri="{FF2B5EF4-FFF2-40B4-BE49-F238E27FC236}">
                    <a16:creationId xmlns:a16="http://schemas.microsoft.com/office/drawing/2014/main" id="{BE361961-AC5A-3AB6-9EE4-60B4FDDAC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809034"/>
                <a:ext cx="76993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1" name="Rectangle 83">
                <a:extLst>
                  <a:ext uri="{FF2B5EF4-FFF2-40B4-BE49-F238E27FC236}">
                    <a16:creationId xmlns:a16="http://schemas.microsoft.com/office/drawing/2014/main" id="{1DDC4177-5EFD-6B01-2B1D-10E9E8D93B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3934129"/>
                <a:ext cx="830262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2" name="Rectangle 84">
                <a:extLst>
                  <a:ext uri="{FF2B5EF4-FFF2-40B4-BE49-F238E27FC236}">
                    <a16:creationId xmlns:a16="http://schemas.microsoft.com/office/drawing/2014/main" id="{0DA99A67-4CD1-88F7-3B72-A5EF8DF23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4051565"/>
                <a:ext cx="90963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3" name="Rectangle 85">
                <a:extLst>
                  <a:ext uri="{FF2B5EF4-FFF2-40B4-BE49-F238E27FC236}">
                    <a16:creationId xmlns:a16="http://schemas.microsoft.com/office/drawing/2014/main" id="{90A0C3B7-11E3-7C93-E49D-238FCB408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4176660"/>
                <a:ext cx="939800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4" name="Rectangle 86">
                <a:extLst>
                  <a:ext uri="{FF2B5EF4-FFF2-40B4-BE49-F238E27FC236}">
                    <a16:creationId xmlns:a16="http://schemas.microsoft.com/office/drawing/2014/main" id="{E212043B-8B5A-37AD-C2BF-74D559DD8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4297926"/>
                <a:ext cx="754062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6" name="Rectangle 87">
                <a:extLst>
                  <a:ext uri="{FF2B5EF4-FFF2-40B4-BE49-F238E27FC236}">
                    <a16:creationId xmlns:a16="http://schemas.microsoft.com/office/drawing/2014/main" id="{C1143C68-7521-83B4-70F7-BDDFA444A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4419191"/>
                <a:ext cx="42703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7" name="Rectangle 88">
                <a:extLst>
                  <a:ext uri="{FF2B5EF4-FFF2-40B4-BE49-F238E27FC236}">
                    <a16:creationId xmlns:a16="http://schemas.microsoft.com/office/drawing/2014/main" id="{DD422DDC-2911-3E21-84DE-58984B5DE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4540457"/>
                <a:ext cx="120650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8" name="Rectangle 89">
                <a:extLst>
                  <a:ext uri="{FF2B5EF4-FFF2-40B4-BE49-F238E27FC236}">
                    <a16:creationId xmlns:a16="http://schemas.microsoft.com/office/drawing/2014/main" id="{C0CC9F38-EDE0-19D7-1F1B-E80F0928C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200" y="4672572"/>
                <a:ext cx="1428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9" name="Rectangle 90">
                <a:extLst>
                  <a:ext uri="{FF2B5EF4-FFF2-40B4-BE49-F238E27FC236}">
                    <a16:creationId xmlns:a16="http://schemas.microsoft.com/office/drawing/2014/main" id="{FAE0F328-E85E-D055-87EA-BEE059C4B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1025" y="2595104"/>
                <a:ext cx="3175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0" name="Rectangle 91">
                <a:extLst>
                  <a:ext uri="{FF2B5EF4-FFF2-40B4-BE49-F238E27FC236}">
                    <a16:creationId xmlns:a16="http://schemas.microsoft.com/office/drawing/2014/main" id="{71975DB6-6114-AE90-FB5C-9A9A43B5E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1025" y="2716369"/>
                <a:ext cx="3175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1" name="Rectangle 92">
                <a:extLst>
                  <a:ext uri="{FF2B5EF4-FFF2-40B4-BE49-F238E27FC236}">
                    <a16:creationId xmlns:a16="http://schemas.microsoft.com/office/drawing/2014/main" id="{C3213FE9-72E8-5964-79E8-834E38595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6263" y="2837635"/>
                <a:ext cx="793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2" name="Rectangle 93">
                <a:extLst>
                  <a:ext uri="{FF2B5EF4-FFF2-40B4-BE49-F238E27FC236}">
                    <a16:creationId xmlns:a16="http://schemas.microsoft.com/office/drawing/2014/main" id="{67AD93AB-0D5B-C68E-40B0-2501FE936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038" y="2958900"/>
                <a:ext cx="3016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3" name="Rectangle 94">
                <a:extLst>
                  <a:ext uri="{FF2B5EF4-FFF2-40B4-BE49-F238E27FC236}">
                    <a16:creationId xmlns:a16="http://schemas.microsoft.com/office/drawing/2014/main" id="{1BF947E5-0EC0-DE63-53E0-9F7C789C3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938" y="3080165"/>
                <a:ext cx="6826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4" name="Rectangle 95">
                <a:extLst>
                  <a:ext uri="{FF2B5EF4-FFF2-40B4-BE49-F238E27FC236}">
                    <a16:creationId xmlns:a16="http://schemas.microsoft.com/office/drawing/2014/main" id="{B0A24BE3-EE03-A831-61C5-0DEAE5F33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7675" y="3201431"/>
                <a:ext cx="136525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5" name="Rectangle 96">
                <a:extLst>
                  <a:ext uri="{FF2B5EF4-FFF2-40B4-BE49-F238E27FC236}">
                    <a16:creationId xmlns:a16="http://schemas.microsoft.com/office/drawing/2014/main" id="{F666C1F1-C992-A5AE-CB33-3ED2EB1CC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1788" y="3322696"/>
                <a:ext cx="25241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6" name="Rectangle 97">
                <a:extLst>
                  <a:ext uri="{FF2B5EF4-FFF2-40B4-BE49-F238E27FC236}">
                    <a16:creationId xmlns:a16="http://schemas.microsoft.com/office/drawing/2014/main" id="{B2343EE3-F8A3-CF6D-57F3-F65E137BB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200" y="3445238"/>
                <a:ext cx="381000" cy="77865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7" name="Rectangle 98">
                <a:extLst>
                  <a:ext uri="{FF2B5EF4-FFF2-40B4-BE49-F238E27FC236}">
                    <a16:creationId xmlns:a16="http://schemas.microsoft.com/office/drawing/2014/main" id="{4491A0FB-BC7B-DC85-7D9F-5064014B3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338" y="3566504"/>
                <a:ext cx="55086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8" name="Rectangle 99">
                <a:extLst>
                  <a:ext uri="{FF2B5EF4-FFF2-40B4-BE49-F238E27FC236}">
                    <a16:creationId xmlns:a16="http://schemas.microsoft.com/office/drawing/2014/main" id="{2AE2FD42-2ACF-B359-3AB5-90E7C72B1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1250" y="3687769"/>
                <a:ext cx="742950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49" name="Rectangle 100">
                <a:extLst>
                  <a:ext uri="{FF2B5EF4-FFF2-40B4-BE49-F238E27FC236}">
                    <a16:creationId xmlns:a16="http://schemas.microsoft.com/office/drawing/2014/main" id="{31707136-9C07-74E6-DCBE-011CC7A4D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88" y="3809034"/>
                <a:ext cx="88741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0" name="Rectangle 101">
                <a:extLst>
                  <a:ext uri="{FF2B5EF4-FFF2-40B4-BE49-F238E27FC236}">
                    <a16:creationId xmlns:a16="http://schemas.microsoft.com/office/drawing/2014/main" id="{4510CEF7-B481-84B5-16C5-7FE65CD1C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063" y="3934129"/>
                <a:ext cx="973137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1" name="Rectangle 102">
                <a:extLst>
                  <a:ext uri="{FF2B5EF4-FFF2-40B4-BE49-F238E27FC236}">
                    <a16:creationId xmlns:a16="http://schemas.microsoft.com/office/drawing/2014/main" id="{F2D8E123-9956-C46C-902B-5F8A0C237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2638" y="4051565"/>
                <a:ext cx="107156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2" name="Rectangle 103">
                <a:extLst>
                  <a:ext uri="{FF2B5EF4-FFF2-40B4-BE49-F238E27FC236}">
                    <a16:creationId xmlns:a16="http://schemas.microsoft.com/office/drawing/2014/main" id="{C679D045-268D-7ABB-E44F-96607AFA9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7713" y="4176660"/>
                <a:ext cx="1106487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3" name="Rectangle 104">
                <a:extLst>
                  <a:ext uri="{FF2B5EF4-FFF2-40B4-BE49-F238E27FC236}">
                    <a16:creationId xmlns:a16="http://schemas.microsoft.com/office/drawing/2014/main" id="{893D24D9-F849-1F8C-6A79-50ADA6D92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0438" y="4297926"/>
                <a:ext cx="893762" cy="7531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4" name="Rectangle 105">
                <a:extLst>
                  <a:ext uri="{FF2B5EF4-FFF2-40B4-BE49-F238E27FC236}">
                    <a16:creationId xmlns:a16="http://schemas.microsoft.com/office/drawing/2014/main" id="{95A45BCB-026B-E805-4EEA-DE00D3FC6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6675" y="4419191"/>
                <a:ext cx="517525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5" name="Rectangle 106">
                <a:extLst>
                  <a:ext uri="{FF2B5EF4-FFF2-40B4-BE49-F238E27FC236}">
                    <a16:creationId xmlns:a16="http://schemas.microsoft.com/office/drawing/2014/main" id="{80C38177-0491-FBE0-D5B5-739371B28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3388" y="4540457"/>
                <a:ext cx="150812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6" name="Rectangle 107">
                <a:extLst>
                  <a:ext uri="{FF2B5EF4-FFF2-40B4-BE49-F238E27FC236}">
                    <a16:creationId xmlns:a16="http://schemas.microsoft.com/office/drawing/2014/main" id="{ED5F8D0E-1E88-DFFD-A52F-D33CFA1F7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5150" y="4672572"/>
                <a:ext cx="19050" cy="79142"/>
              </a:xfrm>
              <a:prstGeom prst="rect">
                <a:avLst/>
              </a:prstGeom>
              <a:solidFill>
                <a:srgbClr val="99B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7" name="Line 108">
                <a:extLst>
                  <a:ext uri="{FF2B5EF4-FFF2-40B4-BE49-F238E27FC236}">
                    <a16:creationId xmlns:a16="http://schemas.microsoft.com/office/drawing/2014/main" id="{C70C8544-DD51-55CF-3DF9-334C234954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4275" y="4815205"/>
                <a:ext cx="0" cy="5040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8" name="Line 109">
                <a:extLst>
                  <a:ext uri="{FF2B5EF4-FFF2-40B4-BE49-F238E27FC236}">
                    <a16:creationId xmlns:a16="http://schemas.microsoft.com/office/drawing/2014/main" id="{F3327133-9137-7F07-F8BF-883F740876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4200" y="4815205"/>
                <a:ext cx="0" cy="5040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59" name="Line 110">
                <a:extLst>
                  <a:ext uri="{FF2B5EF4-FFF2-40B4-BE49-F238E27FC236}">
                    <a16:creationId xmlns:a16="http://schemas.microsoft.com/office/drawing/2014/main" id="{ED423933-88CA-BF5E-8899-6AF249AD6F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238" y="4815205"/>
                <a:ext cx="0" cy="5040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0" name="Line 111">
                <a:extLst>
                  <a:ext uri="{FF2B5EF4-FFF2-40B4-BE49-F238E27FC236}">
                    <a16:creationId xmlns:a16="http://schemas.microsoft.com/office/drawing/2014/main" id="{45840F78-0776-66F0-34B6-EFB875AD0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94163" y="4815205"/>
                <a:ext cx="0" cy="5040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1" name="Line 112">
                <a:extLst>
                  <a:ext uri="{FF2B5EF4-FFF2-40B4-BE49-F238E27FC236}">
                    <a16:creationId xmlns:a16="http://schemas.microsoft.com/office/drawing/2014/main" id="{A2792884-EB4A-B4D6-4A1F-8A6DBF6C4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4125" y="4815205"/>
                <a:ext cx="0" cy="5040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2" name="Line 113">
                <a:extLst>
                  <a:ext uri="{FF2B5EF4-FFF2-40B4-BE49-F238E27FC236}">
                    <a16:creationId xmlns:a16="http://schemas.microsoft.com/office/drawing/2014/main" id="{7627FB25-5DAF-575B-7CA2-59429AE58D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4275" y="4801896"/>
                <a:ext cx="3879850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3" name="Line 115">
                <a:extLst>
                  <a:ext uri="{FF2B5EF4-FFF2-40B4-BE49-F238E27FC236}">
                    <a16:creationId xmlns:a16="http://schemas.microsoft.com/office/drawing/2014/main" id="{E7138348-C38A-325C-79E1-C3DF234657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24200" y="2570850"/>
                <a:ext cx="0" cy="2231046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4" name="Line 116">
                <a:extLst>
                  <a:ext uri="{FF2B5EF4-FFF2-40B4-BE49-F238E27FC236}">
                    <a16:creationId xmlns:a16="http://schemas.microsoft.com/office/drawing/2014/main" id="{AA88B395-2D64-A6F1-E17D-5133A16DFD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2632760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5" name="Line 117">
                <a:extLst>
                  <a:ext uri="{FF2B5EF4-FFF2-40B4-BE49-F238E27FC236}">
                    <a16:creationId xmlns:a16="http://schemas.microsoft.com/office/drawing/2014/main" id="{A54E669A-FCE4-9629-F717-238F647A69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2755077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6" name="Line 118">
                <a:extLst>
                  <a:ext uri="{FF2B5EF4-FFF2-40B4-BE49-F238E27FC236}">
                    <a16:creationId xmlns:a16="http://schemas.microsoft.com/office/drawing/2014/main" id="{98C1D610-907A-EE63-5618-3B99E0E1D9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2877394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7" name="Line 119">
                <a:extLst>
                  <a:ext uri="{FF2B5EF4-FFF2-40B4-BE49-F238E27FC236}">
                    <a16:creationId xmlns:a16="http://schemas.microsoft.com/office/drawing/2014/main" id="{0EE24B72-54C0-E9B9-95A3-5CDEF81291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2999711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8" name="Line 120">
                <a:extLst>
                  <a:ext uri="{FF2B5EF4-FFF2-40B4-BE49-F238E27FC236}">
                    <a16:creationId xmlns:a16="http://schemas.microsoft.com/office/drawing/2014/main" id="{83936B9B-9828-908E-8EE3-D290FAC452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122028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69" name="Line 121">
                <a:extLst>
                  <a:ext uri="{FF2B5EF4-FFF2-40B4-BE49-F238E27FC236}">
                    <a16:creationId xmlns:a16="http://schemas.microsoft.com/office/drawing/2014/main" id="{C3F284F2-287B-192B-0541-9DE3512DE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244345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0" name="Line 122">
                <a:extLst>
                  <a:ext uri="{FF2B5EF4-FFF2-40B4-BE49-F238E27FC236}">
                    <a16:creationId xmlns:a16="http://schemas.microsoft.com/office/drawing/2014/main" id="{75109BE5-ABF7-4D44-19B1-DE1D566E81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366662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1" name="Line 123">
                <a:extLst>
                  <a:ext uri="{FF2B5EF4-FFF2-40B4-BE49-F238E27FC236}">
                    <a16:creationId xmlns:a16="http://schemas.microsoft.com/office/drawing/2014/main" id="{1AEDCB65-9AE8-8436-E3A0-A54295764D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488979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2" name="Line 124">
                <a:extLst>
                  <a:ext uri="{FF2B5EF4-FFF2-40B4-BE49-F238E27FC236}">
                    <a16:creationId xmlns:a16="http://schemas.microsoft.com/office/drawing/2014/main" id="{0DE89BD1-0E1E-D1C6-28E1-D8457FA2B3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611296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3" name="Line 125">
                <a:extLst>
                  <a:ext uri="{FF2B5EF4-FFF2-40B4-BE49-F238E27FC236}">
                    <a16:creationId xmlns:a16="http://schemas.microsoft.com/office/drawing/2014/main" id="{C4F09E05-F74E-8392-CE71-51E37EF99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733613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4" name="Line 126">
                <a:extLst>
                  <a:ext uri="{FF2B5EF4-FFF2-40B4-BE49-F238E27FC236}">
                    <a16:creationId xmlns:a16="http://schemas.microsoft.com/office/drawing/2014/main" id="{D12681AE-903C-2216-BFD1-3E5FE63C8E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855930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5" name="Line 127">
                <a:extLst>
                  <a:ext uri="{FF2B5EF4-FFF2-40B4-BE49-F238E27FC236}">
                    <a16:creationId xmlns:a16="http://schemas.microsoft.com/office/drawing/2014/main" id="{10A3FB13-1E46-4B78-350A-4E9FAE4D0C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3978247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6" name="Line 128">
                <a:extLst>
                  <a:ext uri="{FF2B5EF4-FFF2-40B4-BE49-F238E27FC236}">
                    <a16:creationId xmlns:a16="http://schemas.microsoft.com/office/drawing/2014/main" id="{12B9476C-916C-4945-F082-5D389B842B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4100564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7" name="Line 129">
                <a:extLst>
                  <a:ext uri="{FF2B5EF4-FFF2-40B4-BE49-F238E27FC236}">
                    <a16:creationId xmlns:a16="http://schemas.microsoft.com/office/drawing/2014/main" id="{E659D83F-2C29-457A-A9D4-8C2BFF5D6B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4222881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8" name="Line 130">
                <a:extLst>
                  <a:ext uri="{FF2B5EF4-FFF2-40B4-BE49-F238E27FC236}">
                    <a16:creationId xmlns:a16="http://schemas.microsoft.com/office/drawing/2014/main" id="{A060C155-C480-8969-196A-1FE2AD45E5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4345198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79" name="Line 131">
                <a:extLst>
                  <a:ext uri="{FF2B5EF4-FFF2-40B4-BE49-F238E27FC236}">
                    <a16:creationId xmlns:a16="http://schemas.microsoft.com/office/drawing/2014/main" id="{31A084A8-0718-2093-A0B4-CFFF309D9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4467515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80" name="Line 132">
                <a:extLst>
                  <a:ext uri="{FF2B5EF4-FFF2-40B4-BE49-F238E27FC236}">
                    <a16:creationId xmlns:a16="http://schemas.microsoft.com/office/drawing/2014/main" id="{82C2B616-D4A8-4D4C-CFC5-B8C4CB5112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4589832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82" name="Line 134">
                <a:extLst>
                  <a:ext uri="{FF2B5EF4-FFF2-40B4-BE49-F238E27FC236}">
                    <a16:creationId xmlns:a16="http://schemas.microsoft.com/office/drawing/2014/main" id="{7C916A9F-F74D-565D-5F50-D47F50023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5063" y="4712143"/>
                <a:ext cx="49212" cy="0"/>
              </a:xfrm>
              <a:prstGeom prst="line">
                <a:avLst/>
              </a:prstGeom>
              <a:noFill/>
              <a:ln w="19050" cap="sq">
                <a:solidFill>
                  <a:srgbClr val="1A1A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295EC13-CC2F-94C4-7B2F-AC75536659DA}"/>
                  </a:ext>
                </a:extLst>
              </p:cNvPr>
              <p:cNvSpPr txBox="1"/>
              <p:nvPr/>
            </p:nvSpPr>
            <p:spPr>
              <a:xfrm>
                <a:off x="1056677" y="4836318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2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C724035-5B36-E10A-24CE-335B8A341B7D}"/>
                  </a:ext>
                </a:extLst>
              </p:cNvPr>
              <p:cNvSpPr txBox="1"/>
              <p:nvPr/>
            </p:nvSpPr>
            <p:spPr>
              <a:xfrm>
                <a:off x="2027238" y="4836318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1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BF7ED4D-DDCC-B12D-9E35-7FDF147C44B4}"/>
                  </a:ext>
                </a:extLst>
              </p:cNvPr>
              <p:cNvSpPr txBox="1"/>
              <p:nvPr/>
            </p:nvSpPr>
            <p:spPr>
              <a:xfrm>
                <a:off x="2997799" y="4836318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0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822FA92-EE3E-5F6E-5868-3FAA331576BB}"/>
                  </a:ext>
                </a:extLst>
              </p:cNvPr>
              <p:cNvSpPr txBox="1"/>
              <p:nvPr/>
            </p:nvSpPr>
            <p:spPr>
              <a:xfrm>
                <a:off x="3968360" y="4836318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1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C0664F2-95A4-507C-11A0-CBB0A30E1BF7}"/>
                  </a:ext>
                </a:extLst>
              </p:cNvPr>
              <p:cNvSpPr txBox="1"/>
              <p:nvPr/>
            </p:nvSpPr>
            <p:spPr>
              <a:xfrm>
                <a:off x="4938920" y="4836318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2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1256B5B-4A93-1DB3-8498-7640B63A09C1}"/>
                  </a:ext>
                </a:extLst>
              </p:cNvPr>
              <p:cNvSpPr txBox="1"/>
              <p:nvPr/>
            </p:nvSpPr>
            <p:spPr>
              <a:xfrm>
                <a:off x="1885372" y="2639941"/>
                <a:ext cx="5389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Males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63F41AA-09E2-A483-0412-BA121B8D3F2D}"/>
                  </a:ext>
                </a:extLst>
              </p:cNvPr>
              <p:cNvSpPr txBox="1"/>
              <p:nvPr/>
            </p:nvSpPr>
            <p:spPr>
              <a:xfrm>
                <a:off x="3748749" y="2639941"/>
                <a:ext cx="69442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noProof="0">
                    <a:solidFill>
                      <a:srgbClr val="1A1A17"/>
                    </a:solidFill>
                  </a:rPr>
                  <a:t>Females</a:t>
                </a: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E2A3DDC-2B04-C751-1861-2C7780587992}"/>
              </a:ext>
            </a:extLst>
          </p:cNvPr>
          <p:cNvGrpSpPr/>
          <p:nvPr/>
        </p:nvGrpSpPr>
        <p:grpSpPr>
          <a:xfrm>
            <a:off x="7900018" y="2632903"/>
            <a:ext cx="1729961" cy="3678360"/>
            <a:chOff x="7900018" y="2632903"/>
            <a:chExt cx="1729961" cy="3678360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D90D6454-F7B2-5A9D-FB4F-44CED781A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865" t="2614" r="7245" b="4830"/>
            <a:stretch>
              <a:fillRect/>
            </a:stretch>
          </p:blipFill>
          <p:spPr>
            <a:xfrm>
              <a:off x="8137093" y="2632903"/>
              <a:ext cx="1259523" cy="3152367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D2D1604-F63B-8744-B70A-3A85DAA293DC}"/>
                </a:ext>
              </a:extLst>
            </p:cNvPr>
            <p:cNvSpPr txBox="1"/>
            <p:nvPr/>
          </p:nvSpPr>
          <p:spPr>
            <a:xfrm>
              <a:off x="8135782" y="5794561"/>
              <a:ext cx="70532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0344D29-21A9-742D-8872-CE07636A4D8C}"/>
                </a:ext>
              </a:extLst>
            </p:cNvPr>
            <p:cNvSpPr txBox="1"/>
            <p:nvPr/>
          </p:nvSpPr>
          <p:spPr>
            <a:xfrm>
              <a:off x="7900018" y="5911153"/>
              <a:ext cx="17299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Age-standardized DALYs</a:t>
              </a:r>
              <a:br>
                <a:rPr lang="en-GB" sz="1000" noProof="0">
                  <a:solidFill>
                    <a:srgbClr val="1A1A17"/>
                  </a:solidFill>
                </a:rPr>
              </a:br>
              <a:r>
                <a:rPr lang="en-GB" sz="1000" noProof="0">
                  <a:solidFill>
                    <a:srgbClr val="1A1A17"/>
                  </a:solidFill>
                </a:rPr>
                <a:t>(per 100,000 person-years)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D526F4-3BC6-4073-773F-F52E2D47E29B}"/>
                </a:ext>
              </a:extLst>
            </p:cNvPr>
            <p:cNvSpPr txBox="1"/>
            <p:nvPr/>
          </p:nvSpPr>
          <p:spPr>
            <a:xfrm>
              <a:off x="8407356" y="5794561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100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B98926-0529-3427-0C82-6AA63141FDD0}"/>
                </a:ext>
              </a:extLst>
            </p:cNvPr>
            <p:cNvSpPr txBox="1"/>
            <p:nvPr/>
          </p:nvSpPr>
          <p:spPr>
            <a:xfrm>
              <a:off x="8749462" y="5794561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200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9D39AA1-AFA3-545A-0AFB-4AF0A5EAFD3E}"/>
                </a:ext>
              </a:extLst>
            </p:cNvPr>
            <p:cNvSpPr txBox="1"/>
            <p:nvPr/>
          </p:nvSpPr>
          <p:spPr>
            <a:xfrm>
              <a:off x="9091568" y="5794561"/>
              <a:ext cx="211596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rgbClr val="1A1A17"/>
                  </a:solidFill>
                </a:rPr>
                <a:t>300</a:t>
              </a:r>
            </a:p>
          </p:txBody>
        </p:sp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353AE7FA-5321-F89A-206F-B16A87276A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230"/>
          <a:stretch>
            <a:fillRect/>
          </a:stretch>
        </p:blipFill>
        <p:spPr>
          <a:xfrm>
            <a:off x="9544050" y="2631762"/>
            <a:ext cx="679450" cy="388728"/>
          </a:xfrm>
          <a:prstGeom prst="rect">
            <a:avLst/>
          </a:prstGeom>
        </p:spPr>
      </p:pic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459E78AE-E376-D805-16F5-BC2F26D3F778}"/>
              </a:ext>
            </a:extLst>
          </p:cNvPr>
          <p:cNvGraphicFramePr>
            <a:graphicFrameLocks noGrp="1"/>
          </p:cNvGraphicFramePr>
          <p:nvPr/>
        </p:nvGraphicFramePr>
        <p:xfrm>
          <a:off x="6604000" y="2627443"/>
          <a:ext cx="1497221" cy="3149991"/>
        </p:xfrm>
        <a:graphic>
          <a:graphicData uri="http://schemas.openxmlformats.org/drawingml/2006/table">
            <a:tbl>
              <a:tblPr/>
              <a:tblGrid>
                <a:gridCol w="1497221">
                  <a:extLst>
                    <a:ext uri="{9D8B030D-6E8A-4147-A177-3AD203B41FA5}">
                      <a16:colId xmlns:a16="http://schemas.microsoft.com/office/drawing/2014/main" val="529682989"/>
                    </a:ext>
                  </a:extLst>
                </a:gridCol>
              </a:tblGrid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Australia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06594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United States of America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30615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China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711757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India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05522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Indonesia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660178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Canada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708234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Japan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526430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Argentina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74769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Republic of Korea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840486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France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402866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Saudi Arabia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675372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Italy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655910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Mexico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73746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Turkey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457708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Germany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268836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Brazil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39059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South Africa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985002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United Kingdom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644003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1000" noProof="0">
                          <a:solidFill>
                            <a:srgbClr val="1A1A17"/>
                          </a:solidFill>
                        </a:rPr>
                        <a:t>Russian Federation</a:t>
                      </a:r>
                    </a:p>
                  </a:txBody>
                  <a:tcPr marL="31685" marR="46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043702"/>
                  </a:ext>
                </a:extLst>
              </a:tr>
            </a:tbl>
          </a:graphicData>
        </a:graphic>
      </p:graphicFrame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30FB3CD-C660-E289-0760-90A95B7697EC}"/>
              </a:ext>
            </a:extLst>
          </p:cNvPr>
          <p:cNvGrpSpPr/>
          <p:nvPr/>
        </p:nvGrpSpPr>
        <p:grpSpPr>
          <a:xfrm>
            <a:off x="9544050" y="2631762"/>
            <a:ext cx="751594" cy="388728"/>
            <a:chOff x="9544050" y="2631762"/>
            <a:chExt cx="751594" cy="388728"/>
          </a:xfrm>
        </p:grpSpPr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24B0B245-4ECE-8180-D96F-3744AA0FB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30"/>
            <a:stretch>
              <a:fillRect/>
            </a:stretch>
          </p:blipFill>
          <p:spPr>
            <a:xfrm>
              <a:off x="9544050" y="2631762"/>
              <a:ext cx="679450" cy="388728"/>
            </a:xfrm>
            <a:prstGeom prst="rect">
              <a:avLst/>
            </a:prstGeom>
          </p:spPr>
        </p:pic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40A346E-0BD8-5FBF-AA70-D068342B21A5}"/>
                </a:ext>
              </a:extLst>
            </p:cNvPr>
            <p:cNvSpPr txBox="1"/>
            <p:nvPr/>
          </p:nvSpPr>
          <p:spPr>
            <a:xfrm>
              <a:off x="9783718" y="2830654"/>
              <a:ext cx="51192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r>
                <a:rPr lang="en-GB" sz="1000" noProof="0">
                  <a:solidFill>
                    <a:srgbClr val="1A1A17"/>
                  </a:solidFill>
                </a:rPr>
                <a:t>Female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86D9850-1BE0-70E6-B45D-B3F001B11799}"/>
                </a:ext>
              </a:extLst>
            </p:cNvPr>
            <p:cNvSpPr txBox="1"/>
            <p:nvPr/>
          </p:nvSpPr>
          <p:spPr>
            <a:xfrm>
              <a:off x="9783718" y="2654300"/>
              <a:ext cx="35643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r>
                <a:rPr lang="en-GB" sz="1000" noProof="0">
                  <a:solidFill>
                    <a:srgbClr val="1A1A17"/>
                  </a:solidFill>
                </a:rPr>
                <a:t>Male</a:t>
              </a:r>
            </a:p>
          </p:txBody>
        </p:sp>
      </p:grp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507DA270-B8CB-DA56-3D49-602A1DED810E}"/>
              </a:ext>
            </a:extLst>
          </p:cNvPr>
          <p:cNvSpPr/>
          <p:nvPr/>
        </p:nvSpPr>
        <p:spPr>
          <a:xfrm>
            <a:off x="8112187" y="2611555"/>
            <a:ext cx="1302219" cy="3170157"/>
          </a:xfrm>
          <a:custGeom>
            <a:avLst/>
            <a:gdLst>
              <a:gd name="csX0" fmla="*/ 0 w 1302219"/>
              <a:gd name="csY0" fmla="*/ 0 h 3170157"/>
              <a:gd name="csX1" fmla="*/ 0 w 1302219"/>
              <a:gd name="csY1" fmla="*/ 3170157 h 3170157"/>
              <a:gd name="csX2" fmla="*/ 1302219 w 1302219"/>
              <a:gd name="csY2" fmla="*/ 3170157 h 3170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02219" h="3170157">
                <a:moveTo>
                  <a:pt x="0" y="0"/>
                </a:moveTo>
                <a:lnTo>
                  <a:pt x="0" y="3170157"/>
                </a:lnTo>
                <a:lnTo>
                  <a:pt x="1302219" y="3170157"/>
                </a:lnTo>
              </a:path>
            </a:pathLst>
          </a:custGeom>
          <a:noFill/>
          <a:ln w="19050">
            <a:solidFill>
              <a:srgbClr val="1A1A17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EE867446-00A7-2589-96DF-B1B5AE39A69C}"/>
              </a:ext>
            </a:extLst>
          </p:cNvPr>
          <p:cNvCxnSpPr/>
          <p:nvPr/>
        </p:nvCxnSpPr>
        <p:spPr>
          <a:xfrm>
            <a:off x="8172450" y="5777434"/>
            <a:ext cx="0" cy="36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EAB0A2A-0083-F3BC-B82F-0FB1628BE7D2}"/>
              </a:ext>
            </a:extLst>
          </p:cNvPr>
          <p:cNvCxnSpPr/>
          <p:nvPr/>
        </p:nvCxnSpPr>
        <p:spPr>
          <a:xfrm>
            <a:off x="8515350" y="5777434"/>
            <a:ext cx="0" cy="36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7547CAFB-38A5-0C2B-AB96-C218CAE0D41F}"/>
              </a:ext>
            </a:extLst>
          </p:cNvPr>
          <p:cNvCxnSpPr/>
          <p:nvPr/>
        </p:nvCxnSpPr>
        <p:spPr>
          <a:xfrm>
            <a:off x="8855869" y="5777434"/>
            <a:ext cx="0" cy="36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3F21C3A-62B6-329F-3740-A2B7448CAC46}"/>
              </a:ext>
            </a:extLst>
          </p:cNvPr>
          <p:cNvCxnSpPr/>
          <p:nvPr/>
        </p:nvCxnSpPr>
        <p:spPr>
          <a:xfrm>
            <a:off x="9197578" y="5777434"/>
            <a:ext cx="0" cy="36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04454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730</Words>
  <Application>Microsoft Office PowerPoint</Application>
  <PresentationFormat>Widescreen</PresentationFormat>
  <Paragraphs>79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Schizophrenia burden by sex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16</cp:revision>
  <dcterms:created xsi:type="dcterms:W3CDTF">2026-02-02T13:01:55Z</dcterms:created>
  <dcterms:modified xsi:type="dcterms:W3CDTF">2026-06-17T12:38:54Z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