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77" r:id="rId5"/>
  </p:sldIdLst>
  <p:sldSz cx="12192000" cy="6858000"/>
  <p:notesSz cx="6797675" cy="9929813"/>
  <p:custDataLst>
    <p:tags r:id="rId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58" userDrawn="1">
          <p15:clr>
            <a:srgbClr val="A4A3A4"/>
          </p15:clr>
        </p15:guide>
        <p15:guide id="2" pos="3830" userDrawn="1">
          <p15:clr>
            <a:srgbClr val="A4A3A4"/>
          </p15:clr>
        </p15:guide>
        <p15:guide id="3" orient="horz" pos="422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123D0B-7B15-8241-114F-0F509F9C0883}" name="Jerry Huang" initials="JH" userId="S::jerry.huang@primeglobalpeople.com::47175e71-6f0f-4bf1-922a-f2da50266449" providerId="AD"/>
  <p188:author id="{7200DB5C-181B-713E-D95A-FCC30802ADB3}" name="Lucy Helas" initials="" userId="S::lucy.helas@primeglobalpeople.com::ddfafa0a-b6b5-4bdd-b86f-ac994cb89b8b" providerId="AD"/>
  <p188:author id="{C07A505D-5E7E-6BEB-4195-801D42364FA7}" name="Ceren Akdeniz Vogt" initials="CA" userId="S::cak@lundbeckfonden.com::6291f9b8-8487-4396-8769-615d243e0f4b" providerId="AD"/>
  <p188:author id="{ADE37966-333E-8291-1ACB-8B19D2CDD2BF}" name="Jess Fawcett" initials="JF" userId="Jess Fawcett" providerId="None"/>
  <p188:author id="{F5456967-F741-A654-320C-431971991AEE}" name="Emma Bone" initials="EB" userId="Emma Bone" providerId="None"/>
  <p188:author id="{F748F99F-CA20-F231-7E95-A58759BCCA69}" name="Marco Solmi" initials="MS" userId="16471aee42b87e67" providerId="Windows Live"/>
  <p188:author id="{94C370A1-4AED-0C13-4D86-49DFA89BCE0B}" name="Prime" initials="P" userId="Prime" providerId="None"/>
  <p188:author id="{8EBDF5A9-C4BC-A8A8-CDF6-CD616BF5A6CC}" name="Lucy Helas" initials="LH" userId="Lucy Helas" providerId="None"/>
  <p188:author id="{3EAC8EB7-4CC7-A5D1-7863-C77B3332D2E6}" name="Prime – Senior Medical Writer" initials="SMW" userId="Prime – Senior Medical Writer" providerId="None"/>
  <p188:author id="{418AA2D6-496A-47C3-5018-89298CC9AEF7}" name="Elliot Piper-Brown" initials="EP" userId="S::elliot.piper-brown@primeglobalpeople.com::f9f5c069-9888-4662-9765-c25bc9bb0b78" providerId="AD"/>
  <p188:author id="{B832B1DC-702B-2076-34F6-ABE5906ECE9E}" name="Sarah Ramsden" initials="SR" userId="Sarah Ramsden" providerId="None"/>
  <p188:author id="{FFE47EE6-A2F0-13A5-8EE8-3661DB1849A6}" name="Medical Writer" initials="MW" userId="Medical Writer" providerId="None"/>
  <p188:author id="{08570DE8-E322-79A5-B3DE-BB47867C02E7}" name="Louise Martin" initials="LM" userId="S::louise.martin@primeglobalpeople.com::4fcac71d-3899-4a5b-ba16-0351c4500b4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864"/>
    <a:srgbClr val="3F1A01"/>
    <a:srgbClr val="99B3A8"/>
    <a:srgbClr val="1A1A17"/>
    <a:srgbClr val="4472C4"/>
    <a:srgbClr val="B4C7E7"/>
    <a:srgbClr val="0D76BF"/>
    <a:srgbClr val="B7CCEA"/>
    <a:srgbClr val="7CA3D6"/>
    <a:srgbClr val="C1C0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603" autoAdjust="0"/>
  </p:normalViewPr>
  <p:slideViewPr>
    <p:cSldViewPr snapToGrid="0">
      <p:cViewPr varScale="1">
        <p:scale>
          <a:sx n="83" d="100"/>
          <a:sy n="83" d="100"/>
        </p:scale>
        <p:origin x="1032" y="78"/>
      </p:cViewPr>
      <p:guideLst>
        <p:guide orient="horz" pos="3158"/>
        <p:guide pos="3830"/>
        <p:guide orient="horz" pos="4224"/>
      </p:guideLst>
    </p:cSldViewPr>
  </p:slideViewPr>
  <p:notesTextViewPr>
    <p:cViewPr>
      <p:scale>
        <a:sx n="3" d="2"/>
        <a:sy n="3" d="2"/>
      </p:scale>
      <p:origin x="0" y="0"/>
    </p:cViewPr>
  </p:notesTextViewPr>
  <p:notesViewPr>
    <p:cSldViewPr snapToGrid="0" showGuides="1">
      <p:cViewPr varScale="1">
        <p:scale>
          <a:sx n="111" d="100"/>
          <a:sy n="111" d="100"/>
        </p:scale>
        <p:origin x="5028" y="12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tags" Target="tags/tag1.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BEEAA615-5510-4769-A084-647B102C2045}" type="datetimeFigureOut">
              <a:rPr lang="en-GB" smtClean="0"/>
              <a:t>17/06/2026</a:t>
            </a:fld>
            <a:endParaRPr lang="en-GB"/>
          </a:p>
        </p:txBody>
      </p:sp>
      <p:sp>
        <p:nvSpPr>
          <p:cNvPr id="4" name="Slide Image Placeholder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9E4441FC-7B67-43FA-BD36-9EFD361338B9}" type="slidenum">
              <a:rPr lang="en-GB" smtClean="0"/>
              <a:t>‹#›</a:t>
            </a:fld>
            <a:endParaRPr lang="en-GB"/>
          </a:p>
        </p:txBody>
      </p:sp>
    </p:spTree>
    <p:extLst>
      <p:ext uri="{BB962C8B-B14F-4D97-AF65-F5344CB8AC3E}">
        <p14:creationId xmlns:p14="http://schemas.microsoft.com/office/powerpoint/2010/main" val="354891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8"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ABCEA-A1A0-1455-3BFA-E804B54EED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4F39EB-7713-98EE-51C9-07C6E8ED79F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6905E81-275D-6CDD-D97F-A830B608F8F4}"/>
              </a:ext>
            </a:extLst>
          </p:cNvPr>
          <p:cNvSpPr>
            <a:spLocks noGrp="1"/>
          </p:cNvSpPr>
          <p:nvPr>
            <p:ph type="body" idx="1"/>
          </p:nvPr>
        </p:nvSpPr>
        <p:spPr/>
        <p:txBody>
          <a:bodyPr/>
          <a:lstStyle/>
          <a:p>
            <a:pPr marL="0" indent="0" rtl="0" eaLnBrk="1" latinLnBrk="0" hangingPunct="1">
              <a:buFont typeface="+mj-lt"/>
              <a:buNone/>
            </a:pPr>
            <a:r>
              <a:rPr lang="en-US" sz="100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The calculation of GBD data is based on the data available for each country, which means the accuracy of GBD data depends heavily on the quality and quantity of data used in the algorithm.</a:t>
            </a:r>
            <a:r>
              <a:rPr lang="en-US" sz="1000" i="0" kern="1200" baseline="30000">
                <a:solidFill>
                  <a:schemeClr val="tx1"/>
                </a:solidFill>
                <a:effectLst/>
                <a:latin typeface="Calibri" panose="020F0502020204030204" pitchFamily="34" charset="0"/>
                <a:ea typeface="Calibri" panose="020F0502020204030204" pitchFamily="34" charset="0"/>
                <a:cs typeface="Calibri" panose="020F0502020204030204" pitchFamily="34" charset="0"/>
              </a:rPr>
              <a:t>3</a:t>
            </a:r>
            <a:r>
              <a:rPr lang="en-US" sz="100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 The lowest epidemiological data coverage was found in data from countries with low levels of development, leading to greater uncertainty in the estimates.</a:t>
            </a:r>
            <a:r>
              <a:rPr lang="en-US" sz="1000" i="0" kern="1200" baseline="30000">
                <a:solidFill>
                  <a:schemeClr val="tx1"/>
                </a:solidFill>
                <a:effectLst/>
                <a:latin typeface="Calibri" panose="020F0502020204030204" pitchFamily="34" charset="0"/>
                <a:ea typeface="Calibri" panose="020F0502020204030204" pitchFamily="34" charset="0"/>
                <a:cs typeface="Calibri" panose="020F0502020204030204" pitchFamily="34" charset="0"/>
              </a:rPr>
              <a:t>3</a:t>
            </a:r>
          </a:p>
          <a:p>
            <a:pPr marL="0" indent="0" rtl="0" eaLnBrk="1" latinLnBrk="0" hangingPunct="1">
              <a:buFont typeface="+mj-lt"/>
              <a:buNone/>
            </a:pPr>
            <a:endParaRPr lang="en-US" sz="1000" i="0" kern="1200" baseline="300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i="0" kern="1200" baseline="0">
                <a:solidFill>
                  <a:schemeClr val="tx1"/>
                </a:solidFill>
                <a:effectLst/>
                <a:latin typeface="Calibri" panose="020F0502020204030204" pitchFamily="34" charset="0"/>
                <a:ea typeface="Calibri" panose="020F0502020204030204" pitchFamily="34" charset="0"/>
                <a:cs typeface="Calibri" panose="020F0502020204030204" pitchFamily="34" charset="0"/>
              </a:rPr>
              <a:t>Abbreviations: </a:t>
            </a:r>
            <a:r>
              <a:rPr lang="en-GB" sz="100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GBD=G</a:t>
            </a:r>
            <a:r>
              <a:rPr lang="en-US" sz="100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lobal Burden of Diseases</a:t>
            </a:r>
            <a:endParaRPr lang="en-GB" sz="1000">
              <a:effectLst/>
              <a:latin typeface="Calibri" panose="020F0502020204030204" pitchFamily="34" charset="0"/>
              <a:ea typeface="Calibri" panose="020F0502020204030204" pitchFamily="34" charset="0"/>
              <a:cs typeface="Calibri" panose="020F0502020204030204" pitchFamily="34" charset="0"/>
            </a:endParaRPr>
          </a:p>
          <a:p>
            <a:pPr marL="0" indent="0" rtl="0" eaLnBrk="1" latinLnBrk="0" hangingPunct="1">
              <a:buFont typeface="+mj-lt"/>
              <a:buNone/>
            </a:pPr>
            <a:endParaRPr lang="en-US" sz="1000" i="0" kern="1200" baseline="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indent="0" rtl="0" eaLnBrk="1" latinLnBrk="0" hangingPunct="1">
              <a:buFont typeface="+mj-lt"/>
              <a:buNone/>
            </a:pPr>
            <a:r>
              <a:rPr lang="en-US" sz="100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 </a:t>
            </a:r>
          </a:p>
          <a:p>
            <a:pPr marL="228600" indent="-228600" rtl="0" eaLnBrk="1" latinLnBrk="0" hangingPunct="1">
              <a:buFont typeface="+mj-lt"/>
              <a:buAutoNum type="arabicPeriod"/>
            </a:pPr>
            <a:r>
              <a:rPr lang="en-US" sz="1000">
                <a:latin typeface="Calibri" panose="020F0502020204030204" pitchFamily="34" charset="0"/>
                <a:ea typeface="Calibri" panose="020F0502020204030204" pitchFamily="34" charset="0"/>
                <a:cs typeface="Calibri" panose="020F0502020204030204" pitchFamily="34" charset="0"/>
              </a:rPr>
              <a:t>Zhan Z, Wang J, Shen T, et al. Results of the global burden of disease study for schizophrenia: trends from 1990 to 2021 and projections to 2050. Front Psychiatry 2025; 16: 1629032.</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a:solidFill>
                  <a:schemeClr val="tx1"/>
                </a:solidFill>
                <a:latin typeface="Calibri" panose="020F0502020204030204" pitchFamily="34" charset="0"/>
                <a:ea typeface="Calibri" panose="020F0502020204030204" pitchFamily="34" charset="0"/>
                <a:cs typeface="Calibri" panose="020F0502020204030204" pitchFamily="34" charset="0"/>
              </a:rPr>
              <a:t>Solmi M, Seitidis G, Mavridis D, et al. Incidence, prevalence, and global burden of schizophrenia - data, with critical appraisal, from the Global Burden of Disease (GBD) 2019. Mol Psychiatry 2023; 28: 5319–5327.</a:t>
            </a:r>
          </a:p>
          <a:p>
            <a:pPr marL="228600" indent="-228600" rtl="0" eaLnBrk="1" latinLnBrk="0" hangingPunct="1">
              <a:buFont typeface="+mj-lt"/>
              <a:buAutoNum type="arabicPeriod"/>
            </a:pPr>
            <a:r>
              <a:rPr lang="en-US" sz="1000">
                <a:latin typeface="Calibri" panose="020F0502020204030204" pitchFamily="34" charset="0"/>
                <a:ea typeface="Calibri" panose="020F0502020204030204" pitchFamily="34" charset="0"/>
                <a:cs typeface="Calibri" panose="020F0502020204030204" pitchFamily="34" charset="0"/>
              </a:rPr>
              <a:t>Li X, Wei N, Song J, et al. The global burden of schizophrenia and the impact of urbanization during 1990-2019: an analysis of the global burden of disease study 2019. Environ Res 2023; 232: 116305. </a:t>
            </a:r>
          </a:p>
          <a:p>
            <a:pPr marL="228600" indent="-228600" rtl="0" eaLnBrk="1" latinLnBrk="0" hangingPunct="1">
              <a:buFont typeface="+mj-lt"/>
              <a:buAutoNum type="arabicPeriod"/>
            </a:pPr>
            <a:endParaRPr lang="en-US" sz="1000">
              <a:latin typeface="Calibri" panose="020F0502020204030204" pitchFamily="34" charset="0"/>
              <a:ea typeface="Calibri" panose="020F0502020204030204" pitchFamily="34" charset="0"/>
              <a:cs typeface="Calibri" panose="020F0502020204030204" pitchFamily="34" charset="0"/>
            </a:endParaRPr>
          </a:p>
          <a:p>
            <a:endParaRPr lang="en-GB" sz="1000"/>
          </a:p>
        </p:txBody>
      </p:sp>
      <p:sp>
        <p:nvSpPr>
          <p:cNvPr id="4" name="Slide Number Placeholder 3">
            <a:extLst>
              <a:ext uri="{FF2B5EF4-FFF2-40B4-BE49-F238E27FC236}">
                <a16:creationId xmlns:a16="http://schemas.microsoft.com/office/drawing/2014/main" id="{F15BD684-CDB4-2C7A-39EB-2E53F7DE289E}"/>
              </a:ext>
            </a:extLst>
          </p:cNvPr>
          <p:cNvSpPr>
            <a:spLocks noGrp="1"/>
          </p:cNvSpPr>
          <p:nvPr>
            <p:ph type="sldNum" sz="quarter" idx="5"/>
          </p:nvPr>
        </p:nvSpPr>
        <p:spPr/>
        <p:txBody>
          <a:bodyPr/>
          <a:lstStyle/>
          <a:p>
            <a:fld id="{9E4441FC-7B67-43FA-BD36-9EFD361338B9}" type="slidenum">
              <a:rPr lang="en-GB" smtClean="0"/>
              <a:t>1</a:t>
            </a:fld>
            <a:endParaRPr lang="en-GB"/>
          </a:p>
        </p:txBody>
      </p:sp>
    </p:spTree>
    <p:extLst>
      <p:ext uri="{BB962C8B-B14F-4D97-AF65-F5344CB8AC3E}">
        <p14:creationId xmlns:p14="http://schemas.microsoft.com/office/powerpoint/2010/main" val="2073578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4878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55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6360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4480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333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37201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5885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8168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19210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1004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6732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63174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4386"/>
            <a:ext cx="11110914" cy="332399"/>
          </a:xfrm>
        </p:spPr>
        <p:txBody>
          <a:bodyPr vert="horz" lIns="0" tIns="0" rIns="0" bIns="0" rtlCol="0" anchor="b" anchorCtr="0">
            <a:noAutofit/>
          </a:bodyPr>
          <a:lstStyle>
            <a:lvl1pPr>
              <a:defRPr lang="en-GB"/>
            </a:lvl1pPr>
          </a:lstStyle>
          <a:p>
            <a:pPr lvl="0"/>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715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8869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48847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1000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6075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27426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26935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94785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30651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08034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85283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106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42613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6596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74447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7249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34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09485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55670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53937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71348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92492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390652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a:t>
            </a:r>
            <a:r>
              <a:rPr lang="en-GB" sz="3600" b="1" err="1">
                <a:solidFill>
                  <a:srgbClr val="3F1A01"/>
                </a:solidFill>
                <a:latin typeface="+mj-lt"/>
                <a:cs typeface="Times New Roman" panose="02020603050405020304" pitchFamily="18" charset="0"/>
              </a:rPr>
              <a:t>masterslides</a:t>
            </a:r>
            <a:r>
              <a:rPr lang="en-GB" sz="3600" b="1">
                <a:solidFill>
                  <a:srgbClr val="3F1A01"/>
                </a:solidFill>
                <a:latin typeface="+mj-lt"/>
                <a:cs typeface="Times New Roman" panose="02020603050405020304" pitchFamily="18" charset="0"/>
              </a:rPr>
              <a:t>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27066778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47155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sldNum="0" hdr="0" ftr="0" dt="0"/>
  <p:txStyles>
    <p:titleStyle>
      <a:lvl1pPr algn="l" defTabSz="914400" rtl="0" eaLnBrk="1" latinLnBrk="0" hangingPunct="1">
        <a:lnSpc>
          <a:spcPct val="90000"/>
        </a:lnSpc>
        <a:spcBef>
          <a:spcPct val="0"/>
        </a:spcBef>
        <a:buNone/>
        <a:defRPr sz="22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49" userDrawn="1">
          <p15:clr>
            <a:srgbClr val="F26B43"/>
          </p15:clr>
        </p15:guide>
        <p15:guide id="15" pos="3976" userDrawn="1">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6.xml"/><Relationship Id="rId1" Type="http://schemas.openxmlformats.org/officeDocument/2006/relationships/tags" Target="../tags/tag2.xml"/><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EB9E3-CFDF-B878-C4FD-BA9E90A84895}"/>
            </a:ext>
          </a:extLst>
        </p:cNvPr>
        <p:cNvGrpSpPr/>
        <p:nvPr/>
      </p:nvGrpSpPr>
      <p:grpSpPr>
        <a:xfrm>
          <a:off x="0" y="0"/>
          <a:ext cx="0" cy="0"/>
          <a:chOff x="0" y="0"/>
          <a:chExt cx="0" cy="0"/>
        </a:xfrm>
      </p:grpSpPr>
      <p:pic>
        <p:nvPicPr>
          <p:cNvPr id="27" name="Picture 26">
            <a:extLst>
              <a:ext uri="{FF2B5EF4-FFF2-40B4-BE49-F238E27FC236}">
                <a16:creationId xmlns:a16="http://schemas.microsoft.com/office/drawing/2014/main" id="{4F908292-5867-FFFD-2C13-7EE9D0E62337}"/>
              </a:ext>
            </a:extLst>
          </p:cNvPr>
          <p:cNvPicPr>
            <a:picLocks noChangeAspect="1"/>
          </p:cNvPicPr>
          <p:nvPr/>
        </p:nvPicPr>
        <p:blipFill>
          <a:blip r:embed="rId4"/>
          <a:srcRect l="16340" t="9437" r="2828" b="7201"/>
          <a:stretch>
            <a:fillRect/>
          </a:stretch>
        </p:blipFill>
        <p:spPr>
          <a:xfrm>
            <a:off x="1390330" y="2016802"/>
            <a:ext cx="3993503" cy="3168058"/>
          </a:xfrm>
          <a:prstGeom prst="rect">
            <a:avLst/>
          </a:prstGeom>
        </p:spPr>
      </p:pic>
      <p:sp>
        <p:nvSpPr>
          <p:cNvPr id="18" name="Text Placeholder 17">
            <a:extLst>
              <a:ext uri="{FF2B5EF4-FFF2-40B4-BE49-F238E27FC236}">
                <a16:creationId xmlns:a16="http://schemas.microsoft.com/office/drawing/2014/main" id="{D3CD6491-EE43-CA9E-CDCF-FB2843BAAEB3}"/>
              </a:ext>
            </a:extLst>
          </p:cNvPr>
          <p:cNvSpPr>
            <a:spLocks noGrp="1"/>
          </p:cNvSpPr>
          <p:nvPr>
            <p:ph type="body" sz="quarter" idx="17"/>
          </p:nvPr>
        </p:nvSpPr>
        <p:spPr>
          <a:xfrm>
            <a:off x="539749" y="539750"/>
            <a:ext cx="9213851" cy="266676"/>
          </a:xfrm>
        </p:spPr>
        <p:txBody>
          <a:bodyPr/>
          <a:lstStyle/>
          <a:p>
            <a:r>
              <a:rPr lang="en-GB" noProof="0"/>
              <a:t>Schizophrenia – Epidemiology and burden</a:t>
            </a:r>
          </a:p>
          <a:p>
            <a:endParaRPr lang="en-GB" noProof="0"/>
          </a:p>
        </p:txBody>
      </p:sp>
      <p:sp>
        <p:nvSpPr>
          <p:cNvPr id="23" name="Title 22">
            <a:extLst>
              <a:ext uri="{FF2B5EF4-FFF2-40B4-BE49-F238E27FC236}">
                <a16:creationId xmlns:a16="http://schemas.microsoft.com/office/drawing/2014/main" id="{ACA6E940-6D2D-62C9-11EC-B3E874A34609}"/>
              </a:ext>
            </a:extLst>
          </p:cNvPr>
          <p:cNvSpPr>
            <a:spLocks noGrp="1"/>
          </p:cNvSpPr>
          <p:nvPr>
            <p:ph type="title"/>
          </p:nvPr>
        </p:nvSpPr>
        <p:spPr>
          <a:xfrm>
            <a:off x="539749" y="814386"/>
            <a:ext cx="11110914" cy="332399"/>
          </a:xfrm>
        </p:spPr>
        <p:txBody>
          <a:bodyPr/>
          <a:lstStyle/>
          <a:p>
            <a:r>
              <a:rPr lang="en-GB" noProof="0"/>
              <a:t>Disability burden due to schizophrenia over time and by SDI</a:t>
            </a:r>
          </a:p>
        </p:txBody>
      </p:sp>
      <p:sp>
        <p:nvSpPr>
          <p:cNvPr id="16" name="Text Placeholder 15">
            <a:extLst>
              <a:ext uri="{FF2B5EF4-FFF2-40B4-BE49-F238E27FC236}">
                <a16:creationId xmlns:a16="http://schemas.microsoft.com/office/drawing/2014/main" id="{FBD5FE88-F09A-5FBB-AA6D-DC34232A5EA9}"/>
              </a:ext>
            </a:extLst>
          </p:cNvPr>
          <p:cNvSpPr>
            <a:spLocks noGrp="1"/>
          </p:cNvSpPr>
          <p:nvPr>
            <p:ph type="body" sz="quarter" idx="18"/>
          </p:nvPr>
        </p:nvSpPr>
        <p:spPr>
          <a:xfrm>
            <a:off x="539749" y="6102000"/>
            <a:ext cx="9213851" cy="619200"/>
          </a:xfrm>
        </p:spPr>
        <p:txBody>
          <a:bodyPr/>
          <a:lstStyle/>
          <a:p>
            <a:r>
              <a:rPr lang="en-GB" noProof="0"/>
              <a:t>ASDR=age-standardized disability rate; DALY=disability-adjusted life year; SDI=sociodemographic index</a:t>
            </a:r>
          </a:p>
          <a:p>
            <a:r>
              <a:rPr lang="en-GB" noProof="0"/>
              <a:t>1. Zhan et al Front Psychiatry 2025;16:1629032; 2. Solmi et al. Mol Psychiatry 2023;28:5319–5327</a:t>
            </a:r>
          </a:p>
        </p:txBody>
      </p:sp>
      <p:sp>
        <p:nvSpPr>
          <p:cNvPr id="4" name="Rectangle: Rounded Corners 3">
            <a:extLst>
              <a:ext uri="{FF2B5EF4-FFF2-40B4-BE49-F238E27FC236}">
                <a16:creationId xmlns:a16="http://schemas.microsoft.com/office/drawing/2014/main" id="{E282EE3C-EE76-2DD8-623F-E14BDB07F2BA}"/>
              </a:ext>
            </a:extLst>
          </p:cNvPr>
          <p:cNvSpPr/>
          <p:nvPr/>
        </p:nvSpPr>
        <p:spPr>
          <a:xfrm>
            <a:off x="539749" y="5701883"/>
            <a:ext cx="11073996" cy="374571"/>
          </a:xfrm>
          <a:prstGeom prst="roundRect">
            <a:avLst/>
          </a:prstGeom>
          <a:solidFill>
            <a:schemeClr val="accent4">
              <a:lumMod val="40000"/>
              <a:lumOff val="60000"/>
            </a:schemeClr>
          </a:solidFill>
        </p:spPr>
        <p:txBody>
          <a:bodyPr wrap="square">
            <a:spAutoFit/>
          </a:bodyPr>
          <a:lstStyle/>
          <a:p>
            <a:pPr algn="ctr"/>
            <a:r>
              <a:rPr lang="en-GB" sz="1600" noProof="0">
                <a:solidFill>
                  <a:srgbClr val="3F1A01"/>
                </a:solidFill>
              </a:rPr>
              <a:t>Generally, </a:t>
            </a:r>
            <a:r>
              <a:rPr lang="en-GB" sz="1600" b="1" noProof="0">
                <a:solidFill>
                  <a:srgbClr val="3F1A01"/>
                </a:solidFill>
              </a:rPr>
              <a:t>ASDR rates have increased over time</a:t>
            </a:r>
            <a:r>
              <a:rPr lang="en-GB" sz="1600" noProof="0">
                <a:solidFill>
                  <a:srgbClr val="3F1A01"/>
                </a:solidFill>
              </a:rPr>
              <a:t> since 2002; high SDI regions consistently have higher DALY rates</a:t>
            </a:r>
            <a:r>
              <a:rPr lang="en-GB" sz="1600" baseline="30000" noProof="0">
                <a:solidFill>
                  <a:srgbClr val="3F1A01"/>
                </a:solidFill>
              </a:rPr>
              <a:t>1,2</a:t>
            </a:r>
            <a:endParaRPr lang="en-GB" sz="1600" noProof="0">
              <a:solidFill>
                <a:srgbClr val="3F1A01"/>
              </a:solidFill>
            </a:endParaRPr>
          </a:p>
        </p:txBody>
      </p:sp>
      <p:sp>
        <p:nvSpPr>
          <p:cNvPr id="22" name="TextBox 21">
            <a:extLst>
              <a:ext uri="{FF2B5EF4-FFF2-40B4-BE49-F238E27FC236}">
                <a16:creationId xmlns:a16="http://schemas.microsoft.com/office/drawing/2014/main" id="{DE9D35EB-CDAF-B667-7A17-E2B8D0A5A8D9}"/>
              </a:ext>
            </a:extLst>
          </p:cNvPr>
          <p:cNvSpPr txBox="1"/>
          <p:nvPr/>
        </p:nvSpPr>
        <p:spPr>
          <a:xfrm>
            <a:off x="6054881" y="1354574"/>
            <a:ext cx="4332288" cy="523220"/>
          </a:xfrm>
          <a:prstGeom prst="rect">
            <a:avLst/>
          </a:prstGeom>
          <a:noFill/>
        </p:spPr>
        <p:txBody>
          <a:bodyPr wrap="square">
            <a:spAutoFit/>
          </a:bodyPr>
          <a:lstStyle/>
          <a:p>
            <a:pPr algn="ctr"/>
            <a:r>
              <a:rPr lang="en-GB" sz="1400" b="1" noProof="0">
                <a:solidFill>
                  <a:schemeClr val="accent2">
                    <a:lumMod val="50000"/>
                  </a:schemeClr>
                </a:solidFill>
              </a:rPr>
              <a:t>ASDR for schizophrenia </a:t>
            </a:r>
            <a:br>
              <a:rPr lang="en-GB" sz="1400" b="1" noProof="0">
                <a:solidFill>
                  <a:schemeClr val="accent2">
                    <a:lumMod val="50000"/>
                  </a:schemeClr>
                </a:solidFill>
              </a:rPr>
            </a:br>
            <a:r>
              <a:rPr lang="en-GB" sz="1400" b="1" noProof="0">
                <a:solidFill>
                  <a:schemeClr val="accent2">
                    <a:lumMod val="50000"/>
                  </a:schemeClr>
                </a:solidFill>
              </a:rPr>
              <a:t>across SDI regions (1990–2021)</a:t>
            </a:r>
            <a:r>
              <a:rPr lang="en-GB" sz="1400" b="1" baseline="30000" noProof="0">
                <a:solidFill>
                  <a:schemeClr val="accent2">
                    <a:lumMod val="50000"/>
                  </a:schemeClr>
                </a:solidFill>
              </a:rPr>
              <a:t>1</a:t>
            </a:r>
            <a:endParaRPr lang="en-GB" sz="1400" b="1" noProof="0">
              <a:solidFill>
                <a:schemeClr val="accent2">
                  <a:lumMod val="50000"/>
                </a:schemeClr>
              </a:solidFill>
            </a:endParaRPr>
          </a:p>
        </p:txBody>
      </p:sp>
      <p:sp>
        <p:nvSpPr>
          <p:cNvPr id="29" name="TextBox 28">
            <a:extLst>
              <a:ext uri="{FF2B5EF4-FFF2-40B4-BE49-F238E27FC236}">
                <a16:creationId xmlns:a16="http://schemas.microsoft.com/office/drawing/2014/main" id="{54259924-5D56-8155-EF22-0B1C9E8DDF6F}"/>
              </a:ext>
            </a:extLst>
          </p:cNvPr>
          <p:cNvSpPr txBox="1"/>
          <p:nvPr/>
        </p:nvSpPr>
        <p:spPr>
          <a:xfrm>
            <a:off x="1311653" y="1354574"/>
            <a:ext cx="3835021" cy="523220"/>
          </a:xfrm>
          <a:prstGeom prst="rect">
            <a:avLst/>
          </a:prstGeom>
          <a:noFill/>
        </p:spPr>
        <p:txBody>
          <a:bodyPr wrap="square">
            <a:spAutoFit/>
          </a:bodyPr>
          <a:lstStyle/>
          <a:p>
            <a:pPr algn="ctr"/>
            <a:r>
              <a:rPr lang="en-GB" sz="1400" b="1" noProof="0">
                <a:solidFill>
                  <a:schemeClr val="accent2">
                    <a:lumMod val="50000"/>
                  </a:schemeClr>
                </a:solidFill>
              </a:rPr>
              <a:t>Global ASDR for schizophrenia </a:t>
            </a:r>
            <a:br>
              <a:rPr lang="en-GB" sz="1400" b="1" noProof="0">
                <a:solidFill>
                  <a:schemeClr val="accent2">
                    <a:lumMod val="50000"/>
                  </a:schemeClr>
                </a:solidFill>
              </a:rPr>
            </a:br>
            <a:r>
              <a:rPr lang="en-GB" sz="1400" b="1" noProof="0">
                <a:solidFill>
                  <a:schemeClr val="accent2">
                    <a:lumMod val="50000"/>
                  </a:schemeClr>
                </a:solidFill>
              </a:rPr>
              <a:t>(1990–2021)</a:t>
            </a:r>
            <a:r>
              <a:rPr lang="en-GB" sz="1400" b="1" baseline="30000" noProof="0">
                <a:solidFill>
                  <a:schemeClr val="accent2">
                    <a:lumMod val="50000"/>
                  </a:schemeClr>
                </a:solidFill>
              </a:rPr>
              <a:t>1</a:t>
            </a:r>
            <a:endParaRPr lang="en-GB" sz="1400" b="1" noProof="0">
              <a:solidFill>
                <a:schemeClr val="accent2">
                  <a:lumMod val="50000"/>
                </a:schemeClr>
              </a:solidFill>
            </a:endParaRPr>
          </a:p>
        </p:txBody>
      </p:sp>
      <p:sp>
        <p:nvSpPr>
          <p:cNvPr id="2" name="TextBox 7">
            <a:extLst>
              <a:ext uri="{FF2B5EF4-FFF2-40B4-BE49-F238E27FC236}">
                <a16:creationId xmlns:a16="http://schemas.microsoft.com/office/drawing/2014/main" id="{94691D46-9121-2EDD-3DDC-451DD8AF0547}"/>
              </a:ext>
            </a:extLst>
          </p:cNvPr>
          <p:cNvSpPr txBox="1"/>
          <p:nvPr/>
        </p:nvSpPr>
        <p:spPr>
          <a:xfrm>
            <a:off x="6928424" y="6121036"/>
            <a:ext cx="4743451" cy="600164"/>
          </a:xfrm>
          <a:prstGeom prst="rect">
            <a:avLst/>
          </a:prstGeom>
          <a:noFill/>
        </p:spPr>
        <p:txBody>
          <a:bodyPr wrap="square" rIns="0" bIns="0">
            <a:spAutoFit/>
          </a:bodyPr>
          <a:lstStyle/>
          <a:p>
            <a:pPr algn="r" fontAlgn="base"/>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This work is adapted from ‘Results of the global burden of disease study for schizophrenia: trends from 1990 to 2021 and projections to 2050’ by </a:t>
            </a: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Zhan</a:t>
            </a:r>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 et al., used under CC-BY-4.0. This work is licensed under Creative Commons license CC-</a:t>
            </a: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BY-SA </a:t>
            </a:r>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by</a:t>
            </a:r>
            <a:b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br>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The Lundbeck Foundation.</a:t>
            </a:r>
            <a:endParaRPr lang="en-GB" sz="1200" noProof="0">
              <a:solidFill>
                <a:srgbClr val="3F1A01"/>
              </a:solidFill>
              <a:effectLst/>
              <a:latin typeface="Times New Roman" panose="02020603050405020304" pitchFamily="18" charset="0"/>
              <a:ea typeface="Times New Roman" panose="02020603050405020304" pitchFamily="18" charset="0"/>
            </a:endParaRPr>
          </a:p>
        </p:txBody>
      </p:sp>
      <p:cxnSp>
        <p:nvCxnSpPr>
          <p:cNvPr id="8" name="Straight Connector 7">
            <a:extLst>
              <a:ext uri="{FF2B5EF4-FFF2-40B4-BE49-F238E27FC236}">
                <a16:creationId xmlns:a16="http://schemas.microsoft.com/office/drawing/2014/main" id="{DFCB490A-ABCC-05EB-6315-A1DE9ED1ADEE}"/>
              </a:ext>
            </a:extLst>
          </p:cNvPr>
          <p:cNvCxnSpPr>
            <a:cxnSpLocks/>
          </p:cNvCxnSpPr>
          <p:nvPr/>
        </p:nvCxnSpPr>
        <p:spPr>
          <a:xfrm>
            <a:off x="1287503" y="2001562"/>
            <a:ext cx="0" cy="32580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1D0192A-0A0C-CEEB-D4A4-6F6C165A7F36}"/>
              </a:ext>
            </a:extLst>
          </p:cNvPr>
          <p:cNvCxnSpPr>
            <a:cxnSpLocks/>
          </p:cNvCxnSpPr>
          <p:nvPr/>
        </p:nvCxnSpPr>
        <p:spPr>
          <a:xfrm flipH="1">
            <a:off x="1287503" y="5259603"/>
            <a:ext cx="413793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F9F0335-9EB3-F587-B88C-89BF72706532}"/>
              </a:ext>
            </a:extLst>
          </p:cNvPr>
          <p:cNvCxnSpPr>
            <a:cxnSpLocks/>
          </p:cNvCxnSpPr>
          <p:nvPr/>
        </p:nvCxnSpPr>
        <p:spPr>
          <a:xfrm rot="5400000">
            <a:off x="5118887" y="5289893"/>
            <a:ext cx="6198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FBEC874-E1C9-6EAA-E597-3A0858CE86C8}"/>
              </a:ext>
            </a:extLst>
          </p:cNvPr>
          <p:cNvCxnSpPr>
            <a:cxnSpLocks/>
          </p:cNvCxnSpPr>
          <p:nvPr/>
        </p:nvCxnSpPr>
        <p:spPr>
          <a:xfrm rot="5400000">
            <a:off x="3892928" y="5289893"/>
            <a:ext cx="6198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0CDDDF1-9F86-3234-F36F-647B21578763}"/>
              </a:ext>
            </a:extLst>
          </p:cNvPr>
          <p:cNvCxnSpPr>
            <a:cxnSpLocks/>
          </p:cNvCxnSpPr>
          <p:nvPr/>
        </p:nvCxnSpPr>
        <p:spPr>
          <a:xfrm rot="5400000">
            <a:off x="2666171" y="5289893"/>
            <a:ext cx="6198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CC910F2-1D9D-6064-E8CE-2DE5455083B8}"/>
              </a:ext>
            </a:extLst>
          </p:cNvPr>
          <p:cNvCxnSpPr>
            <a:cxnSpLocks/>
          </p:cNvCxnSpPr>
          <p:nvPr/>
        </p:nvCxnSpPr>
        <p:spPr>
          <a:xfrm rot="5400000">
            <a:off x="1434656" y="5289893"/>
            <a:ext cx="6198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A0B23C9-42F3-10BF-F9F8-D3F67FCABFB8}"/>
              </a:ext>
            </a:extLst>
          </p:cNvPr>
          <p:cNvCxnSpPr>
            <a:cxnSpLocks/>
          </p:cNvCxnSpPr>
          <p:nvPr/>
        </p:nvCxnSpPr>
        <p:spPr>
          <a:xfrm rot="10800000">
            <a:off x="1222681" y="3173869"/>
            <a:ext cx="6482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545FDFD-6626-835C-B42F-1BF0261236DB}"/>
              </a:ext>
            </a:extLst>
          </p:cNvPr>
          <p:cNvCxnSpPr>
            <a:cxnSpLocks/>
          </p:cNvCxnSpPr>
          <p:nvPr/>
        </p:nvCxnSpPr>
        <p:spPr>
          <a:xfrm rot="10800000">
            <a:off x="1222681" y="2456434"/>
            <a:ext cx="6482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73655E1-6E89-3901-F851-15F6DCAC9575}"/>
              </a:ext>
            </a:extLst>
          </p:cNvPr>
          <p:cNvSpPr txBox="1"/>
          <p:nvPr/>
        </p:nvSpPr>
        <p:spPr>
          <a:xfrm>
            <a:off x="214011" y="2337157"/>
            <a:ext cx="1084305" cy="246221"/>
          </a:xfrm>
          <a:prstGeom prst="rect">
            <a:avLst/>
          </a:prstGeom>
          <a:noFill/>
        </p:spPr>
        <p:txBody>
          <a:bodyPr wrap="square" rtlCol="0">
            <a:spAutoFit/>
          </a:bodyPr>
          <a:lstStyle/>
          <a:p>
            <a:pPr algn="r"/>
            <a:r>
              <a:rPr lang="en-GB" sz="1000" noProof="0">
                <a:solidFill>
                  <a:schemeClr val="tx2"/>
                </a:solidFill>
              </a:rPr>
              <a:t>178.0</a:t>
            </a:r>
          </a:p>
        </p:txBody>
      </p:sp>
      <p:sp>
        <p:nvSpPr>
          <p:cNvPr id="30" name="TextBox 29">
            <a:extLst>
              <a:ext uri="{FF2B5EF4-FFF2-40B4-BE49-F238E27FC236}">
                <a16:creationId xmlns:a16="http://schemas.microsoft.com/office/drawing/2014/main" id="{4B59EE0F-3297-E304-5589-F3B89B9866CD}"/>
              </a:ext>
            </a:extLst>
          </p:cNvPr>
          <p:cNvSpPr txBox="1"/>
          <p:nvPr/>
        </p:nvSpPr>
        <p:spPr>
          <a:xfrm>
            <a:off x="924314" y="5266090"/>
            <a:ext cx="1084305" cy="289227"/>
          </a:xfrm>
          <a:prstGeom prst="rect">
            <a:avLst/>
          </a:prstGeom>
          <a:noFill/>
        </p:spPr>
        <p:txBody>
          <a:bodyPr wrap="square" rtlCol="0">
            <a:spAutoFit/>
          </a:bodyPr>
          <a:lstStyle/>
          <a:p>
            <a:pPr algn="ctr"/>
            <a:r>
              <a:rPr lang="en-GB" sz="1000" noProof="0">
                <a:solidFill>
                  <a:schemeClr val="tx2"/>
                </a:solidFill>
              </a:rPr>
              <a:t>1990</a:t>
            </a:r>
          </a:p>
        </p:txBody>
      </p:sp>
      <p:sp>
        <p:nvSpPr>
          <p:cNvPr id="31" name="TextBox 30">
            <a:extLst>
              <a:ext uri="{FF2B5EF4-FFF2-40B4-BE49-F238E27FC236}">
                <a16:creationId xmlns:a16="http://schemas.microsoft.com/office/drawing/2014/main" id="{F1CAA531-F93F-66F4-3678-AB80C17A27E3}"/>
              </a:ext>
            </a:extLst>
          </p:cNvPr>
          <p:cNvSpPr txBox="1"/>
          <p:nvPr/>
        </p:nvSpPr>
        <p:spPr>
          <a:xfrm>
            <a:off x="2151483" y="5266090"/>
            <a:ext cx="1084305" cy="289227"/>
          </a:xfrm>
          <a:prstGeom prst="rect">
            <a:avLst/>
          </a:prstGeom>
          <a:noFill/>
        </p:spPr>
        <p:txBody>
          <a:bodyPr wrap="square" rtlCol="0">
            <a:spAutoFit/>
          </a:bodyPr>
          <a:lstStyle/>
          <a:p>
            <a:pPr algn="ctr"/>
            <a:r>
              <a:rPr lang="en-GB" sz="1000" noProof="0">
                <a:solidFill>
                  <a:schemeClr val="tx2"/>
                </a:solidFill>
              </a:rPr>
              <a:t>2000</a:t>
            </a:r>
          </a:p>
        </p:txBody>
      </p:sp>
      <p:sp>
        <p:nvSpPr>
          <p:cNvPr id="32" name="TextBox 31">
            <a:extLst>
              <a:ext uri="{FF2B5EF4-FFF2-40B4-BE49-F238E27FC236}">
                <a16:creationId xmlns:a16="http://schemas.microsoft.com/office/drawing/2014/main" id="{8197F56D-5F37-D140-39E8-D787D0CE8BE5}"/>
              </a:ext>
            </a:extLst>
          </p:cNvPr>
          <p:cNvSpPr txBox="1"/>
          <p:nvPr/>
        </p:nvSpPr>
        <p:spPr>
          <a:xfrm>
            <a:off x="3381827" y="5266090"/>
            <a:ext cx="1084305" cy="289227"/>
          </a:xfrm>
          <a:prstGeom prst="rect">
            <a:avLst/>
          </a:prstGeom>
          <a:noFill/>
        </p:spPr>
        <p:txBody>
          <a:bodyPr wrap="square" rtlCol="0">
            <a:spAutoFit/>
          </a:bodyPr>
          <a:lstStyle/>
          <a:p>
            <a:pPr algn="ctr"/>
            <a:r>
              <a:rPr lang="en-GB" sz="1000" noProof="0">
                <a:solidFill>
                  <a:schemeClr val="tx2"/>
                </a:solidFill>
              </a:rPr>
              <a:t>2010</a:t>
            </a:r>
          </a:p>
        </p:txBody>
      </p:sp>
      <p:sp>
        <p:nvSpPr>
          <p:cNvPr id="33" name="TextBox 32">
            <a:extLst>
              <a:ext uri="{FF2B5EF4-FFF2-40B4-BE49-F238E27FC236}">
                <a16:creationId xmlns:a16="http://schemas.microsoft.com/office/drawing/2014/main" id="{1D401225-F690-B446-9252-B5011EF83E3E}"/>
              </a:ext>
            </a:extLst>
          </p:cNvPr>
          <p:cNvSpPr txBox="1"/>
          <p:nvPr/>
        </p:nvSpPr>
        <p:spPr>
          <a:xfrm rot="16200000">
            <a:off x="-952585" y="3522362"/>
            <a:ext cx="3257340" cy="246221"/>
          </a:xfrm>
          <a:prstGeom prst="rect">
            <a:avLst/>
          </a:prstGeom>
          <a:noFill/>
        </p:spPr>
        <p:txBody>
          <a:bodyPr wrap="square" rtlCol="0">
            <a:spAutoFit/>
          </a:bodyPr>
          <a:lstStyle/>
          <a:p>
            <a:pPr algn="ctr"/>
            <a:r>
              <a:rPr lang="en-GB" sz="1000" b="1" noProof="0">
                <a:solidFill>
                  <a:schemeClr val="tx2"/>
                </a:solidFill>
              </a:rPr>
              <a:t>ASDR per 100,000</a:t>
            </a:r>
          </a:p>
        </p:txBody>
      </p:sp>
      <p:cxnSp>
        <p:nvCxnSpPr>
          <p:cNvPr id="34" name="Straight Connector 33">
            <a:extLst>
              <a:ext uri="{FF2B5EF4-FFF2-40B4-BE49-F238E27FC236}">
                <a16:creationId xmlns:a16="http://schemas.microsoft.com/office/drawing/2014/main" id="{9553C720-EAB7-6A70-3449-6458905F4B5E}"/>
              </a:ext>
            </a:extLst>
          </p:cNvPr>
          <p:cNvCxnSpPr>
            <a:cxnSpLocks/>
          </p:cNvCxnSpPr>
          <p:nvPr/>
        </p:nvCxnSpPr>
        <p:spPr>
          <a:xfrm rot="10800000">
            <a:off x="1222681" y="3891304"/>
            <a:ext cx="6482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FCD3A5E-248B-F7F9-06EE-6BB446367EE9}"/>
              </a:ext>
            </a:extLst>
          </p:cNvPr>
          <p:cNvCxnSpPr>
            <a:cxnSpLocks/>
          </p:cNvCxnSpPr>
          <p:nvPr/>
        </p:nvCxnSpPr>
        <p:spPr>
          <a:xfrm rot="10800000">
            <a:off x="1222681" y="4608739"/>
            <a:ext cx="6482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C59529E1-DDA2-AE01-5D4B-736D3668CB48}"/>
              </a:ext>
            </a:extLst>
          </p:cNvPr>
          <p:cNvSpPr txBox="1"/>
          <p:nvPr/>
        </p:nvSpPr>
        <p:spPr>
          <a:xfrm>
            <a:off x="214011" y="3052349"/>
            <a:ext cx="1084305" cy="246221"/>
          </a:xfrm>
          <a:prstGeom prst="rect">
            <a:avLst/>
          </a:prstGeom>
          <a:noFill/>
        </p:spPr>
        <p:txBody>
          <a:bodyPr wrap="square" rtlCol="0">
            <a:spAutoFit/>
          </a:bodyPr>
          <a:lstStyle/>
          <a:p>
            <a:pPr algn="r"/>
            <a:r>
              <a:rPr lang="en-GB" sz="1000" noProof="0">
                <a:solidFill>
                  <a:schemeClr val="tx2"/>
                </a:solidFill>
              </a:rPr>
              <a:t>177.5</a:t>
            </a:r>
          </a:p>
        </p:txBody>
      </p:sp>
      <p:sp>
        <p:nvSpPr>
          <p:cNvPr id="37" name="TextBox 36">
            <a:extLst>
              <a:ext uri="{FF2B5EF4-FFF2-40B4-BE49-F238E27FC236}">
                <a16:creationId xmlns:a16="http://schemas.microsoft.com/office/drawing/2014/main" id="{5BD76B0F-1674-7926-989D-BF84632F9E03}"/>
              </a:ext>
            </a:extLst>
          </p:cNvPr>
          <p:cNvSpPr txBox="1"/>
          <p:nvPr/>
        </p:nvSpPr>
        <p:spPr>
          <a:xfrm>
            <a:off x="214011" y="3767541"/>
            <a:ext cx="1084305" cy="246221"/>
          </a:xfrm>
          <a:prstGeom prst="rect">
            <a:avLst/>
          </a:prstGeom>
          <a:noFill/>
        </p:spPr>
        <p:txBody>
          <a:bodyPr wrap="square" rtlCol="0">
            <a:spAutoFit/>
          </a:bodyPr>
          <a:lstStyle/>
          <a:p>
            <a:pPr algn="r"/>
            <a:r>
              <a:rPr lang="en-GB" sz="1000" noProof="0">
                <a:solidFill>
                  <a:schemeClr val="tx2"/>
                </a:solidFill>
              </a:rPr>
              <a:t>177.0</a:t>
            </a:r>
          </a:p>
        </p:txBody>
      </p:sp>
      <p:sp>
        <p:nvSpPr>
          <p:cNvPr id="38" name="TextBox 37">
            <a:extLst>
              <a:ext uri="{FF2B5EF4-FFF2-40B4-BE49-F238E27FC236}">
                <a16:creationId xmlns:a16="http://schemas.microsoft.com/office/drawing/2014/main" id="{9A8D39CF-0B8F-FA2B-9A19-CB90F9539D0E}"/>
              </a:ext>
            </a:extLst>
          </p:cNvPr>
          <p:cNvSpPr txBox="1"/>
          <p:nvPr/>
        </p:nvSpPr>
        <p:spPr>
          <a:xfrm>
            <a:off x="214011" y="4482732"/>
            <a:ext cx="1084305" cy="246221"/>
          </a:xfrm>
          <a:prstGeom prst="rect">
            <a:avLst/>
          </a:prstGeom>
          <a:noFill/>
        </p:spPr>
        <p:txBody>
          <a:bodyPr wrap="square" rtlCol="0">
            <a:spAutoFit/>
          </a:bodyPr>
          <a:lstStyle/>
          <a:p>
            <a:pPr algn="r"/>
            <a:r>
              <a:rPr lang="en-GB" sz="1000" noProof="0">
                <a:solidFill>
                  <a:schemeClr val="tx2"/>
                </a:solidFill>
              </a:rPr>
              <a:t>176.5</a:t>
            </a:r>
          </a:p>
        </p:txBody>
      </p:sp>
      <p:sp>
        <p:nvSpPr>
          <p:cNvPr id="39" name="TextBox 38">
            <a:extLst>
              <a:ext uri="{FF2B5EF4-FFF2-40B4-BE49-F238E27FC236}">
                <a16:creationId xmlns:a16="http://schemas.microsoft.com/office/drawing/2014/main" id="{4FA89F14-42A3-FB60-B00C-2C556A28C837}"/>
              </a:ext>
            </a:extLst>
          </p:cNvPr>
          <p:cNvSpPr txBox="1"/>
          <p:nvPr/>
        </p:nvSpPr>
        <p:spPr>
          <a:xfrm>
            <a:off x="4612172" y="5266090"/>
            <a:ext cx="1084305" cy="246221"/>
          </a:xfrm>
          <a:prstGeom prst="rect">
            <a:avLst/>
          </a:prstGeom>
          <a:noFill/>
        </p:spPr>
        <p:txBody>
          <a:bodyPr wrap="square" rtlCol="0">
            <a:spAutoFit/>
          </a:bodyPr>
          <a:lstStyle/>
          <a:p>
            <a:pPr algn="ctr"/>
            <a:r>
              <a:rPr lang="en-GB" sz="1000" noProof="0">
                <a:solidFill>
                  <a:schemeClr val="tx2"/>
                </a:solidFill>
              </a:rPr>
              <a:t>2020</a:t>
            </a:r>
          </a:p>
        </p:txBody>
      </p:sp>
      <p:sp>
        <p:nvSpPr>
          <p:cNvPr id="40" name="TextBox 39">
            <a:extLst>
              <a:ext uri="{FF2B5EF4-FFF2-40B4-BE49-F238E27FC236}">
                <a16:creationId xmlns:a16="http://schemas.microsoft.com/office/drawing/2014/main" id="{25964979-2D21-E565-BEA5-F6C3816EEF8F}"/>
              </a:ext>
            </a:extLst>
          </p:cNvPr>
          <p:cNvSpPr txBox="1"/>
          <p:nvPr/>
        </p:nvSpPr>
        <p:spPr>
          <a:xfrm>
            <a:off x="1217613" y="5450936"/>
            <a:ext cx="4207823" cy="246221"/>
          </a:xfrm>
          <a:prstGeom prst="rect">
            <a:avLst/>
          </a:prstGeom>
          <a:noFill/>
        </p:spPr>
        <p:txBody>
          <a:bodyPr wrap="square" rtlCol="0">
            <a:spAutoFit/>
          </a:bodyPr>
          <a:lstStyle/>
          <a:p>
            <a:pPr algn="ctr"/>
            <a:r>
              <a:rPr lang="en-GB" sz="1000" b="1" noProof="0">
                <a:solidFill>
                  <a:schemeClr val="tx2"/>
                </a:solidFill>
              </a:rPr>
              <a:t>Year </a:t>
            </a:r>
          </a:p>
        </p:txBody>
      </p:sp>
      <p:grpSp>
        <p:nvGrpSpPr>
          <p:cNvPr id="78" name="Group 77">
            <a:extLst>
              <a:ext uri="{FF2B5EF4-FFF2-40B4-BE49-F238E27FC236}">
                <a16:creationId xmlns:a16="http://schemas.microsoft.com/office/drawing/2014/main" id="{37728BBF-AB7E-61DB-FDFD-631FA9963F0D}"/>
              </a:ext>
            </a:extLst>
          </p:cNvPr>
          <p:cNvGrpSpPr/>
          <p:nvPr/>
        </p:nvGrpSpPr>
        <p:grpSpPr>
          <a:xfrm>
            <a:off x="5830168" y="1959025"/>
            <a:ext cx="4781714" cy="3738132"/>
            <a:chOff x="6690675" y="1959025"/>
            <a:chExt cx="4781714" cy="3738132"/>
          </a:xfrm>
        </p:grpSpPr>
        <p:grpSp>
          <p:nvGrpSpPr>
            <p:cNvPr id="76" name="Group 75">
              <a:extLst>
                <a:ext uri="{FF2B5EF4-FFF2-40B4-BE49-F238E27FC236}">
                  <a16:creationId xmlns:a16="http://schemas.microsoft.com/office/drawing/2014/main" id="{7F8D2B2C-92FE-EA97-BBBE-462DD734EF26}"/>
                </a:ext>
              </a:extLst>
            </p:cNvPr>
            <p:cNvGrpSpPr/>
            <p:nvPr/>
          </p:nvGrpSpPr>
          <p:grpSpPr>
            <a:xfrm>
              <a:off x="6690675" y="1959025"/>
              <a:ext cx="4781714" cy="3596292"/>
              <a:chOff x="6690675" y="1959025"/>
              <a:chExt cx="4781714" cy="3596292"/>
            </a:xfrm>
          </p:grpSpPr>
          <p:cxnSp>
            <p:nvCxnSpPr>
              <p:cNvPr id="41" name="Straight Connector 40">
                <a:extLst>
                  <a:ext uri="{FF2B5EF4-FFF2-40B4-BE49-F238E27FC236}">
                    <a16:creationId xmlns:a16="http://schemas.microsoft.com/office/drawing/2014/main" id="{1D14DA8A-6B39-1F9A-85B5-9EF3C9D713CC}"/>
                  </a:ext>
                </a:extLst>
              </p:cNvPr>
              <p:cNvCxnSpPr>
                <a:cxnSpLocks/>
              </p:cNvCxnSpPr>
              <p:nvPr/>
            </p:nvCxnSpPr>
            <p:spPr>
              <a:xfrm>
                <a:off x="7279871" y="2093002"/>
                <a:ext cx="0" cy="31666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4BF5655-BFDC-C4C4-EED1-35E872D886ED}"/>
                  </a:ext>
                </a:extLst>
              </p:cNvPr>
              <p:cNvCxnSpPr>
                <a:cxnSpLocks/>
              </p:cNvCxnSpPr>
              <p:nvPr/>
            </p:nvCxnSpPr>
            <p:spPr>
              <a:xfrm flipH="1">
                <a:off x="7279871" y="5258899"/>
                <a:ext cx="392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52C2F72-5003-1233-9B24-04238422479E}"/>
                  </a:ext>
                </a:extLst>
              </p:cNvPr>
              <p:cNvCxnSpPr>
                <a:cxnSpLocks/>
              </p:cNvCxnSpPr>
              <p:nvPr/>
            </p:nvCxnSpPr>
            <p:spPr>
              <a:xfrm rot="5400000">
                <a:off x="10899244" y="5289894"/>
                <a:ext cx="6198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CAF1AD7-1082-1B30-A90B-E9962104819C}"/>
                  </a:ext>
                </a:extLst>
              </p:cNvPr>
              <p:cNvCxnSpPr>
                <a:cxnSpLocks/>
              </p:cNvCxnSpPr>
              <p:nvPr/>
            </p:nvCxnSpPr>
            <p:spPr>
              <a:xfrm rot="5400000">
                <a:off x="9742950" y="5289893"/>
                <a:ext cx="6198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09961E6-0920-4745-5BF2-4BD68CF229B9}"/>
                  </a:ext>
                </a:extLst>
              </p:cNvPr>
              <p:cNvCxnSpPr>
                <a:cxnSpLocks/>
              </p:cNvCxnSpPr>
              <p:nvPr/>
            </p:nvCxnSpPr>
            <p:spPr>
              <a:xfrm rot="5400000">
                <a:off x="8592611" y="5289893"/>
                <a:ext cx="6198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5962165-636E-3CC2-E178-30177E96EB18}"/>
                  </a:ext>
                </a:extLst>
              </p:cNvPr>
              <p:cNvCxnSpPr>
                <a:cxnSpLocks/>
              </p:cNvCxnSpPr>
              <p:nvPr/>
            </p:nvCxnSpPr>
            <p:spPr>
              <a:xfrm rot="10800000">
                <a:off x="7215049" y="2465959"/>
                <a:ext cx="6482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028A49A9-411C-C1B7-DCDD-BAFFBF440523}"/>
                  </a:ext>
                </a:extLst>
              </p:cNvPr>
              <p:cNvSpPr txBox="1"/>
              <p:nvPr/>
            </p:nvSpPr>
            <p:spPr>
              <a:xfrm rot="16200000">
                <a:off x="5185116" y="3522362"/>
                <a:ext cx="3257340" cy="246221"/>
              </a:xfrm>
              <a:prstGeom prst="rect">
                <a:avLst/>
              </a:prstGeom>
              <a:noFill/>
            </p:spPr>
            <p:txBody>
              <a:bodyPr wrap="square" rtlCol="0">
                <a:spAutoFit/>
              </a:bodyPr>
              <a:lstStyle/>
              <a:p>
                <a:pPr algn="ctr"/>
                <a:r>
                  <a:rPr lang="en-GB" sz="1000" b="1" noProof="0">
                    <a:solidFill>
                      <a:schemeClr val="tx2"/>
                    </a:solidFill>
                  </a:rPr>
                  <a:t>ASDR per 100,000</a:t>
                </a:r>
              </a:p>
            </p:txBody>
          </p:sp>
          <p:sp>
            <p:nvSpPr>
              <p:cNvPr id="58" name="TextBox 57">
                <a:extLst>
                  <a:ext uri="{FF2B5EF4-FFF2-40B4-BE49-F238E27FC236}">
                    <a16:creationId xmlns:a16="http://schemas.microsoft.com/office/drawing/2014/main" id="{86A834A6-3AA9-9277-D2ED-F93E1C85BB4C}"/>
                  </a:ext>
                </a:extLst>
              </p:cNvPr>
              <p:cNvSpPr txBox="1"/>
              <p:nvPr/>
            </p:nvSpPr>
            <p:spPr>
              <a:xfrm>
                <a:off x="6832681" y="4455032"/>
                <a:ext cx="464652" cy="246221"/>
              </a:xfrm>
              <a:prstGeom prst="rect">
                <a:avLst/>
              </a:prstGeom>
              <a:noFill/>
            </p:spPr>
            <p:txBody>
              <a:bodyPr wrap="square" rtlCol="0">
                <a:spAutoFit/>
              </a:bodyPr>
              <a:lstStyle/>
              <a:p>
                <a:pPr algn="r"/>
                <a:r>
                  <a:rPr lang="en-GB" sz="1000" noProof="0">
                    <a:solidFill>
                      <a:schemeClr val="tx2"/>
                    </a:solidFill>
                  </a:rPr>
                  <a:t>160</a:t>
                </a:r>
              </a:p>
            </p:txBody>
          </p:sp>
          <p:cxnSp>
            <p:nvCxnSpPr>
              <p:cNvPr id="63" name="Straight Connector 62">
                <a:extLst>
                  <a:ext uri="{FF2B5EF4-FFF2-40B4-BE49-F238E27FC236}">
                    <a16:creationId xmlns:a16="http://schemas.microsoft.com/office/drawing/2014/main" id="{23925A6C-0361-F481-565D-5A0843B92D0C}"/>
                  </a:ext>
                </a:extLst>
              </p:cNvPr>
              <p:cNvCxnSpPr>
                <a:cxnSpLocks/>
              </p:cNvCxnSpPr>
              <p:nvPr/>
            </p:nvCxnSpPr>
            <p:spPr>
              <a:xfrm rot="5400000">
                <a:off x="7426789" y="5289894"/>
                <a:ext cx="6198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F7E45D15-4BD6-9C01-F126-6F80DACE362D}"/>
                  </a:ext>
                </a:extLst>
              </p:cNvPr>
              <p:cNvSpPr txBox="1"/>
              <p:nvPr/>
            </p:nvSpPr>
            <p:spPr>
              <a:xfrm>
                <a:off x="6914994" y="5266090"/>
                <a:ext cx="1084305" cy="246221"/>
              </a:xfrm>
              <a:prstGeom prst="rect">
                <a:avLst/>
              </a:prstGeom>
              <a:noFill/>
            </p:spPr>
            <p:txBody>
              <a:bodyPr wrap="square" rtlCol="0">
                <a:spAutoFit/>
              </a:bodyPr>
              <a:lstStyle/>
              <a:p>
                <a:pPr algn="ctr"/>
                <a:r>
                  <a:rPr lang="en-GB" sz="1000" noProof="0">
                    <a:solidFill>
                      <a:schemeClr val="tx2"/>
                    </a:solidFill>
                  </a:rPr>
                  <a:t>1990</a:t>
                </a:r>
              </a:p>
            </p:txBody>
          </p:sp>
          <p:sp>
            <p:nvSpPr>
              <p:cNvPr id="65" name="TextBox 64">
                <a:extLst>
                  <a:ext uri="{FF2B5EF4-FFF2-40B4-BE49-F238E27FC236}">
                    <a16:creationId xmlns:a16="http://schemas.microsoft.com/office/drawing/2014/main" id="{A9314232-4C1B-E318-FBD3-CCA366DBDC7E}"/>
                  </a:ext>
                </a:extLst>
              </p:cNvPr>
              <p:cNvSpPr txBox="1"/>
              <p:nvPr/>
            </p:nvSpPr>
            <p:spPr>
              <a:xfrm>
                <a:off x="8069515" y="5266090"/>
                <a:ext cx="1084305" cy="289227"/>
              </a:xfrm>
              <a:prstGeom prst="rect">
                <a:avLst/>
              </a:prstGeom>
              <a:noFill/>
            </p:spPr>
            <p:txBody>
              <a:bodyPr wrap="square" rtlCol="0">
                <a:spAutoFit/>
              </a:bodyPr>
              <a:lstStyle/>
              <a:p>
                <a:pPr algn="ctr"/>
                <a:r>
                  <a:rPr lang="en-GB" sz="1000" noProof="0">
                    <a:solidFill>
                      <a:schemeClr val="tx2"/>
                    </a:solidFill>
                  </a:rPr>
                  <a:t>2000</a:t>
                </a:r>
              </a:p>
            </p:txBody>
          </p:sp>
          <p:sp>
            <p:nvSpPr>
              <p:cNvPr id="66" name="TextBox 65">
                <a:extLst>
                  <a:ext uri="{FF2B5EF4-FFF2-40B4-BE49-F238E27FC236}">
                    <a16:creationId xmlns:a16="http://schemas.microsoft.com/office/drawing/2014/main" id="{B6CCC0EC-B179-D9B5-60CE-0596ECDD951F}"/>
                  </a:ext>
                </a:extLst>
              </p:cNvPr>
              <p:cNvSpPr txBox="1"/>
              <p:nvPr/>
            </p:nvSpPr>
            <p:spPr>
              <a:xfrm>
                <a:off x="9231182" y="5266090"/>
                <a:ext cx="1084305" cy="289227"/>
              </a:xfrm>
              <a:prstGeom prst="rect">
                <a:avLst/>
              </a:prstGeom>
              <a:noFill/>
            </p:spPr>
            <p:txBody>
              <a:bodyPr wrap="square" rtlCol="0">
                <a:spAutoFit/>
              </a:bodyPr>
              <a:lstStyle/>
              <a:p>
                <a:pPr algn="ctr"/>
                <a:r>
                  <a:rPr lang="en-GB" sz="1000" noProof="0">
                    <a:solidFill>
                      <a:schemeClr val="tx2"/>
                    </a:solidFill>
                  </a:rPr>
                  <a:t>2010</a:t>
                </a:r>
              </a:p>
            </p:txBody>
          </p:sp>
          <p:sp>
            <p:nvSpPr>
              <p:cNvPr id="67" name="TextBox 66">
                <a:extLst>
                  <a:ext uri="{FF2B5EF4-FFF2-40B4-BE49-F238E27FC236}">
                    <a16:creationId xmlns:a16="http://schemas.microsoft.com/office/drawing/2014/main" id="{A9F8BE89-1F06-2A3C-6B59-61A1BC39F64E}"/>
                  </a:ext>
                </a:extLst>
              </p:cNvPr>
              <p:cNvSpPr txBox="1"/>
              <p:nvPr/>
            </p:nvSpPr>
            <p:spPr>
              <a:xfrm>
                <a:off x="10388084" y="5266090"/>
                <a:ext cx="1084305" cy="246221"/>
              </a:xfrm>
              <a:prstGeom prst="rect">
                <a:avLst/>
              </a:prstGeom>
              <a:noFill/>
            </p:spPr>
            <p:txBody>
              <a:bodyPr wrap="square" rtlCol="0">
                <a:spAutoFit/>
              </a:bodyPr>
              <a:lstStyle/>
              <a:p>
                <a:pPr algn="ctr"/>
                <a:r>
                  <a:rPr lang="en-GB" sz="1000" noProof="0">
                    <a:solidFill>
                      <a:schemeClr val="tx2"/>
                    </a:solidFill>
                  </a:rPr>
                  <a:t>2020</a:t>
                </a:r>
              </a:p>
            </p:txBody>
          </p:sp>
          <p:cxnSp>
            <p:nvCxnSpPr>
              <p:cNvPr id="69" name="Straight Connector 68">
                <a:extLst>
                  <a:ext uri="{FF2B5EF4-FFF2-40B4-BE49-F238E27FC236}">
                    <a16:creationId xmlns:a16="http://schemas.microsoft.com/office/drawing/2014/main" id="{458BE2F5-E397-272A-3209-00D086D6A76B}"/>
                  </a:ext>
                </a:extLst>
              </p:cNvPr>
              <p:cNvCxnSpPr>
                <a:cxnSpLocks/>
              </p:cNvCxnSpPr>
              <p:nvPr/>
            </p:nvCxnSpPr>
            <p:spPr>
              <a:xfrm rot="10800000">
                <a:off x="7215049" y="3168021"/>
                <a:ext cx="6482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B80F875-9446-C380-76D0-2BB5C1358520}"/>
                  </a:ext>
                </a:extLst>
              </p:cNvPr>
              <p:cNvCxnSpPr>
                <a:cxnSpLocks/>
              </p:cNvCxnSpPr>
              <p:nvPr/>
            </p:nvCxnSpPr>
            <p:spPr>
              <a:xfrm rot="10800000">
                <a:off x="7215049" y="3870083"/>
                <a:ext cx="6482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53E9494-6760-D676-C58F-661BE96BF2C8}"/>
                  </a:ext>
                </a:extLst>
              </p:cNvPr>
              <p:cNvCxnSpPr>
                <a:cxnSpLocks/>
              </p:cNvCxnSpPr>
              <p:nvPr/>
            </p:nvCxnSpPr>
            <p:spPr>
              <a:xfrm rot="10800000">
                <a:off x="7215049" y="4572145"/>
                <a:ext cx="6482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9933584B-4DA7-D445-2C1A-3E513DE80C08}"/>
                  </a:ext>
                </a:extLst>
              </p:cNvPr>
              <p:cNvSpPr txBox="1"/>
              <p:nvPr/>
            </p:nvSpPr>
            <p:spPr>
              <a:xfrm>
                <a:off x="6832681" y="3754630"/>
                <a:ext cx="464652" cy="246221"/>
              </a:xfrm>
              <a:prstGeom prst="rect">
                <a:avLst/>
              </a:prstGeom>
              <a:noFill/>
            </p:spPr>
            <p:txBody>
              <a:bodyPr wrap="square" rtlCol="0">
                <a:spAutoFit/>
              </a:bodyPr>
              <a:lstStyle/>
              <a:p>
                <a:pPr algn="r"/>
                <a:r>
                  <a:rPr lang="en-GB" sz="1000" noProof="0">
                    <a:solidFill>
                      <a:schemeClr val="tx2"/>
                    </a:solidFill>
                  </a:rPr>
                  <a:t>170</a:t>
                </a:r>
              </a:p>
            </p:txBody>
          </p:sp>
          <p:sp>
            <p:nvSpPr>
              <p:cNvPr id="73" name="TextBox 72">
                <a:extLst>
                  <a:ext uri="{FF2B5EF4-FFF2-40B4-BE49-F238E27FC236}">
                    <a16:creationId xmlns:a16="http://schemas.microsoft.com/office/drawing/2014/main" id="{A1AEAE8B-9143-62B6-616A-7B790A3C2503}"/>
                  </a:ext>
                </a:extLst>
              </p:cNvPr>
              <p:cNvSpPr txBox="1"/>
              <p:nvPr/>
            </p:nvSpPr>
            <p:spPr>
              <a:xfrm>
                <a:off x="6832681" y="3054228"/>
                <a:ext cx="464652" cy="246221"/>
              </a:xfrm>
              <a:prstGeom prst="rect">
                <a:avLst/>
              </a:prstGeom>
              <a:noFill/>
            </p:spPr>
            <p:txBody>
              <a:bodyPr wrap="square" rtlCol="0">
                <a:spAutoFit/>
              </a:bodyPr>
              <a:lstStyle/>
              <a:p>
                <a:pPr algn="r"/>
                <a:r>
                  <a:rPr lang="en-GB" sz="1000" noProof="0">
                    <a:solidFill>
                      <a:schemeClr val="tx2"/>
                    </a:solidFill>
                  </a:rPr>
                  <a:t>180</a:t>
                </a:r>
              </a:p>
            </p:txBody>
          </p:sp>
          <p:sp>
            <p:nvSpPr>
              <p:cNvPr id="74" name="TextBox 73">
                <a:extLst>
                  <a:ext uri="{FF2B5EF4-FFF2-40B4-BE49-F238E27FC236}">
                    <a16:creationId xmlns:a16="http://schemas.microsoft.com/office/drawing/2014/main" id="{F09985B4-1E72-AF46-D2AB-F4AF89316145}"/>
                  </a:ext>
                </a:extLst>
              </p:cNvPr>
              <p:cNvSpPr txBox="1"/>
              <p:nvPr/>
            </p:nvSpPr>
            <p:spPr>
              <a:xfrm>
                <a:off x="6832681" y="2353826"/>
                <a:ext cx="464652" cy="246221"/>
              </a:xfrm>
              <a:prstGeom prst="rect">
                <a:avLst/>
              </a:prstGeom>
              <a:noFill/>
            </p:spPr>
            <p:txBody>
              <a:bodyPr wrap="square" rtlCol="0">
                <a:spAutoFit/>
              </a:bodyPr>
              <a:lstStyle/>
              <a:p>
                <a:pPr algn="r"/>
                <a:r>
                  <a:rPr lang="en-GB" sz="1000" noProof="0">
                    <a:solidFill>
                      <a:schemeClr val="tx2"/>
                    </a:solidFill>
                  </a:rPr>
                  <a:t>190</a:t>
                </a:r>
              </a:p>
            </p:txBody>
          </p:sp>
          <p:pic>
            <p:nvPicPr>
              <p:cNvPr id="75" name="Picture 74">
                <a:extLst>
                  <a:ext uri="{FF2B5EF4-FFF2-40B4-BE49-F238E27FC236}">
                    <a16:creationId xmlns:a16="http://schemas.microsoft.com/office/drawing/2014/main" id="{72499476-7C35-0A5A-4D26-EA9526CD5A47}"/>
                  </a:ext>
                </a:extLst>
              </p:cNvPr>
              <p:cNvPicPr>
                <a:picLocks noChangeAspect="1"/>
              </p:cNvPicPr>
              <p:nvPr/>
            </p:nvPicPr>
            <p:blipFill>
              <a:blip r:embed="rId5"/>
              <a:srcRect l="12482" t="14303" r="5477" b="2142"/>
              <a:stretch>
                <a:fillRect/>
              </a:stretch>
            </p:blipFill>
            <p:spPr>
              <a:xfrm>
                <a:off x="7344693" y="1959025"/>
                <a:ext cx="3822022" cy="3251380"/>
              </a:xfrm>
              <a:prstGeom prst="rect">
                <a:avLst/>
              </a:prstGeom>
            </p:spPr>
          </p:pic>
        </p:grpSp>
        <p:sp>
          <p:nvSpPr>
            <p:cNvPr id="77" name="TextBox 76">
              <a:extLst>
                <a:ext uri="{FF2B5EF4-FFF2-40B4-BE49-F238E27FC236}">
                  <a16:creationId xmlns:a16="http://schemas.microsoft.com/office/drawing/2014/main" id="{DBD96DF5-CE09-7276-8745-DA675BAEB905}"/>
                </a:ext>
              </a:extLst>
            </p:cNvPr>
            <p:cNvSpPr txBox="1"/>
            <p:nvPr/>
          </p:nvSpPr>
          <p:spPr>
            <a:xfrm>
              <a:off x="7279871" y="5450936"/>
              <a:ext cx="3924000" cy="246221"/>
            </a:xfrm>
            <a:prstGeom prst="rect">
              <a:avLst/>
            </a:prstGeom>
            <a:noFill/>
          </p:spPr>
          <p:txBody>
            <a:bodyPr wrap="square" rtlCol="0">
              <a:spAutoFit/>
            </a:bodyPr>
            <a:lstStyle/>
            <a:p>
              <a:pPr algn="ctr"/>
              <a:r>
                <a:rPr lang="en-GB" sz="1000" b="1" noProof="0">
                  <a:solidFill>
                    <a:schemeClr val="tx2"/>
                  </a:solidFill>
                </a:rPr>
                <a:t>Year </a:t>
              </a:r>
            </a:p>
          </p:txBody>
        </p:sp>
      </p:grpSp>
      <p:grpSp>
        <p:nvGrpSpPr>
          <p:cNvPr id="110" name="Group 109">
            <a:extLst>
              <a:ext uri="{FF2B5EF4-FFF2-40B4-BE49-F238E27FC236}">
                <a16:creationId xmlns:a16="http://schemas.microsoft.com/office/drawing/2014/main" id="{A532AC4F-158E-F0D0-38D8-DD88F954E698}"/>
              </a:ext>
            </a:extLst>
          </p:cNvPr>
          <p:cNvGrpSpPr/>
          <p:nvPr/>
        </p:nvGrpSpPr>
        <p:grpSpPr>
          <a:xfrm>
            <a:off x="10387169" y="2659101"/>
            <a:ext cx="1445486" cy="1572772"/>
            <a:chOff x="5841999" y="1830821"/>
            <a:chExt cx="1445486" cy="1572772"/>
          </a:xfrm>
        </p:grpSpPr>
        <p:grpSp>
          <p:nvGrpSpPr>
            <p:cNvPr id="80" name="Group 79">
              <a:extLst>
                <a:ext uri="{FF2B5EF4-FFF2-40B4-BE49-F238E27FC236}">
                  <a16:creationId xmlns:a16="http://schemas.microsoft.com/office/drawing/2014/main" id="{0969CD50-F75F-96F2-BECC-D0F2FC79B609}"/>
                </a:ext>
              </a:extLst>
            </p:cNvPr>
            <p:cNvGrpSpPr/>
            <p:nvPr/>
          </p:nvGrpSpPr>
          <p:grpSpPr>
            <a:xfrm>
              <a:off x="5841999" y="1830821"/>
              <a:ext cx="818567" cy="184666"/>
              <a:chOff x="1509669" y="177672"/>
              <a:chExt cx="818567" cy="184666"/>
            </a:xfrm>
          </p:grpSpPr>
          <p:sp>
            <p:nvSpPr>
              <p:cNvPr id="106" name="TextBox 105">
                <a:extLst>
                  <a:ext uri="{FF2B5EF4-FFF2-40B4-BE49-F238E27FC236}">
                    <a16:creationId xmlns:a16="http://schemas.microsoft.com/office/drawing/2014/main" id="{770D388F-BDA8-24CA-EA2A-CC9337C750BB}"/>
                  </a:ext>
                </a:extLst>
              </p:cNvPr>
              <p:cNvSpPr txBox="1"/>
              <p:nvPr/>
            </p:nvSpPr>
            <p:spPr>
              <a:xfrm>
                <a:off x="1757877" y="177672"/>
                <a:ext cx="570359" cy="184666"/>
              </a:xfrm>
              <a:prstGeom prst="rect">
                <a:avLst/>
              </a:prstGeom>
              <a:noFill/>
            </p:spPr>
            <p:txBody>
              <a:bodyPr wrap="square" lIns="36000" tIns="0" rIns="36000" bIns="0" rtlCol="0">
                <a:spAutoFit/>
              </a:bodyPr>
              <a:lstStyle/>
              <a:p>
                <a:r>
                  <a:rPr lang="en-GB" sz="1200" noProof="0">
                    <a:solidFill>
                      <a:schemeClr val="tx2"/>
                    </a:solidFill>
                  </a:rPr>
                  <a:t>Global</a:t>
                </a:r>
              </a:p>
            </p:txBody>
          </p:sp>
          <p:grpSp>
            <p:nvGrpSpPr>
              <p:cNvPr id="107" name="Group 106">
                <a:extLst>
                  <a:ext uri="{FF2B5EF4-FFF2-40B4-BE49-F238E27FC236}">
                    <a16:creationId xmlns:a16="http://schemas.microsoft.com/office/drawing/2014/main" id="{C69FF333-F9AE-AEAB-0BD8-3E3EDD9FF6D7}"/>
                  </a:ext>
                </a:extLst>
              </p:cNvPr>
              <p:cNvGrpSpPr/>
              <p:nvPr/>
            </p:nvGrpSpPr>
            <p:grpSpPr>
              <a:xfrm>
                <a:off x="1509669" y="221175"/>
                <a:ext cx="216000" cy="72000"/>
                <a:chOff x="1509669" y="221175"/>
                <a:chExt cx="216000" cy="72000"/>
              </a:xfrm>
            </p:grpSpPr>
            <p:cxnSp>
              <p:nvCxnSpPr>
                <p:cNvPr id="108" name="Straight Connector 107">
                  <a:extLst>
                    <a:ext uri="{FF2B5EF4-FFF2-40B4-BE49-F238E27FC236}">
                      <a16:creationId xmlns:a16="http://schemas.microsoft.com/office/drawing/2014/main" id="{2F4F7B85-E565-61B2-ACDC-61C634990D2C}"/>
                    </a:ext>
                  </a:extLst>
                </p:cNvPr>
                <p:cNvCxnSpPr>
                  <a:cxnSpLocks/>
                </p:cNvCxnSpPr>
                <p:nvPr/>
              </p:nvCxnSpPr>
              <p:spPr>
                <a:xfrm>
                  <a:off x="1509669" y="257175"/>
                  <a:ext cx="216000" cy="0"/>
                </a:xfrm>
                <a:prstGeom prst="line">
                  <a:avLst/>
                </a:prstGeom>
                <a:ln w="19050">
                  <a:solidFill>
                    <a:srgbClr val="006DC2"/>
                  </a:solidFill>
                </a:ln>
              </p:spPr>
              <p:style>
                <a:lnRef idx="1">
                  <a:schemeClr val="accent1"/>
                </a:lnRef>
                <a:fillRef idx="0">
                  <a:schemeClr val="accent1"/>
                </a:fillRef>
                <a:effectRef idx="0">
                  <a:schemeClr val="accent1"/>
                </a:effectRef>
                <a:fontRef idx="minor">
                  <a:schemeClr val="tx1"/>
                </a:fontRef>
              </p:style>
            </p:cxnSp>
            <p:sp>
              <p:nvSpPr>
                <p:cNvPr id="109" name="Oval 108">
                  <a:extLst>
                    <a:ext uri="{FF2B5EF4-FFF2-40B4-BE49-F238E27FC236}">
                      <a16:creationId xmlns:a16="http://schemas.microsoft.com/office/drawing/2014/main" id="{9FB17C54-CDFD-EA17-F64D-17BA408AA0D0}"/>
                    </a:ext>
                  </a:extLst>
                </p:cNvPr>
                <p:cNvSpPr/>
                <p:nvPr/>
              </p:nvSpPr>
              <p:spPr>
                <a:xfrm>
                  <a:off x="1581669" y="221175"/>
                  <a:ext cx="72000" cy="72000"/>
                </a:xfrm>
                <a:prstGeom prst="ellipse">
                  <a:avLst/>
                </a:prstGeom>
                <a:solidFill>
                  <a:srgbClr val="006DC2"/>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grpSp>
          <p:nvGrpSpPr>
            <p:cNvPr id="81" name="Group 80">
              <a:extLst>
                <a:ext uri="{FF2B5EF4-FFF2-40B4-BE49-F238E27FC236}">
                  <a16:creationId xmlns:a16="http://schemas.microsoft.com/office/drawing/2014/main" id="{86E70262-8DFB-FC73-0359-F35BAE1D4BB8}"/>
                </a:ext>
              </a:extLst>
            </p:cNvPr>
            <p:cNvGrpSpPr/>
            <p:nvPr/>
          </p:nvGrpSpPr>
          <p:grpSpPr>
            <a:xfrm>
              <a:off x="5841999" y="2108442"/>
              <a:ext cx="1445486" cy="184666"/>
              <a:chOff x="2390736" y="174346"/>
              <a:chExt cx="1445486" cy="184666"/>
            </a:xfrm>
          </p:grpSpPr>
          <p:sp>
            <p:nvSpPr>
              <p:cNvPr id="102" name="TextBox 101">
                <a:extLst>
                  <a:ext uri="{FF2B5EF4-FFF2-40B4-BE49-F238E27FC236}">
                    <a16:creationId xmlns:a16="http://schemas.microsoft.com/office/drawing/2014/main" id="{9F6807AD-3B03-9DD2-5F77-FCFBF924D037}"/>
                  </a:ext>
                </a:extLst>
              </p:cNvPr>
              <p:cNvSpPr txBox="1"/>
              <p:nvPr/>
            </p:nvSpPr>
            <p:spPr>
              <a:xfrm>
                <a:off x="2651594" y="174346"/>
                <a:ext cx="1184628" cy="184666"/>
              </a:xfrm>
              <a:prstGeom prst="rect">
                <a:avLst/>
              </a:prstGeom>
              <a:noFill/>
            </p:spPr>
            <p:txBody>
              <a:bodyPr wrap="square" lIns="36000" tIns="0" rIns="36000" bIns="0" rtlCol="0">
                <a:spAutoFit/>
              </a:bodyPr>
              <a:lstStyle/>
              <a:p>
                <a:r>
                  <a:rPr lang="en-GB" sz="1200" noProof="0">
                    <a:solidFill>
                      <a:schemeClr val="tx2"/>
                    </a:solidFill>
                  </a:rPr>
                  <a:t>High-middle SDI</a:t>
                </a:r>
              </a:p>
            </p:txBody>
          </p:sp>
          <p:grpSp>
            <p:nvGrpSpPr>
              <p:cNvPr id="103" name="Group 102">
                <a:extLst>
                  <a:ext uri="{FF2B5EF4-FFF2-40B4-BE49-F238E27FC236}">
                    <a16:creationId xmlns:a16="http://schemas.microsoft.com/office/drawing/2014/main" id="{0730E903-07BB-332F-4E11-805F7320E638}"/>
                  </a:ext>
                </a:extLst>
              </p:cNvPr>
              <p:cNvGrpSpPr/>
              <p:nvPr/>
            </p:nvGrpSpPr>
            <p:grpSpPr>
              <a:xfrm>
                <a:off x="2390736" y="221175"/>
                <a:ext cx="216000" cy="72000"/>
                <a:chOff x="1509669" y="221175"/>
                <a:chExt cx="216000" cy="72000"/>
              </a:xfrm>
            </p:grpSpPr>
            <p:cxnSp>
              <p:nvCxnSpPr>
                <p:cNvPr id="104" name="Straight Connector 103">
                  <a:extLst>
                    <a:ext uri="{FF2B5EF4-FFF2-40B4-BE49-F238E27FC236}">
                      <a16:creationId xmlns:a16="http://schemas.microsoft.com/office/drawing/2014/main" id="{DE35DD9A-3D32-C427-7036-5E0690133714}"/>
                    </a:ext>
                  </a:extLst>
                </p:cNvPr>
                <p:cNvCxnSpPr>
                  <a:cxnSpLocks/>
                </p:cNvCxnSpPr>
                <p:nvPr/>
              </p:nvCxnSpPr>
              <p:spPr>
                <a:xfrm>
                  <a:off x="1509669" y="257175"/>
                  <a:ext cx="216000" cy="0"/>
                </a:xfrm>
                <a:prstGeom prst="line">
                  <a:avLst/>
                </a:prstGeom>
                <a:ln w="19050">
                  <a:solidFill>
                    <a:srgbClr val="EDC009"/>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9E1DEC1-5F15-3CD7-0F38-A157FA6D9DA1}"/>
                    </a:ext>
                  </a:extLst>
                </p:cNvPr>
                <p:cNvSpPr/>
                <p:nvPr/>
              </p:nvSpPr>
              <p:spPr>
                <a:xfrm>
                  <a:off x="1581669" y="221175"/>
                  <a:ext cx="72000" cy="72000"/>
                </a:xfrm>
                <a:prstGeom prst="ellipse">
                  <a:avLst/>
                </a:prstGeom>
                <a:solidFill>
                  <a:srgbClr val="EDC009"/>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grpSp>
          <p:nvGrpSpPr>
            <p:cNvPr id="82" name="Group 81">
              <a:extLst>
                <a:ext uri="{FF2B5EF4-FFF2-40B4-BE49-F238E27FC236}">
                  <a16:creationId xmlns:a16="http://schemas.microsoft.com/office/drawing/2014/main" id="{9FE5C259-52C8-49E8-27C8-0F1D618140FD}"/>
                </a:ext>
              </a:extLst>
            </p:cNvPr>
            <p:cNvGrpSpPr/>
            <p:nvPr/>
          </p:nvGrpSpPr>
          <p:grpSpPr>
            <a:xfrm>
              <a:off x="5841999" y="2386063"/>
              <a:ext cx="952263" cy="184666"/>
              <a:chOff x="4055133" y="174346"/>
              <a:chExt cx="952263" cy="184666"/>
            </a:xfrm>
          </p:grpSpPr>
          <p:grpSp>
            <p:nvGrpSpPr>
              <p:cNvPr id="98" name="Group 97">
                <a:extLst>
                  <a:ext uri="{FF2B5EF4-FFF2-40B4-BE49-F238E27FC236}">
                    <a16:creationId xmlns:a16="http://schemas.microsoft.com/office/drawing/2014/main" id="{A3F55331-5D9C-F354-74BF-8657926376A4}"/>
                  </a:ext>
                </a:extLst>
              </p:cNvPr>
              <p:cNvGrpSpPr/>
              <p:nvPr/>
            </p:nvGrpSpPr>
            <p:grpSpPr>
              <a:xfrm>
                <a:off x="4055133" y="221175"/>
                <a:ext cx="216000" cy="72000"/>
                <a:chOff x="1509669" y="221175"/>
                <a:chExt cx="216000" cy="72000"/>
              </a:xfrm>
            </p:grpSpPr>
            <p:cxnSp>
              <p:nvCxnSpPr>
                <p:cNvPr id="100" name="Straight Connector 99">
                  <a:extLst>
                    <a:ext uri="{FF2B5EF4-FFF2-40B4-BE49-F238E27FC236}">
                      <a16:creationId xmlns:a16="http://schemas.microsoft.com/office/drawing/2014/main" id="{D76D736E-300A-163C-2B34-94DC221B0B9F}"/>
                    </a:ext>
                  </a:extLst>
                </p:cNvPr>
                <p:cNvCxnSpPr>
                  <a:cxnSpLocks/>
                </p:cNvCxnSpPr>
                <p:nvPr/>
              </p:nvCxnSpPr>
              <p:spPr>
                <a:xfrm>
                  <a:off x="1509669" y="257175"/>
                  <a:ext cx="216000" cy="0"/>
                </a:xfrm>
                <a:prstGeom prst="line">
                  <a:avLst/>
                </a:prstGeom>
                <a:ln w="19050">
                  <a:solidFill>
                    <a:srgbClr val="878787"/>
                  </a:solidFill>
                </a:ln>
              </p:spPr>
              <p:style>
                <a:lnRef idx="1">
                  <a:schemeClr val="accent1"/>
                </a:lnRef>
                <a:fillRef idx="0">
                  <a:schemeClr val="accent1"/>
                </a:fillRef>
                <a:effectRef idx="0">
                  <a:schemeClr val="accent1"/>
                </a:effectRef>
                <a:fontRef idx="minor">
                  <a:schemeClr val="tx1"/>
                </a:fontRef>
              </p:style>
            </p:cxnSp>
            <p:sp>
              <p:nvSpPr>
                <p:cNvPr id="101" name="Oval 100">
                  <a:extLst>
                    <a:ext uri="{FF2B5EF4-FFF2-40B4-BE49-F238E27FC236}">
                      <a16:creationId xmlns:a16="http://schemas.microsoft.com/office/drawing/2014/main" id="{C5413250-4862-19C8-19A4-A45A4D8D7E5D}"/>
                    </a:ext>
                  </a:extLst>
                </p:cNvPr>
                <p:cNvSpPr/>
                <p:nvPr/>
              </p:nvSpPr>
              <p:spPr>
                <a:xfrm>
                  <a:off x="1581669" y="221175"/>
                  <a:ext cx="72000" cy="72000"/>
                </a:xfrm>
                <a:prstGeom prst="ellipse">
                  <a:avLst/>
                </a:prstGeom>
                <a:solidFill>
                  <a:srgbClr val="878787"/>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99" name="TextBox 98">
                <a:extLst>
                  <a:ext uri="{FF2B5EF4-FFF2-40B4-BE49-F238E27FC236}">
                    <a16:creationId xmlns:a16="http://schemas.microsoft.com/office/drawing/2014/main" id="{46C32CF6-62FE-732C-02FF-7326420AD0D2}"/>
                  </a:ext>
                </a:extLst>
              </p:cNvPr>
              <p:cNvSpPr txBox="1"/>
              <p:nvPr/>
            </p:nvSpPr>
            <p:spPr>
              <a:xfrm>
                <a:off x="4311474" y="174346"/>
                <a:ext cx="695922" cy="184666"/>
              </a:xfrm>
              <a:prstGeom prst="rect">
                <a:avLst/>
              </a:prstGeom>
              <a:noFill/>
            </p:spPr>
            <p:txBody>
              <a:bodyPr wrap="square" lIns="36000" tIns="0" rIns="36000" bIns="0" rtlCol="0">
                <a:spAutoFit/>
              </a:bodyPr>
              <a:lstStyle/>
              <a:p>
                <a:r>
                  <a:rPr lang="en-GB" sz="1200" noProof="0">
                    <a:solidFill>
                      <a:schemeClr val="tx2"/>
                    </a:solidFill>
                  </a:rPr>
                  <a:t>High SDI</a:t>
                </a:r>
              </a:p>
            </p:txBody>
          </p:sp>
        </p:grpSp>
        <p:grpSp>
          <p:nvGrpSpPr>
            <p:cNvPr id="83" name="Group 82">
              <a:extLst>
                <a:ext uri="{FF2B5EF4-FFF2-40B4-BE49-F238E27FC236}">
                  <a16:creationId xmlns:a16="http://schemas.microsoft.com/office/drawing/2014/main" id="{B35E9C5E-9BE9-EA48-0B6A-39F514576420}"/>
                </a:ext>
              </a:extLst>
            </p:cNvPr>
            <p:cNvGrpSpPr/>
            <p:nvPr/>
          </p:nvGrpSpPr>
          <p:grpSpPr>
            <a:xfrm>
              <a:off x="5841999" y="2663684"/>
              <a:ext cx="1425778" cy="184666"/>
              <a:chOff x="5065613" y="174346"/>
              <a:chExt cx="1425778" cy="184666"/>
            </a:xfrm>
          </p:grpSpPr>
          <p:grpSp>
            <p:nvGrpSpPr>
              <p:cNvPr id="94" name="Group 93">
                <a:extLst>
                  <a:ext uri="{FF2B5EF4-FFF2-40B4-BE49-F238E27FC236}">
                    <a16:creationId xmlns:a16="http://schemas.microsoft.com/office/drawing/2014/main" id="{014367B4-A08E-1101-F61E-7B7AB48AD9ED}"/>
                  </a:ext>
                </a:extLst>
              </p:cNvPr>
              <p:cNvGrpSpPr/>
              <p:nvPr/>
            </p:nvGrpSpPr>
            <p:grpSpPr>
              <a:xfrm>
                <a:off x="5065613" y="221175"/>
                <a:ext cx="216000" cy="72000"/>
                <a:chOff x="1509669" y="221175"/>
                <a:chExt cx="216000" cy="72000"/>
              </a:xfrm>
            </p:grpSpPr>
            <p:cxnSp>
              <p:nvCxnSpPr>
                <p:cNvPr id="96" name="Straight Connector 95">
                  <a:extLst>
                    <a:ext uri="{FF2B5EF4-FFF2-40B4-BE49-F238E27FC236}">
                      <a16:creationId xmlns:a16="http://schemas.microsoft.com/office/drawing/2014/main" id="{FAC5F997-28D3-A895-B7DF-3296DA655016}"/>
                    </a:ext>
                  </a:extLst>
                </p:cNvPr>
                <p:cNvCxnSpPr>
                  <a:cxnSpLocks/>
                </p:cNvCxnSpPr>
                <p:nvPr/>
              </p:nvCxnSpPr>
              <p:spPr>
                <a:xfrm>
                  <a:off x="1509669" y="257175"/>
                  <a:ext cx="216000" cy="0"/>
                </a:xfrm>
                <a:prstGeom prst="line">
                  <a:avLst/>
                </a:prstGeom>
                <a:ln w="19050">
                  <a:solidFill>
                    <a:srgbClr val="CB564E"/>
                  </a:solidFill>
                </a:ln>
              </p:spPr>
              <p:style>
                <a:lnRef idx="1">
                  <a:schemeClr val="accent1"/>
                </a:lnRef>
                <a:fillRef idx="0">
                  <a:schemeClr val="accent1"/>
                </a:fillRef>
                <a:effectRef idx="0">
                  <a:schemeClr val="accent1"/>
                </a:effectRef>
                <a:fontRef idx="minor">
                  <a:schemeClr val="tx1"/>
                </a:fontRef>
              </p:style>
            </p:cxnSp>
            <p:sp>
              <p:nvSpPr>
                <p:cNvPr id="97" name="Oval 96">
                  <a:extLst>
                    <a:ext uri="{FF2B5EF4-FFF2-40B4-BE49-F238E27FC236}">
                      <a16:creationId xmlns:a16="http://schemas.microsoft.com/office/drawing/2014/main" id="{8D7E7B7D-FF21-4B58-56D7-218B23CE2291}"/>
                    </a:ext>
                  </a:extLst>
                </p:cNvPr>
                <p:cNvSpPr/>
                <p:nvPr/>
              </p:nvSpPr>
              <p:spPr>
                <a:xfrm>
                  <a:off x="1581669" y="221175"/>
                  <a:ext cx="72000" cy="72000"/>
                </a:xfrm>
                <a:prstGeom prst="ellipse">
                  <a:avLst/>
                </a:prstGeom>
                <a:solidFill>
                  <a:srgbClr val="CB564E"/>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95" name="TextBox 94">
                <a:extLst>
                  <a:ext uri="{FF2B5EF4-FFF2-40B4-BE49-F238E27FC236}">
                    <a16:creationId xmlns:a16="http://schemas.microsoft.com/office/drawing/2014/main" id="{BB784DF1-2E7C-DD85-C544-283FD78DD504}"/>
                  </a:ext>
                </a:extLst>
              </p:cNvPr>
              <p:cNvSpPr txBox="1"/>
              <p:nvPr/>
            </p:nvSpPr>
            <p:spPr>
              <a:xfrm>
                <a:off x="5330753" y="174346"/>
                <a:ext cx="1160638" cy="184666"/>
              </a:xfrm>
              <a:prstGeom prst="rect">
                <a:avLst/>
              </a:prstGeom>
              <a:noFill/>
            </p:spPr>
            <p:txBody>
              <a:bodyPr wrap="square" lIns="36000" tIns="0" rIns="36000" bIns="0" rtlCol="0">
                <a:spAutoFit/>
              </a:bodyPr>
              <a:lstStyle/>
              <a:p>
                <a:r>
                  <a:rPr lang="en-GB" sz="1200" noProof="0">
                    <a:solidFill>
                      <a:schemeClr val="tx2"/>
                    </a:solidFill>
                  </a:rPr>
                  <a:t>Low-middle SDI</a:t>
                </a:r>
              </a:p>
            </p:txBody>
          </p:sp>
        </p:grpSp>
        <p:grpSp>
          <p:nvGrpSpPr>
            <p:cNvPr id="84" name="Group 83">
              <a:extLst>
                <a:ext uri="{FF2B5EF4-FFF2-40B4-BE49-F238E27FC236}">
                  <a16:creationId xmlns:a16="http://schemas.microsoft.com/office/drawing/2014/main" id="{58320FDF-B058-B6E1-9EFF-71410ADFF05C}"/>
                </a:ext>
              </a:extLst>
            </p:cNvPr>
            <p:cNvGrpSpPr/>
            <p:nvPr/>
          </p:nvGrpSpPr>
          <p:grpSpPr>
            <a:xfrm>
              <a:off x="5841999" y="2941305"/>
              <a:ext cx="943353" cy="184666"/>
              <a:chOff x="6670940" y="166726"/>
              <a:chExt cx="943353" cy="184666"/>
            </a:xfrm>
          </p:grpSpPr>
          <p:grpSp>
            <p:nvGrpSpPr>
              <p:cNvPr id="90" name="Group 89">
                <a:extLst>
                  <a:ext uri="{FF2B5EF4-FFF2-40B4-BE49-F238E27FC236}">
                    <a16:creationId xmlns:a16="http://schemas.microsoft.com/office/drawing/2014/main" id="{6AF96AB3-F550-1817-1C8B-895AFCB816F3}"/>
                  </a:ext>
                </a:extLst>
              </p:cNvPr>
              <p:cNvGrpSpPr/>
              <p:nvPr/>
            </p:nvGrpSpPr>
            <p:grpSpPr>
              <a:xfrm>
                <a:off x="6670940" y="221175"/>
                <a:ext cx="216000" cy="72000"/>
                <a:chOff x="1509669" y="221175"/>
                <a:chExt cx="216000" cy="72000"/>
              </a:xfrm>
            </p:grpSpPr>
            <p:cxnSp>
              <p:nvCxnSpPr>
                <p:cNvPr id="92" name="Straight Connector 91">
                  <a:extLst>
                    <a:ext uri="{FF2B5EF4-FFF2-40B4-BE49-F238E27FC236}">
                      <a16:creationId xmlns:a16="http://schemas.microsoft.com/office/drawing/2014/main" id="{514710A0-01E8-033B-E897-096322BDFF0B}"/>
                    </a:ext>
                  </a:extLst>
                </p:cNvPr>
                <p:cNvCxnSpPr>
                  <a:cxnSpLocks/>
                </p:cNvCxnSpPr>
                <p:nvPr/>
              </p:nvCxnSpPr>
              <p:spPr>
                <a:xfrm>
                  <a:off x="1509669" y="257175"/>
                  <a:ext cx="216000" cy="0"/>
                </a:xfrm>
                <a:prstGeom prst="line">
                  <a:avLst/>
                </a:prstGeom>
                <a:ln w="19050">
                  <a:solidFill>
                    <a:srgbClr val="75A1D7"/>
                  </a:solidFill>
                </a:ln>
              </p:spPr>
              <p:style>
                <a:lnRef idx="1">
                  <a:schemeClr val="accent1"/>
                </a:lnRef>
                <a:fillRef idx="0">
                  <a:schemeClr val="accent1"/>
                </a:fillRef>
                <a:effectRef idx="0">
                  <a:schemeClr val="accent1"/>
                </a:effectRef>
                <a:fontRef idx="minor">
                  <a:schemeClr val="tx1"/>
                </a:fontRef>
              </p:style>
            </p:cxnSp>
            <p:sp>
              <p:nvSpPr>
                <p:cNvPr id="93" name="Oval 92">
                  <a:extLst>
                    <a:ext uri="{FF2B5EF4-FFF2-40B4-BE49-F238E27FC236}">
                      <a16:creationId xmlns:a16="http://schemas.microsoft.com/office/drawing/2014/main" id="{58DE1921-CE29-7D06-EF04-87326BA71CCF}"/>
                    </a:ext>
                  </a:extLst>
                </p:cNvPr>
                <p:cNvSpPr/>
                <p:nvPr/>
              </p:nvSpPr>
              <p:spPr>
                <a:xfrm>
                  <a:off x="1581669" y="221175"/>
                  <a:ext cx="72000" cy="72000"/>
                </a:xfrm>
                <a:prstGeom prst="ellipse">
                  <a:avLst/>
                </a:prstGeom>
                <a:solidFill>
                  <a:srgbClr val="75A1D7"/>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91" name="TextBox 90">
                <a:extLst>
                  <a:ext uri="{FF2B5EF4-FFF2-40B4-BE49-F238E27FC236}">
                    <a16:creationId xmlns:a16="http://schemas.microsoft.com/office/drawing/2014/main" id="{99581366-5206-1459-1492-1DABA7747172}"/>
                  </a:ext>
                </a:extLst>
              </p:cNvPr>
              <p:cNvSpPr txBox="1"/>
              <p:nvPr/>
            </p:nvSpPr>
            <p:spPr>
              <a:xfrm>
                <a:off x="6936223" y="166726"/>
                <a:ext cx="678070" cy="184666"/>
              </a:xfrm>
              <a:prstGeom prst="rect">
                <a:avLst/>
              </a:prstGeom>
              <a:noFill/>
            </p:spPr>
            <p:txBody>
              <a:bodyPr wrap="square" lIns="36000" tIns="0" rIns="36000" bIns="0" rtlCol="0">
                <a:spAutoFit/>
              </a:bodyPr>
              <a:lstStyle/>
              <a:p>
                <a:r>
                  <a:rPr lang="en-GB" sz="1200" noProof="0">
                    <a:solidFill>
                      <a:schemeClr val="tx2"/>
                    </a:solidFill>
                  </a:rPr>
                  <a:t>Low SDI</a:t>
                </a:r>
              </a:p>
            </p:txBody>
          </p:sp>
        </p:grpSp>
        <p:grpSp>
          <p:nvGrpSpPr>
            <p:cNvPr id="85" name="Group 84">
              <a:extLst>
                <a:ext uri="{FF2B5EF4-FFF2-40B4-BE49-F238E27FC236}">
                  <a16:creationId xmlns:a16="http://schemas.microsoft.com/office/drawing/2014/main" id="{D4360495-4ADF-6C3B-1331-907D85770CF3}"/>
                </a:ext>
              </a:extLst>
            </p:cNvPr>
            <p:cNvGrpSpPr/>
            <p:nvPr/>
          </p:nvGrpSpPr>
          <p:grpSpPr>
            <a:xfrm>
              <a:off x="5841999" y="3218927"/>
              <a:ext cx="1164019" cy="184666"/>
              <a:chOff x="7684439" y="174346"/>
              <a:chExt cx="1164019" cy="184666"/>
            </a:xfrm>
          </p:grpSpPr>
          <p:grpSp>
            <p:nvGrpSpPr>
              <p:cNvPr id="86" name="Group 85">
                <a:extLst>
                  <a:ext uri="{FF2B5EF4-FFF2-40B4-BE49-F238E27FC236}">
                    <a16:creationId xmlns:a16="http://schemas.microsoft.com/office/drawing/2014/main" id="{94E814B1-356E-DCA5-FFD8-96F5B56900E2}"/>
                  </a:ext>
                </a:extLst>
              </p:cNvPr>
              <p:cNvGrpSpPr/>
              <p:nvPr/>
            </p:nvGrpSpPr>
            <p:grpSpPr>
              <a:xfrm>
                <a:off x="7684439" y="221175"/>
                <a:ext cx="216000" cy="72000"/>
                <a:chOff x="1509669" y="221175"/>
                <a:chExt cx="216000" cy="72000"/>
              </a:xfrm>
            </p:grpSpPr>
            <p:cxnSp>
              <p:nvCxnSpPr>
                <p:cNvPr id="88" name="Straight Connector 87">
                  <a:extLst>
                    <a:ext uri="{FF2B5EF4-FFF2-40B4-BE49-F238E27FC236}">
                      <a16:creationId xmlns:a16="http://schemas.microsoft.com/office/drawing/2014/main" id="{E7538A98-F74C-AA28-6260-EC0537F6D5AA}"/>
                    </a:ext>
                  </a:extLst>
                </p:cNvPr>
                <p:cNvCxnSpPr>
                  <a:cxnSpLocks/>
                </p:cNvCxnSpPr>
                <p:nvPr/>
              </p:nvCxnSpPr>
              <p:spPr>
                <a:xfrm>
                  <a:off x="1509669" y="257175"/>
                  <a:ext cx="216000" cy="0"/>
                </a:xfrm>
                <a:prstGeom prst="line">
                  <a:avLst/>
                </a:prstGeom>
                <a:ln w="19050">
                  <a:solidFill>
                    <a:srgbClr val="033D65"/>
                  </a:solidFill>
                </a:ln>
              </p:spPr>
              <p:style>
                <a:lnRef idx="1">
                  <a:schemeClr val="accent1"/>
                </a:lnRef>
                <a:fillRef idx="0">
                  <a:schemeClr val="accent1"/>
                </a:fillRef>
                <a:effectRef idx="0">
                  <a:schemeClr val="accent1"/>
                </a:effectRef>
                <a:fontRef idx="minor">
                  <a:schemeClr val="tx1"/>
                </a:fontRef>
              </p:style>
            </p:cxnSp>
            <p:sp>
              <p:nvSpPr>
                <p:cNvPr id="89" name="Oval 88">
                  <a:extLst>
                    <a:ext uri="{FF2B5EF4-FFF2-40B4-BE49-F238E27FC236}">
                      <a16:creationId xmlns:a16="http://schemas.microsoft.com/office/drawing/2014/main" id="{53E2AEF0-269B-98C8-C569-3820A67AC270}"/>
                    </a:ext>
                  </a:extLst>
                </p:cNvPr>
                <p:cNvSpPr/>
                <p:nvPr/>
              </p:nvSpPr>
              <p:spPr>
                <a:xfrm>
                  <a:off x="1581669" y="221175"/>
                  <a:ext cx="72000" cy="72000"/>
                </a:xfrm>
                <a:prstGeom prst="ellipse">
                  <a:avLst/>
                </a:prstGeom>
                <a:solidFill>
                  <a:srgbClr val="033D65"/>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87" name="TextBox 86">
                <a:extLst>
                  <a:ext uri="{FF2B5EF4-FFF2-40B4-BE49-F238E27FC236}">
                    <a16:creationId xmlns:a16="http://schemas.microsoft.com/office/drawing/2014/main" id="{F38B7B92-6903-75BE-C3F7-C0A7A0749E7B}"/>
                  </a:ext>
                </a:extLst>
              </p:cNvPr>
              <p:cNvSpPr txBox="1"/>
              <p:nvPr/>
            </p:nvSpPr>
            <p:spPr>
              <a:xfrm>
                <a:off x="7937895" y="174346"/>
                <a:ext cx="910563" cy="184666"/>
              </a:xfrm>
              <a:prstGeom prst="rect">
                <a:avLst/>
              </a:prstGeom>
              <a:noFill/>
            </p:spPr>
            <p:txBody>
              <a:bodyPr wrap="square" lIns="36000" tIns="0" rIns="36000" bIns="0" rtlCol="0">
                <a:spAutoFit/>
              </a:bodyPr>
              <a:lstStyle/>
              <a:p>
                <a:r>
                  <a:rPr lang="en-GB" sz="1200" noProof="0">
                    <a:solidFill>
                      <a:schemeClr val="tx2"/>
                    </a:solidFill>
                  </a:rPr>
                  <a:t>Middle SDI</a:t>
                </a:r>
              </a:p>
            </p:txBody>
          </p:sp>
        </p:grpSp>
      </p:grpSp>
    </p:spTree>
    <p:custDataLst>
      <p:tags r:id="rId1"/>
    </p:custDataLst>
    <p:extLst>
      <p:ext uri="{BB962C8B-B14F-4D97-AF65-F5344CB8AC3E}">
        <p14:creationId xmlns:p14="http://schemas.microsoft.com/office/powerpoint/2010/main" val="29523979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chemeClr val="accent5"/>
          </a:solidFill>
          <a:headEnd type="triangle"/>
          <a:tailEnd type="triangle"/>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accent4"/>
          </a:solidFill>
          <a:prstDash val="dash"/>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rgbClr val="FF0000"/>
          </a:solidFill>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AE9F05-DA2D-4B16-9965-37043D7D9979}">
  <ds:schemaRefs>
    <ds:schemaRef ds:uri="08562aa6-c0ad-4fb9-8a82-15409d3a28b4"/>
    <ds:schemaRef ds:uri="28627d7c-4416-4bc1-86cf-ca6c3a42a8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BD39940-7EB5-43CC-8DC6-FBBAD45474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79A87D-6E65-4547-B410-F385D8934D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115</TotalTime>
  <Words>377</Words>
  <Application>Microsoft Office PowerPoint</Application>
  <PresentationFormat>Widescreen</PresentationFormat>
  <Paragraphs>43</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Disability burden due to schizophrenia over time and by SDI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Elliot Piper-Brown</dc:creator>
  <cp:lastModifiedBy>Christina Polyzogopoulou</cp:lastModifiedBy>
  <cp:revision>18</cp:revision>
  <dcterms:created xsi:type="dcterms:W3CDTF">2026-02-02T13:01:55Z</dcterms:created>
  <dcterms:modified xsi:type="dcterms:W3CDTF">2026-06-17T12:39:10Z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y fmtid="{D5CDD505-2E9C-101B-9397-08002B2CF9AE}" pid="4" name="ArticulateGUID">
    <vt:lpwstr>5E388557-2AE2-428E-AA6E-C72C8BEFBDF4</vt:lpwstr>
  </property>
  <property fmtid="{D5CDD505-2E9C-101B-9397-08002B2CF9AE}" pid="5" name="ArticulatePath">
    <vt:lpwstr>https://primemedica.sharepoint.com/sites/LundbeckFoundation/Shared Documents/General/Lundbeck Foundation/SCZ theme deck updates/2_Epidemiology-Burden/D2 (studio)/SCZ_Epidemiology &amp; Burden_D0.2 13Apr26_v1</vt:lpwstr>
  </property>
</Properties>
</file>