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92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1032" y="78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 JKN, Correll CU, Wong CSM, et al. Life expectancy and years of potential life lost in people with mental disorders: a systematic review and meta-analysis. EClinicalMedicine 2023; 65: 102294.</a:t>
            </a:r>
          </a:p>
          <a:p>
            <a:endParaRPr lang="en-GB" sz="1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8503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6BAD6-4D58-7DE9-8370-0D9680286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10E7C8F-2731-5685-74B8-26A1CA9C87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noProof="0"/>
              <a:t>Schizophrenia – Epidemiology and burden</a:t>
            </a:r>
          </a:p>
          <a:p>
            <a:endParaRPr lang="en-GB" noProof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29DECB01-A485-C967-18B3-970F585BB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/>
              <a:t>Life expectancy in schizophrenia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F93400E-8BAD-C6AE-A35B-299331EA87E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9749" y="6102000"/>
            <a:ext cx="4296411" cy="619200"/>
          </a:xfrm>
        </p:spPr>
        <p:txBody>
          <a:bodyPr/>
          <a:lstStyle/>
          <a:p>
            <a:r>
              <a:rPr lang="en-GB" noProof="0"/>
              <a:t>BD=bipolar disorder; CI=confidence interval; ED=eating disorder; PD=personality disorder; SCZ=schizophrenia; SMI=severe mental illness; SSD=schizophrenia-spectrum disorder; YPLL=years of potential life lost </a:t>
            </a:r>
          </a:p>
          <a:p>
            <a:r>
              <a:rPr lang="en-GB" noProof="0"/>
              <a:t>Chan et al. EClinicalMedicine 2023;65:102294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338A319-1070-72E4-B6BC-6CA1A66E5244}"/>
              </a:ext>
            </a:extLst>
          </p:cNvPr>
          <p:cNvSpPr txBox="1">
            <a:spLocks/>
          </p:cNvSpPr>
          <p:nvPr/>
        </p:nvSpPr>
        <p:spPr>
          <a:xfrm>
            <a:off x="539751" y="1416785"/>
            <a:ext cx="4483280" cy="4415215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000" marR="0" lvl="1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CA87F76-94F9-B7D2-BB24-1344E33A3F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4516713"/>
              </p:ext>
            </p:extLst>
          </p:nvPr>
        </p:nvGraphicFramePr>
        <p:xfrm>
          <a:off x="523790" y="2019308"/>
          <a:ext cx="4618776" cy="2748960"/>
        </p:xfrm>
        <a:graphic>
          <a:graphicData uri="http://schemas.openxmlformats.org/drawingml/2006/table">
            <a:tbl>
              <a:tblPr firstRow="1" bandRow="1">
                <a:effectLst/>
                <a:tableStyleId>{2D5ABB26-0587-4C30-8999-92F81FD0307C}</a:tableStyleId>
              </a:tblPr>
              <a:tblGrid>
                <a:gridCol w="1199850">
                  <a:extLst>
                    <a:ext uri="{9D8B030D-6E8A-4147-A177-3AD203B41FA5}">
                      <a16:colId xmlns:a16="http://schemas.microsoft.com/office/drawing/2014/main" val="796413520"/>
                    </a:ext>
                  </a:extLst>
                </a:gridCol>
                <a:gridCol w="1139642">
                  <a:extLst>
                    <a:ext uri="{9D8B030D-6E8A-4147-A177-3AD203B41FA5}">
                      <a16:colId xmlns:a16="http://schemas.microsoft.com/office/drawing/2014/main" val="546986024"/>
                    </a:ext>
                  </a:extLst>
                </a:gridCol>
                <a:gridCol w="1139642">
                  <a:extLst>
                    <a:ext uri="{9D8B030D-6E8A-4147-A177-3AD203B41FA5}">
                      <a16:colId xmlns:a16="http://schemas.microsoft.com/office/drawing/2014/main" val="3781591556"/>
                    </a:ext>
                  </a:extLst>
                </a:gridCol>
                <a:gridCol w="1139642">
                  <a:extLst>
                    <a:ext uri="{9D8B030D-6E8A-4147-A177-3AD203B41FA5}">
                      <a16:colId xmlns:a16="http://schemas.microsoft.com/office/drawing/2014/main" val="1651929166"/>
                    </a:ext>
                  </a:extLst>
                </a:gridCol>
              </a:tblGrid>
              <a:tr h="91632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400" b="1" i="0" u="none" strike="noStrike" kern="1200" cap="none" spc="0" normalizeH="0" baseline="0" noProof="0">
                          <a:solidFill>
                            <a:schemeClr val="lt1">
                              <a:lumMod val="100000"/>
                            </a:schemeClr>
                          </a:solidFill>
                          <a:latin typeface="+mj-lt"/>
                          <a:ea typeface="+mn-ea"/>
                          <a:cs typeface="+mn-cs"/>
                          <a:sym typeface=""/>
                        </a:rPr>
                        <a:t>Years </a:t>
                      </a:r>
                      <a:br>
                        <a:rPr lang="en-GB" sz="1400" b="1" i="0" u="none" strike="noStrike" kern="1200" cap="none" spc="0" normalizeH="0" baseline="0" noProof="0">
                          <a:solidFill>
                            <a:schemeClr val="lt1">
                              <a:lumMod val="100000"/>
                            </a:schemeClr>
                          </a:solidFill>
                          <a:latin typeface="+mj-lt"/>
                          <a:ea typeface="+mn-ea"/>
                          <a:cs typeface="+mn-cs"/>
                          <a:sym typeface=""/>
                        </a:rPr>
                      </a:br>
                      <a:r>
                        <a:rPr lang="en-GB" sz="1400" b="1" i="0" u="none" strike="noStrike" kern="1200" cap="none" spc="0" normalizeH="0" baseline="0" noProof="0">
                          <a:solidFill>
                            <a:schemeClr val="lt1">
                              <a:lumMod val="100000"/>
                            </a:schemeClr>
                          </a:solidFill>
                          <a:latin typeface="+mj-lt"/>
                          <a:ea typeface="+mn-ea"/>
                          <a:cs typeface="+mn-cs"/>
                          <a:sym typeface=""/>
                        </a:rPr>
                        <a:t>(95% CI)</a:t>
                      </a:r>
                    </a:p>
                  </a:txBody>
                  <a:tcPr marL="90000" marR="90000" marT="46800" marB="468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400" b="1" i="0" u="none" strike="noStrike" kern="1200" cap="none" spc="0" normalizeH="0" baseline="0" noProof="0">
                          <a:solidFill>
                            <a:schemeClr val="lt1">
                              <a:lumMod val="100000"/>
                            </a:schemeClr>
                          </a:solidFill>
                          <a:latin typeface="+mj-lt"/>
                          <a:ea typeface="+mn-ea"/>
                          <a:cs typeface="+mn-cs"/>
                          <a:sym typeface=""/>
                        </a:rPr>
                        <a:t>Male</a:t>
                      </a:r>
                    </a:p>
                  </a:txBody>
                  <a:tcPr marL="90000" marR="90000" marT="46800" marB="468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400" b="1" i="0" u="none" strike="noStrike" kern="1200" cap="none" spc="0" normalizeH="0" baseline="0" noProof="0">
                          <a:solidFill>
                            <a:schemeClr val="lt1">
                              <a:lumMod val="100000"/>
                            </a:schemeClr>
                          </a:solidFill>
                          <a:latin typeface="+mj-lt"/>
                          <a:ea typeface="+mn-ea"/>
                          <a:cs typeface="+mn-cs"/>
                          <a:sym typeface=""/>
                        </a:rPr>
                        <a:t>Female</a:t>
                      </a:r>
                    </a:p>
                  </a:txBody>
                  <a:tcPr marL="90000" marR="90000" marT="46800" marB="468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400" b="1" i="0" u="none" strike="noStrike" kern="1200" cap="none" spc="0" normalizeH="0" baseline="0" noProof="0">
                          <a:solidFill>
                            <a:schemeClr val="lt1">
                              <a:lumMod val="100000"/>
                            </a:schemeClr>
                          </a:solidFill>
                          <a:latin typeface="+mj-lt"/>
                          <a:ea typeface="+mn-ea"/>
                          <a:cs typeface="+mn-cs"/>
                          <a:sym typeface=""/>
                        </a:rPr>
                        <a:t>Overall</a:t>
                      </a:r>
                    </a:p>
                  </a:txBody>
                  <a:tcPr marL="90000" marR="90000" marT="46800" marB="468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912527"/>
                  </a:ext>
                </a:extLst>
              </a:tr>
              <a:tr h="916320">
                <a:tc>
                  <a:txBody>
                    <a:bodyPr/>
                    <a:lstStyle/>
                    <a:p>
                      <a:pPr marL="0" marR="0" lvl="0" indent="0" algn="l" defTabSz="914400" rtl="0" eaLnBrk="1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400" b="1" i="0" u="none" strike="noStrike" kern="1200" cap="none" spc="0" normalizeH="0" baseline="0" noProof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  <a:sym typeface=""/>
                        </a:rPr>
                        <a:t>Life expectancy</a:t>
                      </a:r>
                    </a:p>
                  </a:txBody>
                  <a:tcPr marL="90000" marR="90000" marT="46800" marB="468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400" b="1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61.7</a:t>
                      </a:r>
                      <a: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(59.3, 64.1)</a:t>
                      </a:r>
                      <a:endParaRPr lang="en-GB" sz="1200" b="0" i="0" u="none" strike="noStrike" kern="1200" cap="none" spc="0" normalizeH="0" baseline="0" noProof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  <a:sym typeface=""/>
                      </a:endParaRPr>
                    </a:p>
                  </a:txBody>
                  <a:tcPr marL="90000" marR="90000" marT="46800" marB="468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400" b="1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69.2</a:t>
                      </a:r>
                      <a: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(66.8, 71.6)</a:t>
                      </a:r>
                      <a:endParaRPr lang="en-GB" sz="1200" b="0" i="0" u="none" strike="noStrike" kern="1200" cap="none" spc="0" normalizeH="0" baseline="0" noProof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  <a:sym typeface=""/>
                      </a:endParaRPr>
                    </a:p>
                  </a:txBody>
                  <a:tcPr marL="90000" marR="90000" marT="46800" marB="468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10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400" b="1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63.7</a:t>
                      </a:r>
                      <a: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(61.5, 65.8)</a:t>
                      </a:r>
                      <a:endParaRPr lang="en-GB" sz="1200" b="0" i="0" u="none" strike="noStrike" kern="1200" cap="none" spc="0" normalizeH="0" baseline="0" noProof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  <a:sym typeface=""/>
                      </a:endParaRPr>
                    </a:p>
                  </a:txBody>
                  <a:tcPr marL="90000" marR="90000" marT="46800" marB="468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10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6469266"/>
                  </a:ext>
                </a:extLst>
              </a:tr>
              <a:tr h="916320">
                <a:tc>
                  <a:txBody>
                    <a:bodyPr/>
                    <a:lstStyle/>
                    <a:p>
                      <a:pPr algn="l" defTabSz="914400"/>
                      <a:r>
                        <a:rPr lang="en-GB" sz="1400" b="1" noProof="0">
                          <a:solidFill>
                            <a:schemeClr val="tx1"/>
                          </a:solidFill>
                          <a:latin typeface="+mj-lt"/>
                        </a:rPr>
                        <a:t>YPLL</a:t>
                      </a:r>
                    </a:p>
                  </a:txBody>
                  <a:tcPr marL="90000" marR="90000" marT="46800" marB="468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lvl="1" algn="ctr"/>
                      <a:r>
                        <a:rPr lang="en-GB" sz="1400" b="1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15.0</a:t>
                      </a:r>
                      <a: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(13.3, 16.6)</a:t>
                      </a:r>
                      <a:endParaRPr lang="en-GB" sz="1200" noProof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90000" marR="90000" marT="46800" marB="468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lvl="1" algn="ctr" defTabSz="914400" rtl="0" eaLnBrk="1" latinLnBrk="0" hangingPunct="1"/>
                      <a:r>
                        <a:rPr lang="en-GB" sz="1400" b="1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13.1</a:t>
                      </a:r>
                      <a: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(11.3, 14.9)</a:t>
                      </a:r>
                      <a:endParaRPr lang="en-GB" sz="1200" kern="1200" noProof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0000" marR="90000" marT="46800" marB="468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15.2</a:t>
                      </a:r>
                      <a: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b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GB" sz="1400" b="0" i="0" u="none" strike="noStrike" kern="1200" baseline="0" noProof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(13.8, 16.7)</a:t>
                      </a:r>
                      <a:endParaRPr lang="en-GB" sz="1200" kern="1200" noProof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0000" marR="90000" marT="46800" marB="46800" anchor="ctr">
                    <a:lnL w="57150" cap="flat" cmpd="sng" algn="ctr">
                      <a:solidFill>
                        <a:schemeClr val="bg1">
                          <a:lumMod val="10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384075"/>
                  </a:ext>
                </a:extLst>
              </a:tr>
            </a:tbl>
          </a:graphicData>
        </a:graphic>
      </p:graphicFrame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3774146-1524-FF95-945C-EACC639206BE}"/>
              </a:ext>
            </a:extLst>
          </p:cNvPr>
          <p:cNvSpPr/>
          <p:nvPr/>
        </p:nvSpPr>
        <p:spPr>
          <a:xfrm>
            <a:off x="522858" y="5111642"/>
            <a:ext cx="11127806" cy="91940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shortest life expectancy 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was reported for people with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substance use disorders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b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followed by depressive disorders, personality disorders, and 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schizophrenia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 YPLL was highest for people with substance use disorders, eating disorders,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schizophrenia-spectrum disorders, and personality disorders.</a:t>
            </a:r>
            <a:endParaRPr kumimoji="0" lang="en-GB" sz="16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8A8329-4E73-C9CB-2B91-EC59396A74FF}"/>
              </a:ext>
            </a:extLst>
          </p:cNvPr>
          <p:cNvSpPr txBox="1"/>
          <p:nvPr/>
        </p:nvSpPr>
        <p:spPr>
          <a:xfrm>
            <a:off x="693681" y="1341626"/>
            <a:ext cx="4278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7B9CBB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Life expectancy and YPLL in</a:t>
            </a:r>
            <a:b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7B9CBB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400" b="1" i="0" u="none" strike="noStrike" kern="1200" cap="none" spc="0" normalizeH="0" baseline="0" noProof="0">
                <a:ln>
                  <a:noFill/>
                </a:ln>
                <a:solidFill>
                  <a:srgbClr val="7B9CBB">
                    <a:lumMod val="5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people with schizophrenia</a:t>
            </a: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DF19A571-CB5F-6683-DF5D-6BDF8935044B}"/>
              </a:ext>
            </a:extLst>
          </p:cNvPr>
          <p:cNvSpPr txBox="1"/>
          <p:nvPr/>
        </p:nvSpPr>
        <p:spPr>
          <a:xfrm>
            <a:off x="5393833" y="6121036"/>
            <a:ext cx="6278041" cy="600164"/>
          </a:xfrm>
          <a:prstGeom prst="rect">
            <a:avLst/>
          </a:prstGeom>
          <a:noFill/>
        </p:spPr>
        <p:txBody>
          <a:bodyPr wrap="square" rIns="0" bIns="0">
            <a:spAutoFit/>
          </a:bodyPr>
          <a:lstStyle/>
          <a:p>
            <a:pPr lvl="0" algn="r" fontAlgn="base">
              <a:defRPr/>
            </a:pP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work is from Chan et al.</a:t>
            </a:r>
            <a:r>
              <a:rPr lang="en-GB" sz="900" noProof="0">
                <a:solidFill>
                  <a:srgbClr val="3F1A0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eClinicalMedicine 2023.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‘Life expectancy and years of potential life lost in people with mental disorders: a systematic review and meta-analysis’, licensed under CC-BY-NC-ND-4.0. Published by Elsevier on behalf of eClinicalMedicine. The work cannot be changed in any way or used commercially without permission</a:t>
            </a:r>
            <a:b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srgbClr val="3F1A01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the journal. </a:t>
            </a: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3F1A01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8DF9C92A-2DDD-3236-0E45-8C8792C72C9C}"/>
              </a:ext>
            </a:extLst>
          </p:cNvPr>
          <p:cNvGrpSpPr/>
          <p:nvPr/>
        </p:nvGrpSpPr>
        <p:grpSpPr>
          <a:xfrm>
            <a:off x="5380673" y="1308320"/>
            <a:ext cx="6180008" cy="3623863"/>
            <a:chOff x="5380673" y="1246903"/>
            <a:chExt cx="6180008" cy="362386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2B1A9DD-F1F4-1B2F-7DFA-70C00D57263A}"/>
                </a:ext>
              </a:extLst>
            </p:cNvPr>
            <p:cNvGrpSpPr/>
            <p:nvPr/>
          </p:nvGrpSpPr>
          <p:grpSpPr>
            <a:xfrm>
              <a:off x="5380673" y="1246903"/>
              <a:ext cx="6180008" cy="3569388"/>
              <a:chOff x="6332654" y="1369439"/>
              <a:chExt cx="5288318" cy="3018341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00DDB145-099B-CAC3-9F4B-D5EBC85510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b="55699"/>
              <a:stretch>
                <a:fillRect/>
              </a:stretch>
            </p:blipFill>
            <p:spPr>
              <a:xfrm>
                <a:off x="6343915" y="1726448"/>
                <a:ext cx="5277057" cy="1245273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4AAA5FB5-404F-6D53-7709-D04E275DF7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45336" b="19234"/>
              <a:stretch>
                <a:fillRect/>
              </a:stretch>
            </p:blipFill>
            <p:spPr>
              <a:xfrm>
                <a:off x="6332654" y="3275028"/>
                <a:ext cx="5277057" cy="1112752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FF3E2D-8077-27CA-18FC-789E6AD94619}"/>
                  </a:ext>
                </a:extLst>
              </p:cNvPr>
              <p:cNvSpPr txBox="1"/>
              <p:nvPr/>
            </p:nvSpPr>
            <p:spPr>
              <a:xfrm>
                <a:off x="6821151" y="1369439"/>
                <a:ext cx="4300063" cy="442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Life expectancy of people with mental disorders</a:t>
                </a:r>
                <a:br>
                  <a:rPr kumimoji="0" lang="en-GB" sz="14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</a:br>
                <a:r>
                  <a:rPr kumimoji="0" lang="en-GB" sz="14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before 2001, in 2001–2010, and after 2010</a:t>
                </a:r>
                <a:endParaRPr kumimoji="0" lang="en-GB" sz="1400" b="1" i="0" u="none" strike="noStrike" kern="1200" cap="none" spc="0" normalizeH="0" baseline="30000" noProof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3E0BC32-6D60-45B3-16A6-ADD5F3384200}"/>
                  </a:ext>
                </a:extLst>
              </p:cNvPr>
              <p:cNvSpPr txBox="1"/>
              <p:nvPr/>
            </p:nvSpPr>
            <p:spPr>
              <a:xfrm>
                <a:off x="6710361" y="2973802"/>
                <a:ext cx="4566688" cy="442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YPPL in people with mental disorders</a:t>
                </a:r>
                <a:br>
                  <a:rPr kumimoji="0" lang="en-GB" sz="14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</a:br>
                <a:r>
                  <a:rPr kumimoji="0" lang="en-GB" sz="14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2">
                        <a:lumMod val="50000"/>
                      </a:scheme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before 2001, in 2001–2010, and after 2010</a:t>
                </a:r>
                <a:endParaRPr kumimoji="0" lang="en-GB" sz="1400" b="1" i="0" u="none" strike="noStrike" kern="1200" cap="none" spc="0" normalizeH="0" baseline="30000" noProof="0">
                  <a:ln>
                    <a:noFill/>
                  </a:ln>
                  <a:solidFill>
                    <a:schemeClr val="accent2">
                      <a:lumMod val="50000"/>
                    </a:scheme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1318305-F05A-7BDB-BD3B-7B97B6905893}"/>
                </a:ext>
              </a:extLst>
            </p:cNvPr>
            <p:cNvSpPr txBox="1"/>
            <p:nvPr/>
          </p:nvSpPr>
          <p:spPr>
            <a:xfrm>
              <a:off x="6307928" y="3015901"/>
              <a:ext cx="469107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Dementia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419003B-5D23-1330-F768-18D1ACB2C331}"/>
                </a:ext>
              </a:extLst>
            </p:cNvPr>
            <p:cNvSpPr txBox="1"/>
            <p:nvPr/>
          </p:nvSpPr>
          <p:spPr>
            <a:xfrm>
              <a:off x="5784055" y="3015901"/>
              <a:ext cx="469107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Any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64D9392-8CDD-71FD-0E6B-99959AE29A50}"/>
                </a:ext>
              </a:extLst>
            </p:cNvPr>
            <p:cNvSpPr txBox="1"/>
            <p:nvPr/>
          </p:nvSpPr>
          <p:spPr>
            <a:xfrm>
              <a:off x="6777034" y="3015902"/>
              <a:ext cx="513667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Substance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ECDA874-6194-4461-CD60-762E0A4D9407}"/>
                </a:ext>
              </a:extLst>
            </p:cNvPr>
            <p:cNvSpPr txBox="1"/>
            <p:nvPr/>
          </p:nvSpPr>
          <p:spPr>
            <a:xfrm>
              <a:off x="7300906" y="3015902"/>
              <a:ext cx="493253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SMI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7B615B1-8078-81A5-BC12-6FB411D336D7}"/>
                </a:ext>
              </a:extLst>
            </p:cNvPr>
            <p:cNvSpPr txBox="1"/>
            <p:nvPr/>
          </p:nvSpPr>
          <p:spPr>
            <a:xfrm>
              <a:off x="7794158" y="3015901"/>
              <a:ext cx="51366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SSD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A431701-5AEA-5A0C-078E-17CF23CCAA1E}"/>
                </a:ext>
              </a:extLst>
            </p:cNvPr>
            <p:cNvSpPr txBox="1"/>
            <p:nvPr/>
          </p:nvSpPr>
          <p:spPr>
            <a:xfrm>
              <a:off x="8307824" y="3015901"/>
              <a:ext cx="51366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SCZ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B6B49A3-A64B-5E77-CD6C-1C8D94049AAC}"/>
                </a:ext>
              </a:extLst>
            </p:cNvPr>
            <p:cNvSpPr txBox="1"/>
            <p:nvPr/>
          </p:nvSpPr>
          <p:spPr>
            <a:xfrm>
              <a:off x="8811282" y="3015901"/>
              <a:ext cx="523876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Mood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B1DA4F6-C9DF-A919-8200-E539E9FE57DB}"/>
                </a:ext>
              </a:extLst>
            </p:cNvPr>
            <p:cNvSpPr txBox="1"/>
            <p:nvPr/>
          </p:nvSpPr>
          <p:spPr>
            <a:xfrm>
              <a:off x="9324948" y="3015901"/>
              <a:ext cx="50026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BD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C97C485-8FE1-7D6F-EEB6-E62F1969BCCA}"/>
                </a:ext>
              </a:extLst>
            </p:cNvPr>
            <p:cNvSpPr txBox="1"/>
            <p:nvPr/>
          </p:nvSpPr>
          <p:spPr>
            <a:xfrm>
              <a:off x="9825216" y="3015901"/>
              <a:ext cx="537274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Depression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9DD7E42-6FF7-C0E2-AA31-A9993DFC00AB}"/>
                </a:ext>
              </a:extLst>
            </p:cNvPr>
            <p:cNvSpPr txBox="1"/>
            <p:nvPr/>
          </p:nvSpPr>
          <p:spPr>
            <a:xfrm>
              <a:off x="10338880" y="3015901"/>
              <a:ext cx="51366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Neurotic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CA8F320-9A12-CC9B-0E05-258BC5AC7D04}"/>
                </a:ext>
              </a:extLst>
            </p:cNvPr>
            <p:cNvSpPr txBox="1"/>
            <p:nvPr/>
          </p:nvSpPr>
          <p:spPr>
            <a:xfrm>
              <a:off x="10852548" y="3015901"/>
              <a:ext cx="420290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PD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FF37999-7453-2F96-B23B-C148522A735E}"/>
                </a:ext>
              </a:extLst>
            </p:cNvPr>
            <p:cNvSpPr txBox="1"/>
            <p:nvPr/>
          </p:nvSpPr>
          <p:spPr>
            <a:xfrm>
              <a:off x="6163437" y="4704024"/>
              <a:ext cx="398437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Dementia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AF1B9D2-859F-BD01-2921-D52D368D9596}"/>
                </a:ext>
              </a:extLst>
            </p:cNvPr>
            <p:cNvSpPr txBox="1"/>
            <p:nvPr/>
          </p:nvSpPr>
          <p:spPr>
            <a:xfrm>
              <a:off x="5762624" y="4704024"/>
              <a:ext cx="398437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Any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0FA0AD5-2A65-D4E8-6195-C1022E950943}"/>
                </a:ext>
              </a:extLst>
            </p:cNvPr>
            <p:cNvSpPr txBox="1"/>
            <p:nvPr/>
          </p:nvSpPr>
          <p:spPr>
            <a:xfrm>
              <a:off x="6564250" y="4704024"/>
              <a:ext cx="443937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Substance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64271A3-10CC-721E-9135-2D6202A7E655}"/>
                </a:ext>
              </a:extLst>
            </p:cNvPr>
            <p:cNvSpPr txBox="1"/>
            <p:nvPr/>
          </p:nvSpPr>
          <p:spPr>
            <a:xfrm>
              <a:off x="7002210" y="4704024"/>
              <a:ext cx="331296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SMI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87989D0-04E7-9363-B37F-260831A1F6FC}"/>
                </a:ext>
              </a:extLst>
            </p:cNvPr>
            <p:cNvSpPr txBox="1"/>
            <p:nvPr/>
          </p:nvSpPr>
          <p:spPr>
            <a:xfrm>
              <a:off x="7365828" y="4702788"/>
              <a:ext cx="399821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SSD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EBA2AF3-6C62-902C-F740-3C88A1E226DD}"/>
                </a:ext>
              </a:extLst>
            </p:cNvPr>
            <p:cNvSpPr txBox="1"/>
            <p:nvPr/>
          </p:nvSpPr>
          <p:spPr>
            <a:xfrm>
              <a:off x="8091201" y="4704024"/>
              <a:ext cx="51218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Mood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99F72C5-2119-8A15-D947-62F28BF529B5}"/>
                </a:ext>
              </a:extLst>
            </p:cNvPr>
            <p:cNvSpPr txBox="1"/>
            <p:nvPr/>
          </p:nvSpPr>
          <p:spPr>
            <a:xfrm>
              <a:off x="8550005" y="4704024"/>
              <a:ext cx="393496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BD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380C584-5A9D-8ECF-9940-688005AEB0D2}"/>
                </a:ext>
              </a:extLst>
            </p:cNvPr>
            <p:cNvSpPr txBox="1"/>
            <p:nvPr/>
          </p:nvSpPr>
          <p:spPr>
            <a:xfrm>
              <a:off x="8945877" y="4704024"/>
              <a:ext cx="412373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Depression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EB54103-D732-6D41-D95A-B3B1722C0F90}"/>
                </a:ext>
              </a:extLst>
            </p:cNvPr>
            <p:cNvSpPr txBox="1"/>
            <p:nvPr/>
          </p:nvSpPr>
          <p:spPr>
            <a:xfrm>
              <a:off x="9360627" y="4704024"/>
              <a:ext cx="392974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Neurotic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43FE46B-20BD-0679-BE92-4373D2087B0A}"/>
                </a:ext>
              </a:extLst>
            </p:cNvPr>
            <p:cNvSpPr txBox="1"/>
            <p:nvPr/>
          </p:nvSpPr>
          <p:spPr>
            <a:xfrm>
              <a:off x="9741724" y="4704024"/>
              <a:ext cx="392975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ED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1A677AA-FC00-F03D-03D2-AAE76DAA4C1C}"/>
                </a:ext>
              </a:extLst>
            </p:cNvPr>
            <p:cNvSpPr txBox="1"/>
            <p:nvPr/>
          </p:nvSpPr>
          <p:spPr>
            <a:xfrm>
              <a:off x="10484684" y="4686100"/>
              <a:ext cx="481448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Develop-mental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D4B8E48-30D7-CC55-8524-D49E44154EF7}"/>
                </a:ext>
              </a:extLst>
            </p:cNvPr>
            <p:cNvSpPr txBox="1"/>
            <p:nvPr/>
          </p:nvSpPr>
          <p:spPr>
            <a:xfrm>
              <a:off x="7759447" y="4704024"/>
              <a:ext cx="386025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SCZ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A9CD098-F162-B0C9-FE30-19077762A27C}"/>
                </a:ext>
              </a:extLst>
            </p:cNvPr>
            <p:cNvSpPr txBox="1"/>
            <p:nvPr/>
          </p:nvSpPr>
          <p:spPr>
            <a:xfrm>
              <a:off x="5603081" y="1887914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90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1F47298-69BF-F8C9-AECB-AB0BBAFA8DD4}"/>
                </a:ext>
              </a:extLst>
            </p:cNvPr>
            <p:cNvSpPr txBox="1"/>
            <p:nvPr/>
          </p:nvSpPr>
          <p:spPr>
            <a:xfrm>
              <a:off x="5603081" y="2003317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80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9955313-0C7E-276F-57A8-B75BB018B57D}"/>
                </a:ext>
              </a:extLst>
            </p:cNvPr>
            <p:cNvSpPr txBox="1"/>
            <p:nvPr/>
          </p:nvSpPr>
          <p:spPr>
            <a:xfrm>
              <a:off x="5603081" y="2118720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1DA9CFF-528C-E163-6022-64A6469C8600}"/>
                </a:ext>
              </a:extLst>
            </p:cNvPr>
            <p:cNvSpPr txBox="1"/>
            <p:nvPr/>
          </p:nvSpPr>
          <p:spPr>
            <a:xfrm>
              <a:off x="5603081" y="2234123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60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B4AFA4D-1B79-5CBD-3EA4-DA92CD019FAF}"/>
                </a:ext>
              </a:extLst>
            </p:cNvPr>
            <p:cNvSpPr txBox="1"/>
            <p:nvPr/>
          </p:nvSpPr>
          <p:spPr>
            <a:xfrm>
              <a:off x="5603081" y="2349526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50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F2D4473-E424-069A-D151-7A27D33EB090}"/>
                </a:ext>
              </a:extLst>
            </p:cNvPr>
            <p:cNvSpPr txBox="1"/>
            <p:nvPr/>
          </p:nvSpPr>
          <p:spPr>
            <a:xfrm>
              <a:off x="5603081" y="2464929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D1805D0-3A5C-D03C-1C74-8E99E2489B16}"/>
                </a:ext>
              </a:extLst>
            </p:cNvPr>
            <p:cNvSpPr txBox="1"/>
            <p:nvPr/>
          </p:nvSpPr>
          <p:spPr>
            <a:xfrm>
              <a:off x="5603081" y="2580332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30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CE1B4D4-E2EB-C6DE-F911-1C8002A8179C}"/>
                </a:ext>
              </a:extLst>
            </p:cNvPr>
            <p:cNvSpPr txBox="1"/>
            <p:nvPr/>
          </p:nvSpPr>
          <p:spPr>
            <a:xfrm>
              <a:off x="5603081" y="2695735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A520D3F-BCE7-2C21-3A19-A9265C08595C}"/>
                </a:ext>
              </a:extLst>
            </p:cNvPr>
            <p:cNvSpPr txBox="1"/>
            <p:nvPr/>
          </p:nvSpPr>
          <p:spPr>
            <a:xfrm>
              <a:off x="5603081" y="2811138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06DAD1B-32C7-DDDA-FD10-3A4256A33DA0}"/>
                </a:ext>
              </a:extLst>
            </p:cNvPr>
            <p:cNvSpPr txBox="1"/>
            <p:nvPr/>
          </p:nvSpPr>
          <p:spPr>
            <a:xfrm>
              <a:off x="5603081" y="2926541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F5BE7E0-2D1D-20D3-FDE7-08ADDD7C13CF}"/>
                </a:ext>
              </a:extLst>
            </p:cNvPr>
            <p:cNvSpPr txBox="1"/>
            <p:nvPr/>
          </p:nvSpPr>
          <p:spPr>
            <a:xfrm>
              <a:off x="5603081" y="3493249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45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7B0019E-5692-E5E1-489E-D6E8245B7674}"/>
                </a:ext>
              </a:extLst>
            </p:cNvPr>
            <p:cNvSpPr txBox="1"/>
            <p:nvPr/>
          </p:nvSpPr>
          <p:spPr>
            <a:xfrm>
              <a:off x="5603081" y="3616301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DB0F362-443A-84F6-067E-28DB76D9B855}"/>
                </a:ext>
              </a:extLst>
            </p:cNvPr>
            <p:cNvSpPr txBox="1"/>
            <p:nvPr/>
          </p:nvSpPr>
          <p:spPr>
            <a:xfrm>
              <a:off x="5603081" y="3739353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35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AA81C02-5A9C-F7E1-C82C-1C0FE8DBE766}"/>
                </a:ext>
              </a:extLst>
            </p:cNvPr>
            <p:cNvSpPr txBox="1"/>
            <p:nvPr/>
          </p:nvSpPr>
          <p:spPr>
            <a:xfrm>
              <a:off x="5603081" y="3862405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30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A82B0F5-F68D-FA95-D907-2EF905119A3B}"/>
                </a:ext>
              </a:extLst>
            </p:cNvPr>
            <p:cNvSpPr txBox="1"/>
            <p:nvPr/>
          </p:nvSpPr>
          <p:spPr>
            <a:xfrm>
              <a:off x="5603081" y="3985457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25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E2CD704-2CF3-66EB-3092-C75963D69544}"/>
                </a:ext>
              </a:extLst>
            </p:cNvPr>
            <p:cNvSpPr txBox="1"/>
            <p:nvPr/>
          </p:nvSpPr>
          <p:spPr>
            <a:xfrm>
              <a:off x="5603081" y="4108509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9E8D384-0BD0-B2C9-386E-76E8A180FC5D}"/>
                </a:ext>
              </a:extLst>
            </p:cNvPr>
            <p:cNvSpPr txBox="1"/>
            <p:nvPr/>
          </p:nvSpPr>
          <p:spPr>
            <a:xfrm>
              <a:off x="5603081" y="4231561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DD04203-4CBB-C294-DF1F-F055658BCFE0}"/>
                </a:ext>
              </a:extLst>
            </p:cNvPr>
            <p:cNvSpPr txBox="1"/>
            <p:nvPr/>
          </p:nvSpPr>
          <p:spPr>
            <a:xfrm>
              <a:off x="5603081" y="4354613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27D5805-71FA-8451-06F1-590A240C483D}"/>
                </a:ext>
              </a:extLst>
            </p:cNvPr>
            <p:cNvSpPr txBox="1"/>
            <p:nvPr/>
          </p:nvSpPr>
          <p:spPr>
            <a:xfrm>
              <a:off x="5603081" y="4477665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D835D1D-37C9-1A39-B7A8-978312697D3F}"/>
                </a:ext>
              </a:extLst>
            </p:cNvPr>
            <p:cNvSpPr txBox="1"/>
            <p:nvPr/>
          </p:nvSpPr>
          <p:spPr>
            <a:xfrm>
              <a:off x="5603081" y="4600713"/>
              <a:ext cx="12620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0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05DD3B8-600F-9F61-03AC-28B7908DA6B0}"/>
                </a:ext>
              </a:extLst>
            </p:cNvPr>
            <p:cNvSpPr txBox="1"/>
            <p:nvPr/>
          </p:nvSpPr>
          <p:spPr>
            <a:xfrm rot="16200000">
              <a:off x="4910888" y="2425045"/>
              <a:ext cx="1315903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Life expectancy (years)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E71AFA1-BF26-1F73-F751-B955678D42D2}"/>
                </a:ext>
              </a:extLst>
            </p:cNvPr>
            <p:cNvSpPr txBox="1"/>
            <p:nvPr/>
          </p:nvSpPr>
          <p:spPr>
            <a:xfrm rot="16200000">
              <a:off x="4910888" y="4074315"/>
              <a:ext cx="1315903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600" b="1" i="0" u="none" strike="noStrike" kern="1200" cap="none" spc="0" normalizeH="0" baseline="0" noProof="0">
                  <a:ln>
                    <a:noFill/>
                  </a:ln>
                  <a:solidFill>
                    <a:srgbClr val="1A1A1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YPLL</a:t>
              </a: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8754A6DF-CCFF-4338-630E-37102783CF93}"/>
                </a:ext>
              </a:extLst>
            </p:cNvPr>
            <p:cNvSpPr/>
            <p:nvPr/>
          </p:nvSpPr>
          <p:spPr>
            <a:xfrm>
              <a:off x="9909175" y="1813260"/>
              <a:ext cx="1399381" cy="74654"/>
            </a:xfrm>
            <a:prstGeom prst="rect">
              <a:avLst/>
            </a:prstGeom>
            <a:solidFill>
              <a:schemeClr val="bg1"/>
            </a:solidFill>
            <a:ln w="19050">
              <a:noFill/>
              <a:headEnd type="triangl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004CB503-767A-DB54-97C7-13EC4DB6EAC6}"/>
                </a:ext>
              </a:extLst>
            </p:cNvPr>
            <p:cNvGrpSpPr/>
            <p:nvPr/>
          </p:nvGrpSpPr>
          <p:grpSpPr>
            <a:xfrm>
              <a:off x="9901898" y="1758846"/>
              <a:ext cx="1596421" cy="92333"/>
              <a:chOff x="9501188" y="1300667"/>
              <a:chExt cx="1596421" cy="92333"/>
            </a:xfrm>
          </p:grpSpPr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5EDCD31A-B303-8E15-D36A-76CB1E9CF913}"/>
                  </a:ext>
                </a:extLst>
              </p:cNvPr>
              <p:cNvGrpSpPr/>
              <p:nvPr/>
            </p:nvGrpSpPr>
            <p:grpSpPr>
              <a:xfrm>
                <a:off x="9501188" y="1300667"/>
                <a:ext cx="522287" cy="92333"/>
                <a:chOff x="9501188" y="1300667"/>
                <a:chExt cx="522287" cy="92333"/>
              </a:xfrm>
            </p:grpSpPr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C8B73EEC-ED6D-BD03-DD1F-BE6CD0C78A78}"/>
                    </a:ext>
                  </a:extLst>
                </p:cNvPr>
                <p:cNvSpPr/>
                <p:nvPr/>
              </p:nvSpPr>
              <p:spPr>
                <a:xfrm>
                  <a:off x="9501188" y="1323975"/>
                  <a:ext cx="45719" cy="45719"/>
                </a:xfrm>
                <a:prstGeom prst="ellipse">
                  <a:avLst/>
                </a:prstGeom>
                <a:solidFill>
                  <a:srgbClr val="B4C7E7"/>
                </a:solidFill>
                <a:ln w="19050">
                  <a:noFill/>
                  <a:headEnd type="triangle"/>
                  <a:tailEnd type="triangle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A3D1F8D5-B22D-4821-2D3A-C9A12C679DDC}"/>
                    </a:ext>
                  </a:extLst>
                </p:cNvPr>
                <p:cNvSpPr txBox="1"/>
                <p:nvPr/>
              </p:nvSpPr>
              <p:spPr>
                <a:xfrm>
                  <a:off x="9569155" y="1300667"/>
                  <a:ext cx="454320" cy="9233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1A1A17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Before 2001</a:t>
                  </a:r>
                </a:p>
              </p:txBody>
            </p: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4C15D562-B9AB-0E67-CC27-9500CC14B5FE}"/>
                  </a:ext>
                </a:extLst>
              </p:cNvPr>
              <p:cNvGrpSpPr/>
              <p:nvPr/>
            </p:nvGrpSpPr>
            <p:grpSpPr>
              <a:xfrm>
                <a:off x="10038255" y="1300667"/>
                <a:ext cx="522287" cy="92333"/>
                <a:chOff x="9501188" y="1300667"/>
                <a:chExt cx="522287" cy="92333"/>
              </a:xfrm>
            </p:grpSpPr>
            <p:sp>
              <p:nvSpPr>
                <p:cNvPr id="69" name="Oval 68">
                  <a:extLst>
                    <a:ext uri="{FF2B5EF4-FFF2-40B4-BE49-F238E27FC236}">
                      <a16:creationId xmlns:a16="http://schemas.microsoft.com/office/drawing/2014/main" id="{316637D7-56A9-7ED8-231C-1A27D17D7BF3}"/>
                    </a:ext>
                  </a:extLst>
                </p:cNvPr>
                <p:cNvSpPr/>
                <p:nvPr/>
              </p:nvSpPr>
              <p:spPr>
                <a:xfrm>
                  <a:off x="9501188" y="1323975"/>
                  <a:ext cx="45719" cy="45719"/>
                </a:xfrm>
                <a:prstGeom prst="ellipse">
                  <a:avLst/>
                </a:prstGeom>
                <a:solidFill>
                  <a:srgbClr val="4472C4"/>
                </a:solidFill>
                <a:ln w="19050">
                  <a:noFill/>
                  <a:headEnd type="triangle"/>
                  <a:tailEnd type="triangle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D6B92920-3B3C-2ABA-4F66-043760BD500A}"/>
                    </a:ext>
                  </a:extLst>
                </p:cNvPr>
                <p:cNvSpPr txBox="1"/>
                <p:nvPr/>
              </p:nvSpPr>
              <p:spPr>
                <a:xfrm>
                  <a:off x="9569155" y="1300667"/>
                  <a:ext cx="454320" cy="9233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1A1A17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2001–2010</a:t>
                  </a:r>
                </a:p>
              </p:txBody>
            </p: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8C30CE57-ED88-53CF-E1FF-2332BBB79BBA}"/>
                  </a:ext>
                </a:extLst>
              </p:cNvPr>
              <p:cNvGrpSpPr/>
              <p:nvPr/>
            </p:nvGrpSpPr>
            <p:grpSpPr>
              <a:xfrm>
                <a:off x="10575322" y="1300667"/>
                <a:ext cx="522287" cy="92333"/>
                <a:chOff x="9501188" y="1300667"/>
                <a:chExt cx="522287" cy="92333"/>
              </a:xfrm>
            </p:grpSpPr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3D0ED553-1856-99F4-1D13-C427A1B075A1}"/>
                    </a:ext>
                  </a:extLst>
                </p:cNvPr>
                <p:cNvSpPr/>
                <p:nvPr/>
              </p:nvSpPr>
              <p:spPr>
                <a:xfrm>
                  <a:off x="9501188" y="1323975"/>
                  <a:ext cx="45719" cy="45719"/>
                </a:xfrm>
                <a:prstGeom prst="ellipse">
                  <a:avLst/>
                </a:prstGeom>
                <a:solidFill>
                  <a:srgbClr val="203864"/>
                </a:solidFill>
                <a:ln w="19050">
                  <a:noFill/>
                  <a:headEnd type="triangle"/>
                  <a:tailEnd type="triangle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EF3A6D69-5F1E-B311-E05F-BC198760C202}"/>
                    </a:ext>
                  </a:extLst>
                </p:cNvPr>
                <p:cNvSpPr txBox="1"/>
                <p:nvPr/>
              </p:nvSpPr>
              <p:spPr>
                <a:xfrm>
                  <a:off x="9569155" y="1300667"/>
                  <a:ext cx="454320" cy="92333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1A1A17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rPr>
                    <a:t>After 2010</a:t>
                  </a:r>
                </a:p>
              </p:txBody>
            </p:sp>
          </p:grp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A6E7B9D-86F3-E76A-5E63-EEA8C4E3952E}"/>
                </a:ext>
              </a:extLst>
            </p:cNvPr>
            <p:cNvSpPr txBox="1"/>
            <p:nvPr/>
          </p:nvSpPr>
          <p:spPr>
            <a:xfrm>
              <a:off x="10898928" y="4686100"/>
              <a:ext cx="481448" cy="923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lvl="0" algn="ctr">
                <a:defRPr/>
              </a:pPr>
              <a:r>
                <a:rPr lang="en-GB" sz="600">
                  <a:solidFill>
                    <a:srgbClr val="1A1A17"/>
                  </a:solidFill>
                </a:rPr>
                <a:t>Behavioural</a:t>
              </a:r>
              <a:endParaRPr kumimoji="0" lang="en-GB" sz="600" b="0" i="0" u="none" strike="noStrike" kern="1200" cap="none" spc="0" normalizeH="0" baseline="0" noProof="0">
                <a:ln>
                  <a:noFill/>
                </a:ln>
                <a:solidFill>
                  <a:srgbClr val="1A1A17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6FFD1F5-17AD-71D1-A7FE-D56C18DBA9BA}"/>
              </a:ext>
            </a:extLst>
          </p:cNvPr>
          <p:cNvSpPr txBox="1"/>
          <p:nvPr/>
        </p:nvSpPr>
        <p:spPr>
          <a:xfrm>
            <a:off x="10137075" y="4765441"/>
            <a:ext cx="414244" cy="9233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rgbClr val="1A1A1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45827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Props1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359</Words>
  <Application>Microsoft Office PowerPoint</Application>
  <PresentationFormat>Widescreen</PresentationFormat>
  <Paragraphs>77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Life expectancy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20</cp:revision>
  <dcterms:created xsi:type="dcterms:W3CDTF">2026-02-02T13:01:55Z</dcterms:created>
  <dcterms:modified xsi:type="dcterms:W3CDTF">2026-06-17T12:39:23Z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