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93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828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B053B-207E-4CE7-9352-B59955FA6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EF154D-AC84-8646-FD78-682AE4A718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DCD721-75CB-4DBD-4818-C1CC9C53F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study had limitations, including the fact that data from continents other than Europe and North America were represented by fewer studies; therefore, results on regional differences should be interpreted with </a:t>
            </a: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caution.</a:t>
            </a:r>
            <a:r>
              <a:rPr lang="en-GB" sz="1000" baseline="30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US" sz="1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 JKN, Correll CU, Wong CSM, et al. Life expectancy and years of potential life lost in people with mental disorders: a systematic review and meta-analysis. EClinicalMedicine 2023; 65: 102294.</a:t>
            </a:r>
          </a:p>
          <a:p>
            <a:endParaRPr lang="en-GB" sz="1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3DF78-F974-2D4E-8136-14A193B75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753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C1F15-EFF2-998D-4F7E-88F407B80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0E5DF5C-78EE-10F7-8436-5307C2A4C6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1D40EF3F-EC45-7A64-CEDD-8D04FB274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Life expectancy in schizophrenia, by region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1FED10C-EC1B-3C78-F40B-00BD1A3065A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1" cy="619200"/>
          </a:xfrm>
        </p:spPr>
        <p:txBody>
          <a:bodyPr/>
          <a:lstStyle/>
          <a:p>
            <a:r>
              <a:rPr lang="en-GB" noProof="0"/>
              <a:t>UK=United Kingdom; USA=United States of America; YPLL=years of potential life lost</a:t>
            </a:r>
          </a:p>
          <a:p>
            <a:r>
              <a:rPr lang="en-GB" noProof="0"/>
              <a:t>Chan et al. EClinicalMedicine 2023;65:102294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B486840-81FA-A72D-9529-4ABE89D3032D}"/>
              </a:ext>
            </a:extLst>
          </p:cNvPr>
          <p:cNvSpPr/>
          <p:nvPr/>
        </p:nvSpPr>
        <p:spPr>
          <a:xfrm>
            <a:off x="539749" y="1514208"/>
            <a:ext cx="11110914" cy="3669018"/>
          </a:xfrm>
          <a:prstGeom prst="roundRect">
            <a:avLst>
              <a:gd name="adj" fmla="val 6101"/>
            </a:avLst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3000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36EA5C4-4B5F-049F-7614-FAE48581F51E}"/>
              </a:ext>
            </a:extLst>
          </p:cNvPr>
          <p:cNvCxnSpPr>
            <a:cxnSpLocks/>
          </p:cNvCxnSpPr>
          <p:nvPr/>
        </p:nvCxnSpPr>
        <p:spPr>
          <a:xfrm flipH="1">
            <a:off x="6095206" y="1546175"/>
            <a:ext cx="8216" cy="3595106"/>
          </a:xfrm>
          <a:prstGeom prst="line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3E0D1D2-E79A-7189-158C-8DFD75326490}"/>
              </a:ext>
            </a:extLst>
          </p:cNvPr>
          <p:cNvSpPr/>
          <p:nvPr/>
        </p:nvSpPr>
        <p:spPr>
          <a:xfrm>
            <a:off x="493586" y="5286023"/>
            <a:ext cx="11110914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Differences in lifestyle factors as well as access to, and quality of, healthcare services may contribute</a:t>
            </a:r>
            <a:b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the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variations in life expectancy across countries 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E1FA7162-8F60-A9E0-6171-85DDEF66A570}"/>
              </a:ext>
            </a:extLst>
          </p:cNvPr>
          <p:cNvSpPr txBox="1"/>
          <p:nvPr/>
        </p:nvSpPr>
        <p:spPr>
          <a:xfrm>
            <a:off x="6320411" y="6121036"/>
            <a:ext cx="5351463" cy="600164"/>
          </a:xfrm>
          <a:prstGeom prst="rect">
            <a:avLst/>
          </a:prstGeom>
          <a:noFill/>
        </p:spPr>
        <p:txBody>
          <a:bodyPr wrap="square" rIns="0" bIns="0">
            <a:spAutoFit/>
          </a:bodyPr>
          <a:lstStyle/>
          <a:p>
            <a:pPr lvl="0" algn="r" fontAlgn="base">
              <a:defRPr/>
            </a:pPr>
            <a:r>
              <a:rPr lang="en-GB" sz="900" noProof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work is from Chan et al. eClinicalMedicine 2023. ‘Life expectancy and years of potential life lost in people with mental disorders: a systematic review and meta-analysis’, licensed under</a:t>
            </a:r>
            <a:br>
              <a:rPr lang="en-GB" sz="900" noProof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900" noProof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CC-BY-NC-ND-4.0. Published by Elsevier on behalf of eClinicalMedicine. The work cannot</a:t>
            </a:r>
            <a:br>
              <a:rPr lang="en-GB" sz="900" noProof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900" noProof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 changed in any way or used commercially without permission from the journal. </a:t>
            </a:r>
            <a:endParaRPr lang="en-GB" sz="1200" noProof="0">
              <a:solidFill>
                <a:srgbClr val="3F1A0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C4FC768-F8A0-9F59-032E-476BCD0DA969}"/>
              </a:ext>
            </a:extLst>
          </p:cNvPr>
          <p:cNvGrpSpPr/>
          <p:nvPr/>
        </p:nvGrpSpPr>
        <p:grpSpPr>
          <a:xfrm>
            <a:off x="1141105" y="1777264"/>
            <a:ext cx="4334766" cy="2980548"/>
            <a:chOff x="1119247" y="2001043"/>
            <a:chExt cx="4334766" cy="298054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2B594A3-E54B-AAA8-9ABE-47B2471A1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3164" b="22146"/>
            <a:stretch>
              <a:fillRect/>
            </a:stretch>
          </p:blipFill>
          <p:spPr>
            <a:xfrm>
              <a:off x="1615528" y="2001043"/>
              <a:ext cx="3838485" cy="2400340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CFFD6DA-59C7-6B68-FAD4-5EC9FE373427}"/>
                </a:ext>
              </a:extLst>
            </p:cNvPr>
            <p:cNvGrpSpPr/>
            <p:nvPr/>
          </p:nvGrpSpPr>
          <p:grpSpPr>
            <a:xfrm>
              <a:off x="1119247" y="2126599"/>
              <a:ext cx="4298533" cy="2854992"/>
              <a:chOff x="1119247" y="2126599"/>
              <a:chExt cx="4298533" cy="2854992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A15237-5139-AC8A-F7BA-24FD258838EB}"/>
                  </a:ext>
                </a:extLst>
              </p:cNvPr>
              <p:cNvSpPr txBox="1"/>
              <p:nvPr/>
            </p:nvSpPr>
            <p:spPr>
              <a:xfrm>
                <a:off x="1303773" y="2126599"/>
                <a:ext cx="211596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90</a:t>
                </a:r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30F4E470-178B-5309-54FF-E09A8A4364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1098" y="2203543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E3E34D-E083-EC89-2013-1767240D5DAE}"/>
                  </a:ext>
                </a:extLst>
              </p:cNvPr>
              <p:cNvSpPr txBox="1"/>
              <p:nvPr/>
            </p:nvSpPr>
            <p:spPr>
              <a:xfrm rot="16200000">
                <a:off x="92169" y="3230621"/>
                <a:ext cx="2208044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en-GB" sz="1000" b="1" noProof="0">
                    <a:solidFill>
                      <a:srgbClr val="1A1A17"/>
                    </a:solidFill>
                  </a:rPr>
                  <a:t>Life expectancy (years)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04D3D3-1F18-F93E-0BEF-53099555209C}"/>
                  </a:ext>
                </a:extLst>
              </p:cNvPr>
              <p:cNvSpPr txBox="1"/>
              <p:nvPr/>
            </p:nvSpPr>
            <p:spPr>
              <a:xfrm>
                <a:off x="1303773" y="2371074"/>
                <a:ext cx="211596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80</a:t>
                </a: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B229A44-1194-81C0-B70F-5F2BE7836D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1098" y="2448018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85959A5-688F-C740-982B-DE762B82DBCD}"/>
                  </a:ext>
                </a:extLst>
              </p:cNvPr>
              <p:cNvSpPr txBox="1"/>
              <p:nvPr/>
            </p:nvSpPr>
            <p:spPr>
              <a:xfrm>
                <a:off x="1303773" y="2615549"/>
                <a:ext cx="211596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70</a:t>
                </a:r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819E58D4-1518-B2A2-08F6-5B0069B770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1098" y="2692493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8E438E5-67B8-EEE7-73EA-1669A85E30DE}"/>
                  </a:ext>
                </a:extLst>
              </p:cNvPr>
              <p:cNvSpPr txBox="1"/>
              <p:nvPr/>
            </p:nvSpPr>
            <p:spPr>
              <a:xfrm>
                <a:off x="1303773" y="2860024"/>
                <a:ext cx="211596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60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910C11B7-E188-10EC-C289-71EB96A76C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1098" y="2936968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33638E-7B98-6095-8075-A1CAD3D27A79}"/>
                  </a:ext>
                </a:extLst>
              </p:cNvPr>
              <p:cNvSpPr txBox="1"/>
              <p:nvPr/>
            </p:nvSpPr>
            <p:spPr>
              <a:xfrm>
                <a:off x="1303773" y="3104499"/>
                <a:ext cx="211596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50</a:t>
                </a:r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79DA5E8D-AA99-C777-1D11-3E9C3FF439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1098" y="3181443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CFA5AAD-A377-2C5D-BF08-78CF294750F8}"/>
                  </a:ext>
                </a:extLst>
              </p:cNvPr>
              <p:cNvSpPr txBox="1"/>
              <p:nvPr/>
            </p:nvSpPr>
            <p:spPr>
              <a:xfrm>
                <a:off x="1303773" y="3348974"/>
                <a:ext cx="211596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40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CE1B4A1-EED9-70E9-EB6E-372453491B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1098" y="3425918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1038D29-B977-FB47-3065-ACE8F1B5F049}"/>
                  </a:ext>
                </a:extLst>
              </p:cNvPr>
              <p:cNvSpPr txBox="1"/>
              <p:nvPr/>
            </p:nvSpPr>
            <p:spPr>
              <a:xfrm>
                <a:off x="1303773" y="3593449"/>
                <a:ext cx="211596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30</a:t>
                </a:r>
              </a:p>
            </p:txBody>
          </p: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18692006-4254-46D2-493C-EFAF98DAEE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1098" y="3670393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91161B3-BC0E-E55B-54F6-88F7B60B4F07}"/>
                  </a:ext>
                </a:extLst>
              </p:cNvPr>
              <p:cNvSpPr txBox="1"/>
              <p:nvPr/>
            </p:nvSpPr>
            <p:spPr>
              <a:xfrm>
                <a:off x="1303773" y="3837924"/>
                <a:ext cx="211596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20</a:t>
                </a: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86E6ABA3-C960-738D-40EA-82F63051CC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1098" y="3914868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0B53628-40DD-9304-7BFA-87B597B63646}"/>
                  </a:ext>
                </a:extLst>
              </p:cNvPr>
              <p:cNvSpPr txBox="1"/>
              <p:nvPr/>
            </p:nvSpPr>
            <p:spPr>
              <a:xfrm>
                <a:off x="1303773" y="4082399"/>
                <a:ext cx="211596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10</a:t>
                </a:r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27F38DD6-BE57-CB6D-18CE-8DA365BDAA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1098" y="4159343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65A7C6D-EE51-5C76-2AC1-F2DF521FB19B}"/>
                  </a:ext>
                </a:extLst>
              </p:cNvPr>
              <p:cNvSpPr txBox="1"/>
              <p:nvPr/>
            </p:nvSpPr>
            <p:spPr>
              <a:xfrm>
                <a:off x="1303773" y="4326874"/>
                <a:ext cx="211596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0</a:t>
                </a: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73635FC7-CB8B-C6EC-108A-72C5235D69B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734454" y="4433187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F2479415-E79F-9122-AADA-3DF0D1E445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98891" y="2204690"/>
                <a:ext cx="0" cy="2183954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CF4E9B5-80F7-E082-DBBF-AD2B8B9EDEA5}"/>
                  </a:ext>
                </a:extLst>
              </p:cNvPr>
              <p:cNvSpPr txBox="1"/>
              <p:nvPr/>
            </p:nvSpPr>
            <p:spPr>
              <a:xfrm rot="16200000">
                <a:off x="1417839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Overall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48D08254-1AFA-F2D5-0ECE-8ED9EEC9AA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51098" y="4403818"/>
                <a:ext cx="38628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015072E0-2739-EA22-16D8-36FD31178C31}"/>
                  </a:ext>
                </a:extLst>
              </p:cNvPr>
              <p:cNvCxnSpPr/>
              <p:nvPr/>
            </p:nvCxnSpPr>
            <p:spPr>
              <a:xfrm>
                <a:off x="1647825" y="2793206"/>
                <a:ext cx="42863" cy="0"/>
              </a:xfrm>
              <a:prstGeom prst="line">
                <a:avLst/>
              </a:prstGeom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A85536C6-E1AC-5D1B-AA3D-261513BA0D7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893659" y="4433187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569DD67-8F21-0B3D-9344-DAB234B529A1}"/>
                  </a:ext>
                </a:extLst>
              </p:cNvPr>
              <p:cNvSpPr txBox="1"/>
              <p:nvPr/>
            </p:nvSpPr>
            <p:spPr>
              <a:xfrm rot="16200000">
                <a:off x="1579712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Female</a:t>
                </a: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47AD3FB1-3E82-5E18-553F-D8AB71627A7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052864" y="4433187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DBCDDBE-E085-5889-E9E8-50A5D507376C}"/>
                  </a:ext>
                </a:extLst>
              </p:cNvPr>
              <p:cNvSpPr txBox="1"/>
              <p:nvPr/>
            </p:nvSpPr>
            <p:spPr>
              <a:xfrm rot="16200000">
                <a:off x="1738918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Male</a:t>
                </a:r>
              </a:p>
            </p:txBody>
          </p: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ABFF4605-13D4-A842-B2CB-E2D4C46DE71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212069" y="4433187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B917711F-A4DF-0E9D-A154-29726FE6C04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371274" y="4433187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1A0CAB6-AB78-4E4A-2AEE-DA46839138AC}"/>
                  </a:ext>
                </a:extLst>
              </p:cNvPr>
              <p:cNvSpPr txBox="1"/>
              <p:nvPr/>
            </p:nvSpPr>
            <p:spPr>
              <a:xfrm rot="16200000">
                <a:off x="2057328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Ethiopia</a:t>
                </a:r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B02A8A3E-ACB2-6C4B-F197-4D74D4012D2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30479" y="4433187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7C5523C-6E8E-FCEA-305C-E87FCDAFA1A5}"/>
                  </a:ext>
                </a:extLst>
              </p:cNvPr>
              <p:cNvSpPr txBox="1"/>
              <p:nvPr/>
            </p:nvSpPr>
            <p:spPr>
              <a:xfrm rot="16200000">
                <a:off x="2216533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China</a:t>
                </a:r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C7BB4A7B-9210-44A3-0E0B-EE484B9C7DB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689684" y="4433187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A2AE437-2B67-F750-0F09-F7D278DDF5F5}"/>
                  </a:ext>
                </a:extLst>
              </p:cNvPr>
              <p:cNvSpPr txBox="1"/>
              <p:nvPr/>
            </p:nvSpPr>
            <p:spPr>
              <a:xfrm rot="16200000">
                <a:off x="2375737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Hong Kong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EC763A6-63F5-7978-CFF7-B588BDDA0A7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848889" y="4433187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C4B565F-8BAC-8FCF-D902-20BCC5C2E149}"/>
                  </a:ext>
                </a:extLst>
              </p:cNvPr>
              <p:cNvSpPr txBox="1"/>
              <p:nvPr/>
            </p:nvSpPr>
            <p:spPr>
              <a:xfrm rot="16200000">
                <a:off x="2534942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Israel</a:t>
                </a:r>
              </a:p>
            </p:txBody>
          </p: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E4A6D1F4-EE2E-8108-AE75-FCE315D75AB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008094" y="4433188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2984A068-BE7B-DEB1-0673-35F4D56D78BA}"/>
                  </a:ext>
                </a:extLst>
              </p:cNvPr>
              <p:cNvSpPr txBox="1"/>
              <p:nvPr/>
            </p:nvSpPr>
            <p:spPr>
              <a:xfrm rot="16200000">
                <a:off x="2694147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Japan</a:t>
                </a:r>
              </a:p>
            </p:txBody>
          </p: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68BC8210-E04A-5EA8-D220-1E9914ABE58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167299" y="4433188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B3BC27B-A5F6-E0B1-9A71-892BEE5E45C9}"/>
                  </a:ext>
                </a:extLst>
              </p:cNvPr>
              <p:cNvSpPr txBox="1"/>
              <p:nvPr/>
            </p:nvSpPr>
            <p:spPr>
              <a:xfrm rot="16200000">
                <a:off x="2853352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Taiwan</a:t>
                </a:r>
              </a:p>
            </p:txBody>
          </p: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958292D2-5B47-BB7D-C2D2-F69820AEA3B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326504" y="4433189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B96E055D-5BD1-DD7D-A4BA-00478DA7FA9A}"/>
                  </a:ext>
                </a:extLst>
              </p:cNvPr>
              <p:cNvSpPr txBox="1"/>
              <p:nvPr/>
            </p:nvSpPr>
            <p:spPr>
              <a:xfrm rot="16200000">
                <a:off x="3012558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Türkiye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068D70CF-8388-7ED2-CA2A-547D781A571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485709" y="4433189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5578878D-459B-9D9F-BE99-D7732019D9B8}"/>
                  </a:ext>
                </a:extLst>
              </p:cNvPr>
              <p:cNvSpPr txBox="1"/>
              <p:nvPr/>
            </p:nvSpPr>
            <p:spPr>
              <a:xfrm rot="16200000">
                <a:off x="3171763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Australia</a:t>
                </a:r>
              </a:p>
            </p:txBody>
          </p: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78C4BC0-451A-3D7D-FFED-A8C28BF7AFF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644914" y="4433189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01986AA3-37AF-050B-33FB-FEFE464EBAC3}"/>
                  </a:ext>
                </a:extLst>
              </p:cNvPr>
              <p:cNvSpPr txBox="1"/>
              <p:nvPr/>
            </p:nvSpPr>
            <p:spPr>
              <a:xfrm rot="16200000">
                <a:off x="3330968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Denmark</a:t>
                </a:r>
              </a:p>
            </p:txBody>
          </p: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EB17CCF4-73A5-BA4F-241F-781C3ECA929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804119" y="4433189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E64844D-C96F-111D-61DC-CD9F8A05465C}"/>
                  </a:ext>
                </a:extLst>
              </p:cNvPr>
              <p:cNvSpPr txBox="1"/>
              <p:nvPr/>
            </p:nvSpPr>
            <p:spPr>
              <a:xfrm rot="16200000">
                <a:off x="3490173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Finland</a:t>
                </a:r>
              </a:p>
            </p:txBody>
          </p: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9C78B325-EC94-1C63-85BB-03B477AD03F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963324" y="4433189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E1A1C1F-91C1-ACA9-286A-77741F646B72}"/>
                  </a:ext>
                </a:extLst>
              </p:cNvPr>
              <p:cNvSpPr txBox="1"/>
              <p:nvPr/>
            </p:nvSpPr>
            <p:spPr>
              <a:xfrm rot="16200000">
                <a:off x="3649378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Germany</a:t>
                </a:r>
              </a:p>
            </p:txBody>
          </p: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E5AD55D2-4057-A177-4A66-01227FAD617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122529" y="4433189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73EED21-24FE-3294-8FE2-A5B11CAFD952}"/>
                  </a:ext>
                </a:extLst>
              </p:cNvPr>
              <p:cNvSpPr txBox="1"/>
              <p:nvPr/>
            </p:nvSpPr>
            <p:spPr>
              <a:xfrm rot="16200000">
                <a:off x="3808582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Hungary</a:t>
                </a:r>
              </a:p>
            </p:txBody>
          </p: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8ED6FC8C-3BED-DB08-1E1C-00A3B9C9BC8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281734" y="4433190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18E7A199-5721-00B3-6C9C-86E61ADC05F5}"/>
                  </a:ext>
                </a:extLst>
              </p:cNvPr>
              <p:cNvSpPr txBox="1"/>
              <p:nvPr/>
            </p:nvSpPr>
            <p:spPr>
              <a:xfrm rot="16200000">
                <a:off x="3967788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Italy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BE234F0D-60CB-A034-CCFD-1FD80A01E4E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440939" y="4433191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11F0547D-1FDD-9AE5-1EB0-7356EDD651DD}"/>
                  </a:ext>
                </a:extLst>
              </p:cNvPr>
              <p:cNvSpPr txBox="1"/>
              <p:nvPr/>
            </p:nvSpPr>
            <p:spPr>
              <a:xfrm rot="16200000">
                <a:off x="4126992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Norway</a:t>
                </a:r>
              </a:p>
            </p:txBody>
          </p: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152F991E-9D8E-078E-9505-AFC73C3D2E7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600144" y="4433191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E99FD49F-E359-CFD9-8554-D2026A6C7D2B}"/>
                  </a:ext>
                </a:extLst>
              </p:cNvPr>
              <p:cNvSpPr txBox="1"/>
              <p:nvPr/>
            </p:nvSpPr>
            <p:spPr>
              <a:xfrm rot="16200000">
                <a:off x="4286198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Spain</a:t>
                </a:r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5B1AF7D8-A272-300A-F72D-E79F560D752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759349" y="4433192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0DF782F-41A3-1B61-0DAA-FE4899E69CE4}"/>
                  </a:ext>
                </a:extLst>
              </p:cNvPr>
              <p:cNvSpPr txBox="1"/>
              <p:nvPr/>
            </p:nvSpPr>
            <p:spPr>
              <a:xfrm rot="16200000">
                <a:off x="4445403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Sweden</a:t>
                </a:r>
              </a:p>
            </p:txBody>
          </p: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DA09EF78-93FB-AF50-714D-BC75BDA6D1C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4918554" y="4433192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998C79BA-5F2E-7310-8B1B-CC869F2FA39E}"/>
                  </a:ext>
                </a:extLst>
              </p:cNvPr>
              <p:cNvSpPr txBox="1"/>
              <p:nvPr/>
            </p:nvSpPr>
            <p:spPr>
              <a:xfrm rot="16200000">
                <a:off x="4604608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UK</a:t>
                </a:r>
              </a:p>
            </p:txBody>
          </p: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175FEB2D-4E46-2223-64C9-1B19CAE9E19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077759" y="4433192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D30CF0ED-E5E7-4680-3388-52B8657CB900}"/>
                  </a:ext>
                </a:extLst>
              </p:cNvPr>
              <p:cNvSpPr txBox="1"/>
              <p:nvPr/>
            </p:nvSpPr>
            <p:spPr>
              <a:xfrm rot="16200000">
                <a:off x="4763812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Canada</a:t>
                </a:r>
              </a:p>
            </p:txBody>
          </p: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9C33E574-D94F-C935-E9A2-2BBF3481292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236964" y="4433193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89D5E9A6-5398-258E-6FD7-FFD15D2D9684}"/>
                  </a:ext>
                </a:extLst>
              </p:cNvPr>
              <p:cNvSpPr txBox="1"/>
              <p:nvPr/>
            </p:nvSpPr>
            <p:spPr>
              <a:xfrm rot="16200000">
                <a:off x="4923018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USA</a:t>
                </a:r>
              </a:p>
            </p:txBody>
          </p: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FC6F209C-9660-5623-B26D-6691D04F8AD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5396180" y="4433194"/>
                <a:ext cx="43200" cy="0"/>
              </a:xfrm>
              <a:prstGeom prst="line">
                <a:avLst/>
              </a:prstGeom>
              <a:ln w="19050" cap="sq">
                <a:solidFill>
                  <a:srgbClr val="1A1A1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4FAF3085-B2D6-CB1C-0D1A-CAE9EDD2EDB2}"/>
                  </a:ext>
                </a:extLst>
              </p:cNvPr>
              <p:cNvSpPr txBox="1"/>
              <p:nvPr/>
            </p:nvSpPr>
            <p:spPr>
              <a:xfrm rot="16200000">
                <a:off x="5082228" y="4648704"/>
                <a:ext cx="511887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r"/>
                <a:r>
                  <a:rPr lang="en-GB" sz="1000" noProof="0">
                    <a:solidFill>
                      <a:srgbClr val="1A1A17"/>
                    </a:solidFill>
                  </a:rPr>
                  <a:t>Brazil</a:t>
                </a:r>
              </a:p>
            </p:txBody>
          </p:sp>
        </p:grp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4CF9AA0-3C5D-8621-D500-9F4D668FAB44}"/>
              </a:ext>
            </a:extLst>
          </p:cNvPr>
          <p:cNvGrpSpPr/>
          <p:nvPr/>
        </p:nvGrpSpPr>
        <p:grpSpPr>
          <a:xfrm>
            <a:off x="6393219" y="1759801"/>
            <a:ext cx="4911628" cy="2998011"/>
            <a:chOff x="6469722" y="1983580"/>
            <a:chExt cx="4911628" cy="2998011"/>
          </a:xfrm>
        </p:grpSpPr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D5FB6D05-C003-7F58-C6B8-B2BE3EAB8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3621" r="1159" b="26430"/>
            <a:stretch>
              <a:fillRect/>
            </a:stretch>
          </p:blipFill>
          <p:spPr>
            <a:xfrm>
              <a:off x="6965155" y="1983580"/>
              <a:ext cx="4393407" cy="2419351"/>
            </a:xfrm>
            <a:prstGeom prst="rect">
              <a:avLst/>
            </a:prstGeom>
          </p:spPr>
        </p:pic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DACA541-DDD9-9759-DC86-80F3D16CC8C7}"/>
                </a:ext>
              </a:extLst>
            </p:cNvPr>
            <p:cNvSpPr txBox="1"/>
            <p:nvPr/>
          </p:nvSpPr>
          <p:spPr>
            <a:xfrm>
              <a:off x="6649592" y="2126599"/>
              <a:ext cx="211596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60</a:t>
              </a:r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7B0B097C-92B4-0450-29DB-D3B01842063A}"/>
                </a:ext>
              </a:extLst>
            </p:cNvPr>
            <p:cNvCxnSpPr>
              <a:cxnSpLocks/>
            </p:cNvCxnSpPr>
            <p:nvPr/>
          </p:nvCxnSpPr>
          <p:spPr>
            <a:xfrm>
              <a:off x="6901573" y="2203543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4E1F0A1-4E92-6F03-8EB3-8B541496D1A4}"/>
                </a:ext>
              </a:extLst>
            </p:cNvPr>
            <p:cNvSpPr txBox="1"/>
            <p:nvPr/>
          </p:nvSpPr>
          <p:spPr>
            <a:xfrm rot="16200000">
              <a:off x="5442644" y="3230621"/>
              <a:ext cx="220804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en-GB" sz="1000" b="1" noProof="0">
                  <a:solidFill>
                    <a:srgbClr val="1A1A17"/>
                  </a:solidFill>
                </a:rPr>
                <a:t>YPLL (years)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BD25206-35E7-CD9A-D114-0EB759FEC6F9}"/>
                </a:ext>
              </a:extLst>
            </p:cNvPr>
            <p:cNvSpPr txBox="1"/>
            <p:nvPr/>
          </p:nvSpPr>
          <p:spPr>
            <a:xfrm>
              <a:off x="6649592" y="2493311"/>
              <a:ext cx="211596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50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13DE0BFD-3DE1-3502-A069-BC5495E80BDF}"/>
                </a:ext>
              </a:extLst>
            </p:cNvPr>
            <p:cNvCxnSpPr>
              <a:cxnSpLocks/>
            </p:cNvCxnSpPr>
            <p:nvPr/>
          </p:nvCxnSpPr>
          <p:spPr>
            <a:xfrm>
              <a:off x="6901573" y="2570255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7599D6D-C68E-366B-D13D-6DB9C7CA985F}"/>
                </a:ext>
              </a:extLst>
            </p:cNvPr>
            <p:cNvSpPr txBox="1"/>
            <p:nvPr/>
          </p:nvSpPr>
          <p:spPr>
            <a:xfrm>
              <a:off x="6649592" y="2860023"/>
              <a:ext cx="211596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40</a:t>
              </a: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AC8C932E-867B-4DA1-69DE-CD4A79B60499}"/>
                </a:ext>
              </a:extLst>
            </p:cNvPr>
            <p:cNvCxnSpPr>
              <a:cxnSpLocks/>
            </p:cNvCxnSpPr>
            <p:nvPr/>
          </p:nvCxnSpPr>
          <p:spPr>
            <a:xfrm>
              <a:off x="6901573" y="2936967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01C21E2-44F0-6F0E-817B-D15A36E8326B}"/>
                </a:ext>
              </a:extLst>
            </p:cNvPr>
            <p:cNvSpPr txBox="1"/>
            <p:nvPr/>
          </p:nvSpPr>
          <p:spPr>
            <a:xfrm>
              <a:off x="6649592" y="3226735"/>
              <a:ext cx="211596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30</a:t>
              </a: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95B5CD0A-A99E-B499-7A27-A59DB20CAF63}"/>
                </a:ext>
              </a:extLst>
            </p:cNvPr>
            <p:cNvCxnSpPr>
              <a:cxnSpLocks/>
            </p:cNvCxnSpPr>
            <p:nvPr/>
          </p:nvCxnSpPr>
          <p:spPr>
            <a:xfrm>
              <a:off x="6901573" y="3303679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29EE2CA-42C5-BF27-C187-206E9CE53813}"/>
                </a:ext>
              </a:extLst>
            </p:cNvPr>
            <p:cNvSpPr txBox="1"/>
            <p:nvPr/>
          </p:nvSpPr>
          <p:spPr>
            <a:xfrm>
              <a:off x="6649592" y="3593447"/>
              <a:ext cx="211596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20</a:t>
              </a:r>
            </a:p>
          </p:txBody>
        </p: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BDEFFFF6-490B-ECCC-5E03-89C99BF8DD51}"/>
                </a:ext>
              </a:extLst>
            </p:cNvPr>
            <p:cNvCxnSpPr>
              <a:cxnSpLocks/>
            </p:cNvCxnSpPr>
            <p:nvPr/>
          </p:nvCxnSpPr>
          <p:spPr>
            <a:xfrm>
              <a:off x="6901573" y="3670391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FB26FA91-942F-FABB-147D-F9AFE83FB74F}"/>
                </a:ext>
              </a:extLst>
            </p:cNvPr>
            <p:cNvSpPr txBox="1"/>
            <p:nvPr/>
          </p:nvSpPr>
          <p:spPr>
            <a:xfrm>
              <a:off x="6649592" y="3960159"/>
              <a:ext cx="211596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10</a:t>
              </a: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CA0B3AFB-E4D6-D1A0-7AEA-3203739D171D}"/>
                </a:ext>
              </a:extLst>
            </p:cNvPr>
            <p:cNvCxnSpPr>
              <a:cxnSpLocks/>
            </p:cNvCxnSpPr>
            <p:nvPr/>
          </p:nvCxnSpPr>
          <p:spPr>
            <a:xfrm>
              <a:off x="6901573" y="4037103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93D49EA7-9FA7-8657-854F-461CD375135C}"/>
                </a:ext>
              </a:extLst>
            </p:cNvPr>
            <p:cNvSpPr txBox="1"/>
            <p:nvPr/>
          </p:nvSpPr>
          <p:spPr>
            <a:xfrm>
              <a:off x="6649592" y="4326874"/>
              <a:ext cx="211596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0</a:t>
              </a:r>
            </a:p>
          </p:txBody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F8888936-138A-A665-1BC4-BF3ADF21590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084929" y="4433187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9EA2D489-85A3-F19A-D67F-7B6055516171}"/>
                </a:ext>
              </a:extLst>
            </p:cNvPr>
            <p:cNvCxnSpPr>
              <a:cxnSpLocks/>
            </p:cNvCxnSpPr>
            <p:nvPr/>
          </p:nvCxnSpPr>
          <p:spPr>
            <a:xfrm>
              <a:off x="6949366" y="2204690"/>
              <a:ext cx="0" cy="2183954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1C13E6F-51DE-EE0D-A8F1-BAB2EBE9871C}"/>
                </a:ext>
              </a:extLst>
            </p:cNvPr>
            <p:cNvSpPr txBox="1"/>
            <p:nvPr/>
          </p:nvSpPr>
          <p:spPr>
            <a:xfrm rot="16200000">
              <a:off x="6768314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Overall</a:t>
              </a: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0FC83B36-11A5-DA85-73F4-DAC4D3563C82}"/>
                </a:ext>
              </a:extLst>
            </p:cNvPr>
            <p:cNvCxnSpPr>
              <a:cxnSpLocks/>
            </p:cNvCxnSpPr>
            <p:nvPr/>
          </p:nvCxnSpPr>
          <p:spPr>
            <a:xfrm>
              <a:off x="6901573" y="4403818"/>
              <a:ext cx="4477336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52493D31-562C-8F6A-8E81-B44CA4D8251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243256" y="4433187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11B5BF87-7B8D-BC4B-3650-21B3E0ABBA9D}"/>
                </a:ext>
              </a:extLst>
            </p:cNvPr>
            <p:cNvSpPr txBox="1"/>
            <p:nvPr/>
          </p:nvSpPr>
          <p:spPr>
            <a:xfrm rot="16200000">
              <a:off x="6930187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Female</a:t>
              </a:r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8AB5E421-F436-E04F-AD26-016F212D0FC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401583" y="4433187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A3799A4-6EAB-85F1-0483-B7403746323C}"/>
                </a:ext>
              </a:extLst>
            </p:cNvPr>
            <p:cNvSpPr txBox="1"/>
            <p:nvPr/>
          </p:nvSpPr>
          <p:spPr>
            <a:xfrm rot="16200000">
              <a:off x="7089393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Male</a:t>
              </a: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3CD6CF6A-2069-718F-961A-8AA3F4C8CD7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559910" y="4433187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C5C2968B-93FE-2634-C2FC-64C4725CDE8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718237" y="4433187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5AE8284-76E0-D81F-9A24-D41CC6D5EBD0}"/>
                </a:ext>
              </a:extLst>
            </p:cNvPr>
            <p:cNvSpPr txBox="1"/>
            <p:nvPr/>
          </p:nvSpPr>
          <p:spPr>
            <a:xfrm rot="16200000">
              <a:off x="7407803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Ethiopia</a:t>
              </a:r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B2851A6-F43E-970B-35F6-54EAFEE6857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876564" y="4433187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C6C02E00-7912-5728-9711-34E298DD2A53}"/>
                </a:ext>
              </a:extLst>
            </p:cNvPr>
            <p:cNvSpPr txBox="1"/>
            <p:nvPr/>
          </p:nvSpPr>
          <p:spPr>
            <a:xfrm rot="16200000">
              <a:off x="7567008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China</a:t>
              </a:r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AB6ACD59-D4FE-65D2-066A-7C0620BFDBF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034891" y="4433187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CD7D50D8-8ED8-ACCA-FD2B-EB000A7A17F7}"/>
                </a:ext>
              </a:extLst>
            </p:cNvPr>
            <p:cNvSpPr txBox="1"/>
            <p:nvPr/>
          </p:nvSpPr>
          <p:spPr>
            <a:xfrm rot="16200000">
              <a:off x="7726212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Hong Kong</a:t>
              </a:r>
            </a:p>
          </p:txBody>
        </p: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C1E79F9-1213-CDAD-2927-432E7F782C8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193218" y="4433187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4A58DAED-7763-A4FB-82F5-1C0E75F45358}"/>
                </a:ext>
              </a:extLst>
            </p:cNvPr>
            <p:cNvSpPr txBox="1"/>
            <p:nvPr/>
          </p:nvSpPr>
          <p:spPr>
            <a:xfrm rot="16200000">
              <a:off x="7885417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India</a:t>
              </a:r>
            </a:p>
          </p:txBody>
        </p: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62504E7F-E8A3-0207-B83B-535E3891D92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351545" y="4433188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919B109E-9D69-F8C3-1D43-46E5BB5C634C}"/>
                </a:ext>
              </a:extLst>
            </p:cNvPr>
            <p:cNvSpPr txBox="1"/>
            <p:nvPr/>
          </p:nvSpPr>
          <p:spPr>
            <a:xfrm rot="16200000">
              <a:off x="8044622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Israel</a:t>
              </a:r>
            </a:p>
          </p:txBody>
        </p: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BD73A4A1-6BA2-879E-205F-FFED1B23B36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509872" y="4433188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AD666631-0075-6510-EE49-4B4854486C21}"/>
                </a:ext>
              </a:extLst>
            </p:cNvPr>
            <p:cNvSpPr txBox="1"/>
            <p:nvPr/>
          </p:nvSpPr>
          <p:spPr>
            <a:xfrm rot="16200000">
              <a:off x="8203827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Japan</a:t>
              </a:r>
            </a:p>
          </p:txBody>
        </p: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A3A2BEB9-72D1-EE53-0B25-78B1BCB6412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668199" y="4433189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89D974EA-08EE-6D85-054A-D08F4485F7EA}"/>
                </a:ext>
              </a:extLst>
            </p:cNvPr>
            <p:cNvSpPr txBox="1"/>
            <p:nvPr/>
          </p:nvSpPr>
          <p:spPr>
            <a:xfrm rot="16200000">
              <a:off x="8363033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Taiwan</a:t>
              </a:r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A7CB1ACD-77BD-CA21-4BEE-F84693810BE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826526" y="4433189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9EDBED73-B1B9-7878-C856-35296D8518C3}"/>
                </a:ext>
              </a:extLst>
            </p:cNvPr>
            <p:cNvSpPr txBox="1"/>
            <p:nvPr/>
          </p:nvSpPr>
          <p:spPr>
            <a:xfrm rot="16200000">
              <a:off x="8522238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>
                  <a:solidFill>
                    <a:srgbClr val="1A1A17"/>
                  </a:solidFill>
                </a:rPr>
                <a:t>Türkiye</a:t>
              </a:r>
            </a:p>
          </p:txBody>
        </p: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B49F1590-7A7B-3938-D8A3-6DA5BFCD2FF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984853" y="4433189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B0A1D742-AB8C-0B4E-96F0-D3CA09493921}"/>
                </a:ext>
              </a:extLst>
            </p:cNvPr>
            <p:cNvSpPr txBox="1"/>
            <p:nvPr/>
          </p:nvSpPr>
          <p:spPr>
            <a:xfrm rot="16200000">
              <a:off x="8681443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Australia</a:t>
              </a:r>
            </a:p>
          </p:txBody>
        </p: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B69F235A-2CB0-1424-8F75-53DFB2AD755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43180" y="4433189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B670B607-88B0-9471-BD84-883F2C50010A}"/>
                </a:ext>
              </a:extLst>
            </p:cNvPr>
            <p:cNvSpPr txBox="1"/>
            <p:nvPr/>
          </p:nvSpPr>
          <p:spPr>
            <a:xfrm rot="16200000">
              <a:off x="8840648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Czech Republic</a:t>
              </a:r>
            </a:p>
          </p:txBody>
        </p: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9E209522-2F15-F2D5-47DA-D338B34921A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301507" y="4433189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03E32177-99E0-3B1B-72C4-3665CB7D1734}"/>
                </a:ext>
              </a:extLst>
            </p:cNvPr>
            <p:cNvSpPr txBox="1"/>
            <p:nvPr/>
          </p:nvSpPr>
          <p:spPr>
            <a:xfrm rot="16200000">
              <a:off x="8999853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Denmark</a:t>
              </a:r>
            </a:p>
          </p:txBody>
        </p: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06D05F68-C167-ADBB-9A1E-B78E8BCA7C9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459834" y="4433189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D0FEB173-A659-FBC7-6472-D820D38734C1}"/>
                </a:ext>
              </a:extLst>
            </p:cNvPr>
            <p:cNvSpPr txBox="1"/>
            <p:nvPr/>
          </p:nvSpPr>
          <p:spPr>
            <a:xfrm rot="16200000">
              <a:off x="9159057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Finland</a:t>
              </a:r>
            </a:p>
          </p:txBody>
        </p: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ABA7A49F-20F5-A70C-714B-2193D2312B4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618161" y="4433190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B481783A-C06D-E2BA-1308-5CB34AB7A3D4}"/>
                </a:ext>
              </a:extLst>
            </p:cNvPr>
            <p:cNvSpPr txBox="1"/>
            <p:nvPr/>
          </p:nvSpPr>
          <p:spPr>
            <a:xfrm rot="16200000">
              <a:off x="9318263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France</a:t>
              </a:r>
            </a:p>
          </p:txBody>
        </p: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87A5D3F0-2EAA-22BC-6479-B7A2F29C3D6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776488" y="4433191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0EC000F-30E2-F2A7-A3E5-6BC07150214C}"/>
                </a:ext>
              </a:extLst>
            </p:cNvPr>
            <p:cNvSpPr txBox="1"/>
            <p:nvPr/>
          </p:nvSpPr>
          <p:spPr>
            <a:xfrm rot="16200000">
              <a:off x="9477467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Germany</a:t>
              </a:r>
            </a:p>
          </p:txBody>
        </p: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461DB93F-8AD7-1E0C-4A9B-4ED5076F0C3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934815" y="4433191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660FF22A-953B-55CB-526F-0D65374A1AA5}"/>
                </a:ext>
              </a:extLst>
            </p:cNvPr>
            <p:cNvSpPr txBox="1"/>
            <p:nvPr/>
          </p:nvSpPr>
          <p:spPr>
            <a:xfrm rot="16200000">
              <a:off x="9636673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Hungary</a:t>
              </a:r>
            </a:p>
          </p:txBody>
        </p: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DD037766-B89C-31FA-6AC1-9C3422DD02A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093142" y="4433192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948A1A97-11F8-CC27-9093-98836421A738}"/>
                </a:ext>
              </a:extLst>
            </p:cNvPr>
            <p:cNvSpPr txBox="1"/>
            <p:nvPr/>
          </p:nvSpPr>
          <p:spPr>
            <a:xfrm rot="16200000">
              <a:off x="9795878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Ireland</a:t>
              </a:r>
            </a:p>
          </p:txBody>
        </p: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61ABCEC-8A9D-9A69-BBF5-FB0AEBC82D8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251469" y="4433192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5352D547-4D5F-CD8F-7874-921315AC0674}"/>
                </a:ext>
              </a:extLst>
            </p:cNvPr>
            <p:cNvSpPr txBox="1"/>
            <p:nvPr/>
          </p:nvSpPr>
          <p:spPr>
            <a:xfrm rot="16200000">
              <a:off x="9955083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Italy</a:t>
              </a:r>
            </a:p>
          </p:txBody>
        </p: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66C509D1-8BC5-874B-2DB3-7667E9DD17A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409796" y="4433192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E57E822-4E79-8555-5C27-A481A48C3B7C}"/>
                </a:ext>
              </a:extLst>
            </p:cNvPr>
            <p:cNvSpPr txBox="1"/>
            <p:nvPr/>
          </p:nvSpPr>
          <p:spPr>
            <a:xfrm rot="16200000">
              <a:off x="10114287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Norway</a:t>
              </a:r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61F31F68-C752-BFA7-F4B6-DAB94F41A08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568123" y="4433193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AC9F4BE1-5AF5-E9A6-8D32-97D830257068}"/>
                </a:ext>
              </a:extLst>
            </p:cNvPr>
            <p:cNvSpPr txBox="1"/>
            <p:nvPr/>
          </p:nvSpPr>
          <p:spPr>
            <a:xfrm rot="16200000">
              <a:off x="10273493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Spain</a:t>
              </a:r>
            </a:p>
          </p:txBody>
        </p: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67F7BC8E-9B6A-16F5-977F-FA958905C7E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726450" y="4433194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D83ADD2D-3AB5-85FD-3FF4-983D616AB177}"/>
                </a:ext>
              </a:extLst>
            </p:cNvPr>
            <p:cNvSpPr txBox="1"/>
            <p:nvPr/>
          </p:nvSpPr>
          <p:spPr>
            <a:xfrm rot="16200000">
              <a:off x="10432703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Sweden</a:t>
              </a:r>
            </a:p>
          </p:txBody>
        </p: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E366DA12-CAA9-E6A4-2A53-1C4A2A2D493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359750" y="4433194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73FEBAD3-2B3D-0379-257E-54FCDE9F32E2}"/>
                </a:ext>
              </a:extLst>
            </p:cNvPr>
            <p:cNvSpPr txBox="1"/>
            <p:nvPr/>
          </p:nvSpPr>
          <p:spPr>
            <a:xfrm rot="16200000">
              <a:off x="11045798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Brazil</a:t>
              </a:r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95ED9350-7D1A-A651-6B28-EE5D750FC20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201431" y="4433194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AF21751E-D700-8F25-B19C-CF5BBD2CFF62}"/>
                </a:ext>
              </a:extLst>
            </p:cNvPr>
            <p:cNvSpPr txBox="1"/>
            <p:nvPr/>
          </p:nvSpPr>
          <p:spPr>
            <a:xfrm rot="16200000">
              <a:off x="10885974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USA</a:t>
              </a:r>
            </a:p>
          </p:txBody>
        </p: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823103B7-8584-F10C-4C6A-11274C28C47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43104" y="4433192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95F31F68-60F0-B6DA-3E69-B35BADC25FF9}"/>
                </a:ext>
              </a:extLst>
            </p:cNvPr>
            <p:cNvSpPr txBox="1"/>
            <p:nvPr/>
          </p:nvSpPr>
          <p:spPr>
            <a:xfrm rot="16200000">
              <a:off x="10730002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Canada</a:t>
              </a:r>
            </a:p>
          </p:txBody>
        </p: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013C26FC-D024-02B5-A023-F00FF9FB7EB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884777" y="4433192"/>
              <a:ext cx="43200" cy="0"/>
            </a:xfrm>
            <a:prstGeom prst="line">
              <a:avLst/>
            </a:prstGeom>
            <a:ln w="19050" cap="sq">
              <a:solidFill>
                <a:srgbClr val="1A1A1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06F55109-0715-1218-D4E0-23C37BC4B3A1}"/>
                </a:ext>
              </a:extLst>
            </p:cNvPr>
            <p:cNvSpPr txBox="1"/>
            <p:nvPr/>
          </p:nvSpPr>
          <p:spPr>
            <a:xfrm rot="16200000">
              <a:off x="10568177" y="4648704"/>
              <a:ext cx="511887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r"/>
              <a:r>
                <a:rPr lang="en-GB" sz="1000" noProof="0">
                  <a:solidFill>
                    <a:srgbClr val="1A1A17"/>
                  </a:solidFill>
                </a:rPr>
                <a:t>UK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1ECE285-3E17-0672-07CF-4C649C9E8871}"/>
              </a:ext>
            </a:extLst>
          </p:cNvPr>
          <p:cNvSpPr txBox="1"/>
          <p:nvPr/>
        </p:nvSpPr>
        <p:spPr>
          <a:xfrm>
            <a:off x="1140267" y="1505743"/>
            <a:ext cx="4320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Overall life expectancy of people with schizophrenia by region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5E52A0-BA3B-561A-0246-8BE6E22EAFA8}"/>
              </a:ext>
            </a:extLst>
          </p:cNvPr>
          <p:cNvSpPr txBox="1"/>
          <p:nvPr/>
        </p:nvSpPr>
        <p:spPr>
          <a:xfrm>
            <a:off x="6434137" y="1505743"/>
            <a:ext cx="4837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YPLL for people with 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schizophrenia by region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10342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302</Words>
  <Application>Microsoft Office PowerPoint</Application>
  <PresentationFormat>Widescreen</PresentationFormat>
  <Paragraphs>82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Life expectancy in schizophrenia, by region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21</cp:revision>
  <dcterms:created xsi:type="dcterms:W3CDTF">2026-02-02T13:01:55Z</dcterms:created>
  <dcterms:modified xsi:type="dcterms:W3CDTF">2026-06-17T12:39:30Z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