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4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828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Based on a systematic review and random-effects meta-analysis of </a:t>
            </a: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135 studies (1957–2021), including 4.5 million people with schizophrenia and over 1.1 billion general population controls, all-cause mortality was higher in people with schizophrenia than in the general population (incident schizophrenia risk ratio: 3.516 [95% CI: 3.09, 3.998]; prevalent schizophrenia risk ratio: 2.859 [95% CI: 2.622, 3.117]).</a:t>
            </a:r>
            <a:r>
              <a:rPr lang="en-GB" sz="1000" baseline="30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pPr lvl="0"/>
            <a:endParaRPr lang="en-GB" sz="1000" baseline="30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GB" sz="1000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CI=confidence interval</a:t>
            </a:r>
          </a:p>
          <a:p>
            <a:pPr lvl="0"/>
            <a:endParaRPr lang="en-GB" sz="1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+mj-lt"/>
              <a:buNone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CU, Solmi M, Croatto G, et al. Mortality in people with schizophrenia: a systematic review and meta-analysis of relative risk and aggravating or attenuating factors. World Psychiatry 2022; 21: 248–271.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123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8BB09-A280-BEEB-8FB9-030EED8D1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B4D073E-8942-0479-2409-B374E640A8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33B67F54-AD59-522F-2A7A-69D601ED5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/>
          <a:lstStyle/>
          <a:p>
            <a:r>
              <a:rPr lang="en-GB" noProof="0"/>
              <a:t>Mortality in prevalent and incident schizophrenia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A8A0179D-D591-DAA4-D751-546E3FA7ED4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1" cy="619200"/>
          </a:xfrm>
        </p:spPr>
        <p:txBody>
          <a:bodyPr/>
          <a:lstStyle/>
          <a:p>
            <a:r>
              <a:rPr lang="en-GB" noProof="0"/>
              <a:t>CI=confidence interval</a:t>
            </a:r>
          </a:p>
          <a:p>
            <a:r>
              <a:rPr lang="en-GB" noProof="0"/>
              <a:t>Correll et al. World Psychiatry. 2022;21:248–271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7AF0A3-6DEE-4C4F-51E8-54678AD2F13C}"/>
              </a:ext>
            </a:extLst>
          </p:cNvPr>
          <p:cNvSpPr txBox="1"/>
          <p:nvPr/>
        </p:nvSpPr>
        <p:spPr>
          <a:xfrm>
            <a:off x="600710" y="1495534"/>
            <a:ext cx="54197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All-cause and cause-specific mortality risk in prevalent schizophrenia versus the general population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2ABFE2-AB00-364C-CE7F-0A5BB7976C24}"/>
              </a:ext>
            </a:extLst>
          </p:cNvPr>
          <p:cNvSpPr txBox="1"/>
          <p:nvPr/>
        </p:nvSpPr>
        <p:spPr>
          <a:xfrm>
            <a:off x="6117268" y="1495534"/>
            <a:ext cx="54197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All-cause and cause-specific mortality risk in incident schizophrenia versus the general population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AAAE366-E33D-A695-2D79-2FE2640DDD4A}"/>
              </a:ext>
            </a:extLst>
          </p:cNvPr>
          <p:cNvSpPr/>
          <p:nvPr/>
        </p:nvSpPr>
        <p:spPr>
          <a:xfrm>
            <a:off x="539749" y="5655634"/>
            <a:ext cx="11073996" cy="37457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Suicide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 the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leading specific cause of death in prevalent and incident schizophrenia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3F62BE5-1598-4952-C6A1-AFE6F1436509}"/>
              </a:ext>
            </a:extLst>
          </p:cNvPr>
          <p:cNvSpPr/>
          <p:nvPr/>
        </p:nvSpPr>
        <p:spPr>
          <a:xfrm>
            <a:off x="539749" y="1416785"/>
            <a:ext cx="11110914" cy="4150637"/>
          </a:xfrm>
          <a:prstGeom prst="roundRect">
            <a:avLst>
              <a:gd name="adj" fmla="val 6101"/>
            </a:avLst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3000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7FE256-F478-DDC6-25DC-4829D5F2517A}"/>
              </a:ext>
            </a:extLst>
          </p:cNvPr>
          <p:cNvCxnSpPr>
            <a:cxnSpLocks/>
          </p:cNvCxnSpPr>
          <p:nvPr/>
        </p:nvCxnSpPr>
        <p:spPr>
          <a:xfrm>
            <a:off x="5916347" y="1553409"/>
            <a:ext cx="43536" cy="3820332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7">
            <a:extLst>
              <a:ext uri="{FF2B5EF4-FFF2-40B4-BE49-F238E27FC236}">
                <a16:creationId xmlns:a16="http://schemas.microsoft.com/office/drawing/2014/main" id="{19432DA7-521F-50A9-B2F5-786EC7A6C253}"/>
              </a:ext>
            </a:extLst>
          </p:cNvPr>
          <p:cNvSpPr txBox="1"/>
          <p:nvPr/>
        </p:nvSpPr>
        <p:spPr>
          <a:xfrm>
            <a:off x="6341679" y="6259535"/>
            <a:ext cx="5330195" cy="461665"/>
          </a:xfrm>
          <a:prstGeom prst="rect">
            <a:avLst/>
          </a:prstGeom>
          <a:noFill/>
        </p:spPr>
        <p:txBody>
          <a:bodyPr wrap="square" rIns="0" bIns="0">
            <a:spAutoFit/>
          </a:bodyPr>
          <a:lstStyle/>
          <a:p>
            <a:pPr lvl="0" algn="r" fontAlgn="base"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work is from World Psychiatry, Vol 21,</a:t>
            </a:r>
            <a: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Correll et al.,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‘Mortality in people with schizophrenia: a systematic review and meta-analysis of relative risk and aggravating or attenuating factors’, 248–271; Copyright © 2022, with permission from the authors. 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17F50F38-C728-2CD5-492A-74CAC56DD3FD}"/>
              </a:ext>
            </a:extLst>
          </p:cNvPr>
          <p:cNvSpPr txBox="1"/>
          <p:nvPr/>
        </p:nvSpPr>
        <p:spPr>
          <a:xfrm>
            <a:off x="8467521" y="5048373"/>
            <a:ext cx="65517" cy="13914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5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4635AECC-6434-79DF-C0DA-4861374A22F3}"/>
              </a:ext>
            </a:extLst>
          </p:cNvPr>
          <p:cNvSpPr txBox="1"/>
          <p:nvPr/>
        </p:nvSpPr>
        <p:spPr>
          <a:xfrm>
            <a:off x="8455687" y="5240499"/>
            <a:ext cx="3066042" cy="162224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Risk</a:t>
            </a:r>
            <a:r>
              <a:rPr kumimoji="0" lang="en-GB" sz="800" b="1" i="0" u="none" strike="noStrike" kern="1200" cap="none" spc="-1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</a:t>
            </a:r>
            <a:r>
              <a:rPr kumimoji="0" lang="en-GB" sz="800" b="1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ratio</a:t>
            </a:r>
            <a:r>
              <a:rPr kumimoji="0" lang="en-GB" sz="800" b="1" i="0" u="none" strike="noStrike" kern="1200" cap="none" spc="-1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</a:t>
            </a: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(95%</a:t>
            </a:r>
            <a:r>
              <a:rPr kumimoji="0" lang="en-GB" sz="800" b="1" i="0" u="none" strike="noStrike" kern="1200" cap="none" spc="-1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</a:t>
            </a:r>
            <a:r>
              <a:rPr kumimoji="0" lang="en-GB" sz="800" b="1" i="0" u="none" strike="noStrike" kern="1200" cap="none" spc="-2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CI)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011837-4C3B-EB1E-1FBB-E9C11D28642E}"/>
              </a:ext>
            </a:extLst>
          </p:cNvPr>
          <p:cNvGrpSpPr/>
          <p:nvPr/>
        </p:nvGrpSpPr>
        <p:grpSpPr>
          <a:xfrm>
            <a:off x="8511487" y="2471030"/>
            <a:ext cx="3035405" cy="2716484"/>
            <a:chOff x="14746367" y="2448145"/>
            <a:chExt cx="3754228" cy="2716484"/>
          </a:xfrm>
        </p:grpSpPr>
        <p:grpSp>
          <p:nvGrpSpPr>
            <p:cNvPr id="12" name="object 6">
              <a:extLst>
                <a:ext uri="{FF2B5EF4-FFF2-40B4-BE49-F238E27FC236}">
                  <a16:creationId xmlns:a16="http://schemas.microsoft.com/office/drawing/2014/main" id="{0989A4D3-0287-1E8C-6B15-1111A78F5B06}"/>
                </a:ext>
              </a:extLst>
            </p:cNvPr>
            <p:cNvGrpSpPr/>
            <p:nvPr/>
          </p:nvGrpSpPr>
          <p:grpSpPr>
            <a:xfrm>
              <a:off x="14746367" y="2448145"/>
              <a:ext cx="3654094" cy="2577343"/>
              <a:chOff x="3335935" y="938900"/>
              <a:chExt cx="3654094" cy="2577343"/>
            </a:xfrm>
          </p:grpSpPr>
          <p:pic>
            <p:nvPicPr>
              <p:cNvPr id="13" name="object 7">
                <a:extLst>
                  <a:ext uri="{FF2B5EF4-FFF2-40B4-BE49-F238E27FC236}">
                    <a16:creationId xmlns:a16="http://schemas.microsoft.com/office/drawing/2014/main" id="{A3272986-4CE2-D34E-11C2-4DDC761FC079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335935" y="1009149"/>
                <a:ext cx="3654094" cy="2507094"/>
              </a:xfrm>
              <a:prstGeom prst="rect">
                <a:avLst/>
              </a:prstGeom>
            </p:spPr>
          </p:pic>
          <p:sp>
            <p:nvSpPr>
              <p:cNvPr id="14" name="object 8">
                <a:extLst>
                  <a:ext uri="{FF2B5EF4-FFF2-40B4-BE49-F238E27FC236}">
                    <a16:creationId xmlns:a16="http://schemas.microsoft.com/office/drawing/2014/main" id="{C53714DB-FE4B-D7EB-F31B-F3D86E7BB6B4}"/>
                  </a:ext>
                </a:extLst>
              </p:cNvPr>
              <p:cNvSpPr/>
              <p:nvPr/>
            </p:nvSpPr>
            <p:spPr>
              <a:xfrm>
                <a:off x="3606934" y="938900"/>
                <a:ext cx="0" cy="2536825"/>
              </a:xfrm>
              <a:custGeom>
                <a:avLst/>
                <a:gdLst/>
                <a:ahLst/>
                <a:cxnLst/>
                <a:rect l="l" t="t" r="r" b="b"/>
                <a:pathLst>
                  <a:path h="2536825">
                    <a:moveTo>
                      <a:pt x="0" y="0"/>
                    </a:moveTo>
                    <a:lnTo>
                      <a:pt x="0" y="2536456"/>
                    </a:lnTo>
                  </a:path>
                </a:pathLst>
              </a:custGeom>
              <a:ln w="11353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732FA053-C8E9-AA6D-1649-C92FA7ECAEF4}"/>
                </a:ext>
              </a:extLst>
            </p:cNvPr>
            <p:cNvSpPr txBox="1"/>
            <p:nvPr/>
          </p:nvSpPr>
          <p:spPr>
            <a:xfrm>
              <a:off x="14982496" y="5025488"/>
              <a:ext cx="69850" cy="13914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1</a:t>
              </a:r>
              <a:endPara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1" name="object 14">
              <a:extLst>
                <a:ext uri="{FF2B5EF4-FFF2-40B4-BE49-F238E27FC236}">
                  <a16:creationId xmlns:a16="http://schemas.microsoft.com/office/drawing/2014/main" id="{14BD17FB-17D2-0CC8-200F-7F6B3F7F0C0D}"/>
                </a:ext>
              </a:extLst>
            </p:cNvPr>
            <p:cNvSpPr txBox="1"/>
            <p:nvPr/>
          </p:nvSpPr>
          <p:spPr>
            <a:xfrm>
              <a:off x="16103270" y="5025488"/>
              <a:ext cx="69850" cy="13914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</a:t>
              </a:r>
              <a:endPara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2" name="object 15">
              <a:extLst>
                <a:ext uri="{FF2B5EF4-FFF2-40B4-BE49-F238E27FC236}">
                  <a16:creationId xmlns:a16="http://schemas.microsoft.com/office/drawing/2014/main" id="{6E41CADC-63F4-DA4C-92CE-149C88EEAADD}"/>
                </a:ext>
              </a:extLst>
            </p:cNvPr>
            <p:cNvSpPr txBox="1"/>
            <p:nvPr/>
          </p:nvSpPr>
          <p:spPr>
            <a:xfrm>
              <a:off x="16664851" y="5025488"/>
              <a:ext cx="69850" cy="13914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7</a:t>
              </a:r>
              <a:endPara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5" name="object 16">
              <a:extLst>
                <a:ext uri="{FF2B5EF4-FFF2-40B4-BE49-F238E27FC236}">
                  <a16:creationId xmlns:a16="http://schemas.microsoft.com/office/drawing/2014/main" id="{C974E55F-2ADA-CDDA-3ACB-5193DE6C8026}"/>
                </a:ext>
              </a:extLst>
            </p:cNvPr>
            <p:cNvSpPr txBox="1"/>
            <p:nvPr/>
          </p:nvSpPr>
          <p:spPr>
            <a:xfrm>
              <a:off x="17228187" y="5025488"/>
              <a:ext cx="69850" cy="13914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9</a:t>
              </a:r>
              <a:endPara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6" name="object 17">
              <a:extLst>
                <a:ext uri="{FF2B5EF4-FFF2-40B4-BE49-F238E27FC236}">
                  <a16:creationId xmlns:a16="http://schemas.microsoft.com/office/drawing/2014/main" id="{17AE8BA3-70E2-B5AF-DECD-E44F9E618EC0}"/>
                </a:ext>
              </a:extLst>
            </p:cNvPr>
            <p:cNvSpPr txBox="1"/>
            <p:nvPr/>
          </p:nvSpPr>
          <p:spPr>
            <a:xfrm>
              <a:off x="17729764" y="5025488"/>
              <a:ext cx="203901" cy="13914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11</a:t>
              </a:r>
              <a:endPara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7" name="object 18">
              <a:extLst>
                <a:ext uri="{FF2B5EF4-FFF2-40B4-BE49-F238E27FC236}">
                  <a16:creationId xmlns:a16="http://schemas.microsoft.com/office/drawing/2014/main" id="{57B25C49-3C50-DF7C-CE90-98A813398879}"/>
                </a:ext>
              </a:extLst>
            </p:cNvPr>
            <p:cNvSpPr txBox="1"/>
            <p:nvPr/>
          </p:nvSpPr>
          <p:spPr>
            <a:xfrm>
              <a:off x="18296694" y="5025488"/>
              <a:ext cx="203901" cy="13914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13</a:t>
              </a:r>
              <a:endPara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73" name="object 14">
              <a:extLst>
                <a:ext uri="{FF2B5EF4-FFF2-40B4-BE49-F238E27FC236}">
                  <a16:creationId xmlns:a16="http://schemas.microsoft.com/office/drawing/2014/main" id="{90F517F9-DC45-AC19-7E93-D2B42DE87BA7}"/>
                </a:ext>
              </a:extLst>
            </p:cNvPr>
            <p:cNvSpPr txBox="1"/>
            <p:nvPr/>
          </p:nvSpPr>
          <p:spPr>
            <a:xfrm>
              <a:off x="15544348" y="5025488"/>
              <a:ext cx="93878" cy="13914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3</a:t>
              </a:r>
              <a:endPara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D2E60DC-6B4B-176A-E503-6C42A8BC095D}"/>
              </a:ext>
            </a:extLst>
          </p:cNvPr>
          <p:cNvSpPr txBox="1"/>
          <p:nvPr/>
        </p:nvSpPr>
        <p:spPr>
          <a:xfrm>
            <a:off x="7615335" y="2295048"/>
            <a:ext cx="1349082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spcBef>
                <a:spcPts val="95"/>
              </a:spcBef>
              <a:defRPr sz="800" b="1" spc="-10">
                <a:solidFill>
                  <a:srgbClr val="231F20"/>
                </a:solidFill>
                <a:latin typeface="+mj-lt"/>
                <a:cs typeface="Times New Roman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Risk ratio (95% CI)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D99F3F4-AF81-A4D9-4C9E-B54908D01D81}"/>
              </a:ext>
            </a:extLst>
          </p:cNvPr>
          <p:cNvSpPr txBox="1"/>
          <p:nvPr/>
        </p:nvSpPr>
        <p:spPr>
          <a:xfrm>
            <a:off x="6117268" y="2297555"/>
            <a:ext cx="1143001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Outcome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DD86080-3C8B-22CE-6991-15F91411A580}"/>
              </a:ext>
            </a:extLst>
          </p:cNvPr>
          <p:cNvSpPr txBox="1"/>
          <p:nvPr/>
        </p:nvSpPr>
        <p:spPr>
          <a:xfrm>
            <a:off x="2218634" y="2119480"/>
            <a:ext cx="1349082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spcBef>
                <a:spcPts val="95"/>
              </a:spcBef>
              <a:defRPr sz="800" b="1" spc="-10">
                <a:solidFill>
                  <a:srgbClr val="231F20"/>
                </a:solidFill>
                <a:latin typeface="+mj-lt"/>
                <a:cs typeface="Times New Roman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Risk ratio (95% CI)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0F9BA05-48DA-35A3-D88C-F426602F63A1}"/>
              </a:ext>
            </a:extLst>
          </p:cNvPr>
          <p:cNvSpPr txBox="1"/>
          <p:nvPr/>
        </p:nvSpPr>
        <p:spPr>
          <a:xfrm>
            <a:off x="629722" y="2119480"/>
            <a:ext cx="1143001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Outcome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5D388C63-F7B7-2917-963C-04755DE31BF6}"/>
              </a:ext>
            </a:extLst>
          </p:cNvPr>
          <p:cNvSpPr txBox="1"/>
          <p:nvPr/>
        </p:nvSpPr>
        <p:spPr>
          <a:xfrm>
            <a:off x="7480595" y="2618600"/>
            <a:ext cx="1030440" cy="24025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12.7 (5.25,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30.53)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7.69 (5.42,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10.90)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4.72 (3.39,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6.56)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4.22 (1.75,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10.18)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3.52 (3.09,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4.00)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3.47 (1.79,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6.72)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3.45 (3.18,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3.75)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3.27 (2.36,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4.51)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2.85 (2.14,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3.81)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2.70 (1.80,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4.05)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2.38 (1.94,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2.93)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2.15 (1.86,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2.48)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1.97 (1.13,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3.45)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1.76 (1.36,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2.29)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2F6EEB63-65F1-9C58-045E-1867B378D846}"/>
              </a:ext>
            </a:extLst>
          </p:cNvPr>
          <p:cNvSpPr txBox="1"/>
          <p:nvPr/>
        </p:nvSpPr>
        <p:spPr>
          <a:xfrm>
            <a:off x="6134600" y="2610744"/>
            <a:ext cx="1641600" cy="24025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Suicide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(n=5)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Undetermined non-natural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(n=5)</a:t>
            </a:r>
            <a:endParaRPr kumimoji="0" lang="en-GB" sz="800" b="0" i="0" u="none" strike="noStrike" kern="1200" cap="none" spc="50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Other</a:t>
            </a:r>
            <a:r>
              <a:rPr kumimoji="0" lang="en-GB" sz="800" b="0" i="0" u="none" strike="noStrike" kern="1200" cap="none" spc="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not</a:t>
            </a:r>
            <a:r>
              <a:rPr kumimoji="0" lang="en-GB" sz="800" b="0" i="0" u="none" strike="noStrike" kern="1200" cap="none" spc="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specified</a:t>
            </a:r>
            <a:r>
              <a:rPr kumimoji="0" lang="en-GB" sz="800" b="0" i="0" u="none" strike="noStrike" kern="1200" cap="none" spc="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(n=3)</a:t>
            </a:r>
            <a:endParaRPr kumimoji="0" lang="en-GB" sz="800" b="0" i="0" u="none" strike="noStrike" kern="1200" cap="none" spc="50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Endocrine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(n=3)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All-cause</a:t>
            </a:r>
            <a:r>
              <a:rPr kumimoji="0" lang="en-GB" sz="800" b="0" i="0" u="none" strike="noStrike" kern="1200" cap="none" spc="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(n=7)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Cardio-cerebrovascular</a:t>
            </a:r>
            <a:r>
              <a:rPr kumimoji="0" lang="en-GB" sz="800" b="0" i="0" u="none" strike="noStrike" kern="1200" cap="none" spc="7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  <a:endParaRPr kumimoji="0" lang="en-GB" sz="800" b="0" i="0" u="none" strike="noStrike" kern="1200" cap="none" spc="50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Injury-accidents</a:t>
            </a:r>
            <a:r>
              <a:rPr kumimoji="0" lang="en-GB" sz="800" b="0" i="0" u="none" strike="noStrike" kern="1200" cap="none" spc="3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(n=5)</a:t>
            </a:r>
            <a:r>
              <a:rPr kumimoji="0" lang="en-GB" sz="8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Respiratory-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800" b="0" i="0" u="none" strike="noStrike" kern="1200" cap="none" spc="4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  <a:r>
              <a:rPr kumimoji="0" lang="en-GB" sz="8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Natural</a:t>
            </a:r>
            <a:r>
              <a:rPr kumimoji="0" lang="en-GB" sz="800" b="0" i="0" u="none" strike="noStrike" kern="1200" cap="none" spc="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(study-defined)</a:t>
            </a:r>
            <a:r>
              <a:rPr kumimoji="0" lang="en-GB" sz="800" b="0" i="0" u="none" strike="noStrike" kern="1200" cap="none" spc="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(n=5)</a:t>
            </a:r>
            <a:endParaRPr kumimoji="0" lang="en-GB" sz="800" b="0" i="0" u="none" strike="noStrike" kern="1200" cap="none" spc="50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Cardiovascular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(n=5)</a:t>
            </a:r>
            <a:endParaRPr kumimoji="0" lang="en-GB" sz="800" b="0" i="0" u="none" strike="noStrike" kern="1200" cap="none" spc="50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Gastrointestinal</a:t>
            </a:r>
            <a:r>
              <a:rPr kumimoji="0" lang="en-GB" sz="800" b="0" i="0" u="none" strike="noStrike" kern="1200" cap="none" spc="8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  <a:r>
              <a:rPr kumimoji="0" lang="en-GB" sz="8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Natural</a:t>
            </a:r>
            <a:r>
              <a:rPr kumimoji="0" lang="en-GB" sz="800" b="0" i="0" u="none" strike="noStrike" kern="1200" cap="none" spc="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(n=6)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lvl="0">
              <a:spcBef>
                <a:spcPts val="440"/>
              </a:spcBef>
              <a:defRPr/>
            </a:pP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Nervous</a:t>
            </a:r>
            <a:r>
              <a:rPr lang="en-GB" sz="800" spc="-10">
                <a:solidFill>
                  <a:srgbClr val="231F20"/>
                </a:solidFill>
                <a:cs typeface="Times New Roman"/>
              </a:rPr>
              <a:t>-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800" b="0" i="0" u="none" strike="noStrike" kern="1200" cap="none" spc="6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Cerebrovascular</a:t>
            </a:r>
            <a:r>
              <a:rPr kumimoji="0" lang="en-GB" sz="800" b="0" i="0" u="none" strike="noStrike" kern="1200" cap="none" spc="5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(n=5)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grpSp>
        <p:nvGrpSpPr>
          <p:cNvPr id="51" name="object 20">
            <a:extLst>
              <a:ext uri="{FF2B5EF4-FFF2-40B4-BE49-F238E27FC236}">
                <a16:creationId xmlns:a16="http://schemas.microsoft.com/office/drawing/2014/main" id="{4EF778F2-C27E-2364-4BE5-6F90D5C8B0EE}"/>
              </a:ext>
            </a:extLst>
          </p:cNvPr>
          <p:cNvGrpSpPr/>
          <p:nvPr/>
        </p:nvGrpSpPr>
        <p:grpSpPr>
          <a:xfrm>
            <a:off x="3074175" y="2389151"/>
            <a:ext cx="2721423" cy="2846509"/>
            <a:chOff x="3077362" y="5128984"/>
            <a:chExt cx="3908337" cy="3487862"/>
          </a:xfrm>
        </p:grpSpPr>
        <p:pic>
          <p:nvPicPr>
            <p:cNvPr id="52" name="object 21">
              <a:extLst>
                <a:ext uri="{FF2B5EF4-FFF2-40B4-BE49-F238E27FC236}">
                  <a16:creationId xmlns:a16="http://schemas.microsoft.com/office/drawing/2014/main" id="{8F7E955E-3F26-D1E0-C927-8D29B7E8408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7362" y="5165280"/>
              <a:ext cx="3908337" cy="3451566"/>
            </a:xfrm>
            <a:prstGeom prst="rect">
              <a:avLst/>
            </a:prstGeom>
          </p:spPr>
        </p:pic>
        <p:sp>
          <p:nvSpPr>
            <p:cNvPr id="53" name="object 22">
              <a:extLst>
                <a:ext uri="{FF2B5EF4-FFF2-40B4-BE49-F238E27FC236}">
                  <a16:creationId xmlns:a16="http://schemas.microsoft.com/office/drawing/2014/main" id="{E392B362-EA5A-6212-D4A4-B7CC4C934B1F}"/>
                </a:ext>
              </a:extLst>
            </p:cNvPr>
            <p:cNvSpPr/>
            <p:nvPr/>
          </p:nvSpPr>
          <p:spPr>
            <a:xfrm>
              <a:off x="3378028" y="5128984"/>
              <a:ext cx="0" cy="3440429"/>
            </a:xfrm>
            <a:custGeom>
              <a:avLst/>
              <a:gdLst/>
              <a:ahLst/>
              <a:cxnLst/>
              <a:rect l="l" t="t" r="r" b="b"/>
              <a:pathLst>
                <a:path h="3440429">
                  <a:moveTo>
                    <a:pt x="0" y="0"/>
                  </a:moveTo>
                  <a:lnTo>
                    <a:pt x="0" y="3440087"/>
                  </a:lnTo>
                </a:path>
              </a:pathLst>
            </a:custGeom>
            <a:ln w="1004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6" name="object 25">
            <a:extLst>
              <a:ext uri="{FF2B5EF4-FFF2-40B4-BE49-F238E27FC236}">
                <a16:creationId xmlns:a16="http://schemas.microsoft.com/office/drawing/2014/main" id="{49ADD441-A6FD-3F92-AAFE-2B3981262813}"/>
              </a:ext>
            </a:extLst>
          </p:cNvPr>
          <p:cNvSpPr txBox="1"/>
          <p:nvPr/>
        </p:nvSpPr>
        <p:spPr>
          <a:xfrm>
            <a:off x="3054158" y="5229757"/>
            <a:ext cx="45099" cy="146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5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7" name="object 26">
            <a:extLst>
              <a:ext uri="{FF2B5EF4-FFF2-40B4-BE49-F238E27FC236}">
                <a16:creationId xmlns:a16="http://schemas.microsoft.com/office/drawing/2014/main" id="{D44E52D2-A7B4-DDFF-399E-F515728626A4}"/>
              </a:ext>
            </a:extLst>
          </p:cNvPr>
          <p:cNvSpPr txBox="1"/>
          <p:nvPr/>
        </p:nvSpPr>
        <p:spPr>
          <a:xfrm>
            <a:off x="3261061" y="5229757"/>
            <a:ext cx="45099" cy="146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5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8" name="object 27">
            <a:extLst>
              <a:ext uri="{FF2B5EF4-FFF2-40B4-BE49-F238E27FC236}">
                <a16:creationId xmlns:a16="http://schemas.microsoft.com/office/drawing/2014/main" id="{29A3A75D-A15C-BF37-C316-71B042EF94BD}"/>
              </a:ext>
            </a:extLst>
          </p:cNvPr>
          <p:cNvSpPr txBox="1"/>
          <p:nvPr/>
        </p:nvSpPr>
        <p:spPr>
          <a:xfrm>
            <a:off x="3898373" y="5313898"/>
            <a:ext cx="1073026" cy="189354"/>
          </a:xfrm>
          <a:prstGeom prst="rect">
            <a:avLst/>
          </a:prstGeom>
        </p:spPr>
        <p:txBody>
          <a:bodyPr vert="horz" wrap="square" lIns="0" tIns="53340" rIns="0" bIns="0" rtlCol="0" anchor="ctr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Risk</a:t>
            </a:r>
            <a:r>
              <a:rPr kumimoji="0" lang="en-GB" sz="800" b="1" i="0" u="none" strike="noStrike" kern="1200" cap="none" spc="-3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</a:t>
            </a: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ratio</a:t>
            </a:r>
            <a:r>
              <a:rPr kumimoji="0" lang="en-GB" sz="800" b="1" i="0" u="none" strike="noStrike" kern="1200" cap="none" spc="-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</a:t>
            </a: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(95%</a:t>
            </a:r>
            <a:r>
              <a:rPr kumimoji="0" lang="en-GB" sz="800" b="1" i="0" u="none" strike="noStrike" kern="1200" cap="none" spc="-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</a:t>
            </a:r>
            <a:r>
              <a:rPr kumimoji="0" lang="en-GB" sz="800" b="1" i="0" u="none" strike="noStrike" kern="1200" cap="none" spc="-2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CI)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  <p:sp>
        <p:nvSpPr>
          <p:cNvPr id="59" name="object 28">
            <a:extLst>
              <a:ext uri="{FF2B5EF4-FFF2-40B4-BE49-F238E27FC236}">
                <a16:creationId xmlns:a16="http://schemas.microsoft.com/office/drawing/2014/main" id="{6913F4D3-3E2D-C02E-4B7D-AE2EFC2CEB52}"/>
              </a:ext>
            </a:extLst>
          </p:cNvPr>
          <p:cNvSpPr txBox="1"/>
          <p:nvPr/>
        </p:nvSpPr>
        <p:spPr>
          <a:xfrm>
            <a:off x="4094810" y="5229757"/>
            <a:ext cx="45099" cy="146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5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0" name="object 29">
            <a:extLst>
              <a:ext uri="{FF2B5EF4-FFF2-40B4-BE49-F238E27FC236}">
                <a16:creationId xmlns:a16="http://schemas.microsoft.com/office/drawing/2014/main" id="{DA04FDB0-DDA5-D55D-3560-F8C85FB02691}"/>
              </a:ext>
            </a:extLst>
          </p:cNvPr>
          <p:cNvSpPr txBox="1"/>
          <p:nvPr/>
        </p:nvSpPr>
        <p:spPr>
          <a:xfrm>
            <a:off x="4516228" y="5229757"/>
            <a:ext cx="45099" cy="146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5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1" name="object 30">
            <a:extLst>
              <a:ext uri="{FF2B5EF4-FFF2-40B4-BE49-F238E27FC236}">
                <a16:creationId xmlns:a16="http://schemas.microsoft.com/office/drawing/2014/main" id="{F8BEDDE1-8299-14FB-884A-05086AADB3A5}"/>
              </a:ext>
            </a:extLst>
          </p:cNvPr>
          <p:cNvSpPr txBox="1"/>
          <p:nvPr/>
        </p:nvSpPr>
        <p:spPr>
          <a:xfrm>
            <a:off x="4934305" y="5229757"/>
            <a:ext cx="45099" cy="146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5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2" name="object 31">
            <a:extLst>
              <a:ext uri="{FF2B5EF4-FFF2-40B4-BE49-F238E27FC236}">
                <a16:creationId xmlns:a16="http://schemas.microsoft.com/office/drawing/2014/main" id="{4E3AC79A-BAED-392E-64C9-F914733001AD}"/>
              </a:ext>
            </a:extLst>
          </p:cNvPr>
          <p:cNvSpPr txBox="1"/>
          <p:nvPr/>
        </p:nvSpPr>
        <p:spPr>
          <a:xfrm>
            <a:off x="5319940" y="5229757"/>
            <a:ext cx="147390" cy="146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2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3" name="object 32">
            <a:extLst>
              <a:ext uri="{FF2B5EF4-FFF2-40B4-BE49-F238E27FC236}">
                <a16:creationId xmlns:a16="http://schemas.microsoft.com/office/drawing/2014/main" id="{3AFFBA1F-5885-B09C-C673-BFB7D00C42EA}"/>
              </a:ext>
            </a:extLst>
          </p:cNvPr>
          <p:cNvSpPr txBox="1"/>
          <p:nvPr/>
        </p:nvSpPr>
        <p:spPr>
          <a:xfrm>
            <a:off x="5709990" y="5229759"/>
            <a:ext cx="147390" cy="146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2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13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2" name="object 28">
            <a:extLst>
              <a:ext uri="{FF2B5EF4-FFF2-40B4-BE49-F238E27FC236}">
                <a16:creationId xmlns:a16="http://schemas.microsoft.com/office/drawing/2014/main" id="{484B15FF-36AD-74E6-29B2-728C2D15E4A0}"/>
              </a:ext>
            </a:extLst>
          </p:cNvPr>
          <p:cNvSpPr txBox="1"/>
          <p:nvPr/>
        </p:nvSpPr>
        <p:spPr>
          <a:xfrm>
            <a:off x="3676940" y="5229757"/>
            <a:ext cx="45099" cy="146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5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7F65CB5-7774-F6AC-4E4E-13CBFCDD1506}"/>
              </a:ext>
            </a:extLst>
          </p:cNvPr>
          <p:cNvCxnSpPr>
            <a:cxnSpLocks/>
          </p:cNvCxnSpPr>
          <p:nvPr/>
        </p:nvCxnSpPr>
        <p:spPr>
          <a:xfrm>
            <a:off x="3074175" y="5203870"/>
            <a:ext cx="271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11FBA96-52DE-975A-95D8-42DE975B6112}"/>
              </a:ext>
            </a:extLst>
          </p:cNvPr>
          <p:cNvCxnSpPr>
            <a:cxnSpLocks/>
          </p:cNvCxnSpPr>
          <p:nvPr/>
        </p:nvCxnSpPr>
        <p:spPr>
          <a:xfrm>
            <a:off x="8511035" y="5019817"/>
            <a:ext cx="29548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ject 23">
            <a:extLst>
              <a:ext uri="{FF2B5EF4-FFF2-40B4-BE49-F238E27FC236}">
                <a16:creationId xmlns:a16="http://schemas.microsoft.com/office/drawing/2014/main" id="{7D4270D3-908E-D8AC-5447-F7C5969470DA}"/>
              </a:ext>
            </a:extLst>
          </p:cNvPr>
          <p:cNvSpPr txBox="1"/>
          <p:nvPr/>
        </p:nvSpPr>
        <p:spPr>
          <a:xfrm>
            <a:off x="629722" y="2394943"/>
            <a:ext cx="1598897" cy="282000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Suicide</a:t>
            </a:r>
            <a:r>
              <a:rPr kumimoji="0" lang="en-GB" sz="800" b="0" i="0" u="none" strike="noStrike" kern="1200" cap="none" spc="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(n=23)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Undetermined</a:t>
            </a:r>
            <a:r>
              <a:rPr kumimoji="0" lang="en-GB" sz="800" b="0" i="0" u="none" strike="noStrike" kern="1200" cap="none" spc="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non-natural</a:t>
            </a:r>
            <a:r>
              <a:rPr kumimoji="0" lang="en-GB" sz="800" b="0" i="0" u="none" strike="noStrike" kern="1200" cap="none" spc="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(n=9)</a:t>
            </a:r>
            <a:endParaRPr kumimoji="0" lang="en-GB" sz="800" b="0" i="0" u="none" strike="noStrike" kern="1200" cap="none" spc="50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Infectious-pneumonia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(n=2)</a:t>
            </a:r>
            <a:endParaRPr kumimoji="0" lang="en-GB" sz="800" b="0" i="0" u="none" strike="noStrike" kern="1200" cap="none" spc="50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Skin/subcutaneous</a:t>
            </a:r>
            <a:r>
              <a:rPr kumimoji="0" lang="en-GB" sz="800" b="0" i="0" u="none" strike="noStrike" kern="1200" cap="none" spc="5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(n=2)</a:t>
            </a:r>
            <a:endParaRPr kumimoji="0" lang="en-GB" sz="800" b="0" i="0" u="none" strike="noStrike" kern="1200" cap="none" spc="50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Musculoskeletal/connective </a:t>
            </a:r>
            <a:r>
              <a:rPr kumimoji="0" lang="en-GB" sz="800" b="0" i="0" u="none" strike="noStrike" kern="1200" cap="none" spc="-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(n=2)</a:t>
            </a:r>
            <a:endParaRPr kumimoji="0" lang="en-GB" sz="800" b="0" i="0" u="none" strike="noStrike" kern="1200" cap="none" spc="50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Infectious</a:t>
            </a:r>
            <a:r>
              <a:rPr lang="en-GB" sz="800" spc="-10">
                <a:solidFill>
                  <a:srgbClr val="231F20"/>
                </a:solidFill>
                <a:latin typeface="Arial"/>
                <a:cs typeface="Times New Roman"/>
              </a:rPr>
              <a:t>-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800" b="0" i="0" u="none" strike="noStrike" kern="1200" cap="none" spc="4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(n=8)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lvl="0">
              <a:lnSpc>
                <a:spcPts val="900"/>
              </a:lnSpc>
              <a:spcBef>
                <a:spcPts val="50"/>
              </a:spcBef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Respiratory</a:t>
            </a:r>
            <a:r>
              <a:rPr lang="en-GB" sz="800" spc="-10">
                <a:solidFill>
                  <a:srgbClr val="231F20"/>
                </a:solidFill>
                <a:cs typeface="Times New Roman"/>
              </a:rPr>
              <a:t>-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800" b="0" i="0" u="none" strike="noStrike" kern="1200" cap="none" spc="4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(n=11)</a:t>
            </a:r>
            <a:r>
              <a:rPr kumimoji="0" lang="en-GB" sz="8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lvl="0">
              <a:lnSpc>
                <a:spcPts val="900"/>
              </a:lnSpc>
              <a:spcBef>
                <a:spcPts val="50"/>
              </a:spcBef>
              <a:defRPr/>
            </a:pP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Urogenital</a:t>
            </a:r>
            <a:r>
              <a:rPr lang="en-GB" sz="800" spc="-10">
                <a:solidFill>
                  <a:srgbClr val="231F20"/>
                </a:solidFill>
                <a:cs typeface="Times New Roman"/>
              </a:rPr>
              <a:t>-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800" b="0" i="0" u="none" strike="noStrike" kern="1200" cap="none" spc="8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(n=7)</a:t>
            </a:r>
            <a:r>
              <a:rPr kumimoji="0" lang="en-GB" sz="8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Endocrine</a:t>
            </a:r>
            <a:r>
              <a:rPr kumimoji="0" lang="en-GB" sz="800" b="0" i="0" u="none" strike="noStrike" kern="1200" cap="none" spc="2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(n=6)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Injury-accidents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  <a:endParaRPr kumimoji="0" lang="en-GB" sz="8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Injury-any</a:t>
            </a:r>
            <a:r>
              <a:rPr kumimoji="0" lang="en-GB" sz="800" b="0" i="0" u="none" strike="noStrike" kern="1200" cap="none" spc="1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(n=5)</a:t>
            </a:r>
            <a:r>
              <a:rPr kumimoji="0" lang="en-GB" sz="8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Gastrointestinal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(n=8)</a:t>
            </a:r>
            <a:r>
              <a:rPr kumimoji="0" lang="en-GB" sz="8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Diabetes</a:t>
            </a:r>
            <a:r>
              <a:rPr kumimoji="0" lang="en-GB" sz="800" b="0" i="0" u="none" strike="noStrike" kern="1200" cap="none" spc="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All-cause</a:t>
            </a:r>
            <a:r>
              <a:rPr kumimoji="0" lang="en-GB" sz="800" b="0" i="0" u="none" strike="noStrike" kern="1200" cap="none" spc="2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(n=50)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Natural</a:t>
            </a:r>
            <a:r>
              <a:rPr kumimoji="0" lang="en-GB" sz="800" b="0" i="0" u="none" strike="noStrike" kern="1200" cap="none" spc="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(study-defined)</a:t>
            </a:r>
            <a:r>
              <a:rPr kumimoji="0" lang="en-GB" sz="800" b="0" i="0" u="none" strike="noStrike" kern="1200" cap="none" spc="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(n=16)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Other</a:t>
            </a:r>
            <a:r>
              <a:rPr kumimoji="0" lang="en-GB" sz="800" b="0" i="0" u="none" strike="noStrike" kern="1200" cap="none" spc="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not</a:t>
            </a:r>
            <a:r>
              <a:rPr kumimoji="0" lang="en-GB" sz="800" b="0" i="0" u="none" strike="noStrike" kern="1200" cap="none" spc="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specified</a:t>
            </a:r>
            <a:r>
              <a:rPr kumimoji="0" lang="en-GB" sz="800" b="0" i="0" u="none" strike="noStrike" kern="1200" cap="none" spc="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Nervous-any</a:t>
            </a:r>
            <a:r>
              <a:rPr kumimoji="0" lang="en-GB" sz="800" b="0" i="0" u="none" strike="noStrike" kern="1200" cap="none" spc="3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Natural</a:t>
            </a:r>
            <a:r>
              <a:rPr kumimoji="0" lang="en-GB" sz="800" b="0" i="0" u="none" strike="noStrike" kern="1200" cap="none" spc="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(n=38)</a:t>
            </a:r>
            <a:r>
              <a:rPr kumimoji="0" lang="en-GB" sz="8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Cardiovascular</a:t>
            </a:r>
            <a:r>
              <a:rPr kumimoji="0" lang="en-GB" sz="800" b="0" i="0" u="none" strike="noStrike" kern="1200" cap="none" spc="4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(n=14)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Cardio-cerebrovascular</a:t>
            </a:r>
            <a:r>
              <a:rPr kumimoji="0" lang="en-GB" sz="800" b="0" i="0" u="none" strike="noStrike" kern="1200" cap="none" spc="6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(n=24)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Cerebrovascular</a:t>
            </a:r>
            <a:r>
              <a:rPr kumimoji="0" lang="en-GB" sz="800" b="0" i="0" u="none" strike="noStrike" kern="1200" cap="none" spc="4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(n=8)</a:t>
            </a:r>
          </a:p>
          <a:p>
            <a:pPr marL="12700" lvl="0">
              <a:lnSpc>
                <a:spcPts val="900"/>
              </a:lnSpc>
              <a:spcBef>
                <a:spcPts val="50"/>
              </a:spcBef>
              <a:defRPr/>
            </a:pP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Cancer</a:t>
            </a:r>
            <a:r>
              <a:rPr lang="en-GB" sz="800" spc="-10">
                <a:solidFill>
                  <a:srgbClr val="231F20"/>
                </a:solidFill>
                <a:cs typeface="Times New Roman"/>
              </a:rPr>
              <a:t>-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800" b="0" i="0" u="none" strike="noStrike" kern="1200" cap="none" spc="5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8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(n=20)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sp>
        <p:nvSpPr>
          <p:cNvPr id="55" name="object 24">
            <a:extLst>
              <a:ext uri="{FF2B5EF4-FFF2-40B4-BE49-F238E27FC236}">
                <a16:creationId xmlns:a16="http://schemas.microsoft.com/office/drawing/2014/main" id="{9B8D99C8-3EC2-27EF-CE70-7371BEA9F5F1}"/>
              </a:ext>
            </a:extLst>
          </p:cNvPr>
          <p:cNvSpPr txBox="1"/>
          <p:nvPr/>
        </p:nvSpPr>
        <p:spPr>
          <a:xfrm>
            <a:off x="2218634" y="2394943"/>
            <a:ext cx="881380" cy="282000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defPPr>
              <a:defRPr lang="en-US"/>
            </a:defPPr>
            <a:lvl1pPr marL="12700">
              <a:lnSpc>
                <a:spcPct val="145000"/>
              </a:lnSpc>
              <a:spcBef>
                <a:spcPts val="770"/>
              </a:spcBef>
              <a:defRPr sz="700">
                <a:solidFill>
                  <a:srgbClr val="231F20"/>
                </a:solidFill>
                <a:latin typeface="+mj-lt"/>
                <a:cs typeface="Times New Roman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9.28 (7.31, 11.78)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8.42 (5.60, 12.70)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7.67 (4.48, 13.10)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5.79 (1.40, 23.90)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4.83 (1.60, 14.60)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4.34 (2.23, 8.47)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3.86 (2.96, 5.03)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3.75 (2.18, 6.45)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3.52 (1.22, 10.18)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3.31 (1.39, 7.87)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3.26 (1.70, 6.23)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3.06 (2.05, 4.58)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2.88 (1.86, 4.46)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2.86 (2.62, 3.12)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2.58 (2.25, 2.96)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2.49 (1.53, 4.02)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2.43 (2.24, 2.64)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2.15 (1.96, 2.37)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2.06 (1.68, 2.52)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1.98 (1.73, 2.28)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1.58 (1.06, 2.36)</a:t>
            </a: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1.33 (1.16, 1.52)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74236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722</Words>
  <Application>Microsoft Office PowerPoint</Application>
  <PresentationFormat>Widescreen</PresentationFormat>
  <Paragraphs>109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Mortality in prevalent and incident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22</cp:revision>
  <dcterms:created xsi:type="dcterms:W3CDTF">2026-02-02T13:01:55Z</dcterms:created>
  <dcterms:modified xsi:type="dcterms:W3CDTF">2026-06-17T12:39:40Z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