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095" r:id="rId5"/>
  </p:sldIdLst>
  <p:sldSz cx="12192000" cy="6858000"/>
  <p:notesSz cx="6797675" cy="9929813"/>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58" userDrawn="1">
          <p15:clr>
            <a:srgbClr val="A4A3A4"/>
          </p15:clr>
        </p15:guide>
        <p15:guide id="2" pos="3830" userDrawn="1">
          <p15:clr>
            <a:srgbClr val="A4A3A4"/>
          </p15:clr>
        </p15:guide>
        <p15:guide id="3" orient="horz" pos="42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23D0B-7B15-8241-114F-0F509F9C0883}" name="Jerry Huang" initials="JH" userId="S::jerry.huang@primeglobalpeople.com::47175e71-6f0f-4bf1-922a-f2da50266449" providerId="AD"/>
  <p188:author id="{7200DB5C-181B-713E-D95A-FCC30802ADB3}" name="Lucy Helas" initials="" userId="S::lucy.helas@primeglobalpeople.com::ddfafa0a-b6b5-4bdd-b86f-ac994cb89b8b" providerId="AD"/>
  <p188:author id="{C07A505D-5E7E-6BEB-4195-801D42364FA7}" name="Ceren Akdeniz Vogt" initials="CA" userId="S::cak@lundbeckfonden.com::6291f9b8-8487-4396-8769-615d243e0f4b" providerId="AD"/>
  <p188:author id="{ADE37966-333E-8291-1ACB-8B19D2CDD2BF}" name="Jess Fawcett" initials="JF" userId="Jess Fawcett" providerId="None"/>
  <p188:author id="{F5456967-F741-A654-320C-431971991AEE}" name="Emma Bone" initials="EB" userId="Emma Bone" providerId="None"/>
  <p188:author id="{F748F99F-CA20-F231-7E95-A58759BCCA69}" name="Marco Solmi" initials="MS" userId="16471aee42b87e67" providerId="Windows Live"/>
  <p188:author id="{94C370A1-4AED-0C13-4D86-49DFA89BCE0B}" name="Prime" initials="P" userId="Prime" providerId="None"/>
  <p188:author id="{8EBDF5A9-C4BC-A8A8-CDF6-CD616BF5A6CC}" name="Lucy Helas" initials="LH" userId="Lucy Helas" providerId="None"/>
  <p188:author id="{3EAC8EB7-4CC7-A5D1-7863-C77B3332D2E6}" name="Prime – Senior Medical Writer" initials="SMW" userId="Prime – Senior Medical Writer"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08570DE8-E322-79A5-B3DE-BB47867C02E7}" name="Louise Martin" initials="LM" userId="S::louise.martin@primeglobalpeople.com::4fcac71d-3899-4a5b-ba16-0351c4500b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3F1A01"/>
    <a:srgbClr val="99B3A8"/>
    <a:srgbClr val="1A1A17"/>
    <a:srgbClr val="4472C4"/>
    <a:srgbClr val="B4C7E7"/>
    <a:srgbClr val="0D76BF"/>
    <a:srgbClr val="B7CCEA"/>
    <a:srgbClr val="7CA3D6"/>
    <a:srgbClr val="C1C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03" autoAdjust="0"/>
  </p:normalViewPr>
  <p:slideViewPr>
    <p:cSldViewPr snapToGrid="0">
      <p:cViewPr varScale="1">
        <p:scale>
          <a:sx n="83" d="100"/>
          <a:sy n="83" d="100"/>
        </p:scale>
        <p:origin x="828" y="78"/>
      </p:cViewPr>
      <p:guideLst>
        <p:guide orient="horz" pos="3158"/>
        <p:guide pos="3830"/>
        <p:guide orient="horz" pos="4224"/>
      </p:guideLst>
    </p:cSldViewPr>
  </p:slideViewPr>
  <p:notesTextViewPr>
    <p:cViewPr>
      <p:scale>
        <a:sx n="3" d="2"/>
        <a:sy n="3" d="2"/>
      </p:scale>
      <p:origin x="0" y="0"/>
    </p:cViewPr>
  </p:notesTextViewPr>
  <p:notesViewPr>
    <p:cSldViewPr snapToGrid="0" showGuides="1">
      <p:cViewPr varScale="1">
        <p:scale>
          <a:sx n="111" d="100"/>
          <a:sy n="111" d="100"/>
        </p:scale>
        <p:origin x="5028" y="1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8"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E8EDA-C849-9256-80B9-61042EF3A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5F9F7-FF79-71CA-B29A-0535F5044DDC}"/>
              </a:ext>
            </a:extLst>
          </p:cNvPr>
          <p:cNvSpPr>
            <a:spLocks noGrp="1" noRot="1" noChangeAspect="1"/>
          </p:cNvSpPr>
          <p:nvPr>
            <p:ph type="sldImg"/>
          </p:nvPr>
        </p:nvSpPr>
        <p:spPr>
          <a:xfrm>
            <a:off x="420688" y="1241425"/>
            <a:ext cx="5956300" cy="3351213"/>
          </a:xfrm>
        </p:spPr>
        <p:txBody>
          <a:bodyPr/>
          <a:lstStyle/>
          <a:p>
            <a:endParaRPr lang="en-US"/>
          </a:p>
        </p:txBody>
      </p:sp>
      <p:sp>
        <p:nvSpPr>
          <p:cNvPr id="3" name="Notes Placeholder 2">
            <a:extLst>
              <a:ext uri="{FF2B5EF4-FFF2-40B4-BE49-F238E27FC236}">
                <a16:creationId xmlns:a16="http://schemas.microsoft.com/office/drawing/2014/main" id="{893C1153-E9FC-3266-A350-E9734CEF875D}"/>
              </a:ext>
            </a:extLst>
          </p:cNvPr>
          <p:cNvSpPr>
            <a:spLocks noGrp="1"/>
          </p:cNvSpPr>
          <p:nvPr>
            <p:ph type="body" idx="1"/>
          </p:nvPr>
        </p:nvSpPr>
        <p:spPr/>
        <p:txBody>
          <a:bodyPr/>
          <a:lstStyle/>
          <a:p>
            <a:r>
              <a:rPr lang="en-US" sz="1000">
                <a:latin typeface="Calibri" panose="020F0502020204030204" pitchFamily="34" charset="0"/>
                <a:ea typeface="Calibri" panose="020F0502020204030204" pitchFamily="34" charset="0"/>
                <a:cs typeface="Calibri" panose="020F0502020204030204" pitchFamily="34" charset="0"/>
              </a:rPr>
              <a:t>Notable differences in all-cause, suicide-related, and specific-cause mortality risk have been observed across different regions.</a:t>
            </a:r>
            <a:r>
              <a:rPr lang="en-US" sz="1000" baseline="30000">
                <a:latin typeface="Calibri" panose="020F0502020204030204" pitchFamily="34" charset="0"/>
                <a:ea typeface="Calibri" panose="020F0502020204030204" pitchFamily="34" charset="0"/>
                <a:cs typeface="Calibri" panose="020F0502020204030204" pitchFamily="34" charset="0"/>
              </a:rPr>
              <a:t>1 </a:t>
            </a:r>
            <a:r>
              <a:rPr lang="en-GB" sz="1000">
                <a:latin typeface="Calibri" panose="020F0502020204030204" pitchFamily="34" charset="0"/>
                <a:ea typeface="Calibri" panose="020F0502020204030204" pitchFamily="34" charset="0"/>
                <a:cs typeface="Calibri" panose="020F0502020204030204" pitchFamily="34" charset="0"/>
              </a:rPr>
              <a:t>While mortality risk varies across regions, it is important to note that most data comes from North America, and Western and Northern Europe. Limited data are available for Central and South America, Eastern Europe, the Middle East and South Eastern Asia,</a:t>
            </a:r>
            <a:r>
              <a:rPr lang="en-US" sz="1000" baseline="30000">
                <a:latin typeface="Calibri" panose="020F0502020204030204" pitchFamily="34" charset="0"/>
                <a:ea typeface="Calibri" panose="020F0502020204030204" pitchFamily="34" charset="0"/>
                <a:cs typeface="Calibri" panose="020F0502020204030204" pitchFamily="34" charset="0"/>
              </a:rPr>
              <a:t>1 </a:t>
            </a:r>
            <a:r>
              <a:rPr lang="en-GB" sz="1000">
                <a:latin typeface="Calibri" panose="020F0502020204030204" pitchFamily="34" charset="0"/>
                <a:ea typeface="Calibri" panose="020F0502020204030204" pitchFamily="34" charset="0"/>
                <a:cs typeface="Calibri" panose="020F0502020204030204" pitchFamily="34" charset="0"/>
              </a:rPr>
              <a:t>meaning the mortality risk is not accurately captured for these regions.  </a:t>
            </a:r>
          </a:p>
          <a:p>
            <a:endParaRPr lang="en-GB" sz="1000">
              <a:latin typeface="Calibri" panose="020F0502020204030204" pitchFamily="34" charset="0"/>
              <a:ea typeface="Calibri" panose="020F0502020204030204" pitchFamily="34" charset="0"/>
              <a:cs typeface="Calibri" panose="020F0502020204030204" pitchFamily="34" charset="0"/>
            </a:endParaRPr>
          </a:p>
          <a:p>
            <a:r>
              <a:rPr lang="en-GB" sz="1000">
                <a:latin typeface="Calibri" panose="020F0502020204030204" pitchFamily="34" charset="0"/>
                <a:ea typeface="Calibri" panose="020F0502020204030204" pitchFamily="34" charset="0"/>
                <a:cs typeface="Calibri" panose="020F0502020204030204" pitchFamily="34" charset="0"/>
              </a:rPr>
              <a:t>References: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Solmi M, Croatto G, Fornaro M, et al. Regional differences in mortality risk and in attenuating or aggravating factors in schizophrenia: a systematic review and meta-analysis. Eur Neuropsychopharmacol 2024; 80: 55–69. </a:t>
            </a:r>
          </a:p>
          <a:p>
            <a:pPr marL="228600" indent="-228600">
              <a:buFont typeface="+mj-lt"/>
              <a:buAutoNum type="arabicPeriod"/>
            </a:pPr>
            <a:r>
              <a:rPr lang="en-GB" sz="1000">
                <a:latin typeface="Calibri" panose="020F0502020204030204" pitchFamily="34" charset="0"/>
                <a:ea typeface="Calibri" panose="020F0502020204030204" pitchFamily="34" charset="0"/>
                <a:cs typeface="Calibri" panose="020F0502020204030204" pitchFamily="34" charset="0"/>
              </a:rPr>
              <a:t>Correll CU, Solmi M, Croatto G, et al. Mortality in people with schizophrenia: a systematic review and meta-analysis of relative risk and aggravating or attenuating factors. World Psychiatry 2022; 21: 248–271. </a:t>
            </a:r>
          </a:p>
          <a:p>
            <a:pPr marL="228600" indent="-228600">
              <a:buFont typeface="+mj-lt"/>
              <a:buAutoNum type="arabicPeriod"/>
            </a:pPr>
            <a:r>
              <a:rPr lang="en-GB" sz="1000"/>
              <a:t>Solmi M, Firth J, Miola A, et al. </a:t>
            </a:r>
            <a:r>
              <a:rPr lang="en-US" sz="1000"/>
              <a:t>Disparities in cancer screening in people with mental illness across the world versus the general population: prevalence and comparative meta-analysis including 4 717 839 people. </a:t>
            </a:r>
            <a:r>
              <a:rPr lang="en-GB" sz="1000"/>
              <a:t>Lancet Psych 2020; 7: 52–63.</a:t>
            </a:r>
            <a:endParaRPr lang="en-GB" sz="1000" noProof="0"/>
          </a:p>
          <a:p>
            <a:pPr marL="228600" indent="-228600">
              <a:buFont typeface="+mj-lt"/>
              <a:buAutoNum type="arabicPeriod"/>
            </a:pPr>
            <a:r>
              <a:rPr lang="en-GB" sz="1000" noProof="0"/>
              <a:t>Solmi M, Fiedorowicz J, </a:t>
            </a:r>
            <a:r>
              <a:rPr lang="en-GB" sz="1000" noProof="0" err="1"/>
              <a:t>Poddighe</a:t>
            </a:r>
            <a:r>
              <a:rPr lang="en-GB" sz="1000" noProof="0"/>
              <a:t> L</a:t>
            </a:r>
            <a:r>
              <a:rPr lang="en-GB" sz="1000"/>
              <a:t>, </a:t>
            </a:r>
            <a:r>
              <a:rPr lang="en-GB" sz="1000" noProof="0"/>
              <a:t>et al. </a:t>
            </a:r>
            <a:r>
              <a:rPr lang="en-US" sz="1000" noProof="0"/>
              <a:t>Disparities in screening and treatment of cardiovascular diseases in patients with mental disorders across the world: systematic review and meta-analysis of 47 observational studies. </a:t>
            </a:r>
            <a:r>
              <a:rPr lang="en-GB" sz="1000" noProof="0"/>
              <a:t>Am J Psychiatry 2021; 78: 793–803.</a:t>
            </a:r>
          </a:p>
          <a:p>
            <a:pPr marL="228600" indent="-228600">
              <a:buFont typeface="+mj-lt"/>
              <a:buAutoNum type="arabicPeriod"/>
            </a:pPr>
            <a:r>
              <a:rPr lang="en-GB" sz="1000"/>
              <a:t>Wagner E, Højlund M, Fiedorowicz JG, et al. Lancet Psych 2026; 13: 112–124.</a:t>
            </a:r>
            <a:endParaRPr lang="en-GB" sz="10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4F1BACE-3BCC-A73F-78FA-81216223A6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441FC-7B67-43FA-BD36-9EFD361338B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5756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4386"/>
            <a:ext cx="11110914" cy="332399"/>
          </a:xfrm>
        </p:spPr>
        <p:txBody>
          <a:bodyPr vert="horz" lIns="0" tIns="0" rIns="0" bIns="0" rtlCol="0" anchor="b" anchorCtr="0">
            <a:noAutofit/>
          </a:bodyPr>
          <a:lstStyle>
            <a:lvl1pPr>
              <a:defRPr lang="en-GB"/>
            </a:lvl1pPr>
          </a:lstStyle>
          <a:p>
            <a:pPr lvl="0"/>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a:t>
            </a:r>
            <a:r>
              <a:rPr lang="en-GB" sz="3600" b="1" err="1">
                <a:solidFill>
                  <a:srgbClr val="3F1A01"/>
                </a:solidFill>
                <a:latin typeface="+mj-lt"/>
                <a:cs typeface="Times New Roman" panose="02020603050405020304" pitchFamily="18" charset="0"/>
              </a:rPr>
              <a:t>masterslides</a:t>
            </a:r>
            <a:r>
              <a:rPr lang="en-GB" sz="3600" b="1">
                <a:solidFill>
                  <a:srgbClr val="3F1A01"/>
                </a:solidFill>
                <a:latin typeface="+mj-lt"/>
                <a:cs typeface="Times New Roman" panose="02020603050405020304" pitchFamily="18" charset="0"/>
              </a:rPr>
              <a:t>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2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49" userDrawn="1">
          <p15:clr>
            <a:srgbClr val="F26B43"/>
          </p15:clr>
        </p15:guide>
        <p15:guide id="15" pos="3976" userDrawn="1">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tags" Target="../tags/tag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ADB8C-5D3B-3F8E-4AF7-C7B431C2D8DD}"/>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DD11F41C-B9F3-CF56-C148-D122369B6EA8}"/>
              </a:ext>
            </a:extLst>
          </p:cNvPr>
          <p:cNvSpPr>
            <a:spLocks noGrp="1"/>
          </p:cNvSpPr>
          <p:nvPr>
            <p:ph type="body" sz="quarter" idx="17"/>
          </p:nvPr>
        </p:nvSpPr>
        <p:spPr>
          <a:xfrm>
            <a:off x="539749" y="539750"/>
            <a:ext cx="9213851" cy="266676"/>
          </a:xfrm>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73F2F24B-66AA-8660-DFC3-E58A44901B6D}"/>
              </a:ext>
            </a:extLst>
          </p:cNvPr>
          <p:cNvSpPr>
            <a:spLocks noGrp="1"/>
          </p:cNvSpPr>
          <p:nvPr>
            <p:ph type="title"/>
          </p:nvPr>
        </p:nvSpPr>
        <p:spPr>
          <a:xfrm>
            <a:off x="539749" y="814386"/>
            <a:ext cx="11110914" cy="332399"/>
          </a:xfrm>
        </p:spPr>
        <p:txBody>
          <a:bodyPr/>
          <a:lstStyle/>
          <a:p>
            <a:r>
              <a:rPr lang="en-GB" noProof="0"/>
              <a:t>Other factors affecting mortality in schizophrenia</a:t>
            </a:r>
          </a:p>
        </p:txBody>
      </p:sp>
      <p:sp>
        <p:nvSpPr>
          <p:cNvPr id="11" name="Text Placeholder 10">
            <a:extLst>
              <a:ext uri="{FF2B5EF4-FFF2-40B4-BE49-F238E27FC236}">
                <a16:creationId xmlns:a16="http://schemas.microsoft.com/office/drawing/2014/main" id="{137BB54A-5B30-AC65-F69C-A09009C2B8E1}"/>
              </a:ext>
            </a:extLst>
          </p:cNvPr>
          <p:cNvSpPr>
            <a:spLocks noGrp="1"/>
          </p:cNvSpPr>
          <p:nvPr>
            <p:ph type="body" sz="quarter" idx="18"/>
          </p:nvPr>
        </p:nvSpPr>
        <p:spPr/>
        <p:txBody>
          <a:bodyPr/>
          <a:lstStyle/>
          <a:p>
            <a:r>
              <a:rPr lang="en-GB" baseline="30000" noProof="0"/>
              <a:t>a</a:t>
            </a:r>
            <a:r>
              <a:rPr lang="en-GB" noProof="0"/>
              <a:t>Data shown are for incident plus prevalent schizophrenia and represent comparative risk of mortality in those with schizophrenia versus the general population across 23 countries</a:t>
            </a:r>
            <a:br>
              <a:rPr lang="en-GB" noProof="0"/>
            </a:br>
            <a:r>
              <a:rPr lang="en-GB" noProof="0"/>
              <a:t>and </a:t>
            </a:r>
            <a:r>
              <a:rPr lang="en-GB"/>
              <a:t>six </a:t>
            </a:r>
            <a:r>
              <a:rPr lang="en-GB" noProof="0"/>
              <a:t>continents</a:t>
            </a:r>
          </a:p>
          <a:p>
            <a:r>
              <a:rPr lang="en-GB" noProof="0"/>
              <a:t>CI=confidence interval</a:t>
            </a:r>
          </a:p>
          <a:p>
            <a:r>
              <a:rPr lang="en-GB" noProof="0"/>
              <a:t>1. Solmi et al. Eur Neuropsychopharmacol 2024;80:55–69; 2. Correll et al. World Psychiatry 2022;21:248–271; </a:t>
            </a:r>
            <a:r>
              <a:rPr lang="en-GB"/>
              <a:t>3. Solmi et al. Lancet Psych 2020;7:52–63</a:t>
            </a:r>
            <a:r>
              <a:rPr lang="en-GB" noProof="0"/>
              <a:t>; 4. Solmi et al. Am J Psychiatry 2021;78:793–803; </a:t>
            </a:r>
            <a:r>
              <a:rPr lang="en-GB"/>
              <a:t>5. Wagner et al. Lancet Psychiatry 2026;13:112–124</a:t>
            </a:r>
            <a:endParaRPr lang="en-GB" noProof="0"/>
          </a:p>
        </p:txBody>
      </p:sp>
      <p:sp>
        <p:nvSpPr>
          <p:cNvPr id="7" name="Rectangle: Rounded Corners 6">
            <a:extLst>
              <a:ext uri="{FF2B5EF4-FFF2-40B4-BE49-F238E27FC236}">
                <a16:creationId xmlns:a16="http://schemas.microsoft.com/office/drawing/2014/main" id="{03F28F53-E8A4-6E73-6174-49263AB403A5}"/>
              </a:ext>
            </a:extLst>
          </p:cNvPr>
          <p:cNvSpPr/>
          <p:nvPr/>
        </p:nvSpPr>
        <p:spPr>
          <a:xfrm>
            <a:off x="4841851" y="1398634"/>
            <a:ext cx="3240000" cy="4326624"/>
          </a:xfrm>
          <a:prstGeom prst="roundRect">
            <a:avLst>
              <a:gd name="adj" fmla="val 6080"/>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90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99B3A8">
                    <a:lumMod val="50000"/>
                  </a:srgbClr>
                </a:solidFill>
                <a:effectLst/>
                <a:uLnTx/>
                <a:uFillTx/>
                <a:latin typeface="Arial"/>
                <a:ea typeface="+mn-ea"/>
                <a:cs typeface="+mn-cs"/>
              </a:rPr>
              <a:t>Substance use and </a:t>
            </a:r>
            <a:br>
              <a:rPr kumimoji="0" lang="en-GB" sz="1600" b="1" i="0" u="none" strike="noStrike" kern="1200" cap="none" spc="0" normalizeH="0" baseline="0" noProof="0">
                <a:ln>
                  <a:noFill/>
                </a:ln>
                <a:solidFill>
                  <a:srgbClr val="99B3A8">
                    <a:lumMod val="50000"/>
                  </a:srgbClr>
                </a:solidFill>
                <a:effectLst/>
                <a:uLnTx/>
                <a:uFillTx/>
                <a:latin typeface="Arial"/>
                <a:ea typeface="+mn-ea"/>
                <a:cs typeface="+mn-cs"/>
              </a:rPr>
            </a:br>
            <a:r>
              <a:rPr kumimoji="0" lang="en-GB" sz="1600" b="1" i="0" u="none" strike="noStrike" kern="1200" cap="none" spc="0" normalizeH="0" baseline="0" noProof="0">
                <a:ln>
                  <a:noFill/>
                </a:ln>
                <a:solidFill>
                  <a:srgbClr val="99B3A8">
                    <a:lumMod val="50000"/>
                  </a:srgbClr>
                </a:solidFill>
                <a:effectLst/>
                <a:uLnTx/>
                <a:uFillTx/>
                <a:latin typeface="Arial"/>
                <a:ea typeface="+mn-ea"/>
                <a:cs typeface="+mn-cs"/>
              </a:rPr>
              <a:t>mortality in schizophrenia: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Comorbid substance use disorder in people with schizophrenia is associated with increased </a:t>
            </a:r>
            <a:b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b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all-cause mortality</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2</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There is a </a:t>
            </a:r>
            <a:r>
              <a:rPr kumimoji="0" lang="en-US"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need to screen for and address substance use disorders as early as possible</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2</a:t>
            </a:r>
            <a:endPar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p:txBody>
      </p:sp>
      <p:sp>
        <p:nvSpPr>
          <p:cNvPr id="8" name="Rectangle: Rounded Corners 7">
            <a:extLst>
              <a:ext uri="{FF2B5EF4-FFF2-40B4-BE49-F238E27FC236}">
                <a16:creationId xmlns:a16="http://schemas.microsoft.com/office/drawing/2014/main" id="{92424C8E-B2BC-EBE1-3A17-CEAFEDF9B1C7}"/>
              </a:ext>
            </a:extLst>
          </p:cNvPr>
          <p:cNvSpPr/>
          <p:nvPr/>
        </p:nvSpPr>
        <p:spPr>
          <a:xfrm>
            <a:off x="8361473" y="1398634"/>
            <a:ext cx="3240000" cy="4326624"/>
          </a:xfrm>
          <a:prstGeom prst="roundRect">
            <a:avLst>
              <a:gd name="adj" fmla="val 4904"/>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90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B59E5F">
                    <a:lumMod val="75000"/>
                  </a:srgbClr>
                </a:solidFill>
                <a:effectLst/>
                <a:uLnTx/>
                <a:uFillTx/>
                <a:latin typeface="Arial"/>
                <a:ea typeface="+mn-ea"/>
                <a:cs typeface="+mn-cs"/>
              </a:rPr>
              <a:t>Healthcare access in </a:t>
            </a:r>
            <a:br>
              <a:rPr kumimoji="0" lang="en-GB" sz="1600" b="1" i="0" u="none" strike="noStrike" kern="1200" cap="none" spc="0" normalizeH="0" baseline="0" noProof="0">
                <a:ln>
                  <a:noFill/>
                </a:ln>
                <a:solidFill>
                  <a:srgbClr val="B59E5F">
                    <a:lumMod val="75000"/>
                  </a:srgbClr>
                </a:solidFill>
                <a:effectLst/>
                <a:uLnTx/>
                <a:uFillTx/>
                <a:latin typeface="Arial"/>
                <a:ea typeface="+mn-ea"/>
                <a:cs typeface="+mn-cs"/>
              </a:rPr>
            </a:br>
            <a:r>
              <a:rPr kumimoji="0" lang="en-GB" sz="1600" b="1" i="0" u="none" strike="noStrike" kern="1200" cap="none" spc="0" normalizeH="0" baseline="0" noProof="0">
                <a:ln>
                  <a:noFill/>
                </a:ln>
                <a:solidFill>
                  <a:srgbClr val="B59E5F">
                    <a:lumMod val="75000"/>
                  </a:srgbClr>
                </a:solidFill>
                <a:effectLst/>
                <a:uLnTx/>
                <a:uFillTx/>
                <a:latin typeface="Arial"/>
                <a:ea typeface="+mn-ea"/>
                <a:cs typeface="+mn-cs"/>
              </a:rPr>
              <a:t>people with mental illness including schizophrenia: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People with schizophrenia have lower rates of cardiovascular and cancer screening,</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3,4 </a:t>
            </a: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and reduced access to diabetes monitoring and treatment</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5 </a:t>
            </a:r>
          </a:p>
          <a:p>
            <a:pPr marL="285750"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These disparities in healthcare may contribute to the high mortality risk in schizophrenia</a:t>
            </a:r>
            <a:r>
              <a:rPr kumimoji="0" lang="en-GB" sz="1600" b="0" i="0" u="none" strike="noStrike" kern="1200" cap="none" spc="0" normalizeH="0" baseline="30000" noProof="0">
                <a:ln>
                  <a:noFill/>
                </a:ln>
                <a:solidFill>
                  <a:srgbClr val="3F1A01">
                    <a:hueOff val="0"/>
                    <a:satOff val="0"/>
                    <a:lumOff val="0"/>
                    <a:alphaOff val="0"/>
                  </a:srgbClr>
                </a:solidFill>
                <a:effectLst/>
                <a:uLnTx/>
                <a:uFillTx/>
                <a:latin typeface="Arial"/>
                <a:ea typeface="+mn-ea"/>
                <a:cs typeface="+mn-cs"/>
              </a:rPr>
              <a:t>3–5</a:t>
            </a:r>
            <a:r>
              <a:rPr kumimoji="0" lang="en-GB" sz="1600" b="0" i="0" u="none" strike="noStrike" kern="1200" cap="none" spc="0" normalizeH="0" baseline="0" noProof="0">
                <a:ln>
                  <a:noFill/>
                </a:ln>
                <a:solidFill>
                  <a:srgbClr val="3F1A01">
                    <a:hueOff val="0"/>
                    <a:satOff val="0"/>
                    <a:lumOff val="0"/>
                    <a:alphaOff val="0"/>
                  </a:srgbClr>
                </a:solidFill>
                <a:effectLst/>
                <a:uLnTx/>
                <a:uFillTx/>
                <a:latin typeface="Arial"/>
                <a:ea typeface="+mn-ea"/>
                <a:cs typeface="+mn-cs"/>
              </a:rPr>
              <a:t> </a:t>
            </a:r>
          </a:p>
        </p:txBody>
      </p:sp>
      <p:cxnSp>
        <p:nvCxnSpPr>
          <p:cNvPr id="12" name="Straight Connector 11">
            <a:extLst>
              <a:ext uri="{FF2B5EF4-FFF2-40B4-BE49-F238E27FC236}">
                <a16:creationId xmlns:a16="http://schemas.microsoft.com/office/drawing/2014/main" id="{AB1DC185-CA55-8015-FBDC-2749DB7732BA}"/>
              </a:ext>
            </a:extLst>
          </p:cNvPr>
          <p:cNvCxnSpPr>
            <a:cxnSpLocks/>
          </p:cNvCxnSpPr>
          <p:nvPr/>
        </p:nvCxnSpPr>
        <p:spPr>
          <a:xfrm>
            <a:off x="8234306" y="1409700"/>
            <a:ext cx="0" cy="4315558"/>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13" name="Graphic 12" descr="Upward trend outline">
            <a:extLst>
              <a:ext uri="{FF2B5EF4-FFF2-40B4-BE49-F238E27FC236}">
                <a16:creationId xmlns:a16="http://schemas.microsoft.com/office/drawing/2014/main" id="{BCBC7DB9-ECCC-2020-5CCC-27E9A1AC12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36980" y="1415639"/>
            <a:ext cx="468000" cy="468000"/>
          </a:xfrm>
          <a:prstGeom prst="rect">
            <a:avLst/>
          </a:prstGeom>
        </p:spPr>
      </p:pic>
      <p:pic>
        <p:nvPicPr>
          <p:cNvPr id="14" name="Graphic 13" descr="Hospital outline">
            <a:extLst>
              <a:ext uri="{FF2B5EF4-FFF2-40B4-BE49-F238E27FC236}">
                <a16:creationId xmlns:a16="http://schemas.microsoft.com/office/drawing/2014/main" id="{21ECFCAD-CF3F-7516-5E74-5A5455CAF4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92690" y="1435959"/>
            <a:ext cx="468000" cy="468000"/>
          </a:xfrm>
          <a:prstGeom prst="rect">
            <a:avLst/>
          </a:prstGeom>
        </p:spPr>
      </p:pic>
      <p:sp>
        <p:nvSpPr>
          <p:cNvPr id="19" name="Rectangle: Rounded Corners 18">
            <a:extLst>
              <a:ext uri="{FF2B5EF4-FFF2-40B4-BE49-F238E27FC236}">
                <a16:creationId xmlns:a16="http://schemas.microsoft.com/office/drawing/2014/main" id="{5532542A-2F47-C577-2285-0857185949CA}"/>
              </a:ext>
            </a:extLst>
          </p:cNvPr>
          <p:cNvSpPr/>
          <p:nvPr/>
        </p:nvSpPr>
        <p:spPr>
          <a:xfrm>
            <a:off x="567655" y="1409700"/>
            <a:ext cx="3994574" cy="4315558"/>
          </a:xfrm>
          <a:prstGeom prst="roundRect">
            <a:avLst>
              <a:gd name="adj" fmla="val 5231"/>
            </a:avLst>
          </a:prstGeom>
          <a:solidFill>
            <a:schemeClr val="accent5">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lIns="90000"/>
          <a:lstStyle/>
          <a:p>
            <a:pPr lvl="0">
              <a:spcBef>
                <a:spcPts val="600"/>
              </a:spcBef>
              <a:spcAft>
                <a:spcPts val="600"/>
              </a:spcAft>
              <a:defRPr/>
            </a:pPr>
            <a:r>
              <a:rPr kumimoji="0" lang="en-GB" sz="1600" b="1" i="0" u="none" strike="noStrike" kern="1200" cap="none" spc="0" normalizeH="0" baseline="0" noProof="0">
                <a:ln>
                  <a:noFill/>
                </a:ln>
                <a:solidFill>
                  <a:srgbClr val="7B9CBB">
                    <a:lumMod val="75000"/>
                  </a:srgbClr>
                </a:solidFill>
                <a:effectLst/>
                <a:uLnTx/>
                <a:uFillTx/>
                <a:latin typeface="Arial"/>
                <a:ea typeface="+mn-ea"/>
                <a:cs typeface="+mn-cs"/>
              </a:rPr>
              <a:t>Regional variations in </a:t>
            </a:r>
            <a:br>
              <a:rPr kumimoji="0" lang="en-GB" sz="1600" b="1" i="0" u="none" strike="noStrike" kern="1200" cap="none" spc="0" normalizeH="0" baseline="0" noProof="0">
                <a:ln>
                  <a:noFill/>
                </a:ln>
                <a:solidFill>
                  <a:srgbClr val="7B9CBB">
                    <a:lumMod val="75000"/>
                  </a:srgbClr>
                </a:solidFill>
                <a:effectLst/>
                <a:uLnTx/>
                <a:uFillTx/>
                <a:latin typeface="Arial"/>
                <a:ea typeface="+mn-ea"/>
                <a:cs typeface="+mn-cs"/>
              </a:rPr>
            </a:br>
            <a:r>
              <a:rPr kumimoji="0" lang="en-GB" sz="1600" b="1" i="0" u="none" strike="noStrike" kern="1200" cap="none" spc="0" normalizeH="0" baseline="0" noProof="0">
                <a:ln>
                  <a:noFill/>
                </a:ln>
                <a:solidFill>
                  <a:srgbClr val="7B9CBB">
                    <a:lumMod val="75000"/>
                  </a:srgbClr>
                </a:solidFill>
                <a:effectLst/>
                <a:uLnTx/>
                <a:uFillTx/>
                <a:latin typeface="Arial"/>
                <a:ea typeface="+mn-ea"/>
                <a:cs typeface="+mn-cs"/>
              </a:rPr>
              <a:t>mortality risk in schizophrenia</a:t>
            </a:r>
            <a:r>
              <a:rPr kumimoji="0" lang="en-GB" sz="1600" b="1" i="0" u="none" strike="noStrike" kern="1200" cap="none" spc="0" normalizeH="0" baseline="30000" noProof="0">
                <a:ln>
                  <a:noFill/>
                </a:ln>
                <a:solidFill>
                  <a:srgbClr val="7B9CBB">
                    <a:lumMod val="75000"/>
                  </a:srgbClr>
                </a:solidFill>
                <a:effectLst/>
                <a:uLnTx/>
                <a:uFillTx/>
                <a:latin typeface="Arial"/>
                <a:ea typeface="+mn-ea"/>
                <a:cs typeface="+mn-cs"/>
              </a:rPr>
              <a:t>1</a:t>
            </a:r>
            <a:r>
              <a:rPr lang="en-GB" sz="1600" b="1" noProof="0">
                <a:solidFill>
                  <a:srgbClr val="7B9CBB">
                    <a:lumMod val="75000"/>
                  </a:srgbClr>
                </a:solidFill>
              </a:rPr>
              <a:t>:</a:t>
            </a:r>
            <a:endParaRPr kumimoji="0" lang="en-GB" sz="1600" b="1" i="0" u="none" strike="noStrike" kern="1200" cap="none" spc="0" normalizeH="0" baseline="0" noProof="0">
              <a:ln>
                <a:noFill/>
              </a:ln>
              <a:solidFill>
                <a:srgbClr val="7B9CBB">
                  <a:lumMod val="75000"/>
                </a:srgbClr>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3F1A01"/>
              </a:solidFill>
              <a:effectLst/>
              <a:uLnTx/>
              <a:uFillTx/>
              <a:latin typeface="Arial"/>
              <a:ea typeface="+mn-ea"/>
              <a:cs typeface="+mn-cs"/>
            </a:endParaRPr>
          </a:p>
        </p:txBody>
      </p:sp>
      <p:graphicFrame>
        <p:nvGraphicFramePr>
          <p:cNvPr id="20" name="Table 19">
            <a:extLst>
              <a:ext uri="{FF2B5EF4-FFF2-40B4-BE49-F238E27FC236}">
                <a16:creationId xmlns:a16="http://schemas.microsoft.com/office/drawing/2014/main" id="{29E1FE99-CE6E-DBD4-638D-B02DBCC6258C}"/>
              </a:ext>
            </a:extLst>
          </p:cNvPr>
          <p:cNvGraphicFramePr>
            <a:graphicFrameLocks noGrp="1"/>
          </p:cNvGraphicFramePr>
          <p:nvPr>
            <p:extLst>
              <p:ext uri="{D42A27DB-BD31-4B8C-83A1-F6EECF244321}">
                <p14:modId xmlns:p14="http://schemas.microsoft.com/office/powerpoint/2010/main" val="2301731459"/>
              </p:ext>
            </p:extLst>
          </p:nvPr>
        </p:nvGraphicFramePr>
        <p:xfrm>
          <a:off x="742508" y="2649515"/>
          <a:ext cx="3668874" cy="2712720"/>
        </p:xfrm>
        <a:graphic>
          <a:graphicData uri="http://schemas.openxmlformats.org/drawingml/2006/table">
            <a:tbl>
              <a:tblPr firstRow="1" bandRow="1">
                <a:effectLst/>
                <a:tableStyleId>{2D5ABB26-0587-4C30-8999-92F81FD0307C}</a:tableStyleId>
              </a:tblPr>
              <a:tblGrid>
                <a:gridCol w="997392">
                  <a:extLst>
                    <a:ext uri="{9D8B030D-6E8A-4147-A177-3AD203B41FA5}">
                      <a16:colId xmlns:a16="http://schemas.microsoft.com/office/drawing/2014/main" val="3379559224"/>
                    </a:ext>
                  </a:extLst>
                </a:gridCol>
                <a:gridCol w="1292125">
                  <a:extLst>
                    <a:ext uri="{9D8B030D-6E8A-4147-A177-3AD203B41FA5}">
                      <a16:colId xmlns:a16="http://schemas.microsoft.com/office/drawing/2014/main" val="2949104137"/>
                    </a:ext>
                  </a:extLst>
                </a:gridCol>
                <a:gridCol w="1379357">
                  <a:extLst>
                    <a:ext uri="{9D8B030D-6E8A-4147-A177-3AD203B41FA5}">
                      <a16:colId xmlns:a16="http://schemas.microsoft.com/office/drawing/2014/main" val="662673164"/>
                    </a:ext>
                  </a:extLst>
                </a:gridCol>
              </a:tblGrid>
              <a:tr h="49839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Risk ratio </a:t>
                      </a:r>
                      <a:b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b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(95% CI)</a:t>
                      </a:r>
                    </a:p>
                  </a:txBody>
                  <a:tcPr>
                    <a:lnR w="57150" cap="flat" cmpd="sng" algn="ctr">
                      <a:solidFill>
                        <a:schemeClr val="bg1"/>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Region with lowest risk</a:t>
                      </a: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75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lt1">
                              <a:lumMod val="100000"/>
                            </a:schemeClr>
                          </a:solidFill>
                          <a:latin typeface="Arial" panose="020B0604020202020204" pitchFamily="34" charset="0"/>
                          <a:ea typeface="+mn-ea"/>
                          <a:cs typeface="+mn-cs"/>
                          <a:sym typeface=""/>
                        </a:rPr>
                        <a:t>Region with highest risk</a:t>
                      </a:r>
                    </a:p>
                  </a:txBody>
                  <a:tcPr>
                    <a:lnL w="57150" cap="flat" cmpd="sng" algn="ctr">
                      <a:solidFill>
                        <a:schemeClr val="bg1"/>
                      </a:solidFill>
                      <a:prstDash val="solid"/>
                      <a:round/>
                      <a:headEnd type="none" w="med" len="med"/>
                      <a:tailEnd type="none" w="med" len="med"/>
                    </a:lnL>
                    <a:solidFill>
                      <a:schemeClr val="accent5">
                        <a:lumMod val="75000"/>
                      </a:schemeClr>
                    </a:solidFill>
                  </a:tcPr>
                </a:tc>
                <a:extLst>
                  <a:ext uri="{0D108BD9-81ED-4DB2-BD59-A6C34878D82A}">
                    <a16:rowId xmlns:a16="http://schemas.microsoft.com/office/drawing/2014/main" val="2572670081"/>
                  </a:ext>
                </a:extLst>
              </a:tr>
              <a:tr h="49839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All-cause mortality</a:t>
                      </a:r>
                    </a:p>
                  </a:txBody>
                  <a:tcPr>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North America: 2.7</a:t>
                      </a:r>
                      <a:r>
                        <a:rPr kumimoji="0" lang="en-GB" sz="1400" b="0" i="0" u="none" strike="noStrike" kern="1200" cap="none" spc="0" normalizeH="0" baseline="0" noProof="0">
                          <a:ln>
                            <a:noFill/>
                          </a:ln>
                          <a:solidFill>
                            <a:schemeClr val="tx1"/>
                          </a:solidFill>
                          <a:effectLst/>
                          <a:uLnTx/>
                          <a:uFillTx/>
                          <a:latin typeface="+mn-lt"/>
                          <a:ea typeface="+mn-ea"/>
                          <a:cs typeface="+mn-cs"/>
                        </a:rPr>
                        <a:t> (2.5, 3.0)</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Africa: 6.0 </a:t>
                      </a:r>
                      <a:r>
                        <a:rPr kumimoji="0" lang="en-GB" sz="1400" b="0" i="0" u="none" strike="noStrike" kern="1200" cap="none" spc="0" normalizeH="0" baseline="0" noProof="0">
                          <a:ln>
                            <a:noFill/>
                          </a:ln>
                          <a:solidFill>
                            <a:schemeClr val="tx1"/>
                          </a:solidFill>
                          <a:effectLst/>
                          <a:uLnTx/>
                          <a:uFillTx/>
                          <a:latin typeface="+mn-lt"/>
                          <a:ea typeface="+mn-ea"/>
                          <a:cs typeface="+mn-cs"/>
                        </a:rPr>
                        <a:t>(4.1, 8.7) </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2741501608"/>
                  </a:ext>
                </a:extLst>
              </a:tr>
              <a:tr h="643754">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Suicide</a:t>
                      </a:r>
                    </a:p>
                  </a:txBody>
                  <a:tcPr>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tx1"/>
                          </a:solidFill>
                          <a:effectLst/>
                          <a:uLnTx/>
                          <a:uFillTx/>
                          <a:latin typeface="+mn-lt"/>
                          <a:ea typeface="+mn-ea"/>
                          <a:cs typeface="+mn-cs"/>
                        </a:rPr>
                        <a:t>North America: 4.4 </a:t>
                      </a:r>
                      <a:r>
                        <a:rPr kumimoji="0" lang="en-GB" sz="1400" b="0" i="0" u="none" strike="noStrike" kern="1200" cap="none" spc="0" normalizeH="0" baseline="0" noProof="0">
                          <a:ln>
                            <a:noFill/>
                          </a:ln>
                          <a:solidFill>
                            <a:schemeClr val="tx1"/>
                          </a:solidFill>
                          <a:effectLst/>
                          <a:uLnTx/>
                          <a:uFillTx/>
                          <a:latin typeface="+mn-lt"/>
                          <a:ea typeface="+mn-ea"/>
                          <a:cs typeface="+mn-cs"/>
                        </a:rPr>
                        <a:t>(4.1, 4.8)</a:t>
                      </a: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5">
                        <a:lumMod val="20000"/>
                        <a:lumOff val="80000"/>
                      </a:scheme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Oceania: 13.5 </a:t>
                      </a:r>
                      <a:r>
                        <a:rPr kumimoji="0" lang="en-GB" sz="1400" b="0" i="0" u="none" strike="noStrike" kern="1200" cap="none" spc="0" normalizeH="0" baseline="0" noProof="0">
                          <a:ln>
                            <a:noFill/>
                          </a:ln>
                          <a:solidFill>
                            <a:schemeClr val="tx1"/>
                          </a:solidFill>
                          <a:effectLst/>
                          <a:uLnTx/>
                          <a:uFillTx/>
                          <a:latin typeface="+mn-lt"/>
                          <a:ea typeface="+mn-ea"/>
                          <a:cs typeface="+mn-cs"/>
                        </a:rPr>
                        <a:t>(10.1, 18.1) </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329621916"/>
                  </a:ext>
                </a:extLst>
              </a:tr>
              <a:tr h="498390">
                <a:tc>
                  <a:txBody>
                    <a:bodyPr/>
                    <a:lstStyle/>
                    <a:p>
                      <a:pPr marL="0" marR="0" lvl="0" indent="0" algn="l" defTabSz="914400" rtl="0" eaLnBrk="1" fontAlgn="auto" hangingPunct="1">
                        <a:lnSpc>
                          <a:spcPct val="100000"/>
                        </a:lnSpc>
                        <a:spcBef>
                          <a:spcPts val="0"/>
                        </a:spcBef>
                        <a:spcAft>
                          <a:spcPts val="0"/>
                        </a:spcAft>
                        <a:buFontTx/>
                        <a:buNone/>
                      </a:pPr>
                      <a:r>
                        <a:rPr lang="en-GB" sz="1400" b="1" i="0" u="none" strike="noStrike" kern="1200" cap="none" spc="0" normalizeH="0" baseline="0" noProof="0">
                          <a:solidFill>
                            <a:schemeClr val="tx1"/>
                          </a:solidFill>
                          <a:latin typeface="Arial" panose="020B0604020202020204" pitchFamily="34" charset="0"/>
                          <a:ea typeface="+mn-ea"/>
                          <a:cs typeface="+mn-cs"/>
                          <a:sym typeface=""/>
                        </a:rPr>
                        <a:t>Natural causes</a:t>
                      </a:r>
                    </a:p>
                  </a:txBody>
                  <a:tcPr>
                    <a:lnR w="57150" cap="flat" cmpd="sng" algn="ctr">
                      <a:solidFill>
                        <a:schemeClr val="bg1"/>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North America: 1.9 </a:t>
                      </a:r>
                      <a:r>
                        <a:rPr kumimoji="0" lang="en-GB" sz="1400" b="0" i="0" u="none" strike="noStrike" kern="1200" cap="none" spc="0" normalizeH="0" baseline="0" noProof="0">
                          <a:ln>
                            <a:noFill/>
                          </a:ln>
                          <a:solidFill>
                            <a:schemeClr val="tx1"/>
                          </a:solidFill>
                          <a:effectLst/>
                          <a:uLnTx/>
                          <a:uFillTx/>
                          <a:latin typeface="+mn-lt"/>
                          <a:ea typeface="+mn-ea"/>
                          <a:cs typeface="+mn-cs"/>
                        </a:rPr>
                        <a:t>(1.6, 2.2)</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19050" cap="flat" cmpd="sng" algn="ctr">
                      <a:solidFill>
                        <a:schemeClr val="accent5">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GB" sz="1400" b="1" i="0" u="none" strike="noStrike" kern="1200" cap="none" spc="0" normalizeH="0" baseline="0" noProof="0">
                          <a:ln>
                            <a:noFill/>
                          </a:ln>
                          <a:solidFill>
                            <a:schemeClr val="tx1"/>
                          </a:solidFill>
                          <a:effectLst/>
                          <a:uLnTx/>
                          <a:uFillTx/>
                          <a:latin typeface="+mn-lt"/>
                          <a:ea typeface="+mn-ea"/>
                          <a:cs typeface="+mn-cs"/>
                        </a:rPr>
                        <a:t>Asia: 2.3 </a:t>
                      </a:r>
                      <a:br>
                        <a:rPr kumimoji="0" lang="en-GB" sz="1400" b="0" i="0" u="none" strike="noStrike" kern="1200" cap="none" spc="0" normalizeH="0" baseline="0" noProof="0">
                          <a:ln>
                            <a:noFill/>
                          </a:ln>
                          <a:solidFill>
                            <a:schemeClr val="tx1"/>
                          </a:solidFill>
                          <a:effectLst/>
                          <a:uLnTx/>
                          <a:uFillTx/>
                          <a:latin typeface="+mn-lt"/>
                          <a:ea typeface="+mn-ea"/>
                          <a:cs typeface="+mn-cs"/>
                        </a:rPr>
                      </a:br>
                      <a:r>
                        <a:rPr kumimoji="0" lang="en-GB" sz="1400" b="0" i="0" u="none" strike="noStrike" kern="1200" cap="none" spc="0" normalizeH="0" baseline="0" noProof="0">
                          <a:ln>
                            <a:noFill/>
                          </a:ln>
                          <a:solidFill>
                            <a:schemeClr val="tx1"/>
                          </a:solidFill>
                          <a:effectLst/>
                          <a:uLnTx/>
                          <a:uFillTx/>
                          <a:latin typeface="+mn-lt"/>
                          <a:ea typeface="+mn-ea"/>
                          <a:cs typeface="+mn-cs"/>
                        </a:rPr>
                        <a:t>(1.9, 2.7) </a:t>
                      </a:r>
                      <a:endParaRPr lang="en-GB" sz="1400" b="0" i="0" u="none" strike="noStrike" kern="1200" cap="none" spc="0" normalizeH="0" baseline="0" noProof="0">
                        <a:solidFill>
                          <a:schemeClr val="tx1"/>
                        </a:solidFill>
                        <a:latin typeface="Arial" panose="020B0604020202020204" pitchFamily="34" charset="0"/>
                        <a:ea typeface="+mn-ea"/>
                        <a:cs typeface="+mn-cs"/>
                        <a:sym typeface=""/>
                      </a:endParaRPr>
                    </a:p>
                  </a:txBody>
                  <a:tcPr>
                    <a:lnL w="57150" cap="flat" cmpd="sng" algn="ctr">
                      <a:solidFill>
                        <a:schemeClr val="bg1"/>
                      </a:solidFill>
                      <a:prstDash val="solid"/>
                      <a:round/>
                      <a:headEnd type="none" w="med" len="med"/>
                      <a:tailEnd type="none" w="med" len="med"/>
                    </a:lnL>
                    <a:lnB w="19050"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227717"/>
                  </a:ext>
                </a:extLst>
              </a:tr>
            </a:tbl>
          </a:graphicData>
        </a:graphic>
      </p:graphicFrame>
      <p:sp>
        <p:nvSpPr>
          <p:cNvPr id="21" name="TextBox 20">
            <a:extLst>
              <a:ext uri="{FF2B5EF4-FFF2-40B4-BE49-F238E27FC236}">
                <a16:creationId xmlns:a16="http://schemas.microsoft.com/office/drawing/2014/main" id="{0EB2F8E8-5240-3C5A-6562-E1452F5D725D}"/>
              </a:ext>
            </a:extLst>
          </p:cNvPr>
          <p:cNvSpPr txBox="1"/>
          <p:nvPr/>
        </p:nvSpPr>
        <p:spPr>
          <a:xfrm>
            <a:off x="742509" y="2124990"/>
            <a:ext cx="32906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7B9CBB">
                    <a:lumMod val="50000"/>
                  </a:srgbClr>
                </a:solidFill>
                <a:effectLst/>
                <a:uLnTx/>
                <a:uFillTx/>
                <a:latin typeface="Arial"/>
                <a:ea typeface="+mn-ea"/>
                <a:cs typeface="+mn-cs"/>
              </a:rPr>
              <a:t>Regions with highest and lowest mortality risk</a:t>
            </a:r>
            <a:r>
              <a:rPr kumimoji="0" lang="en-GB" sz="1400" b="1" i="0" u="none" strike="noStrike" kern="1200" cap="none" spc="0" normalizeH="0" baseline="30000" noProof="0">
                <a:ln>
                  <a:noFill/>
                </a:ln>
                <a:solidFill>
                  <a:srgbClr val="7B9CBB">
                    <a:lumMod val="50000"/>
                  </a:srgbClr>
                </a:solidFill>
                <a:effectLst/>
                <a:uLnTx/>
                <a:uFillTx/>
                <a:latin typeface="Arial"/>
                <a:ea typeface="+mn-ea"/>
                <a:cs typeface="+mn-cs"/>
              </a:rPr>
              <a:t>a</a:t>
            </a:r>
          </a:p>
        </p:txBody>
      </p:sp>
      <p:cxnSp>
        <p:nvCxnSpPr>
          <p:cNvPr id="27" name="Straight Connector 26">
            <a:extLst>
              <a:ext uri="{FF2B5EF4-FFF2-40B4-BE49-F238E27FC236}">
                <a16:creationId xmlns:a16="http://schemas.microsoft.com/office/drawing/2014/main" id="{BFCF6FB6-22C1-8210-C091-77B7BA504527}"/>
              </a:ext>
            </a:extLst>
          </p:cNvPr>
          <p:cNvCxnSpPr>
            <a:cxnSpLocks/>
          </p:cNvCxnSpPr>
          <p:nvPr/>
        </p:nvCxnSpPr>
        <p:spPr>
          <a:xfrm>
            <a:off x="4691006" y="1409700"/>
            <a:ext cx="0" cy="4315558"/>
          </a:xfrm>
          <a:prstGeom prst="line">
            <a:avLst/>
          </a:prstGeom>
          <a:ln w="19050">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30" name="Graphic 29" descr="Earth globe: Americas with solid fill">
            <a:extLst>
              <a:ext uri="{FF2B5EF4-FFF2-40B4-BE49-F238E27FC236}">
                <a16:creationId xmlns:a16="http://schemas.microsoft.com/office/drawing/2014/main" id="{3E58FDFF-B1E9-1326-4161-27CF4C78F3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88871" y="1435959"/>
            <a:ext cx="558800" cy="558800"/>
          </a:xfrm>
          <a:prstGeom prst="rect">
            <a:avLst/>
          </a:prstGeom>
        </p:spPr>
      </p:pic>
    </p:spTree>
    <p:custDataLst>
      <p:tags r:id="rId1"/>
    </p:custDataLst>
    <p:extLst>
      <p:ext uri="{BB962C8B-B14F-4D97-AF65-F5344CB8AC3E}">
        <p14:creationId xmlns:p14="http://schemas.microsoft.com/office/powerpoint/2010/main" val="16560880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9050">
          <a:solidFill>
            <a:schemeClr val="accent5"/>
          </a:solidFill>
          <a:headEnd type="triangle"/>
          <a:tailEnd type="triangle"/>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prstDash val="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08562aa6-c0ad-4fb9-8a82-15409d3a28b4"/>
    <ds:schemaRef ds:uri="28627d7c-4416-4bc1-86cf-ca6c3a42a8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BD39940-7EB5-43CC-8DC6-FBBAD45474F6}">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116</TotalTime>
  <Words>544</Words>
  <Application>Microsoft Office PowerPoint</Application>
  <PresentationFormat>Widescreen</PresentationFormat>
  <Paragraphs>36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Other factors affecting mortality in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23</cp:revision>
  <dcterms:created xsi:type="dcterms:W3CDTF">2026-02-02T13:01:55Z</dcterms:created>
  <dcterms:modified xsi:type="dcterms:W3CDTF">2026-06-17T12:39:49Z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y fmtid="{D5CDD505-2E9C-101B-9397-08002B2CF9AE}" pid="4" name="ArticulateGUID">
    <vt:lpwstr>5E388557-2AE2-428E-AA6E-C72C8BEFBDF4</vt:lpwstr>
  </property>
  <property fmtid="{D5CDD505-2E9C-101B-9397-08002B2CF9AE}" pid="5" name="ArticulatePath">
    <vt:lpwstr>https://primemedica.sharepoint.com/sites/LundbeckFoundation/Shared Documents/General/Lundbeck Foundation/SCZ theme deck updates/2_Epidemiology-Burden/D2 (studio)/SCZ_Epidemiology &amp; Burden_D0.2 13Apr26_v1</vt:lpwstr>
  </property>
</Properties>
</file>