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96" r:id="rId5"/>
  </p:sldIdLst>
  <p:sldSz cx="12192000" cy="6858000"/>
  <p:notesSz cx="6797675" cy="9929813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58" userDrawn="1">
          <p15:clr>
            <a:srgbClr val="A4A3A4"/>
          </p15:clr>
        </p15:guide>
        <p15:guide id="2" pos="3830" userDrawn="1">
          <p15:clr>
            <a:srgbClr val="A4A3A4"/>
          </p15:clr>
        </p15:guide>
        <p15:guide id="3" orient="horz" pos="42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123D0B-7B15-8241-114F-0F509F9C0883}" name="Jerry Huang" initials="JH" userId="S::jerry.huang@primeglobalpeople.com::47175e71-6f0f-4bf1-922a-f2da50266449" providerId="AD"/>
  <p188:author id="{7200DB5C-181B-713E-D95A-FCC30802ADB3}" name="Lucy Helas" initials="" userId="S::lucy.helas@primeglobalpeople.com::ddfafa0a-b6b5-4bdd-b86f-ac994cb89b8b" providerId="AD"/>
  <p188:author id="{C07A505D-5E7E-6BEB-4195-801D42364FA7}" name="Ceren Akdeniz Vogt" initials="CA" userId="S::cak@lundbeckfonden.com::6291f9b8-8487-4396-8769-615d243e0f4b" providerId="AD"/>
  <p188:author id="{ADE37966-333E-8291-1ACB-8B19D2CDD2BF}" name="Jess Fawcett" initials="JF" userId="Jess Fawcett" providerId="None"/>
  <p188:author id="{F5456967-F741-A654-320C-431971991AEE}" name="Emma Bone" initials="EB" userId="Emma Bone" providerId="None"/>
  <p188:author id="{F748F99F-CA20-F231-7E95-A58759BCCA69}" name="Marco Solmi" initials="MS" userId="16471aee42b87e67" providerId="Windows Live"/>
  <p188:author id="{94C370A1-4AED-0C13-4D86-49DFA89BCE0B}" name="Prime" initials="P" userId="Prime" providerId="None"/>
  <p188:author id="{8EBDF5A9-C4BC-A8A8-CDF6-CD616BF5A6CC}" name="Lucy Helas" initials="LH" userId="Lucy Helas" providerId="None"/>
  <p188:author id="{3EAC8EB7-4CC7-A5D1-7863-C77B3332D2E6}" name="Prime – Senior Medical Writer" initials="SMW" userId="Prime – Senior Medical Writer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08570DE8-E322-79A5-B3DE-BB47867C02E7}" name="Louise Martin" initials="LM" userId="S::louise.martin@primeglobalpeople.com::4fcac71d-3899-4a5b-ba16-0351c4500b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  <a:srgbClr val="3F1A01"/>
    <a:srgbClr val="99B3A8"/>
    <a:srgbClr val="1A1A17"/>
    <a:srgbClr val="4472C4"/>
    <a:srgbClr val="B4C7E7"/>
    <a:srgbClr val="0D76BF"/>
    <a:srgbClr val="B7CCEA"/>
    <a:srgbClr val="7CA3D6"/>
    <a:srgbClr val="C1C0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603" autoAdjust="0"/>
  </p:normalViewPr>
  <p:slideViewPr>
    <p:cSldViewPr snapToGrid="0">
      <p:cViewPr varScale="1">
        <p:scale>
          <a:sx n="83" d="100"/>
          <a:sy n="83" d="100"/>
        </p:scale>
        <p:origin x="1032" y="78"/>
      </p:cViewPr>
      <p:guideLst>
        <p:guide orient="horz" pos="3158"/>
        <p:guide pos="3830"/>
        <p:guide orient="horz" pos="422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111" d="100"/>
          <a:sy n="111" d="100"/>
        </p:scale>
        <p:origin x="5028" y="12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tags" Target="tags/tag1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8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1E2295-7CE9-9445-AC82-ADAF4F815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A8A885-8CAF-11AA-2423-E56A6B3588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278EF7-3706-D1AF-5DB6-784475E174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Potential explanations for the “antipsychotic paradox” include antipsychotic-related reductions of stress-linked cortisol levels and inflammation, improved healthy lifestyle behaviours, and a reduction in healthcare disparities between patients with and without schizophrenia.</a:t>
            </a:r>
            <a:r>
              <a:rPr lang="en-GB" sz="1000" kern="1200" baseline="30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Further, antipsychotics are associated with increased adherence to medical and psychiatric care, which may override cardiometabolic risk associated with these treatments.</a:t>
            </a:r>
            <a:r>
              <a:rPr lang="en-GB" sz="1000" kern="1200" baseline="30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This increased access to medical care may allow signs and symptoms to be identified sooner, resulting in timely diagnosis and treatment. In schizophrenia, there is a reduced substance abuse and suicide risk in individuals using antipsychotics vs those who are not.</a:t>
            </a:r>
            <a:r>
              <a:rPr lang="en-GB" sz="1000" kern="1200" baseline="30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n-US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Evidence for the protective effects of antipsychotics is not consistently available across regions, with limited data available from South America, Eastern Europe, the Middle East and South-East Asia, highlighting a need for further research in these regions.</a:t>
            </a:r>
            <a:r>
              <a:rPr lang="en-US" sz="1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1,4</a:t>
            </a:r>
            <a:endParaRPr lang="en-US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rtl="0" eaLnBrk="1" latinLnBrk="0" hangingPunct="1"/>
            <a:endParaRPr lang="en-CA" sz="1000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rtl="0" eaLnBrk="1" latinLnBrk="0" hangingPunct="1"/>
            <a:r>
              <a:rPr lang="en-CA" sz="1000" kern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Correll CU,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Solmi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M, Croatto G, et al. Mortality in people with schizophrenia: a systematic review and meta-analysis of relative risk and aggravating or attenuating factors. World Psychiatry 2022; 21: 248–271.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Solmi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 &amp; Correll CU. 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antipsychotic paradox: Lessons regarding determinants of premature mortality.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Eur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Neuropsychopharmacol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2022; 62: 1–3. </a:t>
            </a:r>
          </a:p>
          <a:p>
            <a:pPr marL="228600" indent="-228600" rtl="0" eaLnBrk="1" latinLnBrk="0" hangingPunct="1">
              <a:buFont typeface="+mj-lt"/>
              <a:buAutoNum type="arabicPeriod"/>
            </a:pPr>
            <a:r>
              <a:rPr lang="en-GB" sz="1000" kern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Solmi</a:t>
            </a:r>
            <a:r>
              <a:rPr lang="en-GB" sz="1000" kern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M, Croatto G, Gupta A, et al. Effects of antipsychotic treatment on cardio-cerebrovascular related mortality in schizophrenia: A </a:t>
            </a:r>
            <a:r>
              <a:rPr lang="en-GB" sz="1000" kern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subanalysis</a:t>
            </a:r>
            <a:r>
              <a:rPr lang="en-GB" sz="1000" kern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 a systematic review and meta-analysis with meta-regression of moderators. </a:t>
            </a:r>
            <a:r>
              <a:rPr lang="en-GB" sz="1000" kern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Eur</a:t>
            </a:r>
            <a:r>
              <a:rPr lang="en-GB" sz="1000" kern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000" kern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Neuropsychopharmacol</a:t>
            </a:r>
            <a:r>
              <a:rPr lang="en-GB" sz="1000" kern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2024; 88: 6–20.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Solmi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M, Croatto G, Fornaro M, et al. Regional differences in mortality risk and in attenuating or aggravating factors in schizophrenia: a systematic review and meta-analysis.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Eur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Neuropsychopharmacol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2024; 80: 55–69. </a:t>
            </a:r>
          </a:p>
          <a:p>
            <a:pPr marL="228600" indent="-228600" rtl="0" eaLnBrk="1" latinLnBrk="0" hangingPunct="1">
              <a:buFont typeface="+mj-lt"/>
              <a:buAutoNum type="arabicPeriod"/>
            </a:pPr>
            <a:endParaRPr lang="en-GB" sz="1000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FAEF29-AEBB-502A-E650-02AD86548D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4441FC-7B67-43FA-BD36-9EFD361338B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5538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en-GB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</a:t>
            </a:r>
            <a:r>
              <a:rPr lang="en-GB" sz="3600" b="1" err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masterslides</a:t>
            </a:r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49" userDrawn="1">
          <p15:clr>
            <a:srgbClr val="F26B43"/>
          </p15:clr>
        </p15:guide>
        <p15:guide id="15" pos="3976" userDrawn="1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908EC8-8D53-0196-2676-B8CBC102A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FBC0BFB7-4187-1C2C-9094-9FD6FFF53A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noProof="0"/>
              <a:t>Schizophrenia – Epidemiology and burden</a:t>
            </a:r>
          </a:p>
          <a:p>
            <a:endParaRPr lang="en-GB" noProof="0"/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F290D2C2-6081-72ED-1862-AE56BD90F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The antipsychotic paradox and mortality risk in schizophrenia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85870E-4478-FE51-EB28-20CDFB39993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4333860" cy="4415215"/>
          </a:xfrm>
        </p:spPr>
        <p:txBody>
          <a:bodyPr/>
          <a:lstStyle/>
          <a:p>
            <a:pPr marL="0" indent="0">
              <a:buNone/>
            </a:pPr>
            <a:r>
              <a:rPr lang="en-GB" sz="1400" b="1" noProof="0" dirty="0"/>
              <a:t>What is the antipsychotic paradox? </a:t>
            </a:r>
          </a:p>
          <a:p>
            <a:pPr>
              <a:spcBef>
                <a:spcPts val="600"/>
              </a:spcBef>
            </a:pPr>
            <a:r>
              <a:rPr lang="en-GB" sz="1400" noProof="0" dirty="0"/>
              <a:t>Antipsychotics are associated with several AEs, particularly cardiometabolic events, which are known </a:t>
            </a:r>
            <a:r>
              <a:rPr lang="en-GB" sz="1400" b="1" noProof="0" dirty="0"/>
              <a:t>risk factors for premature cardiovascular mortality</a:t>
            </a:r>
            <a:r>
              <a:rPr lang="en-GB" sz="1400" noProof="0" dirty="0"/>
              <a:t>; however, antipsychotics have consistently been associated with </a:t>
            </a:r>
            <a:r>
              <a:rPr lang="en-GB" sz="1400" b="1" noProof="0" dirty="0"/>
              <a:t>decreased mortality risk</a:t>
            </a:r>
            <a:r>
              <a:rPr lang="en-GB" sz="1400" noProof="0" dirty="0"/>
              <a:t> in people with schizophrenia, </a:t>
            </a:r>
            <a:r>
              <a:rPr lang="en-US" sz="1400" noProof="0" dirty="0"/>
              <a:t>due to improved lifestyle and increased access to care when on treatment</a:t>
            </a:r>
            <a:r>
              <a:rPr lang="en-GB" sz="1400" baseline="30000" noProof="0" dirty="0"/>
              <a:t>1,2</a:t>
            </a:r>
            <a:endParaRPr lang="en-GB" sz="1400" noProof="0" dirty="0"/>
          </a:p>
          <a:p>
            <a:endParaRPr lang="en-GB" noProof="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CAF0626-D862-97D0-75F0-BEC8BDA9360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50" y="6102000"/>
            <a:ext cx="5645898" cy="619200"/>
          </a:xfrm>
        </p:spPr>
        <p:txBody>
          <a:bodyPr/>
          <a:lstStyle/>
          <a:p>
            <a:r>
              <a:rPr lang="en-GB" sz="1000" noProof="0"/>
              <a:t>AE=adverse event;</a:t>
            </a:r>
            <a:r>
              <a:rPr lang="en-GB" noProof="0"/>
              <a:t> CI=confidence interval; CVM=cardio-cerebrovascular mortality; FGA=first-generation antipsychotic; LAI=long-acting injectable; SGA=second-generation antipsychotic</a:t>
            </a:r>
          </a:p>
          <a:p>
            <a:r>
              <a:rPr lang="en-GB" noProof="0"/>
              <a:t>1. Correll et al. World Psychiatry 2022;21:248–271; 2. Solmi &amp; Correll. Eur Neuropsychopharmacol 2022;62:1–3; 3. Solmi et al. Eur Neuropsychopharmacol 2024;88:6–20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0551739-8F74-266C-DC4E-9E1250D25E30}"/>
              </a:ext>
            </a:extLst>
          </p:cNvPr>
          <p:cNvSpPr/>
          <p:nvPr/>
        </p:nvSpPr>
        <p:spPr>
          <a:xfrm>
            <a:off x="529358" y="3408284"/>
            <a:ext cx="4022035" cy="760757"/>
          </a:xfrm>
          <a:prstGeom prst="roundRect">
            <a:avLst>
              <a:gd name="adj" fmla="val 10000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wrap="square" lIns="36000" tIns="36000" rIns="36000" bIns="3600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99B3A8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CVM risk with antipsychotics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3F1A01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Compared with FGAs, </a:t>
            </a: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3F1A01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SGAs 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3F1A01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and</a:t>
            </a: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3F1A01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clozapine demonstrate a reduced risk of CVM</a:t>
            </a:r>
            <a:r>
              <a:rPr kumimoji="0" lang="en-GB" sz="1400" b="1" i="0" u="none" strike="noStrike" kern="1200" cap="none" spc="0" normalizeH="0" baseline="30000" noProof="0">
                <a:ln>
                  <a:noFill/>
                </a:ln>
                <a:solidFill>
                  <a:srgbClr val="3F1A01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  <a:endParaRPr kumimoji="0" lang="en-GB" sz="1400" b="1" i="0" u="none" strike="noStrike" kern="1200" cap="none" spc="0" normalizeH="0" baseline="0" noProof="0">
              <a:ln>
                <a:noFill/>
              </a:ln>
              <a:solidFill>
                <a:srgbClr val="99B3A8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36FBC645-32F4-59CA-31E2-DA31EA18D291}"/>
              </a:ext>
            </a:extLst>
          </p:cNvPr>
          <p:cNvSpPr/>
          <p:nvPr/>
        </p:nvSpPr>
        <p:spPr>
          <a:xfrm>
            <a:off x="529358" y="4307720"/>
            <a:ext cx="4022035" cy="1444593"/>
          </a:xfrm>
          <a:prstGeom prst="roundRect">
            <a:avLst>
              <a:gd name="adj" fmla="val 10000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wrap="square" lIns="36000" tIns="36000" rIns="36000" bIns="3600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99B3A8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protective effects of antipsychotics</a:t>
            </a:r>
            <a:r>
              <a:rPr kumimoji="0" lang="en-GB" sz="1400" b="1" i="0" u="none" strike="noStrike" kern="1200" cap="none" spc="0" normalizeH="0" baseline="30000" noProof="0">
                <a:ln>
                  <a:noFill/>
                </a:ln>
                <a:solidFill>
                  <a:srgbClr val="99B3A8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  <a:endParaRPr kumimoji="0" lang="en-GB" sz="1400" b="1" i="0" u="none" strike="noStrike" kern="1200" cap="none" spc="0" normalizeH="0" baseline="0" noProof="0">
              <a:ln>
                <a:noFill/>
              </a:ln>
              <a:solidFill>
                <a:srgbClr val="99B3A8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3F1A01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Antipsychotics are protective against all‑cause mortality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3F1A01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with clozapine and SGA LAIs showing the strongest risk reductions compared with FGA LAIs and any oral antipsychotic</a:t>
            </a:r>
            <a:endParaRPr kumimoji="0" lang="en-GB" sz="1400" b="0" i="0" u="none" strike="noStrike" kern="1200" cap="none" spc="0" normalizeH="0" baseline="30000" noProof="0">
              <a:ln>
                <a:noFill/>
              </a:ln>
              <a:solidFill>
                <a:srgbClr val="3F1A01">
                  <a:hueOff val="0"/>
                  <a:satOff val="0"/>
                  <a:lumOff val="0"/>
                  <a:alphaOff val="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Content Placeholder 8">
            <a:extLst>
              <a:ext uri="{FF2B5EF4-FFF2-40B4-BE49-F238E27FC236}">
                <a16:creationId xmlns:a16="http://schemas.microsoft.com/office/drawing/2014/main" id="{2209BE97-901E-4002-9DA5-1CF864DD04FE}"/>
              </a:ext>
            </a:extLst>
          </p:cNvPr>
          <p:cNvSpPr txBox="1">
            <a:spLocks/>
          </p:cNvSpPr>
          <p:nvPr/>
        </p:nvSpPr>
        <p:spPr>
          <a:xfrm>
            <a:off x="5011016" y="1394373"/>
            <a:ext cx="66828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All-cause mortality risk and mortality risk due to suicide or natural death</a:t>
            </a:r>
            <a:b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 schizophrenia, by antipsychotic type</a:t>
            </a:r>
            <a:r>
              <a:rPr kumimoji="0" lang="en-GB" sz="1400" b="1" i="0" u="none" strike="noStrike" kern="1200" cap="none" spc="0" normalizeH="0" baseline="30000" noProof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4181CCD-8D44-5B46-0B19-D20820A11491}"/>
              </a:ext>
            </a:extLst>
          </p:cNvPr>
          <p:cNvCxnSpPr>
            <a:cxnSpLocks/>
          </p:cNvCxnSpPr>
          <p:nvPr/>
        </p:nvCxnSpPr>
        <p:spPr>
          <a:xfrm>
            <a:off x="4912024" y="1409700"/>
            <a:ext cx="0" cy="4422300"/>
          </a:xfrm>
          <a:prstGeom prst="line">
            <a:avLst/>
          </a:prstGeom>
          <a:ln w="19050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7">
            <a:extLst>
              <a:ext uri="{FF2B5EF4-FFF2-40B4-BE49-F238E27FC236}">
                <a16:creationId xmlns:a16="http://schemas.microsoft.com/office/drawing/2014/main" id="{DB64271C-B149-DA66-275F-3504C746D693}"/>
              </a:ext>
            </a:extLst>
          </p:cNvPr>
          <p:cNvSpPr txBox="1"/>
          <p:nvPr/>
        </p:nvSpPr>
        <p:spPr>
          <a:xfrm>
            <a:off x="6341679" y="6259535"/>
            <a:ext cx="5330195" cy="461665"/>
          </a:xfrm>
          <a:prstGeom prst="rect">
            <a:avLst/>
          </a:prstGeom>
          <a:noFill/>
        </p:spPr>
        <p:txBody>
          <a:bodyPr wrap="square" rIns="0" bIns="0">
            <a:spAutoFit/>
          </a:bodyPr>
          <a:lstStyle/>
          <a:p>
            <a:pPr lvl="0" algn="r" fontAlgn="base">
              <a:defRPr/>
            </a:pPr>
            <a:r>
              <a:rPr lang="en-GB" sz="900" noProof="0">
                <a:solidFill>
                  <a:srgbClr val="3F1A0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 work is from World Psychiatry, Vol 21, Correll et al., ‘Mortality in people with schizophrenia: a systematic review and meta-analysis of relative risk and aggravating or attenuating factors’, 248–271; Copyright © 2022, with permission from the authors. </a:t>
            </a:r>
            <a:endParaRPr lang="en-GB" sz="1200" noProof="0">
              <a:solidFill>
                <a:srgbClr val="3F1A0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6" name="object 15">
            <a:extLst>
              <a:ext uri="{FF2B5EF4-FFF2-40B4-BE49-F238E27FC236}">
                <a16:creationId xmlns:a16="http://schemas.microsoft.com/office/drawing/2014/main" id="{CA2A22B1-C0B2-B9C4-5314-8FF2120F33AD}"/>
              </a:ext>
            </a:extLst>
          </p:cNvPr>
          <p:cNvSpPr txBox="1"/>
          <p:nvPr/>
        </p:nvSpPr>
        <p:spPr>
          <a:xfrm>
            <a:off x="5050435" y="1941029"/>
            <a:ext cx="606908" cy="15452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Outcome</a:t>
            </a:r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</p:txBody>
      </p:sp>
      <p:sp>
        <p:nvSpPr>
          <p:cNvPr id="57" name="object 16">
            <a:extLst>
              <a:ext uri="{FF2B5EF4-FFF2-40B4-BE49-F238E27FC236}">
                <a16:creationId xmlns:a16="http://schemas.microsoft.com/office/drawing/2014/main" id="{C4692822-EABE-14B6-273F-669D2B087A4A}"/>
              </a:ext>
            </a:extLst>
          </p:cNvPr>
          <p:cNvSpPr txBox="1"/>
          <p:nvPr/>
        </p:nvSpPr>
        <p:spPr>
          <a:xfrm>
            <a:off x="6478575" y="1941029"/>
            <a:ext cx="1026160" cy="15452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Risk</a:t>
            </a:r>
            <a:r>
              <a:rPr kumimoji="0" lang="en-GB" sz="900" b="1" i="0" u="none" strike="noStrike" kern="1200" cap="none" spc="45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9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ratio</a:t>
            </a:r>
            <a:r>
              <a:rPr kumimoji="0" lang="en-GB" sz="900" b="1" i="0" u="none" strike="noStrike" kern="1200" cap="none" spc="45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9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(95% </a:t>
            </a:r>
            <a:r>
              <a:rPr kumimoji="0" lang="en-GB" sz="900" b="1" i="0" u="none" strike="noStrike" kern="1200" cap="none" spc="-25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CI)</a:t>
            </a:r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73A8DF2C-55BD-7E86-F153-850681FFC7CC}"/>
              </a:ext>
            </a:extLst>
          </p:cNvPr>
          <p:cNvGrpSpPr/>
          <p:nvPr/>
        </p:nvGrpSpPr>
        <p:grpSpPr>
          <a:xfrm>
            <a:off x="7380488" y="2139976"/>
            <a:ext cx="4248971" cy="3775060"/>
            <a:chOff x="15444483" y="1234074"/>
            <a:chExt cx="3817454" cy="4890629"/>
          </a:xfrm>
        </p:grpSpPr>
        <p:grpSp>
          <p:nvGrpSpPr>
            <p:cNvPr id="49" name="object 6">
              <a:extLst>
                <a:ext uri="{FF2B5EF4-FFF2-40B4-BE49-F238E27FC236}">
                  <a16:creationId xmlns:a16="http://schemas.microsoft.com/office/drawing/2014/main" id="{553AB395-1448-C083-5B03-96B5899FA7CB}"/>
                </a:ext>
              </a:extLst>
            </p:cNvPr>
            <p:cNvGrpSpPr/>
            <p:nvPr/>
          </p:nvGrpSpPr>
          <p:grpSpPr>
            <a:xfrm>
              <a:off x="15477427" y="1234074"/>
              <a:ext cx="3784510" cy="4478593"/>
              <a:chOff x="3167837" y="1150947"/>
              <a:chExt cx="3784510" cy="4478593"/>
            </a:xfrm>
          </p:grpSpPr>
          <p:pic>
            <p:nvPicPr>
              <p:cNvPr id="64" name="object 7">
                <a:extLst>
                  <a:ext uri="{FF2B5EF4-FFF2-40B4-BE49-F238E27FC236}">
                    <a16:creationId xmlns:a16="http://schemas.microsoft.com/office/drawing/2014/main" id="{77BBE023-7FE5-4C7F-49B8-AF97720C10B3}"/>
                  </a:ext>
                </a:extLst>
              </p:cNvPr>
              <p:cNvPicPr/>
              <p:nvPr/>
            </p:nvPicPr>
            <p:blipFill>
              <a:blip r:embed="rId4" cstate="print"/>
              <a:srcRect r="1492"/>
              <a:stretch>
                <a:fillRect/>
              </a:stretch>
            </p:blipFill>
            <p:spPr>
              <a:xfrm>
                <a:off x="3167837" y="1265668"/>
                <a:ext cx="3784510" cy="4363872"/>
              </a:xfrm>
              <a:prstGeom prst="rect">
                <a:avLst/>
              </a:prstGeom>
            </p:spPr>
          </p:pic>
          <p:sp>
            <p:nvSpPr>
              <p:cNvPr id="65" name="object 8">
                <a:extLst>
                  <a:ext uri="{FF2B5EF4-FFF2-40B4-BE49-F238E27FC236}">
                    <a16:creationId xmlns:a16="http://schemas.microsoft.com/office/drawing/2014/main" id="{EA165075-97DF-067D-82CA-8DAF1830B22F}"/>
                  </a:ext>
                </a:extLst>
              </p:cNvPr>
              <p:cNvSpPr/>
              <p:nvPr/>
            </p:nvSpPr>
            <p:spPr>
              <a:xfrm>
                <a:off x="6821639" y="1150947"/>
                <a:ext cx="6350" cy="4437379"/>
              </a:xfrm>
              <a:custGeom>
                <a:avLst/>
                <a:gdLst/>
                <a:ahLst/>
                <a:cxnLst/>
                <a:rect l="l" t="t" r="r" b="b"/>
                <a:pathLst>
                  <a:path w="6350" h="4437380">
                    <a:moveTo>
                      <a:pt x="0" y="0"/>
                    </a:moveTo>
                    <a:lnTo>
                      <a:pt x="5867" y="4436757"/>
                    </a:lnTo>
                  </a:path>
                </a:pathLst>
              </a:custGeom>
              <a:ln w="11734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3F1A0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58" name="object 17">
              <a:extLst>
                <a:ext uri="{FF2B5EF4-FFF2-40B4-BE49-F238E27FC236}">
                  <a16:creationId xmlns:a16="http://schemas.microsoft.com/office/drawing/2014/main" id="{6648F09B-E6D2-790B-20C3-4D62498FC7C1}"/>
                </a:ext>
              </a:extLst>
            </p:cNvPr>
            <p:cNvSpPr txBox="1"/>
            <p:nvPr/>
          </p:nvSpPr>
          <p:spPr>
            <a:xfrm>
              <a:off x="15444483" y="5699410"/>
              <a:ext cx="71755" cy="145369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50" b="0" i="0" u="none" strike="noStrike" kern="1200" cap="none" spc="-5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0</a:t>
              </a:r>
              <a:endParaRPr kumimoji="0" lang="en-GB" sz="65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59" name="object 18">
              <a:extLst>
                <a:ext uri="{FF2B5EF4-FFF2-40B4-BE49-F238E27FC236}">
                  <a16:creationId xmlns:a16="http://schemas.microsoft.com/office/drawing/2014/main" id="{6F91AB98-ABAE-BDC6-8483-C5C81DBB189E}"/>
                </a:ext>
              </a:extLst>
            </p:cNvPr>
            <p:cNvSpPr txBox="1"/>
            <p:nvPr/>
          </p:nvSpPr>
          <p:spPr>
            <a:xfrm>
              <a:off x="16870599" y="5699410"/>
              <a:ext cx="139700" cy="145369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50" b="0" i="0" u="none" strike="noStrike" kern="1200" cap="none" spc="-2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0.4</a:t>
              </a:r>
              <a:endParaRPr kumimoji="0" lang="en-GB" sz="65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60" name="object 19">
              <a:extLst>
                <a:ext uri="{FF2B5EF4-FFF2-40B4-BE49-F238E27FC236}">
                  <a16:creationId xmlns:a16="http://schemas.microsoft.com/office/drawing/2014/main" id="{F1066278-F35B-FCE5-9171-5929F6E01113}"/>
                </a:ext>
              </a:extLst>
            </p:cNvPr>
            <p:cNvSpPr txBox="1"/>
            <p:nvPr/>
          </p:nvSpPr>
          <p:spPr>
            <a:xfrm>
              <a:off x="17601372" y="5699410"/>
              <a:ext cx="139700" cy="145369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50" b="0" i="0" u="none" strike="noStrike" kern="1200" cap="none" spc="-2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0.6</a:t>
              </a:r>
              <a:endParaRPr kumimoji="0" lang="en-GB" sz="65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61" name="object 20">
              <a:extLst>
                <a:ext uri="{FF2B5EF4-FFF2-40B4-BE49-F238E27FC236}">
                  <a16:creationId xmlns:a16="http://schemas.microsoft.com/office/drawing/2014/main" id="{2A23F1E6-1BE9-EB6B-F6F8-B98A486ADA91}"/>
                </a:ext>
              </a:extLst>
            </p:cNvPr>
            <p:cNvSpPr txBox="1"/>
            <p:nvPr/>
          </p:nvSpPr>
          <p:spPr>
            <a:xfrm>
              <a:off x="18329014" y="5699410"/>
              <a:ext cx="139700" cy="145369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50" b="0" i="0" u="none" strike="noStrike" kern="1200" cap="none" spc="-2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0.8</a:t>
              </a:r>
              <a:endParaRPr kumimoji="0" lang="en-GB" sz="65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62" name="object 21">
              <a:extLst>
                <a:ext uri="{FF2B5EF4-FFF2-40B4-BE49-F238E27FC236}">
                  <a16:creationId xmlns:a16="http://schemas.microsoft.com/office/drawing/2014/main" id="{A3035A8D-FF95-EEA7-4FF5-0339E155A03E}"/>
                </a:ext>
              </a:extLst>
            </p:cNvPr>
            <p:cNvSpPr txBox="1"/>
            <p:nvPr/>
          </p:nvSpPr>
          <p:spPr>
            <a:xfrm>
              <a:off x="19101430" y="5699410"/>
              <a:ext cx="71755" cy="145369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50" b="0" i="0" u="none" strike="noStrike" kern="1200" cap="none" spc="-5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1</a:t>
              </a:r>
              <a:endParaRPr kumimoji="0" lang="en-GB" sz="65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63" name="object 22">
              <a:extLst>
                <a:ext uri="{FF2B5EF4-FFF2-40B4-BE49-F238E27FC236}">
                  <a16:creationId xmlns:a16="http://schemas.microsoft.com/office/drawing/2014/main" id="{29534BBA-7231-5F66-CDE2-4C632BE64776}"/>
                </a:ext>
              </a:extLst>
            </p:cNvPr>
            <p:cNvSpPr txBox="1"/>
            <p:nvPr/>
          </p:nvSpPr>
          <p:spPr>
            <a:xfrm>
              <a:off x="16712382" y="5909556"/>
              <a:ext cx="1371925" cy="215147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71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"/>
                  <a:ea typeface="+mn-ea"/>
                  <a:cs typeface="Calibri"/>
                </a:rPr>
                <a:t>Risk</a:t>
              </a:r>
              <a:r>
                <a:rPr kumimoji="0" lang="en-GB" sz="1000" b="1" i="0" u="none" strike="noStrike" kern="1200" cap="none" spc="1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"/>
                  <a:ea typeface="+mn-ea"/>
                  <a:cs typeface="Calibri"/>
                </a:rPr>
                <a:t> </a:t>
              </a:r>
              <a:r>
                <a:rPr kumimoji="0" lang="en-GB" sz="1000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"/>
                  <a:ea typeface="+mn-ea"/>
                  <a:cs typeface="Calibri"/>
                </a:rPr>
                <a:t>ratio</a:t>
              </a:r>
              <a:r>
                <a:rPr kumimoji="0" lang="en-GB" sz="1000" b="1" i="0" u="none" strike="noStrike" kern="1200" cap="none" spc="2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"/>
                  <a:ea typeface="+mn-ea"/>
                  <a:cs typeface="Calibri"/>
                </a:rPr>
                <a:t> </a:t>
              </a:r>
              <a:r>
                <a:rPr kumimoji="0" lang="en-GB" sz="1000" b="1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"/>
                  <a:ea typeface="+mn-ea"/>
                  <a:cs typeface="Calibri"/>
                </a:rPr>
                <a:t>(95%</a:t>
              </a:r>
              <a:r>
                <a:rPr kumimoji="0" lang="en-GB" sz="1000" b="1" i="0" u="none" strike="noStrike" kern="1200" cap="none" spc="2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"/>
                  <a:ea typeface="+mn-ea"/>
                  <a:cs typeface="Calibri"/>
                </a:rPr>
                <a:t> </a:t>
              </a:r>
              <a:r>
                <a:rPr kumimoji="0" lang="en-GB" sz="1000" b="1" i="0" u="none" strike="noStrike" kern="1200" cap="none" spc="-2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"/>
                  <a:ea typeface="+mn-ea"/>
                  <a:cs typeface="Calibri"/>
                </a:rPr>
                <a:t>CI)</a:t>
              </a:r>
              <a:endPara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Calibri"/>
              </a:endParaRPr>
            </a:p>
          </p:txBody>
        </p:sp>
        <p:sp>
          <p:nvSpPr>
            <p:cNvPr id="69" name="object 18">
              <a:extLst>
                <a:ext uri="{FF2B5EF4-FFF2-40B4-BE49-F238E27FC236}">
                  <a16:creationId xmlns:a16="http://schemas.microsoft.com/office/drawing/2014/main" id="{40B2235C-FEA9-EB8A-30D7-3DA600C06ADB}"/>
                </a:ext>
              </a:extLst>
            </p:cNvPr>
            <p:cNvSpPr txBox="1"/>
            <p:nvPr/>
          </p:nvSpPr>
          <p:spPr>
            <a:xfrm>
              <a:off x="16139826" y="5699410"/>
              <a:ext cx="139700" cy="145369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50" b="0" i="0" u="none" strike="noStrike" kern="1200" cap="none" spc="-25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0.2</a:t>
              </a:r>
              <a:endParaRPr kumimoji="0" lang="en-GB" sz="65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sp>
        <p:nvSpPr>
          <p:cNvPr id="55" name="object 14">
            <a:extLst>
              <a:ext uri="{FF2B5EF4-FFF2-40B4-BE49-F238E27FC236}">
                <a16:creationId xmlns:a16="http://schemas.microsoft.com/office/drawing/2014/main" id="{AA3FB94F-EEBA-3570-7D68-7D4688D6BD95}"/>
              </a:ext>
            </a:extLst>
          </p:cNvPr>
          <p:cNvSpPr txBox="1"/>
          <p:nvPr/>
        </p:nvSpPr>
        <p:spPr>
          <a:xfrm>
            <a:off x="5050435" y="4407913"/>
            <a:ext cx="1505676" cy="1122679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Mortality</a:t>
            </a:r>
            <a:r>
              <a:rPr kumimoji="0" lang="en-GB" sz="700" b="1" i="0" u="none" strike="noStrike" kern="1200" cap="none" spc="105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from</a:t>
            </a:r>
            <a:r>
              <a:rPr kumimoji="0" lang="en-GB" sz="700" b="1" i="0" u="none" strike="noStrike" kern="1200" cap="none" spc="9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natural</a:t>
            </a:r>
            <a:r>
              <a:rPr kumimoji="0" lang="en-GB" sz="700" b="1" i="0" u="none" strike="noStrike" kern="1200" cap="none" spc="10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1" i="0" u="none" strike="noStrike" kern="1200" cap="none" spc="-1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cause</a:t>
            </a:r>
          </a:p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Clozapine</a:t>
            </a:r>
            <a:r>
              <a:rPr kumimoji="0" lang="en-GB" sz="700" b="0" i="0" u="none" strike="noStrike" kern="1200" cap="none" spc="114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-1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(n=2)</a:t>
            </a:r>
            <a:r>
              <a:rPr kumimoji="0" lang="en-GB" sz="700" b="0" i="0" u="none" strike="noStrike" kern="1200" cap="none" spc="50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</a:p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Any</a:t>
            </a:r>
            <a:r>
              <a:rPr kumimoji="0" lang="en-GB" sz="700" b="0" i="0" u="none" strike="noStrike" kern="1200" cap="none" spc="7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SGA</a:t>
            </a:r>
            <a:r>
              <a:rPr kumimoji="0" lang="en-GB" sz="700" b="0" i="0" u="none" strike="noStrike" kern="1200" cap="none" spc="7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oral</a:t>
            </a:r>
            <a:r>
              <a:rPr kumimoji="0" lang="en-GB" sz="700" b="0" i="0" u="none" strike="noStrike" kern="1200" cap="none" spc="75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-1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(n=2)</a:t>
            </a:r>
          </a:p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Any</a:t>
            </a:r>
            <a:r>
              <a:rPr kumimoji="0" lang="en-GB" sz="700" b="0" i="0" u="none" strike="noStrike" kern="1200" cap="none" spc="75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oral</a:t>
            </a:r>
            <a:r>
              <a:rPr kumimoji="0" lang="en-GB" sz="700" b="0" i="0" u="none" strike="noStrike" kern="1200" cap="none" spc="95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antipsychotic</a:t>
            </a:r>
            <a:r>
              <a:rPr kumimoji="0" lang="en-GB" sz="700" b="0" i="0" u="none" strike="noStrike" kern="1200" cap="none" spc="85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-2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(n=1)</a:t>
            </a:r>
          </a:p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Any</a:t>
            </a:r>
            <a:r>
              <a:rPr kumimoji="0" lang="en-GB" sz="700" b="0" i="0" u="none" strike="noStrike" kern="1200" cap="none" spc="65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SGA</a:t>
            </a:r>
            <a:r>
              <a:rPr kumimoji="0" lang="en-GB" sz="700" b="0" i="0" u="none" strike="noStrike" kern="1200" cap="none" spc="65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-1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(n=2)</a:t>
            </a:r>
            <a:r>
              <a:rPr kumimoji="0" lang="en-GB" sz="700" b="0" i="0" u="none" strike="noStrike" kern="1200" cap="none" spc="50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</a:p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Any</a:t>
            </a:r>
            <a:r>
              <a:rPr kumimoji="0" lang="en-GB" sz="700" b="0" i="0" u="none" strike="noStrike" kern="1200" cap="none" spc="75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SGA</a:t>
            </a:r>
            <a:r>
              <a:rPr kumimoji="0" lang="en-GB" sz="700" b="0" i="0" u="none" strike="noStrike" kern="1200" cap="none" spc="75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LAI</a:t>
            </a:r>
            <a:r>
              <a:rPr kumimoji="0" lang="en-GB" sz="700" b="0" i="0" u="none" strike="noStrike" kern="1200" cap="none" spc="8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-1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(n=1)</a:t>
            </a:r>
            <a:r>
              <a:rPr kumimoji="0" lang="en-GB" sz="700" b="0" i="0" u="none" strike="noStrike" kern="1200" cap="none" spc="50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</a:p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Any</a:t>
            </a:r>
            <a:r>
              <a:rPr kumimoji="0" lang="en-GB" sz="700" b="0" i="0" u="none" strike="noStrike" kern="1200" cap="none" spc="6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LAI</a:t>
            </a:r>
            <a:r>
              <a:rPr kumimoji="0" lang="en-GB" sz="700" b="0" i="0" u="none" strike="noStrike" kern="1200" cap="none" spc="65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-1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(n=1)</a:t>
            </a:r>
          </a:p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Any</a:t>
            </a:r>
            <a:r>
              <a:rPr kumimoji="0" lang="en-GB" sz="700" b="0" i="0" u="none" strike="noStrike" kern="1200" cap="none" spc="75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FGA</a:t>
            </a:r>
            <a:r>
              <a:rPr kumimoji="0" lang="en-GB" sz="700" b="0" i="0" u="none" strike="noStrike" kern="1200" cap="none" spc="75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LAI</a:t>
            </a:r>
            <a:r>
              <a:rPr kumimoji="0" lang="en-GB" sz="700" b="0" i="0" u="none" strike="noStrike" kern="1200" cap="none" spc="8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-1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(n=1)</a:t>
            </a:r>
          </a:p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Any</a:t>
            </a:r>
            <a:r>
              <a:rPr kumimoji="0" lang="en-GB" sz="700" b="0" i="0" u="none" strike="noStrike" kern="1200" cap="none" spc="11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antipsychotic</a:t>
            </a:r>
            <a:r>
              <a:rPr kumimoji="0" lang="en-GB" sz="700" b="0" i="0" u="none" strike="noStrike" kern="1200" cap="none" spc="11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-2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(n=3)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</p:txBody>
      </p:sp>
      <p:sp>
        <p:nvSpPr>
          <p:cNvPr id="68" name="object 11">
            <a:extLst>
              <a:ext uri="{FF2B5EF4-FFF2-40B4-BE49-F238E27FC236}">
                <a16:creationId xmlns:a16="http://schemas.microsoft.com/office/drawing/2014/main" id="{6CA7E102-E29F-95E6-8CC3-79B9FE485549}"/>
              </a:ext>
            </a:extLst>
          </p:cNvPr>
          <p:cNvSpPr txBox="1"/>
          <p:nvPr/>
        </p:nvSpPr>
        <p:spPr>
          <a:xfrm>
            <a:off x="6478575" y="4513711"/>
            <a:ext cx="801215" cy="1006109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0.50</a:t>
            </a:r>
            <a:r>
              <a:rPr kumimoji="0" lang="en-GB" sz="700" b="0" i="0" u="none" strike="noStrike" kern="1200" cap="none" spc="13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(0.29, </a:t>
            </a:r>
            <a:r>
              <a:rPr kumimoji="0" lang="en-GB" sz="7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0.86)</a:t>
            </a:r>
            <a:endParaRPr kumimoji="0" lang="en-GB" sz="700" b="0" i="0" u="none" strike="noStrike" kern="1200" cap="none" spc="-1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0.57</a:t>
            </a:r>
            <a:r>
              <a:rPr kumimoji="0" lang="en-GB" sz="700" b="0" i="0" u="none" strike="noStrike" kern="1200" cap="none" spc="15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(0.52, </a:t>
            </a:r>
            <a:r>
              <a:rPr kumimoji="0" lang="en-GB" sz="7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0.62)</a:t>
            </a:r>
            <a:endParaRPr kumimoji="0" lang="en-GB" sz="700" b="0" i="0" u="none" strike="noStrike" kern="1200" cap="none" spc="-1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0.62</a:t>
            </a:r>
            <a:r>
              <a:rPr kumimoji="0" lang="en-GB" sz="700" b="0" i="0" u="none" strike="noStrike" kern="1200" cap="none" spc="13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(0.59, </a:t>
            </a:r>
            <a:r>
              <a:rPr kumimoji="0" lang="en-GB" sz="7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0.66)</a:t>
            </a:r>
            <a:endParaRPr kumimoji="0" lang="en-GB" sz="700" b="0" i="0" u="none" strike="noStrike" kern="1200" cap="none" spc="-1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0.65</a:t>
            </a:r>
            <a:r>
              <a:rPr kumimoji="0" lang="en-GB" sz="700" b="0" i="0" u="none" strike="noStrike" kern="1200" cap="none" spc="13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(0.48, </a:t>
            </a:r>
            <a:r>
              <a:rPr kumimoji="0" lang="en-GB" sz="7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0.89)</a:t>
            </a:r>
            <a:endParaRPr kumimoji="0" lang="en-GB" sz="700" b="0" i="0" u="none" strike="noStrike" kern="1200" cap="none" spc="-1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0.66</a:t>
            </a:r>
            <a:r>
              <a:rPr kumimoji="0" lang="en-GB" sz="700" b="0" i="0" u="none" strike="noStrike" kern="1200" cap="none" spc="13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(0.52, </a:t>
            </a:r>
            <a:r>
              <a:rPr kumimoji="0" lang="en-GB" sz="7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0.84)</a:t>
            </a:r>
            <a:endParaRPr kumimoji="0" lang="en-GB" sz="700" b="0" i="0" u="none" strike="noStrike" kern="1200" cap="none" spc="-1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0.69</a:t>
            </a:r>
            <a:r>
              <a:rPr kumimoji="0" lang="en-GB" sz="700" b="0" i="0" u="none" strike="noStrike" kern="1200" cap="none" spc="13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(0.62, </a:t>
            </a:r>
            <a:r>
              <a:rPr kumimoji="0" lang="en-GB" sz="7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0.77)</a:t>
            </a:r>
            <a:endParaRPr kumimoji="0" lang="en-GB" sz="700" b="0" i="0" u="none" strike="noStrike" kern="1200" cap="none" spc="-1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0.70</a:t>
            </a:r>
            <a:r>
              <a:rPr kumimoji="0" lang="en-GB" sz="700" b="0" i="0" u="none" strike="noStrike" kern="1200" cap="none" spc="13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(0.62, </a:t>
            </a:r>
            <a:r>
              <a:rPr kumimoji="0" lang="en-GB" sz="7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0.78)</a:t>
            </a:r>
            <a:endParaRPr kumimoji="0" lang="en-GB" sz="700" b="0" i="0" u="none" strike="noStrike" kern="1200" cap="none" spc="-1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0.76</a:t>
            </a:r>
            <a:r>
              <a:rPr kumimoji="0" lang="en-GB" sz="700" b="0" i="0" u="none" strike="noStrike" kern="1200" cap="none" spc="13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(0.59, </a:t>
            </a:r>
            <a:r>
              <a:rPr kumimoji="0" lang="en-GB" sz="7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0.97)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</p:txBody>
      </p:sp>
      <p:sp>
        <p:nvSpPr>
          <p:cNvPr id="54" name="object 13">
            <a:extLst>
              <a:ext uri="{FF2B5EF4-FFF2-40B4-BE49-F238E27FC236}">
                <a16:creationId xmlns:a16="http://schemas.microsoft.com/office/drawing/2014/main" id="{6AA72D00-71A7-F051-2B73-CC460162CEB1}"/>
              </a:ext>
            </a:extLst>
          </p:cNvPr>
          <p:cNvSpPr txBox="1"/>
          <p:nvPr/>
        </p:nvSpPr>
        <p:spPr>
          <a:xfrm>
            <a:off x="5050435" y="3456171"/>
            <a:ext cx="1174635" cy="885691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Mortality</a:t>
            </a:r>
            <a:r>
              <a:rPr kumimoji="0" lang="en-GB" sz="700" b="1" i="0" u="none" strike="noStrike" kern="1200" cap="none" spc="95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from </a:t>
            </a:r>
            <a:r>
              <a:rPr kumimoji="0" lang="en-GB" sz="700" b="1" i="0" u="none" strike="noStrike" kern="1200" cap="none" spc="-1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suicide</a:t>
            </a:r>
          </a:p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Clozapine</a:t>
            </a:r>
            <a:r>
              <a:rPr kumimoji="0" lang="en-GB" sz="700" b="0" i="0" u="none" strike="noStrike" kern="1200" cap="none" spc="114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(n=2)</a:t>
            </a:r>
            <a:r>
              <a:rPr kumimoji="0" lang="en-GB" sz="700" b="0" i="0" u="none" strike="noStrike" kern="1200" cap="none" spc="50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</a:p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Any</a:t>
            </a:r>
            <a:r>
              <a:rPr kumimoji="0" lang="en-GB" sz="700" b="0" i="0" u="none" strike="noStrike" kern="1200" cap="none" spc="75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SGA</a:t>
            </a:r>
            <a:r>
              <a:rPr kumimoji="0" lang="en-GB" sz="700" b="0" i="0" u="none" strike="noStrike" kern="1200" cap="none" spc="75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LAI</a:t>
            </a:r>
            <a:r>
              <a:rPr kumimoji="0" lang="en-GB" sz="700" b="0" i="0" u="none" strike="noStrike" kern="1200" cap="none" spc="8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(n=1)</a:t>
            </a:r>
            <a:r>
              <a:rPr kumimoji="0" lang="en-GB" sz="700" b="0" i="0" u="none" strike="noStrike" kern="1200" cap="none" spc="50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</a:p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Any</a:t>
            </a:r>
            <a:r>
              <a:rPr kumimoji="0" lang="en-GB" sz="700" b="0" i="0" u="none" strike="noStrike" kern="1200" cap="none" spc="6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LAI</a:t>
            </a:r>
            <a:r>
              <a:rPr kumimoji="0" lang="en-GB" sz="700" b="0" i="0" u="none" strike="noStrike" kern="1200" cap="none" spc="65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(n=1)</a:t>
            </a:r>
          </a:p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Any</a:t>
            </a:r>
            <a:r>
              <a:rPr kumimoji="0" lang="en-GB" sz="700" b="0" i="0" u="none" strike="noStrike" kern="1200" cap="none" spc="7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SGA</a:t>
            </a:r>
            <a:r>
              <a:rPr kumimoji="0" lang="en-GB" sz="700" b="0" i="0" u="none" strike="noStrike" kern="1200" cap="none" spc="7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oral</a:t>
            </a:r>
            <a:r>
              <a:rPr kumimoji="0" lang="en-GB" sz="700" b="0" i="0" u="none" strike="noStrike" kern="1200" cap="none" spc="75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(n=2)</a:t>
            </a:r>
          </a:p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Any</a:t>
            </a:r>
            <a:r>
              <a:rPr kumimoji="0" lang="en-GB" sz="700" b="0" i="0" u="none" strike="noStrike" kern="1200" cap="none" spc="75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FGA</a:t>
            </a:r>
            <a:r>
              <a:rPr kumimoji="0" lang="en-GB" sz="700" b="0" i="0" u="none" strike="noStrike" kern="1200" cap="none" spc="75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LAI</a:t>
            </a:r>
            <a:r>
              <a:rPr kumimoji="0" lang="en-GB" sz="700" b="0" i="0" u="none" strike="noStrike" kern="1200" cap="none" spc="8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(n=1)</a:t>
            </a:r>
            <a:endParaRPr kumimoji="0" lang="en-GB" sz="700" b="0" i="0" u="none" strike="noStrike" kern="1200" cap="none" spc="500" normalizeH="0" baseline="0" noProof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Any</a:t>
            </a:r>
            <a:r>
              <a:rPr kumimoji="0" lang="en-GB" sz="700" b="0" i="0" u="none" strike="noStrike" kern="1200" cap="none" spc="65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SGA</a:t>
            </a:r>
            <a:r>
              <a:rPr kumimoji="0" lang="en-GB" sz="700" b="0" i="0" u="none" strike="noStrike" kern="1200" cap="none" spc="65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(n=2)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</p:txBody>
      </p:sp>
      <p:sp>
        <p:nvSpPr>
          <p:cNvPr id="67" name="object 10">
            <a:extLst>
              <a:ext uri="{FF2B5EF4-FFF2-40B4-BE49-F238E27FC236}">
                <a16:creationId xmlns:a16="http://schemas.microsoft.com/office/drawing/2014/main" id="{970D9052-FE27-6AE2-92A7-3D8DCF57BC50}"/>
              </a:ext>
            </a:extLst>
          </p:cNvPr>
          <p:cNvSpPr txBox="1"/>
          <p:nvPr/>
        </p:nvSpPr>
        <p:spPr>
          <a:xfrm>
            <a:off x="6478575" y="3572741"/>
            <a:ext cx="798816" cy="769121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0.22</a:t>
            </a:r>
            <a:r>
              <a:rPr kumimoji="0" lang="en-GB" sz="700" b="0" i="0" u="none" strike="noStrike" kern="1200" cap="none" spc="13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(0.16, </a:t>
            </a:r>
            <a:r>
              <a:rPr kumimoji="0" lang="en-GB" sz="7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0.30)</a:t>
            </a:r>
            <a:endParaRPr kumimoji="0" lang="en-GB" sz="700" b="0" i="0" u="none" strike="noStrike" kern="1200" cap="none" spc="-1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0.43</a:t>
            </a:r>
            <a:r>
              <a:rPr kumimoji="0" lang="en-GB" sz="700" b="0" i="0" u="none" strike="noStrike" kern="1200" cap="none" spc="13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(0.24, </a:t>
            </a:r>
            <a:r>
              <a:rPr kumimoji="0" lang="en-GB" sz="7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0.78)</a:t>
            </a:r>
            <a:endParaRPr kumimoji="0" lang="en-GB" sz="700" b="0" i="0" u="none" strike="noStrike" kern="1200" cap="none" spc="-1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0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.60</a:t>
            </a:r>
            <a:r>
              <a:rPr kumimoji="0" lang="en-GB" sz="700" b="0" i="0" u="none" strike="noStrike" kern="1200" cap="none" spc="13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(0.47, </a:t>
            </a:r>
            <a:r>
              <a:rPr kumimoji="0" lang="en-GB" sz="7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0.77)</a:t>
            </a:r>
            <a:endParaRPr kumimoji="0" lang="en-GB" sz="700" b="0" i="0" u="none" strike="noStrike" kern="1200" cap="none" spc="-1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0.64</a:t>
            </a:r>
            <a:r>
              <a:rPr kumimoji="0" lang="en-GB" sz="700" b="0" i="0" u="none" strike="noStrike" kern="1200" cap="none" spc="13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(0.54, </a:t>
            </a:r>
            <a:r>
              <a:rPr kumimoji="0" lang="en-GB" sz="7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0.74)</a:t>
            </a:r>
            <a:endParaRPr kumimoji="0" lang="en-GB" sz="700" b="0" i="0" u="none" strike="noStrike" kern="1200" cap="none" spc="-1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0.64</a:t>
            </a:r>
            <a:r>
              <a:rPr kumimoji="0" lang="en-GB" sz="700" b="0" i="0" u="none" strike="noStrike" kern="1200" cap="none" spc="13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(0.49, </a:t>
            </a:r>
            <a:r>
              <a:rPr kumimoji="0" lang="en-GB" sz="7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0.85)</a:t>
            </a:r>
          </a:p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0.68</a:t>
            </a:r>
            <a:r>
              <a:rPr kumimoji="0" lang="en-GB" sz="700" b="0" i="0" u="none" strike="noStrike" kern="1200" cap="none" spc="13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(0.56, </a:t>
            </a:r>
            <a:r>
              <a:rPr kumimoji="0" lang="en-GB" sz="7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0.82)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</p:txBody>
      </p:sp>
      <p:sp>
        <p:nvSpPr>
          <p:cNvPr id="53" name="object 12">
            <a:extLst>
              <a:ext uri="{FF2B5EF4-FFF2-40B4-BE49-F238E27FC236}">
                <a16:creationId xmlns:a16="http://schemas.microsoft.com/office/drawing/2014/main" id="{A18F8DE3-6773-02E1-7DF2-DCCE64D23C02}"/>
              </a:ext>
            </a:extLst>
          </p:cNvPr>
          <p:cNvSpPr txBox="1"/>
          <p:nvPr/>
        </p:nvSpPr>
        <p:spPr>
          <a:xfrm>
            <a:off x="5050435" y="2051419"/>
            <a:ext cx="1248200" cy="1241173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All-cause</a:t>
            </a:r>
            <a:r>
              <a:rPr kumimoji="0" lang="en-GB" sz="700" b="1" i="0" u="none" strike="noStrike" kern="1200" cap="none" spc="114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1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mortality</a:t>
            </a:r>
            <a:r>
              <a:rPr kumimoji="0" lang="en-GB" sz="700" b="1" i="0" u="none" strike="noStrike" kern="1200" cap="none" spc="-1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</a:p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Any</a:t>
            </a:r>
            <a:r>
              <a:rPr kumimoji="0" lang="en-GB" sz="700" b="0" i="0" u="none" strike="noStrike" kern="1200" cap="none" spc="75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SGA</a:t>
            </a:r>
            <a:r>
              <a:rPr kumimoji="0" lang="en-GB" sz="700" b="0" i="0" u="none" strike="noStrike" kern="1200" cap="none" spc="75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LAI</a:t>
            </a:r>
            <a:r>
              <a:rPr kumimoji="0" lang="en-GB" sz="700" b="0" i="0" u="none" strike="noStrike" kern="1200" cap="none" spc="8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(n=3)</a:t>
            </a:r>
            <a:endParaRPr kumimoji="0" lang="en-GB" sz="700" b="0" i="0" u="none" strike="noStrike" kern="1200" cap="none" spc="-1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Clozapine</a:t>
            </a:r>
            <a:r>
              <a:rPr kumimoji="0" lang="en-GB" sz="700" b="0" i="0" u="none" strike="noStrike" kern="1200" cap="none" spc="114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(n=3)</a:t>
            </a:r>
            <a:r>
              <a:rPr kumimoji="0" lang="en-GB" sz="700" b="0" i="0" u="none" strike="noStrike" kern="1200" cap="none" spc="50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</a:p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Any</a:t>
            </a:r>
            <a:r>
              <a:rPr kumimoji="0" lang="en-GB" sz="700" b="0" i="0" u="none" strike="noStrike" kern="1200" cap="none" spc="6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LAI</a:t>
            </a:r>
            <a:r>
              <a:rPr kumimoji="0" lang="en-GB" sz="700" b="0" i="0" u="none" strike="noStrike" kern="1200" cap="none" spc="65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(n=2)</a:t>
            </a:r>
            <a:endParaRPr kumimoji="0" lang="en-GB" sz="700" b="0" i="0" u="none" strike="noStrike" kern="1200" cap="none" spc="-1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Any</a:t>
            </a:r>
            <a:r>
              <a:rPr kumimoji="0" lang="en-GB" sz="700" b="0" i="0" u="none" strike="noStrike" kern="1200" cap="none" spc="7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SGA</a:t>
            </a:r>
            <a:r>
              <a:rPr kumimoji="0" lang="en-GB" sz="700" b="0" i="0" u="none" strike="noStrike" kern="1200" cap="none" spc="7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oral</a:t>
            </a:r>
            <a:r>
              <a:rPr kumimoji="0" lang="en-GB" sz="700" b="0" i="0" u="none" strike="noStrike" kern="1200" cap="none" spc="75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(n=4)</a:t>
            </a:r>
            <a:r>
              <a:rPr kumimoji="0" lang="en-GB" sz="700" b="0" i="0" u="none" strike="noStrike" kern="1200" cap="none" spc="50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</a:p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Any</a:t>
            </a:r>
            <a:r>
              <a:rPr kumimoji="0" lang="en-GB" sz="700" b="0" i="0" u="none" strike="noStrike" kern="1200" cap="none" spc="75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FGA</a:t>
            </a:r>
            <a:r>
              <a:rPr kumimoji="0" lang="en-GB" sz="700" b="0" i="0" u="none" strike="noStrike" kern="1200" cap="none" spc="75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LAI</a:t>
            </a:r>
            <a:r>
              <a:rPr kumimoji="0" lang="en-GB" sz="700" b="0" i="0" u="none" strike="noStrike" kern="1200" cap="none" spc="8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(n=3)</a:t>
            </a:r>
            <a:r>
              <a:rPr kumimoji="0" lang="en-GB" sz="700" b="0" i="0" u="none" strike="noStrike" kern="1200" cap="none" spc="50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</a:p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Any</a:t>
            </a:r>
            <a:r>
              <a:rPr kumimoji="0" lang="en-GB" sz="700" b="0" i="0" u="none" strike="noStrike" kern="1200" cap="none" spc="65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SGA</a:t>
            </a:r>
            <a:r>
              <a:rPr kumimoji="0" lang="en-GB" sz="700" b="0" i="0" u="none" strike="noStrike" kern="1200" cap="none" spc="65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(n=4)</a:t>
            </a:r>
            <a:endParaRPr kumimoji="0" lang="en-GB" sz="700" b="0" i="0" u="none" strike="noStrike" kern="1200" cap="none" spc="-1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Any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oral</a:t>
            </a:r>
            <a:r>
              <a:rPr kumimoji="0" lang="en-GB" sz="700" b="0" i="0" u="none" strike="noStrike" kern="1200" cap="none" spc="55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(n=4)</a:t>
            </a:r>
          </a:p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Any</a:t>
            </a:r>
            <a:r>
              <a:rPr kumimoji="0" lang="en-GB" sz="700" b="0" i="0" u="none" strike="noStrike" kern="1200" cap="none" spc="114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antipsychotic</a:t>
            </a:r>
            <a:r>
              <a:rPr kumimoji="0" lang="en-GB" sz="700" b="0" i="0" u="none" strike="noStrike" kern="1200" cap="none" spc="114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(n=11)</a:t>
            </a:r>
          </a:p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Any</a:t>
            </a:r>
            <a:r>
              <a:rPr kumimoji="0" lang="en-GB" sz="700" b="0" i="0" u="none" strike="noStrike" kern="1200" cap="none" spc="65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FGA</a:t>
            </a:r>
            <a:r>
              <a:rPr kumimoji="0" lang="en-GB" sz="700" b="0" i="0" u="none" strike="noStrike" kern="1200" cap="none" spc="65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</a:t>
            </a:r>
            <a:r>
              <a:rPr kumimoji="0" lang="en-GB" sz="700" b="0" i="0" u="none" strike="noStrike" kern="1200" cap="none" spc="-1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(n=5)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</p:txBody>
      </p:sp>
      <p:sp>
        <p:nvSpPr>
          <p:cNvPr id="66" name="object 9">
            <a:extLst>
              <a:ext uri="{FF2B5EF4-FFF2-40B4-BE49-F238E27FC236}">
                <a16:creationId xmlns:a16="http://schemas.microsoft.com/office/drawing/2014/main" id="{3DD7B9AC-359B-E551-E14F-0F891C91F649}"/>
              </a:ext>
            </a:extLst>
          </p:cNvPr>
          <p:cNvSpPr txBox="1"/>
          <p:nvPr/>
        </p:nvSpPr>
        <p:spPr>
          <a:xfrm>
            <a:off x="6478575" y="2167348"/>
            <a:ext cx="800415" cy="1125244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0.39 (0.27, 0.56)</a:t>
            </a:r>
          </a:p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0.43 (0.34, 0.55)</a:t>
            </a:r>
          </a:p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0.47 (0.39, 0.58)</a:t>
            </a:r>
          </a:p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0.47 (0.45, 0.50)</a:t>
            </a:r>
          </a:p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0.50 (0.43, 0.57)</a:t>
            </a:r>
          </a:p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0.53 (0.44, 0.63)</a:t>
            </a:r>
          </a:p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0.64 (0.51, 0.80)</a:t>
            </a:r>
          </a:p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0.71 (0.59, 0.84)</a:t>
            </a:r>
          </a:p>
          <a:p>
            <a:pPr marL="1270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0.73 (0.55, 0.97)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205C926-ABF8-6763-F8D3-5DB102C0DB56}"/>
              </a:ext>
            </a:extLst>
          </p:cNvPr>
          <p:cNvCxnSpPr>
            <a:cxnSpLocks/>
          </p:cNvCxnSpPr>
          <p:nvPr/>
        </p:nvCxnSpPr>
        <p:spPr>
          <a:xfrm>
            <a:off x="7417156" y="5563078"/>
            <a:ext cx="423350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27569707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4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9050">
          <a:solidFill>
            <a:schemeClr val="accent5"/>
          </a:solidFill>
          <a:headEnd type="triangle"/>
          <a:tailEnd type="triangle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4"/>
          </a:solidFill>
          <a:prstDash val="dash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rgbClr val="FF0000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Props1.xml><?xml version="1.0" encoding="utf-8"?>
<ds:datastoreItem xmlns:ds="http://schemas.openxmlformats.org/officeDocument/2006/customXml" ds:itemID="{BBD39940-7EB5-43CC-8DC6-FBBAD45474F6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9AE9F05-DA2D-4B16-9965-37043D7D9979}">
  <ds:schemaRefs>
    <ds:schemaRef ds:uri="08562aa6-c0ad-4fb9-8a82-15409d3a28b4"/>
    <ds:schemaRef ds:uri="28627d7c-4416-4bc1-86cf-ca6c3a42a8f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881</Words>
  <Application>Microsoft Office PowerPoint</Application>
  <PresentationFormat>Widescreen</PresentationFormat>
  <Paragraphs>80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The antipsychotic paradox and mortality risk in schizophrenia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24</cp:revision>
  <dcterms:created xsi:type="dcterms:W3CDTF">2026-02-02T13:01:55Z</dcterms:created>
  <dcterms:modified xsi:type="dcterms:W3CDTF">2026-06-17T12:39:58Z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  <property fmtid="{D5CDD505-2E9C-101B-9397-08002B2CF9AE}" pid="4" name="ArticulateGUID">
    <vt:lpwstr>5E388557-2AE2-428E-AA6E-C72C8BEFBDF4</vt:lpwstr>
  </property>
  <property fmtid="{D5CDD505-2E9C-101B-9397-08002B2CF9AE}" pid="5" name="ArticulatePath">
    <vt:lpwstr>https://primemedica.sharepoint.com/sites/LundbeckFoundation/Shared Documents/General/Lundbeck Foundation/SCZ theme deck updates/2_Epidemiology-Burden/D2 (studio)/SCZ_Epidemiology &amp; Burden_D0.2 13Apr26_v1</vt:lpwstr>
  </property>
</Properties>
</file>