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1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targeted literature review aimed to summarize the different costs/cost drivers associated with schizophrenia in 10 countries, including all cost types and stakeholder perspectives, and to identify disease aspects associated with the greatest costs,</a:t>
            </a:r>
            <a:r>
              <a:rPr lang="en-GB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 shown in the figure</a:t>
            </a:r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endParaRPr lang="en-US" sz="10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Kotzeva A, Mittal D, Desai S, et al. Socioeconomic burden of schizophrenia: a targeted literature review of types of costs and associated drivers across 10 countries. J Med Econ 2023; 26: 70–83.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15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A9F7A-3C4B-EEDA-188B-0BA19253F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1084F56-04C7-B5A1-0CA6-DB8A4454104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4482B51A-C1EE-22E4-D666-F5D584521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Direct and indirect costs associated with schizophrenia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DF3DA0-DA83-D3DE-5D90-4189E3E651D4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/>
          <a:lstStyle/>
          <a:p>
            <a:r>
              <a:rPr lang="en-GB" noProof="0"/>
              <a:t>A broad spectrum of cost drivers contributes to the overall economic burden of schizophrenia</a:t>
            </a:r>
          </a:p>
          <a:p>
            <a:r>
              <a:rPr lang="en-GB" noProof="0"/>
              <a:t>The </a:t>
            </a:r>
            <a:r>
              <a:rPr lang="en-GB" b="1" noProof="0"/>
              <a:t>costs of schizophrenia </a:t>
            </a:r>
            <a:r>
              <a:rPr lang="en-GB" noProof="0"/>
              <a:t>can be evaluated from the perspective of the </a:t>
            </a:r>
            <a:r>
              <a:rPr lang="en-GB" b="1" noProof="0"/>
              <a:t>healthcare system</a:t>
            </a:r>
            <a:r>
              <a:rPr lang="en-GB" noProof="0"/>
              <a:t>, </a:t>
            </a:r>
            <a:r>
              <a:rPr lang="en-GB" b="1" noProof="0"/>
              <a:t>patients</a:t>
            </a:r>
            <a:r>
              <a:rPr lang="en-GB" noProof="0"/>
              <a:t> (including caregivers and family members), or </a:t>
            </a:r>
            <a:r>
              <a:rPr lang="en-GB" b="1" noProof="0"/>
              <a:t>society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C827A7E-B8CE-B0AA-C5B4-FFEAAB4254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noProof="0"/>
          </a:p>
          <a:p>
            <a:r>
              <a:rPr lang="en-GB" noProof="0"/>
              <a:t>HC=healthcare; HCP=healthcare professional</a:t>
            </a:r>
          </a:p>
          <a:p>
            <a:r>
              <a:rPr lang="en-GB" noProof="0"/>
              <a:t>Kotzeva et al. J Med Econ 2023;26:70–83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A82F34F-7BA8-6D30-D6F6-1B865918B1BA}"/>
              </a:ext>
            </a:extLst>
          </p:cNvPr>
          <p:cNvSpPr txBox="1"/>
          <p:nvPr/>
        </p:nvSpPr>
        <p:spPr>
          <a:xfrm>
            <a:off x="4886475" y="1333676"/>
            <a:ext cx="557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Characterization of the economic burden of schizophrenia</a:t>
            </a:r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C4AE08FF-A0FA-5CC2-AC28-4DDC314EA037}"/>
              </a:ext>
            </a:extLst>
          </p:cNvPr>
          <p:cNvCxnSpPr/>
          <p:nvPr/>
        </p:nvCxnSpPr>
        <p:spPr>
          <a:xfrm>
            <a:off x="5092650" y="1797641"/>
            <a:ext cx="548787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904793DD-3416-4A38-7C22-FBB954EDACCF}"/>
              </a:ext>
            </a:extLst>
          </p:cNvPr>
          <p:cNvCxnSpPr>
            <a:endCxn id="187" idx="0"/>
          </p:cNvCxnSpPr>
          <p:nvPr/>
        </p:nvCxnSpPr>
        <p:spPr>
          <a:xfrm>
            <a:off x="5092650" y="1797641"/>
            <a:ext cx="0" cy="208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5FFBEAA1-172B-0F91-59D8-BD55E78B6A7F}"/>
              </a:ext>
            </a:extLst>
          </p:cNvPr>
          <p:cNvCxnSpPr/>
          <p:nvPr/>
        </p:nvCxnSpPr>
        <p:spPr>
          <a:xfrm>
            <a:off x="10584427" y="1797641"/>
            <a:ext cx="0" cy="208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92340080-3820-BC26-D4A7-6B79A2CC837E}"/>
              </a:ext>
            </a:extLst>
          </p:cNvPr>
          <p:cNvCxnSpPr/>
          <p:nvPr/>
        </p:nvCxnSpPr>
        <p:spPr>
          <a:xfrm>
            <a:off x="4146961" y="2260084"/>
            <a:ext cx="11033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4857B50E-D48C-DEE9-7748-95EB919FFBE8}"/>
              </a:ext>
            </a:extLst>
          </p:cNvPr>
          <p:cNvCxnSpPr/>
          <p:nvPr/>
        </p:nvCxnSpPr>
        <p:spPr>
          <a:xfrm>
            <a:off x="4148932" y="2260761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145B69FD-28CF-361C-FC9D-34504898B71F}"/>
              </a:ext>
            </a:extLst>
          </p:cNvPr>
          <p:cNvCxnSpPr/>
          <p:nvPr/>
        </p:nvCxnSpPr>
        <p:spPr>
          <a:xfrm>
            <a:off x="5247347" y="2260761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F4B1BF02-9EE2-7E57-3151-D37D1D9DCAC6}"/>
              </a:ext>
            </a:extLst>
          </p:cNvPr>
          <p:cNvCxnSpPr>
            <a:cxnSpLocks/>
          </p:cNvCxnSpPr>
          <p:nvPr/>
        </p:nvCxnSpPr>
        <p:spPr>
          <a:xfrm>
            <a:off x="6581739" y="2260084"/>
            <a:ext cx="291320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id="{2CC9DD69-DBA5-246F-FF06-C38F09322D38}"/>
              </a:ext>
            </a:extLst>
          </p:cNvPr>
          <p:cNvCxnSpPr/>
          <p:nvPr/>
        </p:nvCxnSpPr>
        <p:spPr>
          <a:xfrm>
            <a:off x="6583709" y="2260761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98CEB807-459A-F67F-2FE7-8081742AB22B}"/>
              </a:ext>
            </a:extLst>
          </p:cNvPr>
          <p:cNvCxnSpPr/>
          <p:nvPr/>
        </p:nvCxnSpPr>
        <p:spPr>
          <a:xfrm>
            <a:off x="9494941" y="2260761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AD2D77B2-3218-0F87-2CCE-57BC06ACBA24}"/>
              </a:ext>
            </a:extLst>
          </p:cNvPr>
          <p:cNvCxnSpPr>
            <a:cxnSpLocks/>
            <a:stCxn id="191" idx="2"/>
          </p:cNvCxnSpPr>
          <p:nvPr/>
        </p:nvCxnSpPr>
        <p:spPr>
          <a:xfrm flipH="1">
            <a:off x="7929649" y="1902196"/>
            <a:ext cx="32" cy="357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486AE9D5-AACC-1695-9C95-F97249210DAE}"/>
              </a:ext>
            </a:extLst>
          </p:cNvPr>
          <p:cNvCxnSpPr>
            <a:cxnSpLocks/>
          </p:cNvCxnSpPr>
          <p:nvPr/>
        </p:nvCxnSpPr>
        <p:spPr>
          <a:xfrm>
            <a:off x="10085603" y="2215165"/>
            <a:ext cx="0" cy="40776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9119FDB6-E8A3-56FF-1884-6371CE93DC12}"/>
              </a:ext>
            </a:extLst>
          </p:cNvPr>
          <p:cNvCxnSpPr>
            <a:cxnSpLocks/>
            <a:endCxn id="193" idx="1"/>
          </p:cNvCxnSpPr>
          <p:nvPr/>
        </p:nvCxnSpPr>
        <p:spPr>
          <a:xfrm>
            <a:off x="10085603" y="2607667"/>
            <a:ext cx="24794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44705130-0AAE-549A-0D6B-79EEE5F92B9F}"/>
              </a:ext>
            </a:extLst>
          </p:cNvPr>
          <p:cNvCxnSpPr>
            <a:cxnSpLocks/>
            <a:endCxn id="192" idx="1"/>
          </p:cNvCxnSpPr>
          <p:nvPr/>
        </p:nvCxnSpPr>
        <p:spPr>
          <a:xfrm>
            <a:off x="10076738" y="2421027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10BE77EC-6C60-B5BE-0783-C79DFAE3287D}"/>
              </a:ext>
            </a:extLst>
          </p:cNvPr>
          <p:cNvCxnSpPr>
            <a:cxnSpLocks/>
          </p:cNvCxnSpPr>
          <p:nvPr/>
        </p:nvCxnSpPr>
        <p:spPr>
          <a:xfrm>
            <a:off x="4888926" y="2472178"/>
            <a:ext cx="141" cy="2028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E49A0233-3BF4-EF4C-D0EC-8DD6C611A6AA}"/>
              </a:ext>
            </a:extLst>
          </p:cNvPr>
          <p:cNvCxnSpPr>
            <a:cxnSpLocks/>
          </p:cNvCxnSpPr>
          <p:nvPr/>
        </p:nvCxnSpPr>
        <p:spPr>
          <a:xfrm>
            <a:off x="3799456" y="2472178"/>
            <a:ext cx="0" cy="1991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DFF470CC-6110-5C01-5B34-D6C867E40966}"/>
              </a:ext>
            </a:extLst>
          </p:cNvPr>
          <p:cNvCxnSpPr>
            <a:cxnSpLocks/>
          </p:cNvCxnSpPr>
          <p:nvPr/>
        </p:nvCxnSpPr>
        <p:spPr>
          <a:xfrm>
            <a:off x="6999774" y="2945039"/>
            <a:ext cx="0" cy="149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6D9B6258-24DE-8D59-F28E-3D5DB929819D}"/>
              </a:ext>
            </a:extLst>
          </p:cNvPr>
          <p:cNvCxnSpPr>
            <a:cxnSpLocks/>
          </p:cNvCxnSpPr>
          <p:nvPr/>
        </p:nvCxnSpPr>
        <p:spPr>
          <a:xfrm>
            <a:off x="8323783" y="2945039"/>
            <a:ext cx="0" cy="1499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D8343363-E483-9A9E-A752-6ECFED022CAD}"/>
              </a:ext>
            </a:extLst>
          </p:cNvPr>
          <p:cNvCxnSpPr>
            <a:cxnSpLocks/>
          </p:cNvCxnSpPr>
          <p:nvPr/>
        </p:nvCxnSpPr>
        <p:spPr>
          <a:xfrm>
            <a:off x="9483208" y="2564804"/>
            <a:ext cx="0" cy="82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36AD7A3D-8E3F-618E-36CB-F9B99D4EC89B}"/>
              </a:ext>
            </a:extLst>
          </p:cNvPr>
          <p:cNvCxnSpPr>
            <a:cxnSpLocks/>
          </p:cNvCxnSpPr>
          <p:nvPr/>
        </p:nvCxnSpPr>
        <p:spPr>
          <a:xfrm>
            <a:off x="6591341" y="2260084"/>
            <a:ext cx="29036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03EA3750-ADC8-93B2-284A-E577CAE1B863}"/>
              </a:ext>
            </a:extLst>
          </p:cNvPr>
          <p:cNvCxnSpPr/>
          <p:nvPr/>
        </p:nvCxnSpPr>
        <p:spPr>
          <a:xfrm>
            <a:off x="6593312" y="2260761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DE2206BF-AA10-E0C6-B5F5-D13DF545CEC2}"/>
              </a:ext>
            </a:extLst>
          </p:cNvPr>
          <p:cNvCxnSpPr>
            <a:cxnSpLocks/>
          </p:cNvCxnSpPr>
          <p:nvPr/>
        </p:nvCxnSpPr>
        <p:spPr>
          <a:xfrm>
            <a:off x="6451141" y="2599529"/>
            <a:ext cx="78911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7C611869-5459-5B47-B13E-522A60C49BFB}"/>
              </a:ext>
            </a:extLst>
          </p:cNvPr>
          <p:cNvCxnSpPr/>
          <p:nvPr/>
        </p:nvCxnSpPr>
        <p:spPr>
          <a:xfrm>
            <a:off x="6581739" y="2568769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617A35FC-E336-7DB8-DA77-B03E7EED7F23}"/>
              </a:ext>
            </a:extLst>
          </p:cNvPr>
          <p:cNvCxnSpPr>
            <a:cxnSpLocks/>
            <a:endCxn id="198" idx="0"/>
          </p:cNvCxnSpPr>
          <p:nvPr/>
        </p:nvCxnSpPr>
        <p:spPr>
          <a:xfrm>
            <a:off x="6451141" y="2599529"/>
            <a:ext cx="1" cy="810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1FD1828D-1DD4-E084-4126-87125D8FB923}"/>
              </a:ext>
            </a:extLst>
          </p:cNvPr>
          <p:cNvCxnSpPr>
            <a:cxnSpLocks/>
          </p:cNvCxnSpPr>
          <p:nvPr/>
        </p:nvCxnSpPr>
        <p:spPr>
          <a:xfrm>
            <a:off x="7243182" y="2599529"/>
            <a:ext cx="0" cy="810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B90CDA24-2C78-F7A5-BB62-C1D6E94D455D}"/>
              </a:ext>
            </a:extLst>
          </p:cNvPr>
          <p:cNvCxnSpPr>
            <a:cxnSpLocks/>
          </p:cNvCxnSpPr>
          <p:nvPr/>
        </p:nvCxnSpPr>
        <p:spPr>
          <a:xfrm>
            <a:off x="8075023" y="2599529"/>
            <a:ext cx="78911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84993504-E387-50FC-3547-267340606A8C}"/>
              </a:ext>
            </a:extLst>
          </p:cNvPr>
          <p:cNvCxnSpPr/>
          <p:nvPr/>
        </p:nvCxnSpPr>
        <p:spPr>
          <a:xfrm>
            <a:off x="8205620" y="2568769"/>
            <a:ext cx="0" cy="6152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C21716FD-9255-80EE-01B3-0B727986D101}"/>
              </a:ext>
            </a:extLst>
          </p:cNvPr>
          <p:cNvCxnSpPr>
            <a:cxnSpLocks/>
          </p:cNvCxnSpPr>
          <p:nvPr/>
        </p:nvCxnSpPr>
        <p:spPr>
          <a:xfrm>
            <a:off x="8075023" y="2599529"/>
            <a:ext cx="0" cy="810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C5789C8C-0FB4-252A-C687-EC87D5863280}"/>
              </a:ext>
            </a:extLst>
          </p:cNvPr>
          <p:cNvCxnSpPr>
            <a:cxnSpLocks/>
          </p:cNvCxnSpPr>
          <p:nvPr/>
        </p:nvCxnSpPr>
        <p:spPr>
          <a:xfrm>
            <a:off x="8867064" y="2599529"/>
            <a:ext cx="0" cy="810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EA715B17-313A-0042-E962-A2166AE6396E}"/>
              </a:ext>
            </a:extLst>
          </p:cNvPr>
          <p:cNvCxnSpPr>
            <a:cxnSpLocks/>
          </p:cNvCxnSpPr>
          <p:nvPr/>
        </p:nvCxnSpPr>
        <p:spPr>
          <a:xfrm>
            <a:off x="6999774" y="3086301"/>
            <a:ext cx="13240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A1F2CCEC-4922-9B0D-CF92-EDDC479324DD}"/>
              </a:ext>
            </a:extLst>
          </p:cNvPr>
          <p:cNvCxnSpPr>
            <a:cxnSpLocks/>
          </p:cNvCxnSpPr>
          <p:nvPr/>
        </p:nvCxnSpPr>
        <p:spPr>
          <a:xfrm>
            <a:off x="6999774" y="3383134"/>
            <a:ext cx="13240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448100E8-720C-D15E-7D07-FAF5BB853245}"/>
              </a:ext>
            </a:extLst>
          </p:cNvPr>
          <p:cNvCxnSpPr>
            <a:cxnSpLocks/>
          </p:cNvCxnSpPr>
          <p:nvPr/>
        </p:nvCxnSpPr>
        <p:spPr>
          <a:xfrm>
            <a:off x="6999774" y="3712087"/>
            <a:ext cx="13240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10CDC3A0-7173-BF9A-224D-8BEA857F2D18}"/>
              </a:ext>
            </a:extLst>
          </p:cNvPr>
          <p:cNvCxnSpPr>
            <a:cxnSpLocks/>
          </p:cNvCxnSpPr>
          <p:nvPr/>
        </p:nvCxnSpPr>
        <p:spPr>
          <a:xfrm>
            <a:off x="6999774" y="4075244"/>
            <a:ext cx="13240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EE0F2629-5500-1CD8-3332-801465278C85}"/>
              </a:ext>
            </a:extLst>
          </p:cNvPr>
          <p:cNvCxnSpPr>
            <a:cxnSpLocks/>
          </p:cNvCxnSpPr>
          <p:nvPr/>
        </p:nvCxnSpPr>
        <p:spPr>
          <a:xfrm>
            <a:off x="6999774" y="4444166"/>
            <a:ext cx="132400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E7F2A521-C9EF-7C28-7CAE-A83373829BE4}"/>
              </a:ext>
            </a:extLst>
          </p:cNvPr>
          <p:cNvCxnSpPr>
            <a:cxnSpLocks/>
          </p:cNvCxnSpPr>
          <p:nvPr/>
        </p:nvCxnSpPr>
        <p:spPr>
          <a:xfrm>
            <a:off x="9478479" y="2834598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6C07CD92-8A6C-1E24-DC20-99526BC65814}"/>
              </a:ext>
            </a:extLst>
          </p:cNvPr>
          <p:cNvCxnSpPr>
            <a:cxnSpLocks/>
          </p:cNvCxnSpPr>
          <p:nvPr/>
        </p:nvCxnSpPr>
        <p:spPr>
          <a:xfrm>
            <a:off x="9478479" y="3140156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292C088C-4031-30BD-DE66-17A2EA573816}"/>
              </a:ext>
            </a:extLst>
          </p:cNvPr>
          <p:cNvCxnSpPr>
            <a:cxnSpLocks/>
          </p:cNvCxnSpPr>
          <p:nvPr/>
        </p:nvCxnSpPr>
        <p:spPr>
          <a:xfrm>
            <a:off x="9478479" y="3384002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6F8DAB37-28A4-1160-CBE6-924F029E55EB}"/>
              </a:ext>
            </a:extLst>
          </p:cNvPr>
          <p:cNvCxnSpPr>
            <a:cxnSpLocks/>
          </p:cNvCxnSpPr>
          <p:nvPr/>
        </p:nvCxnSpPr>
        <p:spPr>
          <a:xfrm>
            <a:off x="4889068" y="2593018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92864181-83B6-3940-48EF-998D913CF85B}"/>
              </a:ext>
            </a:extLst>
          </p:cNvPr>
          <p:cNvCxnSpPr>
            <a:cxnSpLocks/>
          </p:cNvCxnSpPr>
          <p:nvPr/>
        </p:nvCxnSpPr>
        <p:spPr>
          <a:xfrm>
            <a:off x="4889068" y="2892520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63B7D66A-E4C5-BBA5-C2CE-C32EE383A362}"/>
              </a:ext>
            </a:extLst>
          </p:cNvPr>
          <p:cNvCxnSpPr>
            <a:cxnSpLocks/>
          </p:cNvCxnSpPr>
          <p:nvPr/>
        </p:nvCxnSpPr>
        <p:spPr>
          <a:xfrm>
            <a:off x="4889068" y="3222407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38D3185-C7ED-DA18-A025-50FBE789D597}"/>
              </a:ext>
            </a:extLst>
          </p:cNvPr>
          <p:cNvCxnSpPr>
            <a:cxnSpLocks/>
          </p:cNvCxnSpPr>
          <p:nvPr/>
        </p:nvCxnSpPr>
        <p:spPr>
          <a:xfrm>
            <a:off x="4889068" y="3527684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FF8DC8F0-4AC1-F796-DC71-11C551DC16A4}"/>
              </a:ext>
            </a:extLst>
          </p:cNvPr>
          <p:cNvCxnSpPr>
            <a:cxnSpLocks/>
          </p:cNvCxnSpPr>
          <p:nvPr/>
        </p:nvCxnSpPr>
        <p:spPr>
          <a:xfrm>
            <a:off x="4889068" y="3858467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94041CEC-2D31-B9CA-3611-AEDD6040920B}"/>
              </a:ext>
            </a:extLst>
          </p:cNvPr>
          <p:cNvCxnSpPr>
            <a:cxnSpLocks/>
          </p:cNvCxnSpPr>
          <p:nvPr/>
        </p:nvCxnSpPr>
        <p:spPr>
          <a:xfrm>
            <a:off x="4889068" y="4177502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5E79C184-9FEB-9785-C3F7-416D25D2EE7D}"/>
              </a:ext>
            </a:extLst>
          </p:cNvPr>
          <p:cNvCxnSpPr>
            <a:cxnSpLocks/>
          </p:cNvCxnSpPr>
          <p:nvPr/>
        </p:nvCxnSpPr>
        <p:spPr>
          <a:xfrm>
            <a:off x="4889068" y="4501161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4A788524-916E-C694-1777-EB539BAF661E}"/>
              </a:ext>
            </a:extLst>
          </p:cNvPr>
          <p:cNvCxnSpPr>
            <a:cxnSpLocks/>
          </p:cNvCxnSpPr>
          <p:nvPr/>
        </p:nvCxnSpPr>
        <p:spPr>
          <a:xfrm>
            <a:off x="3799456" y="2612551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B9E8BCAC-AE6F-AD3B-BE3E-6FA69C2B5425}"/>
              </a:ext>
            </a:extLst>
          </p:cNvPr>
          <p:cNvCxnSpPr>
            <a:cxnSpLocks/>
          </p:cNvCxnSpPr>
          <p:nvPr/>
        </p:nvCxnSpPr>
        <p:spPr>
          <a:xfrm>
            <a:off x="3799456" y="2920475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AA29C4F9-ACC7-5EE2-BA40-7CDB39E9A5D0}"/>
              </a:ext>
            </a:extLst>
          </p:cNvPr>
          <p:cNvCxnSpPr>
            <a:cxnSpLocks/>
          </p:cNvCxnSpPr>
          <p:nvPr/>
        </p:nvCxnSpPr>
        <p:spPr>
          <a:xfrm>
            <a:off x="3799456" y="3223156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705DF731-420D-4891-855B-818164D1BC7A}"/>
              </a:ext>
            </a:extLst>
          </p:cNvPr>
          <p:cNvCxnSpPr>
            <a:cxnSpLocks/>
          </p:cNvCxnSpPr>
          <p:nvPr/>
        </p:nvCxnSpPr>
        <p:spPr>
          <a:xfrm>
            <a:off x="3799456" y="3535680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63416A10-2BC0-B091-79A7-A9E737341654}"/>
              </a:ext>
            </a:extLst>
          </p:cNvPr>
          <p:cNvCxnSpPr>
            <a:cxnSpLocks/>
          </p:cNvCxnSpPr>
          <p:nvPr/>
        </p:nvCxnSpPr>
        <p:spPr>
          <a:xfrm>
            <a:off x="3799456" y="3843674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F6C0F0FC-9572-48CB-2730-7ED7BDE0ABC1}"/>
              </a:ext>
            </a:extLst>
          </p:cNvPr>
          <p:cNvCxnSpPr>
            <a:cxnSpLocks/>
          </p:cNvCxnSpPr>
          <p:nvPr/>
        </p:nvCxnSpPr>
        <p:spPr>
          <a:xfrm>
            <a:off x="3799456" y="4147054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4100FEEE-41DC-904A-3C65-178177AABB94}"/>
              </a:ext>
            </a:extLst>
          </p:cNvPr>
          <p:cNvCxnSpPr>
            <a:cxnSpLocks/>
          </p:cNvCxnSpPr>
          <p:nvPr/>
        </p:nvCxnSpPr>
        <p:spPr>
          <a:xfrm>
            <a:off x="3799456" y="4463699"/>
            <a:ext cx="25681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bject 56"/>
          <p:cNvSpPr txBox="1"/>
          <p:nvPr/>
        </p:nvSpPr>
        <p:spPr>
          <a:xfrm>
            <a:off x="3448049" y="4622001"/>
            <a:ext cx="1440147" cy="65492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415">
              <a:lnSpc>
                <a:spcPct val="125000"/>
              </a:lnSpc>
              <a:spcBef>
                <a:spcPts val="125"/>
              </a:spcBef>
            </a:pPr>
            <a:r>
              <a:rPr lang="en-GB" sz="800" noProof="0">
                <a:solidFill>
                  <a:schemeClr val="tx2"/>
                </a:solidFill>
                <a:latin typeface="+mj-lt"/>
                <a:cs typeface="Times New Roman"/>
              </a:rPr>
              <a:t>Stakeholder</a:t>
            </a:r>
            <a:r>
              <a:rPr lang="en-GB" sz="800" spc="55" noProof="0">
                <a:solidFill>
                  <a:schemeClr val="tx2"/>
                </a:solidFill>
                <a:latin typeface="+mj-lt"/>
                <a:cs typeface="Times New Roman"/>
              </a:rPr>
              <a:t> </a:t>
            </a:r>
            <a:r>
              <a:rPr lang="en-GB" sz="800" spc="-10" noProof="0">
                <a:solidFill>
                  <a:schemeClr val="tx2"/>
                </a:solidFill>
                <a:latin typeface="+mj-lt"/>
                <a:cs typeface="Times New Roman"/>
              </a:rPr>
              <a:t>perspective</a:t>
            </a:r>
            <a:endParaRPr lang="en-GB" sz="800" noProof="0">
              <a:solidFill>
                <a:schemeClr val="tx2"/>
              </a:solidFill>
              <a:latin typeface="+mj-lt"/>
              <a:cs typeface="Times New Roman"/>
            </a:endParaRPr>
          </a:p>
          <a:p>
            <a:pPr marL="12700" marR="489584">
              <a:lnSpc>
                <a:spcPct val="125000"/>
              </a:lnSpc>
              <a:spcBef>
                <a:spcPts val="140"/>
              </a:spcBef>
            </a:pPr>
            <a:r>
              <a:rPr lang="en-GB" sz="800" b="1" spc="-10" noProof="0">
                <a:solidFill>
                  <a:schemeClr val="tx2"/>
                </a:solidFill>
                <a:latin typeface="+mj-lt"/>
                <a:cs typeface="Times New Roman"/>
              </a:rPr>
              <a:t>Healthcare</a:t>
            </a:r>
            <a:r>
              <a:rPr lang="en-GB" sz="800" b="1" spc="500" noProof="0">
                <a:solidFill>
                  <a:schemeClr val="tx2"/>
                </a:solidFill>
                <a:latin typeface="+mj-lt"/>
                <a:cs typeface="Times New Roman"/>
              </a:rPr>
              <a:t> </a:t>
            </a:r>
          </a:p>
          <a:p>
            <a:pPr marL="12700" marR="489584">
              <a:lnSpc>
                <a:spcPct val="125000"/>
              </a:lnSpc>
              <a:spcBef>
                <a:spcPts val="140"/>
              </a:spcBef>
            </a:pPr>
            <a:r>
              <a:rPr lang="en-GB" sz="800" b="1" spc="-10" noProof="0">
                <a:solidFill>
                  <a:schemeClr val="tx2"/>
                </a:solidFill>
                <a:latin typeface="+mj-lt"/>
                <a:cs typeface="Times New Roman"/>
              </a:rPr>
              <a:t>Societal</a:t>
            </a:r>
            <a:r>
              <a:rPr lang="en-GB" sz="800" b="1" spc="500" noProof="0">
                <a:solidFill>
                  <a:schemeClr val="tx2"/>
                </a:solidFill>
                <a:latin typeface="+mj-lt"/>
                <a:cs typeface="Times New Roman"/>
              </a:rPr>
              <a:t> </a:t>
            </a:r>
          </a:p>
          <a:p>
            <a:pPr marL="12700" marR="489584">
              <a:lnSpc>
                <a:spcPct val="125000"/>
              </a:lnSpc>
              <a:spcBef>
                <a:spcPts val="140"/>
              </a:spcBef>
            </a:pPr>
            <a:r>
              <a:rPr lang="en-GB" sz="800" b="1" spc="-10" noProof="0">
                <a:solidFill>
                  <a:schemeClr val="tx2"/>
                </a:solidFill>
                <a:latin typeface="+mj-lt"/>
                <a:cs typeface="Times New Roman"/>
              </a:rPr>
              <a:t>Patient</a:t>
            </a:r>
            <a:endParaRPr lang="en-GB" sz="800" noProof="0">
              <a:solidFill>
                <a:schemeClr val="tx2"/>
              </a:solidFill>
              <a:latin typeface="+mj-lt"/>
              <a:cs typeface="Times New Roman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E6B032-5DA2-8EC4-A5B5-AB1F088BEC23}"/>
              </a:ext>
            </a:extLst>
          </p:cNvPr>
          <p:cNvGrpSpPr/>
          <p:nvPr/>
        </p:nvGrpSpPr>
        <p:grpSpPr>
          <a:xfrm>
            <a:off x="4307698" y="4879246"/>
            <a:ext cx="1600515" cy="21160"/>
            <a:chOff x="4335659" y="4879246"/>
            <a:chExt cx="1600515" cy="21160"/>
          </a:xfrm>
        </p:grpSpPr>
        <p:sp>
          <p:nvSpPr>
            <p:cNvPr id="121" name="object 58"/>
            <p:cNvSpPr/>
            <p:nvPr/>
          </p:nvSpPr>
          <p:spPr>
            <a:xfrm>
              <a:off x="4335659" y="4879246"/>
              <a:ext cx="577678" cy="21160"/>
            </a:xfrm>
            <a:custGeom>
              <a:avLst/>
              <a:gdLst/>
              <a:ahLst/>
              <a:cxnLst/>
              <a:rect l="l" t="t" r="r" b="b"/>
              <a:pathLst>
                <a:path w="465455" h="24764">
                  <a:moveTo>
                    <a:pt x="465289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465289" y="24625"/>
                  </a:lnTo>
                  <a:lnTo>
                    <a:pt x="465289" y="0"/>
                  </a:lnTo>
                  <a:close/>
                </a:path>
              </a:pathLst>
            </a:custGeom>
            <a:solidFill>
              <a:srgbClr val="0D76BF"/>
            </a:solidFill>
            <a:ln>
              <a:solidFill>
                <a:srgbClr val="0D76BF"/>
              </a:solidFill>
            </a:ln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2" name="object 59"/>
            <p:cNvSpPr/>
            <p:nvPr/>
          </p:nvSpPr>
          <p:spPr>
            <a:xfrm>
              <a:off x="4957353" y="4889826"/>
              <a:ext cx="978821" cy="0"/>
            </a:xfrm>
            <a:custGeom>
              <a:avLst/>
              <a:gdLst/>
              <a:ahLst/>
              <a:cxnLst/>
              <a:rect l="l" t="t" r="r" b="b"/>
              <a:pathLst>
                <a:path w="788669">
                  <a:moveTo>
                    <a:pt x="0" y="0"/>
                  </a:moveTo>
                  <a:lnTo>
                    <a:pt x="788573" y="0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24625">
              <a:solidFill>
                <a:srgbClr val="0D76B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F7E7CD3-8484-000F-D566-F14EF741D911}"/>
              </a:ext>
            </a:extLst>
          </p:cNvPr>
          <p:cNvGrpSpPr/>
          <p:nvPr/>
        </p:nvGrpSpPr>
        <p:grpSpPr>
          <a:xfrm>
            <a:off x="4307698" y="5040785"/>
            <a:ext cx="6892032" cy="21160"/>
            <a:chOff x="4307698" y="5002685"/>
            <a:chExt cx="6892032" cy="21160"/>
          </a:xfrm>
        </p:grpSpPr>
        <p:sp>
          <p:nvSpPr>
            <p:cNvPr id="123" name="object 60"/>
            <p:cNvSpPr/>
            <p:nvPr/>
          </p:nvSpPr>
          <p:spPr>
            <a:xfrm>
              <a:off x="4307698" y="5002685"/>
              <a:ext cx="5839036" cy="21160"/>
            </a:xfrm>
            <a:custGeom>
              <a:avLst/>
              <a:gdLst/>
              <a:ahLst/>
              <a:cxnLst/>
              <a:rect l="l" t="t" r="r" b="b"/>
              <a:pathLst>
                <a:path w="4704715" h="24764">
                  <a:moveTo>
                    <a:pt x="4704219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4704219" y="24625"/>
                  </a:lnTo>
                  <a:lnTo>
                    <a:pt x="4704219" y="0"/>
                  </a:lnTo>
                  <a:close/>
                </a:path>
              </a:pathLst>
            </a:custGeom>
            <a:solidFill>
              <a:srgbClr val="7C7D82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4" name="object 61"/>
            <p:cNvSpPr/>
            <p:nvPr/>
          </p:nvSpPr>
          <p:spPr>
            <a:xfrm>
              <a:off x="10220909" y="5013265"/>
              <a:ext cx="978821" cy="0"/>
            </a:xfrm>
            <a:custGeom>
              <a:avLst/>
              <a:gdLst/>
              <a:ahLst/>
              <a:cxnLst/>
              <a:rect l="l" t="t" r="r" b="b"/>
              <a:pathLst>
                <a:path w="788670">
                  <a:moveTo>
                    <a:pt x="0" y="0"/>
                  </a:moveTo>
                  <a:lnTo>
                    <a:pt x="788581" y="0"/>
                  </a:lnTo>
                </a:path>
              </a:pathLst>
            </a:custGeom>
            <a:ln w="25146">
              <a:solidFill>
                <a:srgbClr val="7C7D8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A08E86-4FF7-135E-F5AD-3E8E24A0576C}"/>
              </a:ext>
            </a:extLst>
          </p:cNvPr>
          <p:cNvGrpSpPr/>
          <p:nvPr/>
        </p:nvGrpSpPr>
        <p:grpSpPr>
          <a:xfrm>
            <a:off x="4307698" y="5196797"/>
            <a:ext cx="6852288" cy="21160"/>
            <a:chOff x="4309645" y="5196797"/>
            <a:chExt cx="6852288" cy="21160"/>
          </a:xfrm>
        </p:grpSpPr>
        <p:sp>
          <p:nvSpPr>
            <p:cNvPr id="125" name="object 62"/>
            <p:cNvSpPr/>
            <p:nvPr/>
          </p:nvSpPr>
          <p:spPr>
            <a:xfrm>
              <a:off x="4309645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59" h="24764">
                  <a:moveTo>
                    <a:pt x="98506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6" y="24625"/>
                  </a:lnTo>
                  <a:lnTo>
                    <a:pt x="98506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6" name="object 63"/>
            <p:cNvSpPr/>
            <p:nvPr/>
          </p:nvSpPr>
          <p:spPr>
            <a:xfrm>
              <a:off x="4523602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4627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7" y="24625"/>
                  </a:lnTo>
                  <a:lnTo>
                    <a:pt x="24627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7" name="object 64"/>
            <p:cNvSpPr/>
            <p:nvPr/>
          </p:nvSpPr>
          <p:spPr>
            <a:xfrm>
              <a:off x="4645864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7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7" y="24625"/>
                  </a:lnTo>
                  <a:lnTo>
                    <a:pt x="98507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8" name="object 65"/>
            <p:cNvSpPr/>
            <p:nvPr/>
          </p:nvSpPr>
          <p:spPr>
            <a:xfrm>
              <a:off x="4859806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7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7" y="24625"/>
                  </a:lnTo>
                  <a:lnTo>
                    <a:pt x="24627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29" name="object 66"/>
            <p:cNvSpPr/>
            <p:nvPr/>
          </p:nvSpPr>
          <p:spPr>
            <a:xfrm>
              <a:off x="4982062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9032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9032" y="24625"/>
                  </a:lnTo>
                  <a:lnTo>
                    <a:pt x="99032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0" name="object 67"/>
            <p:cNvSpPr/>
            <p:nvPr/>
          </p:nvSpPr>
          <p:spPr>
            <a:xfrm>
              <a:off x="5196659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1" name="object 68"/>
            <p:cNvSpPr/>
            <p:nvPr/>
          </p:nvSpPr>
          <p:spPr>
            <a:xfrm>
              <a:off x="5318925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2" name="object 69"/>
            <p:cNvSpPr/>
            <p:nvPr/>
          </p:nvSpPr>
          <p:spPr>
            <a:xfrm>
              <a:off x="5532862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38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38" y="24625"/>
                  </a:lnTo>
                  <a:lnTo>
                    <a:pt x="24638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3" name="object 70"/>
            <p:cNvSpPr/>
            <p:nvPr/>
          </p:nvSpPr>
          <p:spPr>
            <a:xfrm>
              <a:off x="5655128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4" name="object 71"/>
            <p:cNvSpPr/>
            <p:nvPr/>
          </p:nvSpPr>
          <p:spPr>
            <a:xfrm>
              <a:off x="5869728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5" name="object 72"/>
            <p:cNvSpPr/>
            <p:nvPr/>
          </p:nvSpPr>
          <p:spPr>
            <a:xfrm>
              <a:off x="5991977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6" name="object 73"/>
            <p:cNvSpPr/>
            <p:nvPr/>
          </p:nvSpPr>
          <p:spPr>
            <a:xfrm>
              <a:off x="6205931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7" name="object 74"/>
            <p:cNvSpPr/>
            <p:nvPr/>
          </p:nvSpPr>
          <p:spPr>
            <a:xfrm>
              <a:off x="6328197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8" name="object 75"/>
            <p:cNvSpPr/>
            <p:nvPr/>
          </p:nvSpPr>
          <p:spPr>
            <a:xfrm>
              <a:off x="6542151" y="5196797"/>
              <a:ext cx="31524" cy="21160"/>
            </a:xfrm>
            <a:custGeom>
              <a:avLst/>
              <a:gdLst/>
              <a:ahLst/>
              <a:cxnLst/>
              <a:rect l="l" t="t" r="r" b="b"/>
              <a:pathLst>
                <a:path w="25400" h="24764">
                  <a:moveTo>
                    <a:pt x="2514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5145" y="24625"/>
                  </a:lnTo>
                  <a:lnTo>
                    <a:pt x="2514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39" name="object 76"/>
            <p:cNvSpPr/>
            <p:nvPr/>
          </p:nvSpPr>
          <p:spPr>
            <a:xfrm>
              <a:off x="6665048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0" name="object 77"/>
            <p:cNvSpPr/>
            <p:nvPr/>
          </p:nvSpPr>
          <p:spPr>
            <a:xfrm>
              <a:off x="6879001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1" name="object 78"/>
            <p:cNvSpPr/>
            <p:nvPr/>
          </p:nvSpPr>
          <p:spPr>
            <a:xfrm>
              <a:off x="7001266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2" name="object 79"/>
            <p:cNvSpPr/>
            <p:nvPr/>
          </p:nvSpPr>
          <p:spPr>
            <a:xfrm>
              <a:off x="7215220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3" name="object 80"/>
            <p:cNvSpPr/>
            <p:nvPr/>
          </p:nvSpPr>
          <p:spPr>
            <a:xfrm>
              <a:off x="7338116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4" name="object 81"/>
            <p:cNvSpPr/>
            <p:nvPr/>
          </p:nvSpPr>
          <p:spPr>
            <a:xfrm>
              <a:off x="7552054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5" name="object 82"/>
            <p:cNvSpPr/>
            <p:nvPr/>
          </p:nvSpPr>
          <p:spPr>
            <a:xfrm>
              <a:off x="7674320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6" name="object 83"/>
            <p:cNvSpPr/>
            <p:nvPr/>
          </p:nvSpPr>
          <p:spPr>
            <a:xfrm>
              <a:off x="7888257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37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37" y="24625"/>
                  </a:lnTo>
                  <a:lnTo>
                    <a:pt x="24637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7" name="object 84"/>
            <p:cNvSpPr/>
            <p:nvPr/>
          </p:nvSpPr>
          <p:spPr>
            <a:xfrm>
              <a:off x="8010524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9034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9034" y="24625"/>
                  </a:lnTo>
                  <a:lnTo>
                    <a:pt x="99034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8" name="object 85"/>
            <p:cNvSpPr/>
            <p:nvPr/>
          </p:nvSpPr>
          <p:spPr>
            <a:xfrm>
              <a:off x="8225124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49" name="object 86"/>
            <p:cNvSpPr/>
            <p:nvPr/>
          </p:nvSpPr>
          <p:spPr>
            <a:xfrm>
              <a:off x="8347374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0" name="object 87"/>
            <p:cNvSpPr/>
            <p:nvPr/>
          </p:nvSpPr>
          <p:spPr>
            <a:xfrm>
              <a:off x="8561328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1" name="object 88"/>
            <p:cNvSpPr/>
            <p:nvPr/>
          </p:nvSpPr>
          <p:spPr>
            <a:xfrm>
              <a:off x="8683594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2" name="object 89"/>
            <p:cNvSpPr/>
            <p:nvPr/>
          </p:nvSpPr>
          <p:spPr>
            <a:xfrm>
              <a:off x="8898193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3" name="object 90"/>
            <p:cNvSpPr/>
            <p:nvPr/>
          </p:nvSpPr>
          <p:spPr>
            <a:xfrm>
              <a:off x="9020443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4" name="object 91"/>
            <p:cNvSpPr/>
            <p:nvPr/>
          </p:nvSpPr>
          <p:spPr>
            <a:xfrm>
              <a:off x="9234396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5" name="object 92"/>
            <p:cNvSpPr/>
            <p:nvPr/>
          </p:nvSpPr>
          <p:spPr>
            <a:xfrm>
              <a:off x="9356662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6" name="object 93"/>
            <p:cNvSpPr/>
            <p:nvPr/>
          </p:nvSpPr>
          <p:spPr>
            <a:xfrm>
              <a:off x="9570600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37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37" y="24625"/>
                  </a:lnTo>
                  <a:lnTo>
                    <a:pt x="24637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7" name="object 94"/>
            <p:cNvSpPr/>
            <p:nvPr/>
          </p:nvSpPr>
          <p:spPr>
            <a:xfrm>
              <a:off x="9693513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8" name="object 95"/>
            <p:cNvSpPr/>
            <p:nvPr/>
          </p:nvSpPr>
          <p:spPr>
            <a:xfrm>
              <a:off x="9907466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59" name="object 96"/>
            <p:cNvSpPr/>
            <p:nvPr/>
          </p:nvSpPr>
          <p:spPr>
            <a:xfrm>
              <a:off x="10029732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0" name="object 97"/>
            <p:cNvSpPr/>
            <p:nvPr/>
          </p:nvSpPr>
          <p:spPr>
            <a:xfrm>
              <a:off x="10243670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1" name="object 98"/>
            <p:cNvSpPr/>
            <p:nvPr/>
          </p:nvSpPr>
          <p:spPr>
            <a:xfrm>
              <a:off x="10365935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99034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9034" y="24625"/>
                  </a:lnTo>
                  <a:lnTo>
                    <a:pt x="99034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2" name="object 99"/>
            <p:cNvSpPr/>
            <p:nvPr/>
          </p:nvSpPr>
          <p:spPr>
            <a:xfrm>
              <a:off x="10580519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3" name="object 100"/>
            <p:cNvSpPr/>
            <p:nvPr/>
          </p:nvSpPr>
          <p:spPr>
            <a:xfrm>
              <a:off x="10702769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59" h="24764">
                  <a:moveTo>
                    <a:pt x="98513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13" y="24625"/>
                  </a:lnTo>
                  <a:lnTo>
                    <a:pt x="98513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4" name="object 101"/>
            <p:cNvSpPr/>
            <p:nvPr/>
          </p:nvSpPr>
          <p:spPr>
            <a:xfrm>
              <a:off x="10916723" y="5196797"/>
              <a:ext cx="30736" cy="21160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4625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24625" y="24625"/>
                  </a:lnTo>
                  <a:lnTo>
                    <a:pt x="24625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  <p:sp>
          <p:nvSpPr>
            <p:cNvPr id="165" name="object 102"/>
            <p:cNvSpPr/>
            <p:nvPr/>
          </p:nvSpPr>
          <p:spPr>
            <a:xfrm>
              <a:off x="11038989" y="5196797"/>
              <a:ext cx="122944" cy="21160"/>
            </a:xfrm>
            <a:custGeom>
              <a:avLst/>
              <a:gdLst/>
              <a:ahLst/>
              <a:cxnLst/>
              <a:rect l="l" t="t" r="r" b="b"/>
              <a:pathLst>
                <a:path w="99059" h="24764">
                  <a:moveTo>
                    <a:pt x="98501" y="0"/>
                  </a:moveTo>
                  <a:lnTo>
                    <a:pt x="0" y="0"/>
                  </a:lnTo>
                  <a:lnTo>
                    <a:pt x="0" y="24625"/>
                  </a:lnTo>
                  <a:lnTo>
                    <a:pt x="98501" y="24625"/>
                  </a:lnTo>
                  <a:lnTo>
                    <a:pt x="98501" y="0"/>
                  </a:lnTo>
                  <a:close/>
                </a:path>
              </a:pathLst>
            </a:custGeom>
            <a:solidFill>
              <a:srgbClr val="F47E5A"/>
            </a:solidFill>
          </p:spPr>
          <p:txBody>
            <a:bodyPr wrap="square" lIns="0" tIns="0" rIns="0" bIns="0" rtlCol="0"/>
            <a:lstStyle/>
            <a:p>
              <a:endParaRPr lang="en-GB" sz="2000" noProof="0">
                <a:solidFill>
                  <a:schemeClr val="tx2"/>
                </a:solidFill>
              </a:endParaRPr>
            </a:p>
          </p:txBody>
        </p:sp>
      </p:grpSp>
      <p:sp>
        <p:nvSpPr>
          <p:cNvPr id="169" name="Rectangle 168">
            <a:extLst>
              <a:ext uri="{FF2B5EF4-FFF2-40B4-BE49-F238E27FC236}">
                <a16:creationId xmlns:a16="http://schemas.microsoft.com/office/drawing/2014/main" id="{0B64BC0F-06F3-63D5-450A-716B9512FB53}"/>
              </a:ext>
            </a:extLst>
          </p:cNvPr>
          <p:cNvSpPr/>
          <p:nvPr/>
        </p:nvSpPr>
        <p:spPr>
          <a:xfrm>
            <a:off x="3863245" y="2547649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Outpatient/</a:t>
            </a:r>
            <a:br>
              <a:rPr lang="en-GB" sz="800" b="1" noProof="0">
                <a:solidFill>
                  <a:schemeClr val="tx2"/>
                </a:solidFill>
              </a:rPr>
            </a:br>
            <a:r>
              <a:rPr lang="en-GB" sz="800" b="1" noProof="0">
                <a:solidFill>
                  <a:schemeClr val="tx2"/>
                </a:solidFill>
              </a:rPr>
              <a:t>HCPS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39E0897-3E2F-98C2-F79D-552247A81D79}"/>
              </a:ext>
            </a:extLst>
          </p:cNvPr>
          <p:cNvSpPr/>
          <p:nvPr/>
        </p:nvSpPr>
        <p:spPr>
          <a:xfrm>
            <a:off x="3863245" y="2844481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Hospitalization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0DB17CB3-C902-02BB-6DF1-5F58A8CDA92B}"/>
              </a:ext>
            </a:extLst>
          </p:cNvPr>
          <p:cNvSpPr/>
          <p:nvPr/>
        </p:nvSpPr>
        <p:spPr>
          <a:xfrm>
            <a:off x="3863245" y="3141314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Emergency room &amp; day care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157ECC8D-6C3D-6CB9-0B76-D3FC29442E51}"/>
              </a:ext>
            </a:extLst>
          </p:cNvPr>
          <p:cNvSpPr/>
          <p:nvPr/>
        </p:nvSpPr>
        <p:spPr>
          <a:xfrm>
            <a:off x="3863245" y="3438147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Pharmacy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8B386DE0-A39B-A7C8-8DF9-9EBEE75BAEB4}"/>
              </a:ext>
            </a:extLst>
          </p:cNvPr>
          <p:cNvSpPr/>
          <p:nvPr/>
        </p:nvSpPr>
        <p:spPr>
          <a:xfrm>
            <a:off x="3863245" y="3734980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Tests &amp; procedures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9E1D50F1-A3E0-6E14-2BFF-9805959AEFAA}"/>
              </a:ext>
            </a:extLst>
          </p:cNvPr>
          <p:cNvSpPr/>
          <p:nvPr/>
        </p:nvSpPr>
        <p:spPr>
          <a:xfrm>
            <a:off x="3863245" y="4031813"/>
            <a:ext cx="905562" cy="276842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700" b="1" noProof="0">
                <a:solidFill>
                  <a:schemeClr val="tx2"/>
                </a:solidFill>
              </a:rPr>
              <a:t>Long-term care, nursing home &amp; rehabilitation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18B038AC-60A6-E750-03D7-08176C806A9D}"/>
              </a:ext>
            </a:extLst>
          </p:cNvPr>
          <p:cNvSpPr/>
          <p:nvPr/>
        </p:nvSpPr>
        <p:spPr>
          <a:xfrm>
            <a:off x="3863245" y="4363668"/>
            <a:ext cx="905562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Equipment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733B5F3-395C-9B6B-B1C1-AA5E39F5A81E}"/>
              </a:ext>
            </a:extLst>
          </p:cNvPr>
          <p:cNvSpPr/>
          <p:nvPr/>
        </p:nvSpPr>
        <p:spPr>
          <a:xfrm>
            <a:off x="5039595" y="2522962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Travel, food &amp; lodging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A722BAE4-D8D2-3462-A43A-9C974834A9F7}"/>
              </a:ext>
            </a:extLst>
          </p:cNvPr>
          <p:cNvSpPr/>
          <p:nvPr/>
        </p:nvSpPr>
        <p:spPr>
          <a:xfrm>
            <a:off x="5039595" y="2834598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Law enforcement**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3123B0B8-DAF0-0D7F-185C-55129F05CFAA}"/>
              </a:ext>
            </a:extLst>
          </p:cNvPr>
          <p:cNvSpPr/>
          <p:nvPr/>
        </p:nvSpPr>
        <p:spPr>
          <a:xfrm>
            <a:off x="5039595" y="3146234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Shelters for homeless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95CF603B-6C27-6CB8-76D2-DA6337997527}"/>
              </a:ext>
            </a:extLst>
          </p:cNvPr>
          <p:cNvSpPr/>
          <p:nvPr/>
        </p:nvSpPr>
        <p:spPr>
          <a:xfrm>
            <a:off x="5039595" y="3457870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Research &amp; training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3895F6A7-E1CD-2547-C41E-BE0DC0F9B90B}"/>
              </a:ext>
            </a:extLst>
          </p:cNvPr>
          <p:cNvSpPr/>
          <p:nvPr/>
        </p:nvSpPr>
        <p:spPr>
          <a:xfrm>
            <a:off x="5039595" y="3769506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Social service cost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5D67BC0D-9967-65AA-58BE-08F0376A75C4}"/>
              </a:ext>
            </a:extLst>
          </p:cNvPr>
          <p:cNvSpPr/>
          <p:nvPr/>
        </p:nvSpPr>
        <p:spPr>
          <a:xfrm>
            <a:off x="5039595" y="4081143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Administration of benefits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268CB964-CCA8-FBAD-B199-1C021E8538E3}"/>
              </a:ext>
            </a:extLst>
          </p:cNvPr>
          <p:cNvSpPr/>
          <p:nvPr/>
        </p:nvSpPr>
        <p:spPr>
          <a:xfrm>
            <a:off x="5039595" y="4392776"/>
            <a:ext cx="919997" cy="241820"/>
          </a:xfrm>
          <a:prstGeom prst="rect">
            <a:avLst/>
          </a:prstGeom>
          <a:solidFill>
            <a:srgbClr val="B7CCE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Private expenditure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9152522-A8BC-28EB-E451-516A950CAF55}"/>
              </a:ext>
            </a:extLst>
          </p:cNvPr>
          <p:cNvSpPr/>
          <p:nvPr/>
        </p:nvSpPr>
        <p:spPr>
          <a:xfrm>
            <a:off x="3666219" y="2326968"/>
            <a:ext cx="793026" cy="156364"/>
          </a:xfrm>
          <a:prstGeom prst="rect">
            <a:avLst/>
          </a:prstGeom>
          <a:solidFill>
            <a:srgbClr val="7CA3D6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900" b="1" noProof="0">
                <a:solidFill>
                  <a:schemeClr val="tx2"/>
                </a:solidFill>
              </a:rPr>
              <a:t>Direct HC*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D8249C65-82B5-76CA-9A38-165E1EFE5A3B}"/>
              </a:ext>
            </a:extLst>
          </p:cNvPr>
          <p:cNvSpPr/>
          <p:nvPr/>
        </p:nvSpPr>
        <p:spPr>
          <a:xfrm>
            <a:off x="4800145" y="2326968"/>
            <a:ext cx="1069583" cy="156364"/>
          </a:xfrm>
          <a:prstGeom prst="rect">
            <a:avLst/>
          </a:prstGeom>
          <a:solidFill>
            <a:srgbClr val="7CA3D6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900" b="1" noProof="0">
                <a:solidFill>
                  <a:schemeClr val="tx2"/>
                </a:solidFill>
              </a:rPr>
              <a:t>Direct non-HC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0A4D7FB-BCE4-B2BB-B99B-B002984C05E5}"/>
              </a:ext>
            </a:extLst>
          </p:cNvPr>
          <p:cNvSpPr/>
          <p:nvPr/>
        </p:nvSpPr>
        <p:spPr>
          <a:xfrm>
            <a:off x="4225707" y="2006053"/>
            <a:ext cx="1733885" cy="209111"/>
          </a:xfrm>
          <a:prstGeom prst="rect">
            <a:avLst/>
          </a:prstGeom>
          <a:solidFill>
            <a:srgbClr val="167ABF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1000" b="1" noProof="0">
                <a:solidFill>
                  <a:schemeClr val="bg1"/>
                </a:solidFill>
              </a:rPr>
              <a:t>Direct costs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12D88CC-8E0E-3D62-4FAF-CFB8AF806FC9}"/>
              </a:ext>
            </a:extLst>
          </p:cNvPr>
          <p:cNvSpPr/>
          <p:nvPr/>
        </p:nvSpPr>
        <p:spPr>
          <a:xfrm>
            <a:off x="7062738" y="2006053"/>
            <a:ext cx="1733885" cy="209111"/>
          </a:xfrm>
          <a:prstGeom prst="rect">
            <a:avLst/>
          </a:prstGeom>
          <a:solidFill>
            <a:srgbClr val="9F57A2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1000" b="1" noProof="0">
                <a:solidFill>
                  <a:schemeClr val="bg1"/>
                </a:solidFill>
              </a:rPr>
              <a:t>Indirect costs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1A109A76-367E-88B4-317D-FAAEE212EBA5}"/>
              </a:ext>
            </a:extLst>
          </p:cNvPr>
          <p:cNvSpPr/>
          <p:nvPr/>
        </p:nvSpPr>
        <p:spPr>
          <a:xfrm>
            <a:off x="9713577" y="2006053"/>
            <a:ext cx="1733885" cy="209111"/>
          </a:xfrm>
          <a:prstGeom prst="rect">
            <a:avLst/>
          </a:prstGeom>
          <a:solidFill>
            <a:srgbClr val="F47E5A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1000" b="1" noProof="0">
                <a:solidFill>
                  <a:schemeClr val="bg1"/>
                </a:solidFill>
              </a:rPr>
              <a:t>Intangible costs</a:t>
            </a:r>
            <a:r>
              <a:rPr lang="en-GB" sz="1000" b="1" baseline="30000" noProof="0">
                <a:solidFill>
                  <a:schemeClr val="bg1"/>
                </a:solidFill>
              </a:rPr>
              <a:t>#</a:t>
            </a:r>
            <a:endParaRPr lang="en-GB" sz="1000" b="1" noProof="0">
              <a:solidFill>
                <a:schemeClr val="bg1"/>
              </a:solidFill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F0C9E488-2794-764F-FE7B-F8801F7100BC}"/>
              </a:ext>
            </a:extLst>
          </p:cNvPr>
          <p:cNvSpPr/>
          <p:nvPr/>
        </p:nvSpPr>
        <p:spPr>
          <a:xfrm>
            <a:off x="7062738" y="1693085"/>
            <a:ext cx="1733885" cy="209111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1000" b="1" noProof="0">
                <a:solidFill>
                  <a:schemeClr val="tx2"/>
                </a:solidFill>
              </a:rPr>
              <a:t>Total costs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00C6AD0D-0120-939D-E40F-72EEA9283C6F}"/>
              </a:ext>
            </a:extLst>
          </p:cNvPr>
          <p:cNvSpPr/>
          <p:nvPr/>
        </p:nvSpPr>
        <p:spPr>
          <a:xfrm>
            <a:off x="10333550" y="2344126"/>
            <a:ext cx="1113912" cy="153801"/>
          </a:xfrm>
          <a:prstGeom prst="rect">
            <a:avLst/>
          </a:prstGeom>
          <a:solidFill>
            <a:srgbClr val="FABBA9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Pain &amp; suffering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EA8E3A5-4544-A8BE-7065-7ECF565B6473}"/>
              </a:ext>
            </a:extLst>
          </p:cNvPr>
          <p:cNvSpPr/>
          <p:nvPr/>
        </p:nvSpPr>
        <p:spPr>
          <a:xfrm>
            <a:off x="10333550" y="2530766"/>
            <a:ext cx="1113912" cy="153801"/>
          </a:xfrm>
          <a:prstGeom prst="rect">
            <a:avLst/>
          </a:prstGeom>
          <a:solidFill>
            <a:srgbClr val="FABBA9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Stress &amp; anxiety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FFBCBC15-1607-912E-ED74-618C99A7FDCF}"/>
              </a:ext>
            </a:extLst>
          </p:cNvPr>
          <p:cNvSpPr/>
          <p:nvPr/>
        </p:nvSpPr>
        <p:spPr>
          <a:xfrm>
            <a:off x="6073429" y="2326968"/>
            <a:ext cx="1069583" cy="241820"/>
          </a:xfrm>
          <a:prstGeom prst="rect">
            <a:avLst/>
          </a:prstGeom>
          <a:solidFill>
            <a:srgbClr val="AA74B2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900" b="1" noProof="0">
                <a:solidFill>
                  <a:schemeClr val="tx2"/>
                </a:solidFill>
              </a:rPr>
              <a:t>Lost productivity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2E8D7D3F-68CC-0E56-EAFE-794620C2955A}"/>
              </a:ext>
            </a:extLst>
          </p:cNvPr>
          <p:cNvSpPr/>
          <p:nvPr/>
        </p:nvSpPr>
        <p:spPr>
          <a:xfrm>
            <a:off x="7492229" y="2326968"/>
            <a:ext cx="1069583" cy="241820"/>
          </a:xfrm>
          <a:prstGeom prst="rect">
            <a:avLst/>
          </a:prstGeom>
          <a:solidFill>
            <a:srgbClr val="AA74B2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900" b="1" noProof="0">
                <a:solidFill>
                  <a:schemeClr val="tx2"/>
                </a:solidFill>
              </a:rPr>
              <a:t>Caregiver cost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419EC5C6-E0C7-5BBC-1AF9-3751D81CEED2}"/>
              </a:ext>
            </a:extLst>
          </p:cNvPr>
          <p:cNvSpPr/>
          <p:nvPr/>
        </p:nvSpPr>
        <p:spPr>
          <a:xfrm>
            <a:off x="8960150" y="2326968"/>
            <a:ext cx="1069583" cy="241820"/>
          </a:xfrm>
          <a:prstGeom prst="rect">
            <a:avLst/>
          </a:prstGeom>
          <a:solidFill>
            <a:srgbClr val="AA74B2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900" b="1" noProof="0">
                <a:solidFill>
                  <a:schemeClr val="tx2"/>
                </a:solidFill>
              </a:rPr>
              <a:t>Others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ACE07B12-0290-2DE0-3EAB-3C3E30060B32}"/>
              </a:ext>
            </a:extLst>
          </p:cNvPr>
          <p:cNvSpPr/>
          <p:nvPr/>
        </p:nvSpPr>
        <p:spPr>
          <a:xfrm>
            <a:off x="6073429" y="2680591"/>
            <a:ext cx="755425" cy="428266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Due to mortality (suicide)***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770842A3-9669-6EE8-35B0-D10A45ED04E2}"/>
              </a:ext>
            </a:extLst>
          </p:cNvPr>
          <p:cNvSpPr/>
          <p:nvPr/>
        </p:nvSpPr>
        <p:spPr>
          <a:xfrm>
            <a:off x="6902890" y="2680591"/>
            <a:ext cx="755425" cy="259416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Due to morbidity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CEAC2D76-C695-2F7F-0AC0-7D385678FA9C}"/>
              </a:ext>
            </a:extLst>
          </p:cNvPr>
          <p:cNvSpPr/>
          <p:nvPr/>
        </p:nvSpPr>
        <p:spPr>
          <a:xfrm>
            <a:off x="7732352" y="2680591"/>
            <a:ext cx="755425" cy="259416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Lost productivity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6ED8C56F-A655-CFC5-DBF9-BFBC25FB750B}"/>
              </a:ext>
            </a:extLst>
          </p:cNvPr>
          <p:cNvSpPr/>
          <p:nvPr/>
        </p:nvSpPr>
        <p:spPr>
          <a:xfrm>
            <a:off x="8561812" y="2680591"/>
            <a:ext cx="755425" cy="259416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Leisure time forgone</a:t>
            </a: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51E9B13-3CF0-358D-6511-E0C759609EB9}"/>
              </a:ext>
            </a:extLst>
          </p:cNvPr>
          <p:cNvSpPr/>
          <p:nvPr/>
        </p:nvSpPr>
        <p:spPr>
          <a:xfrm>
            <a:off x="7143011" y="2995925"/>
            <a:ext cx="1007562" cy="174784"/>
          </a:xfrm>
          <a:prstGeom prst="rect">
            <a:avLst/>
          </a:prstGeom>
          <a:solidFill>
            <a:srgbClr val="C1C0E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Presenteeism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260DE256-F474-7915-D9D0-28AC6A669758}"/>
              </a:ext>
            </a:extLst>
          </p:cNvPr>
          <p:cNvSpPr/>
          <p:nvPr/>
        </p:nvSpPr>
        <p:spPr>
          <a:xfrm>
            <a:off x="7143011" y="3292660"/>
            <a:ext cx="1007562" cy="174784"/>
          </a:xfrm>
          <a:prstGeom prst="rect">
            <a:avLst/>
          </a:prstGeom>
          <a:solidFill>
            <a:srgbClr val="C1C0E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Absenteeism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0B8323A0-D3EF-E4F6-F3BE-0013FC711CAE}"/>
              </a:ext>
            </a:extLst>
          </p:cNvPr>
          <p:cNvSpPr/>
          <p:nvPr/>
        </p:nvSpPr>
        <p:spPr>
          <a:xfrm>
            <a:off x="7143011" y="3614348"/>
            <a:ext cx="1007562" cy="219560"/>
          </a:xfrm>
          <a:prstGeom prst="rect">
            <a:avLst/>
          </a:prstGeom>
          <a:solidFill>
            <a:srgbClr val="C1C0E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Permanent disability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C2D61218-BA2A-C752-1F65-CE1D21ADD2A6}"/>
              </a:ext>
            </a:extLst>
          </p:cNvPr>
          <p:cNvSpPr/>
          <p:nvPr/>
        </p:nvSpPr>
        <p:spPr>
          <a:xfrm>
            <a:off x="7143011" y="3976800"/>
            <a:ext cx="1007562" cy="174784"/>
          </a:xfrm>
          <a:prstGeom prst="rect">
            <a:avLst/>
          </a:prstGeom>
          <a:solidFill>
            <a:srgbClr val="C1C0E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Unemployment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925C1954-71CB-1254-28D5-428E4C9FDE7B}"/>
              </a:ext>
            </a:extLst>
          </p:cNvPr>
          <p:cNvSpPr/>
          <p:nvPr/>
        </p:nvSpPr>
        <p:spPr>
          <a:xfrm>
            <a:off x="7143011" y="4356500"/>
            <a:ext cx="1007562" cy="175333"/>
          </a:xfrm>
          <a:prstGeom prst="rect">
            <a:avLst/>
          </a:prstGeom>
          <a:solidFill>
            <a:srgbClr val="C1C0E1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Early retirement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39448E87-075A-E098-C721-0F20DF9E3C79}"/>
              </a:ext>
            </a:extLst>
          </p:cNvPr>
          <p:cNvSpPr/>
          <p:nvPr/>
        </p:nvSpPr>
        <p:spPr>
          <a:xfrm>
            <a:off x="9572957" y="2736995"/>
            <a:ext cx="1007562" cy="219560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Disability compensation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A55873D6-9E76-F85C-A65D-C727B4550B12}"/>
              </a:ext>
            </a:extLst>
          </p:cNvPr>
          <p:cNvSpPr/>
          <p:nvPr/>
        </p:nvSpPr>
        <p:spPr>
          <a:xfrm>
            <a:off x="9572957" y="3007910"/>
            <a:ext cx="1007562" cy="219560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Pension costs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61A240A0-3CEA-197C-089C-23C27EE876CC}"/>
              </a:ext>
            </a:extLst>
          </p:cNvPr>
          <p:cNvSpPr/>
          <p:nvPr/>
        </p:nvSpPr>
        <p:spPr>
          <a:xfrm>
            <a:off x="9572957" y="3278825"/>
            <a:ext cx="1007562" cy="219560"/>
          </a:xfrm>
          <a:prstGeom prst="rect">
            <a:avLst/>
          </a:prstGeom>
          <a:solidFill>
            <a:srgbClr val="B895C5"/>
          </a:solidFill>
          <a:ln w="19050">
            <a:noFill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en-GB" sz="800" b="1" noProof="0">
                <a:solidFill>
                  <a:schemeClr val="tx2"/>
                </a:solidFill>
              </a:rPr>
              <a:t>Tax forgone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861EF36-77DF-1592-CE96-7019AD9DDFDF}"/>
              </a:ext>
            </a:extLst>
          </p:cNvPr>
          <p:cNvSpPr txBox="1"/>
          <p:nvPr/>
        </p:nvSpPr>
        <p:spPr>
          <a:xfrm>
            <a:off x="3448049" y="6265434"/>
            <a:ext cx="826611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en-GB" sz="900" kern="1200" noProof="0">
                <a:solidFill>
                  <a:srgbClr val="3F1A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Kotzeva et al. J Med Econ 2023, ‘Socioeconomic burden of schizophrenia: a targeted literature review of types of costs and associated drivers across 10 countries’, licensed under CC-BY-NC-ND-4.0. </a:t>
            </a: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Published by Taylor and Francis on behalf of Journal of Medical Economics. The work cannot be changed in any way or used commercially without permission from the journal. </a:t>
            </a:r>
            <a:endParaRPr lang="en-GB" sz="1200" noProof="0">
              <a:solidFill>
                <a:srgbClr val="3F1A0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6778BA1F-D671-8DED-60FC-1BA5EA31FE10}"/>
              </a:ext>
            </a:extLst>
          </p:cNvPr>
          <p:cNvSpPr txBox="1">
            <a:spLocks/>
          </p:cNvSpPr>
          <p:nvPr/>
        </p:nvSpPr>
        <p:spPr>
          <a:xfrm>
            <a:off x="3448049" y="5259911"/>
            <a:ext cx="8153119" cy="6192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950" i="0" kern="12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*Includes costs of adverse events; **Incarceration, judicial &amp; legal services, police protection; some studies consider these components under indirect costs; ***Some studies consider suicide under direct costs; </a:t>
            </a:r>
            <a:r>
              <a:rPr lang="en-GB" baseline="30000"/>
              <a:t>#</a:t>
            </a:r>
            <a:r>
              <a:rPr lang="en-GB"/>
              <a:t>Includes costs for both people with schizophrenia and caregivers</a:t>
            </a:r>
          </a:p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4196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379</Words>
  <Application>Microsoft Office PowerPoint</Application>
  <PresentationFormat>Widescreen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Direct and indirect costs associated with schizophrenia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26</cp:revision>
  <dcterms:created xsi:type="dcterms:W3CDTF">2026-02-02T13:01:55Z</dcterms:created>
  <dcterms:modified xsi:type="dcterms:W3CDTF">2026-06-17T12:40:17Z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