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2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2375632199476"/>
          <c:y val="8.7559930824332527E-2"/>
          <c:w val="0.40408618539763363"/>
          <c:h val="0.8037952257075782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4B-4508-A5DD-91271F9986A4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4B-4508-A5DD-91271F9986A4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4A4B-4508-A5DD-91271F9986A4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A4B-4508-A5DD-91271F9986A4}"/>
              </c:ext>
            </c:extLst>
          </c:dPt>
          <c:dPt>
            <c:idx val="4"/>
            <c:bubble3D val="0"/>
            <c:explosion val="14"/>
            <c:spPr>
              <a:solidFill>
                <a:schemeClr val="accent3">
                  <a:lumMod val="5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A4B-4508-A5DD-91271F9986A4}"/>
              </c:ext>
            </c:extLst>
          </c:dPt>
          <c:dPt>
            <c:idx val="5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A4B-4508-A5DD-91271F9986A4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A4B-4508-A5DD-91271F9986A4}"/>
              </c:ext>
            </c:extLst>
          </c:dPt>
          <c:dPt>
            <c:idx val="7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A4B-4508-A5DD-91271F9986A4}"/>
              </c:ext>
            </c:extLst>
          </c:dPt>
          <c:dPt>
            <c:idx val="8"/>
            <c:bubble3D val="0"/>
            <c:explosion val="19"/>
            <c:spPr>
              <a:solidFill>
                <a:schemeClr val="accent2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4A4B-4508-A5DD-91271F9986A4}"/>
              </c:ext>
            </c:extLst>
          </c:dPt>
          <c:dPt>
            <c:idx val="9"/>
            <c:bubble3D val="0"/>
            <c:explosion val="16"/>
            <c:spPr>
              <a:solidFill>
                <a:schemeClr val="accent2">
                  <a:lumMod val="5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A4B-4508-A5DD-91271F9986A4}"/>
              </c:ext>
            </c:extLst>
          </c:dPt>
          <c:dPt>
            <c:idx val="10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4A4B-4508-A5DD-91271F9986A4}"/>
              </c:ext>
            </c:extLst>
          </c:dPt>
          <c:dPt>
            <c:idx val="1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A4B-4508-A5DD-91271F9986A4}"/>
              </c:ext>
            </c:extLst>
          </c:dPt>
          <c:dPt>
            <c:idx val="1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4A4B-4508-A5DD-91271F9986A4}"/>
              </c:ext>
            </c:extLst>
          </c:dPt>
          <c:dPt>
            <c:idx val="13"/>
            <c:bubble3D val="0"/>
            <c:spPr>
              <a:solidFill>
                <a:schemeClr val="accent5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A4B-4508-A5DD-91271F9986A4}"/>
              </c:ext>
            </c:extLst>
          </c:dPt>
          <c:dLbls>
            <c:dLbl>
              <c:idx val="0"/>
              <c:layout>
                <c:manualLayout>
                  <c:x val="-2.4790980154902005E-2"/>
                  <c:y val="-5.6562022564343638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ADCF08C-4927-4F2A-9FC7-43E1E3493B72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A40E4450-6279-4CAC-AA4F-1965AB8127DC}" type="VALUE">
                      <a:rPr lang="en-US" smtClean="0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0760488419939"/>
                      <c:h val="5.279850746268655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A4B-4508-A5DD-91271F9986A4}"/>
                </c:ext>
              </c:extLst>
            </c:dLbl>
            <c:dLbl>
              <c:idx val="1"/>
              <c:layout>
                <c:manualLayout>
                  <c:x val="-9.6006061016523699E-3"/>
                  <c:y val="-5.7547009049241996E-2"/>
                </c:manualLayout>
              </c:layout>
              <c:tx>
                <c:rich>
                  <a:bodyPr/>
                  <a:lstStyle/>
                  <a:p>
                    <a:fld id="{810B5085-EC67-45EA-B28F-376ECEF2C988}" type="CATEGORYNAME">
                      <a:rPr lang="en-US"/>
                      <a:pPr/>
                      <a:t>[CATEGORY NAME]</a:t>
                    </a:fld>
                    <a:r>
                      <a:rPr lang="en-US"/>
                      <a:t>, </a:t>
                    </a:r>
                    <a:fld id="{2D980C9D-0F7D-4DCA-90E9-3D2410242FA1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4B-4508-A5DD-91271F9986A4}"/>
                </c:ext>
              </c:extLst>
            </c:dLbl>
            <c:dLbl>
              <c:idx val="2"/>
              <c:layout>
                <c:manualLayout>
                  <c:x val="-6.7222389467622027E-3"/>
                  <c:y val="-6.4432071923845355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9139475-F032-4867-B4A9-71272042ECA9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12FC1271-AAD4-419D-ABA8-F4D148804D8B}" type="VALUE">
                      <a:rPr lang="en-US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A4B-4508-A5DD-91271F9986A4}"/>
                </c:ext>
              </c:extLst>
            </c:dLbl>
            <c:dLbl>
              <c:idx val="3"/>
              <c:layout>
                <c:manualLayout>
                  <c:x val="-9.669952633726199E-3"/>
                  <c:y val="-4.8070278528616756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66F135C-9A4A-4D83-927A-3C5E4A741674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C3BEADC3-579D-4100-994D-325BFE4B1E61}" type="VALUE">
                      <a:rPr lang="en-US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27394991041662"/>
                      <c:h val="0.101305970149253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4B-4508-A5DD-91271F9986A4}"/>
                </c:ext>
              </c:extLst>
            </c:dLbl>
            <c:dLbl>
              <c:idx val="4"/>
              <c:layout>
                <c:manualLayout>
                  <c:x val="-6.5860572640331081E-3"/>
                  <c:y val="1.6787519097426221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5BFA6A-0FEE-41F1-9706-855C7A9A04D6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55825F7C-9CD9-4CBC-A684-D41E573DC55E}" type="VALUE">
                      <a:rPr lang="en-US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91079281556962"/>
                      <c:h val="6.772388059701492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A4B-4508-A5DD-91271F9986A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4B-4508-A5DD-91271F9986A4}"/>
                </c:ext>
              </c:extLst>
            </c:dLbl>
            <c:dLbl>
              <c:idx val="6"/>
              <c:layout>
                <c:manualLayout>
                  <c:x val="-3.3343044008151781E-3"/>
                  <c:y val="3.7912798213656129E-3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C554B15-6557-4E93-863C-868F417076F1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91B82A19-DB9A-41EB-BF54-CCACAC4397CF}" type="VALUE">
                      <a:rPr lang="en-US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62160416675445"/>
                      <c:h val="5.870548830649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A4B-4508-A5DD-91271F9986A4}"/>
                </c:ext>
              </c:extLst>
            </c:dLbl>
            <c:dLbl>
              <c:idx val="7"/>
              <c:layout>
                <c:manualLayout>
                  <c:x val="1.7690251724670935E-2"/>
                  <c:y val="-9.6264249618051474E-3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959D031-897E-49B0-A023-D611EA333FE4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18863DDA-0050-44E0-9D67-5781A7A8E577}" type="VALUE">
                      <a:rPr lang="en-US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27263524275008"/>
                      <c:h val="6.616817487366316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A4B-4508-A5DD-91271F9986A4}"/>
                </c:ext>
              </c:extLst>
            </c:dLbl>
            <c:dLbl>
              <c:idx val="8"/>
              <c:layout>
                <c:manualLayout>
                  <c:x val="-1.0171499806704794E-2"/>
                  <c:y val="-4.7499706193442235E-3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40F896A-0AF1-4D3D-81C0-FDD1296A400A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255BF5DF-C822-4D30-81D3-8E3E8233F850}" type="VALUE">
                      <a:rPr lang="en-US" smtClean="0"/>
                      <a:pPr algn="l">
                        <a:defRPr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33020453014316"/>
                      <c:h val="7.605212128334704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4A4B-4508-A5DD-91271F9986A4}"/>
                </c:ext>
              </c:extLst>
            </c:dLbl>
            <c:dLbl>
              <c:idx val="9"/>
              <c:layout>
                <c:manualLayout>
                  <c:x val="-1.6067332242151535E-2"/>
                  <c:y val="6.0424697379245433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5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73CA5B0-1154-4311-B7BF-0371BC486A27}" type="CATEGORYNAME">
                      <a:rPr lang="en-US"/>
                      <a:pPr algn="l">
                        <a:defRPr/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fld id="{51E58253-F060-4A1C-A384-36C6F672CA9B}" type="VALUE">
                      <a:rPr lang="en-US" baseline="0" smtClean="0"/>
                      <a:pPr algn="l">
                        <a:defRPr/>
                      </a:pPr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28387780622569"/>
                      <c:h val="6.3990186860970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A4B-4508-A5DD-91271F9986A4}"/>
                </c:ext>
              </c:extLst>
            </c:dLbl>
            <c:dLbl>
              <c:idx val="10"/>
              <c:layout>
                <c:manualLayout>
                  <c:x val="-0.16781974179110434"/>
                  <c:y val="2.8742939523685462E-2"/>
                </c:manualLayout>
              </c:layout>
              <c:tx>
                <c:rich>
                  <a:bodyPr/>
                  <a:lstStyle/>
                  <a:p>
                    <a:fld id="{576C8BBE-8086-4338-BA1D-29DCFCC86A1D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</a:t>
                    </a:r>
                    <a:fld id="{2504B6E0-7525-4870-B298-CAD47A0E20E3}" type="VALUE">
                      <a:rPr lang="en-US" baseline="0" smtClean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4A4B-4508-A5DD-91271F9986A4}"/>
                </c:ext>
              </c:extLst>
            </c:dLbl>
            <c:dLbl>
              <c:idx val="11"/>
              <c:layout>
                <c:manualLayout>
                  <c:x val="-5.7154990471333014E-3"/>
                  <c:y val="-3.7552928931328486E-2"/>
                </c:manualLayout>
              </c:layout>
              <c:tx>
                <c:rich>
                  <a:bodyPr/>
                  <a:lstStyle/>
                  <a:p>
                    <a:fld id="{910CF591-CA98-4366-B801-2A3819DC0995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</a:t>
                    </a:r>
                    <a:fld id="{053E8915-1676-4E07-A8DB-EF36EFB99DC6}" type="VALUE">
                      <a:rPr lang="en-US" baseline="0" smtClean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7874833398197"/>
                      <c:h val="0.180045431487424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4A4B-4508-A5DD-91271F9986A4}"/>
                </c:ext>
              </c:extLst>
            </c:dLbl>
            <c:dLbl>
              <c:idx val="12"/>
              <c:layout>
                <c:manualLayout>
                  <c:x val="-1.420955809084649E-4"/>
                  <c:y val="1.7836408508637897E-2"/>
                </c:manualLayout>
              </c:layout>
              <c:tx>
                <c:rich>
                  <a:bodyPr/>
                  <a:lstStyle/>
                  <a:p>
                    <a:fld id="{A17848F2-C264-468C-9A24-5B20F1BFF384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</a:t>
                    </a:r>
                    <a:fld id="{9728BDFC-F2A3-4E78-BB96-28E13040BD81}" type="VALUE">
                      <a:rPr lang="en-US" baseline="0" smtClean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4A4B-4508-A5DD-91271F9986A4}"/>
                </c:ext>
              </c:extLst>
            </c:dLbl>
            <c:dLbl>
              <c:idx val="13"/>
              <c:layout>
                <c:manualLayout>
                  <c:x val="-7.0520076307109214E-2"/>
                  <c:y val="-2.9653895874955931E-3"/>
                </c:manualLayout>
              </c:layout>
              <c:tx>
                <c:rich>
                  <a:bodyPr/>
                  <a:lstStyle/>
                  <a:p>
                    <a:fld id="{D3281DFF-58A9-4F19-9041-7F50CD7C54C2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</a:t>
                    </a:r>
                    <a:fld id="{E31C2863-E8F2-4760-AA64-24D05F234D12}" type="VALUE">
                      <a:rPr lang="en-US" baseline="0" smtClean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4A4B-4508-A5DD-91271F9986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r"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Sheet1!$A$2:$A$15</c:f>
              <c:strCache>
                <c:ptCount val="14"/>
                <c:pt idx="0">
                  <c:v>Inpatient</c:v>
                </c:pt>
                <c:pt idx="1">
                  <c:v>Outpatient</c:v>
                </c:pt>
                <c:pt idx="2">
                  <c:v>Pharmacy</c:v>
                </c:pt>
                <c:pt idx="3">
                  <c:v>Emergency department</c:v>
                </c:pt>
                <c:pt idx="4">
                  <c:v>Long-term care</c:v>
                </c:pt>
                <c:pt idx="5">
                  <c:v>Other medical services</c:v>
                </c:pt>
                <c:pt idx="6">
                  <c:v>Law enforcement</c:v>
                </c:pt>
                <c:pt idx="7">
                  <c:v>SSI and SSDI</c:v>
                </c:pt>
                <c:pt idx="8">
                  <c:v>Homeless shelters</c:v>
                </c:pt>
                <c:pt idx="9">
                  <c:v>Research and training</c:v>
                </c:pt>
                <c:pt idx="10">
                  <c:v>Caregiving</c:v>
                </c:pt>
                <c:pt idx="11">
                  <c:v>Premature mortality</c:v>
                </c:pt>
                <c:pt idx="12">
                  <c:v>Unemployment</c:v>
                </c:pt>
                <c:pt idx="13">
                  <c:v>Productivity loss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8.8000000000000007</c:v>
                </c:pt>
                <c:pt idx="1">
                  <c:v>3.8</c:v>
                </c:pt>
                <c:pt idx="2">
                  <c:v>3.5</c:v>
                </c:pt>
                <c:pt idx="3">
                  <c:v>1.6</c:v>
                </c:pt>
                <c:pt idx="4">
                  <c:v>0.4</c:v>
                </c:pt>
                <c:pt idx="5">
                  <c:v>0</c:v>
                </c:pt>
                <c:pt idx="6">
                  <c:v>7.6</c:v>
                </c:pt>
                <c:pt idx="7">
                  <c:v>1.9</c:v>
                </c:pt>
                <c:pt idx="8">
                  <c:v>0.6</c:v>
                </c:pt>
                <c:pt idx="9">
                  <c:v>0.1</c:v>
                </c:pt>
                <c:pt idx="10">
                  <c:v>32.700000000000003</c:v>
                </c:pt>
                <c:pt idx="11">
                  <c:v>22.7</c:v>
                </c:pt>
                <c:pt idx="12">
                  <c:v>15.8</c:v>
                </c:pt>
                <c:pt idx="13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B-4508-A5DD-91271F9986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US-based study aimed to assess the direct and indirect costs associated with schizophrenia using a prevalence-based approach.</a:t>
            </a:r>
            <a:r>
              <a:rPr lang="en-US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Direct healthcare costs were assessed retrospectively using an exact-matched cohort design using MarketScan databases.</a:t>
            </a:r>
            <a:r>
              <a:rPr lang="en-US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Direct non-healthcare costs were estimated using published literature and government data, and indirect costs were estimated using a human capital approach and the value of quality-adjusted life-years lost.</a:t>
            </a:r>
            <a:r>
              <a:rPr lang="en-US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lvl="0">
              <a:defRPr/>
            </a:pPr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Kadakia A, Catillon M, Fan Q, et al. The economic burden of schizophrenia in the United States. J Clin Psychiatry 2022; 83: 22m14458.</a:t>
            </a:r>
            <a:endParaRPr lang="en-GB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66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5A7C4-CA1E-71FA-BA9B-FDF987D80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4D8EA1B-9C74-A8BD-4328-91DDD716545A}"/>
              </a:ext>
            </a:extLst>
          </p:cNvPr>
          <p:cNvSpPr/>
          <p:nvPr/>
        </p:nvSpPr>
        <p:spPr>
          <a:xfrm>
            <a:off x="554038" y="1954627"/>
            <a:ext cx="4627562" cy="3368676"/>
          </a:xfrm>
          <a:custGeom>
            <a:avLst/>
            <a:gdLst>
              <a:gd name="csX0" fmla="*/ 0 w 4627562"/>
              <a:gd name="csY0" fmla="*/ 0 h 3368676"/>
              <a:gd name="csX1" fmla="*/ 3395662 w 4627562"/>
              <a:gd name="csY1" fmla="*/ 0 h 3368676"/>
              <a:gd name="csX2" fmla="*/ 3395662 w 4627562"/>
              <a:gd name="csY2" fmla="*/ 1941098 h 3368676"/>
              <a:gd name="csX3" fmla="*/ 4627562 w 4627562"/>
              <a:gd name="csY3" fmla="*/ 1937923 h 3368676"/>
              <a:gd name="csX4" fmla="*/ 4627562 w 4627562"/>
              <a:gd name="csY4" fmla="*/ 3368676 h 3368676"/>
              <a:gd name="csX5" fmla="*/ 0 w 4627562"/>
              <a:gd name="csY5" fmla="*/ 3368676 h 3368676"/>
              <a:gd name="csX6" fmla="*/ 0 w 4627562"/>
              <a:gd name="csY6" fmla="*/ 0 h 33686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627562" h="3368676">
                <a:moveTo>
                  <a:pt x="0" y="0"/>
                </a:moveTo>
                <a:lnTo>
                  <a:pt x="3395662" y="0"/>
                </a:lnTo>
                <a:lnTo>
                  <a:pt x="3395662" y="1941098"/>
                </a:lnTo>
                <a:lnTo>
                  <a:pt x="4627562" y="1937923"/>
                </a:lnTo>
                <a:lnTo>
                  <a:pt x="4627562" y="3368676"/>
                </a:lnTo>
                <a:lnTo>
                  <a:pt x="0" y="33686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6731680-E841-CBD3-FD6A-9BE41653A3FA}"/>
              </a:ext>
            </a:extLst>
          </p:cNvPr>
          <p:cNvSpPr/>
          <p:nvPr/>
        </p:nvSpPr>
        <p:spPr>
          <a:xfrm>
            <a:off x="3949700" y="1954627"/>
            <a:ext cx="4856163" cy="1172747"/>
          </a:xfrm>
          <a:custGeom>
            <a:avLst/>
            <a:gdLst>
              <a:gd name="csX0" fmla="*/ 0 w 4856163"/>
              <a:gd name="csY0" fmla="*/ 0 h 1172747"/>
              <a:gd name="csX1" fmla="*/ 4856163 w 4856163"/>
              <a:gd name="csY1" fmla="*/ 0 h 1172747"/>
              <a:gd name="csX2" fmla="*/ 4856163 w 4856163"/>
              <a:gd name="csY2" fmla="*/ 1172747 h 1172747"/>
              <a:gd name="csX3" fmla="*/ 0 w 4856163"/>
              <a:gd name="csY3" fmla="*/ 1172747 h 1172747"/>
              <a:gd name="csX4" fmla="*/ 0 w 4856163"/>
              <a:gd name="csY4" fmla="*/ 0 h 11727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56163" h="1172747">
                <a:moveTo>
                  <a:pt x="0" y="0"/>
                </a:moveTo>
                <a:lnTo>
                  <a:pt x="4856163" y="0"/>
                </a:lnTo>
                <a:lnTo>
                  <a:pt x="4856163" y="1172747"/>
                </a:lnTo>
                <a:lnTo>
                  <a:pt x="0" y="117274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2686063-4E80-51F6-D87A-2BC5A6B65ED6}"/>
              </a:ext>
            </a:extLst>
          </p:cNvPr>
          <p:cNvSpPr/>
          <p:nvPr/>
        </p:nvSpPr>
        <p:spPr>
          <a:xfrm>
            <a:off x="3949700" y="3127374"/>
            <a:ext cx="4856163" cy="2195929"/>
          </a:xfrm>
          <a:custGeom>
            <a:avLst/>
            <a:gdLst>
              <a:gd name="csX0" fmla="*/ 0 w 4856163"/>
              <a:gd name="csY0" fmla="*/ 0 h 2195929"/>
              <a:gd name="csX1" fmla="*/ 4856163 w 4856163"/>
              <a:gd name="csY1" fmla="*/ 0 h 2195929"/>
              <a:gd name="csX2" fmla="*/ 4856163 w 4856163"/>
              <a:gd name="csY2" fmla="*/ 2195929 h 2195929"/>
              <a:gd name="csX3" fmla="*/ 1231900 w 4856163"/>
              <a:gd name="csY3" fmla="*/ 2195929 h 2195929"/>
              <a:gd name="csX4" fmla="*/ 1231900 w 4856163"/>
              <a:gd name="csY4" fmla="*/ 765176 h 2195929"/>
              <a:gd name="csX5" fmla="*/ 0 w 4856163"/>
              <a:gd name="csY5" fmla="*/ 768351 h 2195929"/>
              <a:gd name="csX6" fmla="*/ 0 w 4856163"/>
              <a:gd name="csY6" fmla="*/ 0 h 21959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856163" h="2195929">
                <a:moveTo>
                  <a:pt x="0" y="0"/>
                </a:moveTo>
                <a:lnTo>
                  <a:pt x="4856163" y="0"/>
                </a:lnTo>
                <a:lnTo>
                  <a:pt x="4856163" y="2195929"/>
                </a:lnTo>
                <a:lnTo>
                  <a:pt x="1231900" y="2195929"/>
                </a:lnTo>
                <a:lnTo>
                  <a:pt x="1231900" y="765176"/>
                </a:lnTo>
                <a:lnTo>
                  <a:pt x="0" y="7683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3C2514-A3C7-B191-B53D-0AB0126470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/>
              <a:t>The economic burden of schizophrenia is mostly attributable to </a:t>
            </a:r>
            <a:r>
              <a:rPr lang="en-GB" b="1" noProof="0"/>
              <a:t>indirect</a:t>
            </a:r>
            <a:r>
              <a:rPr lang="en-GB" noProof="0"/>
              <a:t> </a:t>
            </a:r>
            <a:r>
              <a:rPr lang="en-GB" b="1" noProof="0"/>
              <a:t>costs </a:t>
            </a:r>
            <a:r>
              <a:rPr lang="en-GB" noProof="0"/>
              <a:t>(caregiving, unemployment, productivity loss, etc.)</a:t>
            </a:r>
          </a:p>
          <a:p>
            <a:r>
              <a:rPr lang="en-GB" b="1" noProof="0"/>
              <a:t>Inpatient </a:t>
            </a:r>
            <a:r>
              <a:rPr lang="en-GB" b="1" noProof="0">
                <a:solidFill>
                  <a:schemeClr val="tx1"/>
                </a:solidFill>
              </a:rPr>
              <a:t>care is </a:t>
            </a:r>
            <a:r>
              <a:rPr lang="en-GB" b="1" noProof="0"/>
              <a:t>the main driver of direct costs; </a:t>
            </a:r>
            <a:r>
              <a:rPr lang="en-GB" noProof="0"/>
              <a:t>followed by outpatient care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B0B5463-424B-FC2C-2634-5E61033395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556D71BE-1EAC-1610-AD5E-4E9C0D28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Distribution of direct and indirect costs of schizophrenia 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91C886F-ED8B-99C9-37A1-ADF99C24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noProof="0"/>
          </a:p>
          <a:p>
            <a:r>
              <a:rPr lang="en-GB" noProof="0"/>
              <a:t>Percentages are rounded to one decimal place and may not total 100%</a:t>
            </a:r>
          </a:p>
          <a:p>
            <a:r>
              <a:rPr lang="en-GB" baseline="30000" noProof="0"/>
              <a:t>a</a:t>
            </a:r>
            <a:r>
              <a:rPr lang="en-GB" noProof="0"/>
              <a:t>Cost offsets, representing $6.0 billion (1.7%) and included to account for individuals who were homeless or institutionalized and therefore not incurring basic living costs, were subtracted from direct non-HC costs </a:t>
            </a:r>
            <a:br>
              <a:rPr lang="en-GB" noProof="0"/>
            </a:br>
            <a:r>
              <a:rPr lang="en-GB" noProof="0"/>
              <a:t>HC=healthcare; SSDI=Social Security Disability Income; SSI=Supplemental Security Income</a:t>
            </a:r>
          </a:p>
          <a:p>
            <a:r>
              <a:rPr lang="en-GB" noProof="0"/>
              <a:t>Kadakia et al. J Clin Psychiatry 2022;83:22m14458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C14B18-5F4A-6E6B-3090-4301FB00909E}"/>
              </a:ext>
            </a:extLst>
          </p:cNvPr>
          <p:cNvSpPr txBox="1"/>
          <p:nvPr/>
        </p:nvSpPr>
        <p:spPr>
          <a:xfrm>
            <a:off x="539751" y="1555092"/>
            <a:ext cx="826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Distribution of direct and indirect costs of schizophrenia in the USA in 2019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BA0429-783B-8758-7632-E671C4663C94}"/>
              </a:ext>
            </a:extLst>
          </p:cNvPr>
          <p:cNvSpPr/>
          <p:nvPr/>
        </p:nvSpPr>
        <p:spPr>
          <a:xfrm>
            <a:off x="539748" y="5472332"/>
            <a:ext cx="8251825" cy="3686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The estimated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excess economic burden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of schizophrenia in the USA in 2019 was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$343.2 </a:t>
            </a:r>
            <a:r>
              <a:rPr lang="en-GB" sz="1400" b="1" noProof="0">
                <a:solidFill>
                  <a:srgbClr val="3F1A01"/>
                </a:solidFill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illion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5B5D30-2BA7-BF3C-067A-8E362ED26639}"/>
              </a:ext>
            </a:extLst>
          </p:cNvPr>
          <p:cNvSpPr txBox="1"/>
          <p:nvPr/>
        </p:nvSpPr>
        <p:spPr>
          <a:xfrm>
            <a:off x="704955" y="2010530"/>
            <a:ext cx="1180526" cy="688256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5">
                    <a:lumMod val="50000"/>
                  </a:schemeClr>
                </a:solidFill>
              </a:rPr>
              <a:t>Indirect costs: </a:t>
            </a:r>
          </a:p>
          <a:p>
            <a:pPr algn="ctr"/>
            <a:r>
              <a:rPr lang="en-GB" sz="1600" b="1" noProof="0">
                <a:solidFill>
                  <a:schemeClr val="accent5">
                    <a:lumMod val="50000"/>
                  </a:schemeClr>
                </a:solidFill>
              </a:rPr>
              <a:t>73.4% </a:t>
            </a:r>
          </a:p>
          <a:p>
            <a:pPr algn="ctr"/>
            <a:r>
              <a:rPr lang="en-GB" sz="1200" b="1" noProof="0">
                <a:solidFill>
                  <a:schemeClr val="accent5">
                    <a:lumMod val="50000"/>
                  </a:schemeClr>
                </a:solidFill>
              </a:rPr>
              <a:t> of total costs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84524B-BEA8-B329-55C9-3EBE733C9C45}"/>
              </a:ext>
            </a:extLst>
          </p:cNvPr>
          <p:cNvSpPr txBox="1"/>
          <p:nvPr/>
        </p:nvSpPr>
        <p:spPr>
          <a:xfrm>
            <a:off x="7093724" y="4427494"/>
            <a:ext cx="1523999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>
                    <a:lumMod val="50000"/>
                  </a:schemeClr>
                </a:solidFill>
              </a:rPr>
              <a:t>Direct </a:t>
            </a:r>
            <a:br>
              <a:rPr lang="en-GB" sz="1200" b="1" noProof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GB" sz="1200" b="1" noProof="0">
                <a:solidFill>
                  <a:schemeClr val="accent2">
                    <a:lumMod val="50000"/>
                  </a:schemeClr>
                </a:solidFill>
              </a:rPr>
              <a:t>non-HC costs:</a:t>
            </a:r>
          </a:p>
          <a:p>
            <a:pPr algn="ctr"/>
            <a:r>
              <a:rPr lang="en-GB" sz="1600" b="1" noProof="0">
                <a:solidFill>
                  <a:schemeClr val="accent2">
                    <a:lumMod val="50000"/>
                  </a:schemeClr>
                </a:solidFill>
              </a:rPr>
              <a:t>10.2%</a:t>
            </a:r>
            <a:r>
              <a:rPr lang="en-GB" sz="1600" b="1" baseline="30000" noProof="0">
                <a:solidFill>
                  <a:schemeClr val="accent2">
                    <a:lumMod val="50000"/>
                  </a:schemeClr>
                </a:solidFill>
              </a:rPr>
              <a:t>a</a:t>
            </a:r>
            <a:br>
              <a:rPr lang="en-GB" sz="1600" b="1" noProof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GB" sz="1200" b="1" noProof="0">
                <a:solidFill>
                  <a:schemeClr val="accent2">
                    <a:lumMod val="50000"/>
                  </a:schemeClr>
                </a:solidFill>
              </a:rPr>
              <a:t>of total costs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45E1F2-BB2A-4AEF-0404-3DD28789DF70}"/>
              </a:ext>
            </a:extLst>
          </p:cNvPr>
          <p:cNvSpPr txBox="1"/>
          <p:nvPr/>
        </p:nvSpPr>
        <p:spPr>
          <a:xfrm>
            <a:off x="7197430" y="2064758"/>
            <a:ext cx="141979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3">
                    <a:lumMod val="50000"/>
                  </a:schemeClr>
                </a:solidFill>
              </a:rPr>
              <a:t>Direct HC costs:</a:t>
            </a:r>
          </a:p>
          <a:p>
            <a:pPr algn="ctr"/>
            <a:r>
              <a:rPr lang="en-GB" sz="1600" b="1" noProof="0">
                <a:solidFill>
                  <a:schemeClr val="accent3">
                    <a:lumMod val="50000"/>
                  </a:schemeClr>
                </a:solidFill>
              </a:rPr>
              <a:t>18.2%</a:t>
            </a:r>
            <a:r>
              <a:rPr lang="en-GB" sz="1200" b="1" noProof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GB" sz="1200" b="1" noProof="0">
                <a:solidFill>
                  <a:schemeClr val="accent3">
                    <a:lumMod val="50000"/>
                  </a:schemeClr>
                </a:solidFill>
              </a:rPr>
              <a:t>of total costs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C662CD7-FC60-67EB-A3DA-EA016BDA03E1}"/>
              </a:ext>
            </a:extLst>
          </p:cNvPr>
          <p:cNvGrpSpPr/>
          <p:nvPr/>
        </p:nvGrpSpPr>
        <p:grpSpPr>
          <a:xfrm>
            <a:off x="1269818" y="2008602"/>
            <a:ext cx="6171902" cy="3403600"/>
            <a:chOff x="1443319" y="2238375"/>
            <a:chExt cx="6171902" cy="3403600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57DB3E88-2776-E61B-B8E7-153678ADF21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43787047"/>
                </p:ext>
              </p:extLst>
            </p:nvPr>
          </p:nvGraphicFramePr>
          <p:xfrm>
            <a:off x="1443319" y="2238375"/>
            <a:ext cx="6171902" cy="3403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07D3048-DD35-BB77-F732-39B135D32C7D}"/>
                </a:ext>
              </a:extLst>
            </p:cNvPr>
            <p:cNvCxnSpPr>
              <a:cxnSpLocks/>
            </p:cNvCxnSpPr>
            <p:nvPr/>
          </p:nvCxnSpPr>
          <p:spPr>
            <a:xfrm>
              <a:off x="4041775" y="2335742"/>
              <a:ext cx="0" cy="3608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E8EC5A1-2AC7-CCA0-D8C4-6494647D4088}"/>
                </a:ext>
              </a:extLst>
            </p:cNvPr>
            <p:cNvCxnSpPr>
              <a:cxnSpLocks/>
            </p:cNvCxnSpPr>
            <p:nvPr/>
          </p:nvCxnSpPr>
          <p:spPr>
            <a:xfrm>
              <a:off x="4265084" y="2335742"/>
              <a:ext cx="0" cy="36089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64E4FC6-40C5-CD7F-383B-86A806AA4623}"/>
                </a:ext>
              </a:extLst>
            </p:cNvPr>
            <p:cNvCxnSpPr>
              <a:cxnSpLocks/>
            </p:cNvCxnSpPr>
            <p:nvPr/>
          </p:nvCxnSpPr>
          <p:spPr>
            <a:xfrm>
              <a:off x="4897967" y="2564342"/>
              <a:ext cx="0" cy="39581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4306F34-181E-9171-1ED4-730776817A05}"/>
                </a:ext>
              </a:extLst>
            </p:cNvPr>
            <p:cNvCxnSpPr>
              <a:cxnSpLocks/>
            </p:cNvCxnSpPr>
            <p:nvPr/>
          </p:nvCxnSpPr>
          <p:spPr>
            <a:xfrm>
              <a:off x="5094818" y="2743200"/>
              <a:ext cx="0" cy="41698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3539683-C063-A4A6-0841-4A60EADEBA8E}"/>
                </a:ext>
              </a:extLst>
            </p:cNvPr>
            <p:cNvCxnSpPr>
              <a:cxnSpLocks/>
            </p:cNvCxnSpPr>
            <p:nvPr/>
          </p:nvCxnSpPr>
          <p:spPr>
            <a:xfrm>
              <a:off x="5209118" y="2989792"/>
              <a:ext cx="0" cy="31855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310E91-6CEC-95A6-DD5A-78BD559A24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8445" y="3979175"/>
              <a:ext cx="209074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11EE884-0962-51B5-0838-84FE77E610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6250" y="4167982"/>
              <a:ext cx="0" cy="26511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142621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333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Distribution of direct and indirect costs of schizophrenia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27</cp:revision>
  <dcterms:created xsi:type="dcterms:W3CDTF">2026-02-02T13:01:55Z</dcterms:created>
  <dcterms:modified xsi:type="dcterms:W3CDTF">2026-06-17T12:40:31Z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