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3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1354008770774852E-2"/>
          <c:y val="4.0538082547113857E-2"/>
          <c:w val="0.90175540030398227"/>
          <c:h val="0.805994020759630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Direct costs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China</c:v>
                </c:pt>
                <c:pt idx="1">
                  <c:v>Japan</c:v>
                </c:pt>
                <c:pt idx="2">
                  <c:v>Germany</c:v>
                </c:pt>
                <c:pt idx="3">
                  <c:v>Italy</c:v>
                </c:pt>
                <c:pt idx="4">
                  <c:v>Spain</c:v>
                </c:pt>
                <c:pt idx="5">
                  <c:v>UK</c:v>
                </c:pt>
                <c:pt idx="6">
                  <c:v>Canada</c:v>
                </c:pt>
                <c:pt idx="7">
                  <c:v>USA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</c:v>
                </c:pt>
                <c:pt idx="1">
                  <c:v>28</c:v>
                </c:pt>
                <c:pt idx="2">
                  <c:v>55</c:v>
                </c:pt>
                <c:pt idx="3">
                  <c:v>30</c:v>
                </c:pt>
                <c:pt idx="4">
                  <c:v>50</c:v>
                </c:pt>
                <c:pt idx="5">
                  <c:v>34</c:v>
                </c:pt>
                <c:pt idx="6">
                  <c:v>30</c:v>
                </c:pt>
                <c:pt idx="7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02-45A1-BD1A-608C7D5668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Indirect costs</c:v>
                </c:pt>
              </c:strCache>
            </c:strRef>
          </c:tx>
          <c:spPr>
            <a:solidFill>
              <a:srgbClr val="7B9CBB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China</c:v>
                </c:pt>
                <c:pt idx="1">
                  <c:v>Japan</c:v>
                </c:pt>
                <c:pt idx="2">
                  <c:v>Germany</c:v>
                </c:pt>
                <c:pt idx="3">
                  <c:v>Italy</c:v>
                </c:pt>
                <c:pt idx="4">
                  <c:v>Spain</c:v>
                </c:pt>
                <c:pt idx="5">
                  <c:v>UK</c:v>
                </c:pt>
                <c:pt idx="6">
                  <c:v>Canada</c:v>
                </c:pt>
                <c:pt idx="7">
                  <c:v>USA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92</c:v>
                </c:pt>
                <c:pt idx="1">
                  <c:v>72</c:v>
                </c:pt>
                <c:pt idx="2">
                  <c:v>45</c:v>
                </c:pt>
                <c:pt idx="3">
                  <c:v>70</c:v>
                </c:pt>
                <c:pt idx="4">
                  <c:v>50</c:v>
                </c:pt>
                <c:pt idx="5">
                  <c:v>66</c:v>
                </c:pt>
                <c:pt idx="6">
                  <c:v>70</c:v>
                </c:pt>
                <c:pt idx="7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02-45A1-BD1A-608C7D5668E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018017711"/>
        <c:axId val="2018019151"/>
      </c:barChart>
      <c:catAx>
        <c:axId val="20180177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019151"/>
        <c:crosses val="autoZero"/>
        <c:auto val="1"/>
        <c:lblAlgn val="ctr"/>
        <c:lblOffset val="100"/>
        <c:noMultiLvlLbl val="0"/>
      </c:catAx>
      <c:valAx>
        <c:axId val="2018019151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noProof="0"/>
                  <a:t>Proportion of total</a:t>
                </a:r>
                <a:r>
                  <a:rPr lang="en-GB" baseline="0" noProof="0"/>
                  <a:t> costs (%)</a:t>
                </a:r>
                <a:endParaRPr lang="en-GB" noProof="0"/>
              </a:p>
            </c:rich>
          </c:tx>
          <c:layout>
            <c:manualLayout>
              <c:xMode val="edge"/>
              <c:yMode val="edge"/>
              <c:x val="1.535456212048114E-3"/>
              <c:y val="0.152976067293523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80177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515812534552414"/>
          <c:y val="6.3056869936219909E-2"/>
          <c:w val="0.28484187465447586"/>
          <c:h val="7.61825924998093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200">
          <a:solidFill>
            <a:schemeClr val="tx2"/>
          </a:solidFill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Kadakia A, Catillon M, Fan Q, et al. The economic burden of schizophrenia in the United States. J Clin Psychiatry 2022; 83: 22m14458.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Chong HY, Teoh SL, Wu DB, et al. Global economic burden of schizophrenia: a systematic review. </a:t>
            </a:r>
            <a:r>
              <a:rPr lang="en-GB" sz="1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Neuropsychiatr</a:t>
            </a: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Dis Treat 2016; 12: 357–373.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Kotzeva A, Mittal D, Desai S, et al. Socioeconomic burden of schizophrenia: a targeted literature review of types of costs and associated drivers across 10 countries. J Med Econ 2023; 26: 70–83. </a:t>
            </a:r>
            <a:endParaRPr lang="en-GB" sz="10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440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4D8AD-7E99-A4D3-F4B4-643964F69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23D690A-5AF4-24B6-7334-C77A19104F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2262AC4-9C10-D5B2-FDF2-C470D4C04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Regional differences in the costs of schizophrenia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5CB0193E-C508-B276-BD57-02267D61CCBD}"/>
              </a:ext>
            </a:extLst>
          </p:cNvPr>
          <p:cNvSpPr>
            <a:spLocks noGrp="1"/>
          </p:cNvSpPr>
          <p:nvPr>
            <p:ph sz="half" idx="21"/>
          </p:nvPr>
        </p:nvSpPr>
        <p:spPr/>
        <p:txBody>
          <a:bodyPr lIns="288000" rIns="180000"/>
          <a:lstStyle/>
          <a:p>
            <a:r>
              <a:rPr lang="en-GB" b="1" noProof="0"/>
              <a:t>Indirect </a:t>
            </a:r>
            <a:r>
              <a:rPr lang="en-GB" b="1" noProof="0">
                <a:solidFill>
                  <a:schemeClr val="tx1"/>
                </a:solidFill>
              </a:rPr>
              <a:t>costs </a:t>
            </a:r>
            <a:r>
              <a:rPr lang="en-GB" noProof="0">
                <a:solidFill>
                  <a:schemeClr val="tx1"/>
                </a:solidFill>
              </a:rPr>
              <a:t>have </a:t>
            </a:r>
            <a:r>
              <a:rPr lang="en-GB" noProof="0"/>
              <a:t>been consistently identified as the </a:t>
            </a:r>
            <a:r>
              <a:rPr lang="en-GB" b="1" noProof="0"/>
              <a:t>main driver of economic burden across countries</a:t>
            </a:r>
            <a:r>
              <a:rPr lang="en-GB" baseline="30000" noProof="0"/>
              <a:t>1–3 </a:t>
            </a:r>
          </a:p>
          <a:p>
            <a:r>
              <a:rPr lang="en-GB" noProof="0"/>
              <a:t>In studies that have examined the economic burden of schizophrenia, there is considerable variation between countries, reflecting differences in study methods, healthcare systems, and population characteristics</a:t>
            </a:r>
            <a:r>
              <a:rPr lang="en-GB" baseline="30000" noProof="0"/>
              <a:t>3</a:t>
            </a:r>
            <a:endParaRPr lang="en-GB" noProof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3955CF9-BB20-1806-50FA-7A49FC1620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UK=United Kingdom; USA=United States of America</a:t>
            </a:r>
          </a:p>
          <a:p>
            <a:r>
              <a:rPr lang="en-GB" noProof="0"/>
              <a:t>1. Kadakia et al. J Clin Psychiatry 2022;83:22m14458; 2. Chong et al. </a:t>
            </a:r>
            <a:r>
              <a:rPr lang="en-GB" noProof="0" err="1"/>
              <a:t>Neuropsychiatr</a:t>
            </a:r>
            <a:r>
              <a:rPr lang="en-GB" noProof="0"/>
              <a:t> Dis Treat 2016;12:357–73; 3. Kotzeva et al. J Med Econ 2023;26:70–83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975510-2224-58E3-08F3-34D42FD24AD5}"/>
              </a:ext>
            </a:extLst>
          </p:cNvPr>
          <p:cNvSpPr txBox="1"/>
          <p:nvPr/>
        </p:nvSpPr>
        <p:spPr>
          <a:xfrm>
            <a:off x="4301512" y="1317573"/>
            <a:ext cx="6810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noProof="0">
                <a:solidFill>
                  <a:schemeClr val="accent2">
                    <a:lumMod val="50000"/>
                  </a:schemeClr>
                </a:solidFill>
              </a:rPr>
              <a:t>Proportion of economic burden attributed to direct and indirect costs in schizophrenia across countries</a:t>
            </a:r>
            <a:r>
              <a:rPr lang="en-GB" sz="1400" b="1" baseline="30000" noProof="0">
                <a:solidFill>
                  <a:schemeClr val="accent2">
                    <a:lumMod val="50000"/>
                  </a:schemeClr>
                </a:solidFill>
              </a:rPr>
              <a:t>3</a:t>
            </a:r>
            <a:endParaRPr lang="en-GB" sz="1400" b="1" noProof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DF2AF7-9B1F-194E-02B6-5739FA4F5299}"/>
              </a:ext>
            </a:extLst>
          </p:cNvPr>
          <p:cNvSpPr txBox="1"/>
          <p:nvPr/>
        </p:nvSpPr>
        <p:spPr>
          <a:xfrm>
            <a:off x="5733386" y="5068636"/>
            <a:ext cx="219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baseline="30000" noProof="0">
                <a:solidFill>
                  <a:schemeClr val="tx2"/>
                </a:solidFill>
                <a:latin typeface="Arial"/>
              </a:rPr>
              <a:t>5</a:t>
            </a:r>
            <a:endParaRPr lang="en-GB" sz="1200" noProof="0">
              <a:solidFill>
                <a:schemeClr val="tx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A79CE-AE11-A774-764A-747B17D47E61}"/>
              </a:ext>
            </a:extLst>
          </p:cNvPr>
          <p:cNvGrpSpPr/>
          <p:nvPr/>
        </p:nvGrpSpPr>
        <p:grpSpPr>
          <a:xfrm>
            <a:off x="3581399" y="2011581"/>
            <a:ext cx="8069263" cy="3656025"/>
            <a:chOff x="3581399" y="2011581"/>
            <a:chExt cx="8069263" cy="3656025"/>
          </a:xfrm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8A112C26-ED2C-D079-1022-2FBD72B66F1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0777132"/>
                </p:ext>
              </p:extLst>
            </p:nvPr>
          </p:nvGraphicFramePr>
          <p:xfrm>
            <a:off x="3581399" y="2011581"/>
            <a:ext cx="8069263" cy="35537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80AD6BD-6836-8DC5-CC86-248334CCAD8F}"/>
                </a:ext>
              </a:extLst>
            </p:cNvPr>
            <p:cNvSpPr txBox="1"/>
            <p:nvPr/>
          </p:nvSpPr>
          <p:spPr>
            <a:xfrm>
              <a:off x="4206240" y="5390607"/>
              <a:ext cx="73533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noProof="0">
                  <a:solidFill>
                    <a:schemeClr val="tx2"/>
                  </a:solidFill>
                </a:rPr>
                <a:t>Country 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897786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Neurotorium - Light Brown">
    <a:dk1>
      <a:srgbClr val="3F1A01"/>
    </a:dk1>
    <a:lt1>
      <a:srgbClr val="FFFFFF"/>
    </a:lt1>
    <a:dk2>
      <a:srgbClr val="1A1A17"/>
    </a:dk2>
    <a:lt2>
      <a:srgbClr val="F0F0F0"/>
    </a:lt2>
    <a:accent1>
      <a:srgbClr val="717171"/>
    </a:accent1>
    <a:accent2>
      <a:srgbClr val="B59E5F"/>
    </a:accent2>
    <a:accent3>
      <a:srgbClr val="99B3A8"/>
    </a:accent3>
    <a:accent4>
      <a:srgbClr val="B2A499"/>
    </a:accent4>
    <a:accent5>
      <a:srgbClr val="7B9CBB"/>
    </a:accent5>
    <a:accent6>
      <a:srgbClr val="DADADA"/>
    </a:accent6>
    <a:hlink>
      <a:srgbClr val="B59E5F"/>
    </a:hlink>
    <a:folHlink>
      <a:srgbClr val="DADADA"/>
    </a:folHlink>
  </a:clrScheme>
  <a:fontScheme name="Neurotorium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227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Regional differences in the costs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28</cp:revision>
  <dcterms:created xsi:type="dcterms:W3CDTF">2026-02-02T13:01:55Z</dcterms:created>
  <dcterms:modified xsi:type="dcterms:W3CDTF">2026-06-17T12:40:45Z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