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5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CA00A-D57A-D650-90E5-79B36835C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B4ECF7-5E75-A9B5-2714-CFB5EF1F6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9CF270-2F96-2A61-0986-DC6A14AE0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humanistic burden of schizophrenia involves several dimensions of life, as shown on the slide. Most of these dimensions overlap, and all are linked.</a:t>
            </a:r>
            <a:r>
              <a:rPr lang="en-US" sz="10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example, schizophrenia’s positive and negative symptoms, along with cognitive impairment, and </a:t>
            </a: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physical and mental comorbidities, can directly impair quality of life and contribute to </a:t>
            </a:r>
            <a:r>
              <a:rPr lang="en-US"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occupational difficulties, unemployment, and social isolation, which also contribute to diminished quality of life.</a:t>
            </a:r>
            <a:r>
              <a:rPr lang="en-US" sz="1000" b="0" i="0" u="none" strike="noStrike" kern="1200" baseline="30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</a:t>
            </a:r>
            <a:r>
              <a:rPr lang="en-US" sz="10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10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0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Millier A, Schmidt U, </a:t>
            </a:r>
            <a:r>
              <a:rPr lang="en-US" sz="1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Angermeyer</a:t>
            </a: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MC, et al. Humanistic burden in schizophrenia: a literature review. J </a:t>
            </a:r>
            <a:r>
              <a:rPr lang="en-US" sz="1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</a:t>
            </a: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2014; 54: 85–93.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Fusar</a:t>
            </a: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-Poli P, </a:t>
            </a:r>
            <a:r>
              <a:rPr lang="en-US" sz="1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Estradé</a:t>
            </a: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lang="en-US" sz="1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Stanghellini</a:t>
            </a: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et al. The lived experience of psychosis: a bottom-up review co-written by experts by experience and academics. World Psychiatry 2022; 21: 168–188.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</a:t>
            </a:r>
            <a:r>
              <a:rPr lang="en-US" sz="1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Siafis</a:t>
            </a: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McGrath JJ, et al. Schizophrenia. Nat Rev Dis Primers 2025; 11: 83.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B569B0-6117-2A0F-69ED-B948033C3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88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5.svg"/><Relationship Id="rId12" Type="http://schemas.openxmlformats.org/officeDocument/2006/relationships/image" Target="../media/image20.sv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6" Type="http://schemas.openxmlformats.org/officeDocument/2006/relationships/image" Target="../media/image14.sv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6CB1E-3425-3803-9CB2-4E94C0E41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FB25F58-18DF-3A2A-E9F3-838219299A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4073D37-2CEB-99FA-9C40-7432331C3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The humanistic burden of schizophrenia</a:t>
            </a:r>
          </a:p>
        </p:txBody>
      </p:sp>
      <p:sp>
        <p:nvSpPr>
          <p:cNvPr id="81" name="Content Placeholder 80">
            <a:extLst>
              <a:ext uri="{FF2B5EF4-FFF2-40B4-BE49-F238E27FC236}">
                <a16:creationId xmlns:a16="http://schemas.microsoft.com/office/drawing/2014/main" id="{0335233D-B112-EFD3-8035-07E18A5CB42E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GB" noProof="0"/>
              <a:t>Schizophrenia causes a </a:t>
            </a:r>
            <a:r>
              <a:rPr lang="en-GB" b="1" noProof="0"/>
              <a:t>high degree of disability</a:t>
            </a:r>
            <a:r>
              <a:rPr lang="en-GB" b="1"/>
              <a:t>,</a:t>
            </a:r>
            <a:r>
              <a:rPr lang="en-GB" noProof="0"/>
              <a:t> affecting the health and well-being of those living with the illness, caregivers, relatives, neighbours, and others in their</a:t>
            </a:r>
            <a:br>
              <a:rPr lang="en-GB" noProof="0"/>
            </a:br>
            <a:r>
              <a:rPr lang="en-GB" noProof="0"/>
              <a:t>daily lives</a:t>
            </a:r>
            <a:r>
              <a:rPr lang="en-GB" baseline="30000" noProof="0"/>
              <a:t>1,2</a:t>
            </a:r>
            <a:endParaRPr lang="en-GB" noProof="0"/>
          </a:p>
          <a:p>
            <a:r>
              <a:rPr lang="en-GB" noProof="0"/>
              <a:t>People living with schizophrenia often experience </a:t>
            </a:r>
            <a:r>
              <a:rPr lang="en-GB" b="1" noProof="0"/>
              <a:t>challenges across several connected areas</a:t>
            </a:r>
            <a:br>
              <a:rPr lang="en-GB" b="1" noProof="0"/>
            </a:br>
            <a:r>
              <a:rPr lang="en-GB" b="1" noProof="0"/>
              <a:t>of life</a:t>
            </a:r>
            <a:r>
              <a:rPr lang="en-GB" baseline="30000" noProof="0"/>
              <a:t>1,3</a:t>
            </a:r>
            <a:endParaRPr lang="en-GB" noProof="0"/>
          </a:p>
          <a:p>
            <a:pPr marL="0" indent="0">
              <a:buNone/>
            </a:pPr>
            <a:endParaRPr lang="en-GB" noProof="0"/>
          </a:p>
          <a:p>
            <a:pPr marL="0" indent="0">
              <a:buNone/>
            </a:pPr>
            <a:endParaRPr lang="en-GB" noProof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A0CF285-C32F-6D52-07E6-7D3B8B36B6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QoL=quality of life</a:t>
            </a:r>
          </a:p>
          <a:p>
            <a:r>
              <a:rPr lang="en-GB" noProof="0"/>
              <a:t>1. Millier et al. J </a:t>
            </a:r>
            <a:r>
              <a:rPr lang="en-GB" noProof="0" err="1"/>
              <a:t>Psychiatr</a:t>
            </a:r>
            <a:r>
              <a:rPr lang="en-GB" noProof="0"/>
              <a:t> Res 2014;54:85–93;</a:t>
            </a:r>
            <a:r>
              <a:rPr lang="en-GB"/>
              <a:t> 2. Leucht et al. Nat Rev Dis Primers 2025;11:83; </a:t>
            </a:r>
            <a:r>
              <a:rPr lang="en-GB" noProof="0"/>
              <a:t> </a:t>
            </a:r>
            <a:r>
              <a:rPr lang="en-GB"/>
              <a:t>3</a:t>
            </a:r>
            <a:r>
              <a:rPr lang="en-GB" noProof="0"/>
              <a:t>. </a:t>
            </a:r>
            <a:r>
              <a:rPr lang="en-GB" noProof="0" err="1"/>
              <a:t>Fusar</a:t>
            </a:r>
            <a:r>
              <a:rPr lang="en-GB" noProof="0"/>
              <a:t>-Poli et al. World Psychiatry 2022;21:168–188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93A425-3296-ED86-864D-398EE6C0E4BC}"/>
              </a:ext>
            </a:extLst>
          </p:cNvPr>
          <p:cNvSpPr txBox="1"/>
          <p:nvPr/>
        </p:nvSpPr>
        <p:spPr>
          <a:xfrm>
            <a:off x="4229100" y="1303123"/>
            <a:ext cx="6473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noProof="0">
                <a:solidFill>
                  <a:schemeClr val="accent2">
                    <a:lumMod val="50000"/>
                  </a:schemeClr>
                </a:solidFill>
              </a:rPr>
              <a:t>The humanistic burden of schizophrenia</a:t>
            </a:r>
            <a:r>
              <a:rPr lang="en-GB" b="1" baseline="30000" noProof="0">
                <a:solidFill>
                  <a:schemeClr val="accent2">
                    <a:lumMod val="50000"/>
                  </a:schemeClr>
                </a:solidFill>
              </a:rPr>
              <a:t>1–3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5C1FF8F-9035-DC4D-DDAF-A446F668654A}"/>
              </a:ext>
            </a:extLst>
          </p:cNvPr>
          <p:cNvSpPr/>
          <p:nvPr/>
        </p:nvSpPr>
        <p:spPr>
          <a:xfrm>
            <a:off x="5608129" y="1970141"/>
            <a:ext cx="3788076" cy="3406292"/>
          </a:xfrm>
          <a:prstGeom prst="ellipse">
            <a:avLst/>
          </a:prstGeom>
          <a:noFill/>
          <a:ln w="19050">
            <a:solidFill>
              <a:schemeClr val="accent3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4D52FFE-A86A-6DB0-727F-58645733648E}"/>
              </a:ext>
            </a:extLst>
          </p:cNvPr>
          <p:cNvSpPr/>
          <p:nvPr/>
        </p:nvSpPr>
        <p:spPr>
          <a:xfrm>
            <a:off x="5072232" y="3322932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CB6DFD1A-1D9F-0422-81ED-9C7BE78DBD3F}"/>
              </a:ext>
            </a:extLst>
          </p:cNvPr>
          <p:cNvSpPr/>
          <p:nvPr/>
        </p:nvSpPr>
        <p:spPr>
          <a:xfrm>
            <a:off x="8813857" y="3140616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AB58ACBB-66E6-3CCC-11A6-B2C4BB42C940}"/>
              </a:ext>
            </a:extLst>
          </p:cNvPr>
          <p:cNvSpPr/>
          <p:nvPr/>
        </p:nvSpPr>
        <p:spPr>
          <a:xfrm>
            <a:off x="8855816" y="3322932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5BCDAC1-BE61-5C0D-3B0E-17A47B73E439}"/>
              </a:ext>
            </a:extLst>
          </p:cNvPr>
          <p:cNvSpPr/>
          <p:nvPr/>
        </p:nvSpPr>
        <p:spPr>
          <a:xfrm>
            <a:off x="5078602" y="3140616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D3BD2531-8946-C61C-A3EB-7C9FC63E95B1}"/>
              </a:ext>
            </a:extLst>
          </p:cNvPr>
          <p:cNvSpPr/>
          <p:nvPr/>
        </p:nvSpPr>
        <p:spPr>
          <a:xfrm>
            <a:off x="8404143" y="2185142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BE310EC-39CE-89B6-6D98-FC1068022495}"/>
              </a:ext>
            </a:extLst>
          </p:cNvPr>
          <p:cNvSpPr/>
          <p:nvPr/>
        </p:nvSpPr>
        <p:spPr>
          <a:xfrm>
            <a:off x="5494976" y="2108942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721634B-20B3-2D09-A80C-867666FFEF71}"/>
              </a:ext>
            </a:extLst>
          </p:cNvPr>
          <p:cNvSpPr/>
          <p:nvPr/>
        </p:nvSpPr>
        <p:spPr>
          <a:xfrm>
            <a:off x="7050042" y="1676930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3E1AFA5C-FB80-2F8C-6E0B-C3E42FCD71E2}"/>
              </a:ext>
            </a:extLst>
          </p:cNvPr>
          <p:cNvSpPr/>
          <p:nvPr/>
        </p:nvSpPr>
        <p:spPr>
          <a:xfrm>
            <a:off x="7050042" y="4861104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F40532-A3EC-1A51-AFD6-EA0BA47A3BB7}"/>
              </a:ext>
            </a:extLst>
          </p:cNvPr>
          <p:cNvSpPr/>
          <p:nvPr/>
        </p:nvSpPr>
        <p:spPr>
          <a:xfrm>
            <a:off x="8390077" y="4383012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A236DC1C-ED51-823C-632E-5346FA7BB03C}"/>
              </a:ext>
            </a:extLst>
          </p:cNvPr>
          <p:cNvSpPr/>
          <p:nvPr/>
        </p:nvSpPr>
        <p:spPr>
          <a:xfrm>
            <a:off x="5374633" y="4383012"/>
            <a:ext cx="987055" cy="895407"/>
          </a:xfrm>
          <a:prstGeom prst="ellipse">
            <a:avLst/>
          </a:prstGeom>
          <a:solidFill>
            <a:schemeClr val="bg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962B67-95E0-3CD5-3409-84CEACE26BA8}"/>
              </a:ext>
            </a:extLst>
          </p:cNvPr>
          <p:cNvSpPr txBox="1"/>
          <p:nvPr/>
        </p:nvSpPr>
        <p:spPr>
          <a:xfrm>
            <a:off x="6652889" y="3298905"/>
            <a:ext cx="172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noProof="0"/>
              <a:t>Burden of schizophrenia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45FC42-D5FA-36AB-87F9-166DD919B4EC}"/>
              </a:ext>
            </a:extLst>
          </p:cNvPr>
          <p:cNvGrpSpPr/>
          <p:nvPr/>
        </p:nvGrpSpPr>
        <p:grpSpPr>
          <a:xfrm>
            <a:off x="8396011" y="4407743"/>
            <a:ext cx="1021483" cy="979538"/>
            <a:chOff x="7856538" y="3645534"/>
            <a:chExt cx="1021483" cy="107979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954F97-7A6C-34D0-0FFC-3CA37487CF5E}"/>
                </a:ext>
              </a:extLst>
            </p:cNvPr>
            <p:cNvSpPr txBox="1"/>
            <p:nvPr/>
          </p:nvSpPr>
          <p:spPr>
            <a:xfrm>
              <a:off x="7856538" y="4352125"/>
              <a:ext cx="1021483" cy="3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"/>
                </a:spcBef>
                <a:spcAft>
                  <a:spcPts val="240"/>
                </a:spcAft>
              </a:pPr>
              <a:r>
                <a:rPr lang="en-GB" sz="1600" b="1" noProof="0">
                  <a:solidFill>
                    <a:srgbClr val="3F1A01"/>
                  </a:solidFill>
                </a:rPr>
                <a:t>Social</a:t>
              </a:r>
              <a:endParaRPr lang="en-GB" sz="1600" noProof="0">
                <a:solidFill>
                  <a:srgbClr val="3F1A01"/>
                </a:solidFill>
              </a:endParaRPr>
            </a:p>
          </p:txBody>
        </p:sp>
        <p:pic>
          <p:nvPicPr>
            <p:cNvPr id="15" name="Graphic 14" descr="Social network with solid fill">
              <a:extLst>
                <a:ext uri="{FF2B5EF4-FFF2-40B4-BE49-F238E27FC236}">
                  <a16:creationId xmlns:a16="http://schemas.microsoft.com/office/drawing/2014/main" id="{38A46128-6EA4-5BF8-B875-D9916EAC95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51562" y="3645534"/>
              <a:ext cx="831435" cy="831435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EFCDB5A-A7C7-76B7-AA7E-AB1CB1DB6728}"/>
              </a:ext>
            </a:extLst>
          </p:cNvPr>
          <p:cNvGrpSpPr/>
          <p:nvPr/>
        </p:nvGrpSpPr>
        <p:grpSpPr>
          <a:xfrm>
            <a:off x="6900269" y="4897841"/>
            <a:ext cx="1286602" cy="1142730"/>
            <a:chOff x="1200695" y="3356434"/>
            <a:chExt cx="1286602" cy="12596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67A158-53C9-90B1-29DA-5414B9E7F26B}"/>
                </a:ext>
              </a:extLst>
            </p:cNvPr>
            <p:cNvSpPr txBox="1"/>
            <p:nvPr/>
          </p:nvSpPr>
          <p:spPr>
            <a:xfrm>
              <a:off x="1200695" y="3914949"/>
              <a:ext cx="1286602" cy="701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"/>
                </a:spcBef>
                <a:spcAft>
                  <a:spcPts val="240"/>
                </a:spcAft>
              </a:pPr>
              <a:r>
                <a:rPr lang="en-GB" sz="1600" b="1" noProof="0">
                  <a:solidFill>
                    <a:srgbClr val="3F1A01"/>
                  </a:solidFill>
                </a:rPr>
                <a:t>Family/</a:t>
              </a:r>
            </a:p>
            <a:p>
              <a:pPr algn="ctr">
                <a:spcBef>
                  <a:spcPts val="240"/>
                </a:spcBef>
                <a:spcAft>
                  <a:spcPts val="240"/>
                </a:spcAft>
              </a:pPr>
              <a:r>
                <a:rPr lang="en-GB" sz="1600" b="1" noProof="0">
                  <a:solidFill>
                    <a:srgbClr val="3F1A01"/>
                  </a:solidFill>
                </a:rPr>
                <a:t>caregivers</a:t>
              </a:r>
            </a:p>
          </p:txBody>
        </p:sp>
        <p:pic>
          <p:nvPicPr>
            <p:cNvPr id="16" name="Graphic 15" descr="Family with boy with solid fill">
              <a:extLst>
                <a:ext uri="{FF2B5EF4-FFF2-40B4-BE49-F238E27FC236}">
                  <a16:creationId xmlns:a16="http://schemas.microsoft.com/office/drawing/2014/main" id="{CD45F8DB-0052-0FBD-8BDC-710C3E3EA4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42814" y="3356434"/>
              <a:ext cx="602363" cy="602363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037AF4C-7B0C-14A3-CAC4-4C9ED1598E40}"/>
              </a:ext>
            </a:extLst>
          </p:cNvPr>
          <p:cNvGrpSpPr/>
          <p:nvPr/>
        </p:nvGrpSpPr>
        <p:grpSpPr>
          <a:xfrm>
            <a:off x="4933022" y="3140738"/>
            <a:ext cx="1369500" cy="987813"/>
            <a:chOff x="1752063" y="1853371"/>
            <a:chExt cx="1369500" cy="10889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1B4B07-4E67-1CAF-7519-384220378F31}"/>
                </a:ext>
              </a:extLst>
            </p:cNvPr>
            <p:cNvSpPr txBox="1"/>
            <p:nvPr/>
          </p:nvSpPr>
          <p:spPr>
            <a:xfrm>
              <a:off x="1752063" y="2297661"/>
              <a:ext cx="1369500" cy="644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"/>
                </a:spcBef>
                <a:spcAft>
                  <a:spcPts val="240"/>
                </a:spcAft>
              </a:pPr>
              <a:r>
                <a:rPr lang="en-GB" sz="1600" b="1" noProof="0">
                  <a:solidFill>
                    <a:srgbClr val="3F1A01"/>
                  </a:solidFill>
                </a:rPr>
                <a:t>Health </a:t>
              </a:r>
              <a:br>
                <a:rPr lang="en-GB" sz="1600" b="1" noProof="0">
                  <a:solidFill>
                    <a:srgbClr val="3F1A01"/>
                  </a:solidFill>
                </a:rPr>
              </a:br>
              <a:r>
                <a:rPr lang="en-GB" sz="1600" b="1" noProof="0">
                  <a:solidFill>
                    <a:srgbClr val="3F1A01"/>
                  </a:solidFill>
                </a:rPr>
                <a:t>and QoL</a:t>
              </a:r>
            </a:p>
          </p:txBody>
        </p:sp>
        <p:pic>
          <p:nvPicPr>
            <p:cNvPr id="17" name="Graphic 16" descr="Heart with solid fill">
              <a:extLst>
                <a:ext uri="{FF2B5EF4-FFF2-40B4-BE49-F238E27FC236}">
                  <a16:creationId xmlns:a16="http://schemas.microsoft.com/office/drawing/2014/main" id="{05F457C2-474F-10E1-73D8-3D0B62277A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93674" y="1853371"/>
              <a:ext cx="486280" cy="48628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E8EDB4C-9B5C-C8C0-B8C0-64A888C52B87}"/>
              </a:ext>
            </a:extLst>
          </p:cNvPr>
          <p:cNvGrpSpPr/>
          <p:nvPr/>
        </p:nvGrpSpPr>
        <p:grpSpPr>
          <a:xfrm>
            <a:off x="8811514" y="3172489"/>
            <a:ext cx="1211961" cy="1025777"/>
            <a:chOff x="7593901" y="1728530"/>
            <a:chExt cx="1211961" cy="11307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50EF89-C7A3-433C-F983-515A9E62536D}"/>
                </a:ext>
              </a:extLst>
            </p:cNvPr>
            <p:cNvSpPr txBox="1"/>
            <p:nvPr/>
          </p:nvSpPr>
          <p:spPr>
            <a:xfrm>
              <a:off x="7593901" y="2486091"/>
              <a:ext cx="1211961" cy="3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"/>
                </a:spcBef>
                <a:spcAft>
                  <a:spcPts val="240"/>
                </a:spcAft>
              </a:pPr>
              <a:r>
                <a:rPr lang="en-GB" sz="1600" b="1" noProof="0">
                  <a:solidFill>
                    <a:srgbClr val="3F1A01"/>
                  </a:solidFill>
                </a:rPr>
                <a:t>Stigma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22A4A1C-A760-39BB-13FF-BB34D21AAD81}"/>
                </a:ext>
              </a:extLst>
            </p:cNvPr>
            <p:cNvGrpSpPr/>
            <p:nvPr/>
          </p:nvGrpSpPr>
          <p:grpSpPr>
            <a:xfrm>
              <a:off x="7593901" y="1728530"/>
              <a:ext cx="1167870" cy="773227"/>
              <a:chOff x="8915400" y="450055"/>
              <a:chExt cx="1504303" cy="995974"/>
            </a:xfrm>
          </p:grpSpPr>
          <p:pic>
            <p:nvPicPr>
              <p:cNvPr id="20" name="Graphic 19" descr="Group of people with solid fill">
                <a:extLst>
                  <a:ext uri="{FF2B5EF4-FFF2-40B4-BE49-F238E27FC236}">
                    <a16:creationId xmlns:a16="http://schemas.microsoft.com/office/drawing/2014/main" id="{4C2D7D73-68F1-BE7B-264A-2D80A6D211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b="33792"/>
              <a:stretch>
                <a:fillRect/>
              </a:stretch>
            </p:blipFill>
            <p:spPr>
              <a:xfrm>
                <a:off x="8915400" y="450055"/>
                <a:ext cx="1504303" cy="995974"/>
              </a:xfrm>
              <a:prstGeom prst="rect">
                <a:avLst/>
              </a:prstGeom>
            </p:spPr>
          </p:pic>
          <p:pic>
            <p:nvPicPr>
              <p:cNvPr id="22" name="Graphic 21" descr="Man with solid fill">
                <a:extLst>
                  <a:ext uri="{FF2B5EF4-FFF2-40B4-BE49-F238E27FC236}">
                    <a16:creationId xmlns:a16="http://schemas.microsoft.com/office/drawing/2014/main" id="{6FACE891-B4CF-16AB-80A2-14B283AFE4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9446419" y="967451"/>
                <a:ext cx="473816" cy="473816"/>
              </a:xfrm>
              <a:prstGeom prst="rect">
                <a:avLst/>
              </a:prstGeom>
            </p:spPr>
          </p:pic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029ACD6-D4E0-9E5D-AFD0-4F16362A637C}"/>
              </a:ext>
            </a:extLst>
          </p:cNvPr>
          <p:cNvGrpSpPr/>
          <p:nvPr/>
        </p:nvGrpSpPr>
        <p:grpSpPr>
          <a:xfrm>
            <a:off x="6838945" y="1612908"/>
            <a:ext cx="1409249" cy="922563"/>
            <a:chOff x="17761620" y="492001"/>
            <a:chExt cx="1409249" cy="1016990"/>
          </a:xfrm>
        </p:grpSpPr>
        <p:pic>
          <p:nvPicPr>
            <p:cNvPr id="29" name="Graphic 28" descr="Gavel with solid fill">
              <a:extLst>
                <a:ext uri="{FF2B5EF4-FFF2-40B4-BE49-F238E27FC236}">
                  <a16:creationId xmlns:a16="http://schemas.microsoft.com/office/drawing/2014/main" id="{5CB7AEE6-A689-34DA-39C9-76424D1D97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135318" y="492001"/>
              <a:ext cx="661852" cy="625192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7BF084F-2FC5-5ED0-C173-EF8C5BE314F1}"/>
                </a:ext>
              </a:extLst>
            </p:cNvPr>
            <p:cNvSpPr txBox="1"/>
            <p:nvPr/>
          </p:nvSpPr>
          <p:spPr>
            <a:xfrm>
              <a:off x="17761620" y="1135785"/>
              <a:ext cx="1409249" cy="3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"/>
                </a:spcBef>
                <a:spcAft>
                  <a:spcPts val="240"/>
                </a:spcAft>
              </a:pPr>
              <a:r>
                <a:rPr lang="en-GB" sz="1600" b="1" noProof="0">
                  <a:solidFill>
                    <a:srgbClr val="3F1A01"/>
                  </a:solidFill>
                </a:rPr>
                <a:t>Crime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95226CF-EEDE-59E7-23FB-6D43168B4FD3}"/>
              </a:ext>
            </a:extLst>
          </p:cNvPr>
          <p:cNvGrpSpPr/>
          <p:nvPr/>
        </p:nvGrpSpPr>
        <p:grpSpPr>
          <a:xfrm>
            <a:off x="8327451" y="2054693"/>
            <a:ext cx="1135980" cy="906546"/>
            <a:chOff x="16759287" y="3609566"/>
            <a:chExt cx="1135980" cy="999334"/>
          </a:xfrm>
        </p:grpSpPr>
        <p:pic>
          <p:nvPicPr>
            <p:cNvPr id="31" name="Graphic 30" descr="House with solid fill">
              <a:extLst>
                <a:ext uri="{FF2B5EF4-FFF2-40B4-BE49-F238E27FC236}">
                  <a16:creationId xmlns:a16="http://schemas.microsoft.com/office/drawing/2014/main" id="{95594D15-30DD-E099-0992-5AFF0F2885D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6962034" y="3609566"/>
              <a:ext cx="730486" cy="690024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52400EF-8BBA-40C8-264E-288E15B1C509}"/>
                </a:ext>
              </a:extLst>
            </p:cNvPr>
            <p:cNvSpPr txBox="1"/>
            <p:nvPr/>
          </p:nvSpPr>
          <p:spPr>
            <a:xfrm>
              <a:off x="16759287" y="4235694"/>
              <a:ext cx="1135980" cy="3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"/>
                </a:spcBef>
                <a:spcAft>
                  <a:spcPts val="240"/>
                </a:spcAft>
              </a:pPr>
              <a:r>
                <a:rPr lang="en-GB" sz="1600" b="1" noProof="0">
                  <a:solidFill>
                    <a:srgbClr val="3F1A01"/>
                  </a:solidFill>
                </a:rPr>
                <a:t>Housing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D062B53-9C04-A691-A4F8-1AB45D2BF0F9}"/>
              </a:ext>
            </a:extLst>
          </p:cNvPr>
          <p:cNvGrpSpPr/>
          <p:nvPr/>
        </p:nvGrpSpPr>
        <p:grpSpPr>
          <a:xfrm>
            <a:off x="4920534" y="4373890"/>
            <a:ext cx="2054383" cy="1027731"/>
            <a:chOff x="12112625" y="3007914"/>
            <a:chExt cx="2054383" cy="1132922"/>
          </a:xfrm>
        </p:grpSpPr>
        <p:pic>
          <p:nvPicPr>
            <p:cNvPr id="28" name="Graphic 27" descr="Man with solid fill">
              <a:extLst>
                <a:ext uri="{FF2B5EF4-FFF2-40B4-BE49-F238E27FC236}">
                  <a16:creationId xmlns:a16="http://schemas.microsoft.com/office/drawing/2014/main" id="{65E5A685-66B3-9C74-6142-E564C1DB95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2861237" y="3007914"/>
              <a:ext cx="557158" cy="557158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46820C-5F05-F045-8444-D4D9649F83E5}"/>
                </a:ext>
              </a:extLst>
            </p:cNvPr>
            <p:cNvSpPr txBox="1"/>
            <p:nvPr/>
          </p:nvSpPr>
          <p:spPr>
            <a:xfrm>
              <a:off x="12112625" y="3496207"/>
              <a:ext cx="2054383" cy="644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"/>
                </a:spcBef>
                <a:spcAft>
                  <a:spcPts val="240"/>
                </a:spcAft>
              </a:pPr>
              <a:r>
                <a:rPr lang="en-GB" sz="1600" b="1" noProof="0">
                  <a:solidFill>
                    <a:srgbClr val="3F1A01"/>
                  </a:solidFill>
                </a:rPr>
                <a:t>Emotional </a:t>
              </a:r>
              <a:br>
                <a:rPr lang="en-GB" sz="1600" b="1" noProof="0">
                  <a:solidFill>
                    <a:srgbClr val="3F1A01"/>
                  </a:solidFill>
                </a:rPr>
              </a:br>
              <a:r>
                <a:rPr lang="en-GB" sz="1600" b="1" noProof="0">
                  <a:solidFill>
                    <a:srgbClr val="3F1A01"/>
                  </a:solidFill>
                </a:rPr>
                <a:t>experiences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F412403-BB62-40CB-4FDE-EAEED5027848}"/>
              </a:ext>
            </a:extLst>
          </p:cNvPr>
          <p:cNvGrpSpPr/>
          <p:nvPr/>
        </p:nvGrpSpPr>
        <p:grpSpPr>
          <a:xfrm>
            <a:off x="4980859" y="2177123"/>
            <a:ext cx="2054383" cy="788689"/>
            <a:chOff x="12116397" y="553937"/>
            <a:chExt cx="2054383" cy="869414"/>
          </a:xfrm>
        </p:grpSpPr>
        <p:pic>
          <p:nvPicPr>
            <p:cNvPr id="30" name="Graphic 29" descr="Briefcase with solid fill">
              <a:extLst>
                <a:ext uri="{FF2B5EF4-FFF2-40B4-BE49-F238E27FC236}">
                  <a16:creationId xmlns:a16="http://schemas.microsoft.com/office/drawing/2014/main" id="{172C2DB8-0F17-4CD7-6C06-C5F540850F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2865009" y="553937"/>
              <a:ext cx="564926" cy="56492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5E92F6-453B-6BC9-D7DA-B0AE673D67A6}"/>
                </a:ext>
              </a:extLst>
            </p:cNvPr>
            <p:cNvSpPr txBox="1"/>
            <p:nvPr/>
          </p:nvSpPr>
          <p:spPr>
            <a:xfrm>
              <a:off x="12116397" y="1050145"/>
              <a:ext cx="2054383" cy="3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"/>
                </a:spcBef>
                <a:spcAft>
                  <a:spcPts val="240"/>
                </a:spcAft>
              </a:pPr>
              <a:r>
                <a:rPr lang="en-GB" sz="1600" b="1" noProof="0">
                  <a:solidFill>
                    <a:srgbClr val="3F1A01"/>
                  </a:solidFill>
                </a:rPr>
                <a:t>Occupational</a:t>
              </a:r>
              <a:r>
                <a:rPr lang="en-GB" sz="1600" b="1" baseline="30000" noProof="0">
                  <a:solidFill>
                    <a:srgbClr val="3F1A01"/>
                  </a:solidFill>
                </a:rPr>
                <a:t>1</a:t>
              </a:r>
              <a:endParaRPr lang="en-GB" sz="1600" b="1" noProof="0">
                <a:solidFill>
                  <a:srgbClr val="3F1A0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765045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288</Words>
  <Application>Microsoft Office PowerPoint</Application>
  <PresentationFormat>Widescreen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The humanistic burden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30</cp:revision>
  <dcterms:created xsi:type="dcterms:W3CDTF">2026-02-02T13:01:55Z</dcterms:created>
  <dcterms:modified xsi:type="dcterms:W3CDTF">2026-06-17T12:41:07Z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