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6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Millier A, Schmidt U,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Angermeyer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MC, et al. Humanistic burden in schizophrenia: a literature review. J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2014; 54: 85–93.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Siafis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McGrath JJ, et al. Schizophrenia. Nat Rev Dis Primers 2025; 11: 83.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Liberati E, Kelly S, Price A, et al. Diagnostic inequalities relating to physical healthcare among people with mental health conditions: a systematic review.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EClinicalMedicine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2025; 80: 103026. </a:t>
            </a:r>
          </a:p>
          <a:p>
            <a:pPr marL="228600" indent="-228600">
              <a:buFont typeface="+mj-lt"/>
              <a:buAutoNum type="arabicPeriod"/>
            </a:pPr>
            <a:r>
              <a:rPr lang="en-CA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Mittendorfer</a:t>
            </a:r>
            <a:r>
              <a:rPr lang="en-CA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-Rutz E, Rahman S, Tanskanen A, et al. Burden for parents of patients with schizophrenia-a nationwide comparative study of parents of offspring with rheumatoid arthritis, multiple sclerosis, epilepsy, and healthy controls. </a:t>
            </a:r>
            <a:r>
              <a:rPr lang="en-CA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CA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Bull 2019; 45: 794–803.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Fusar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-Poli P,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Estradé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Stanghellini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et al. The lived experience of psychosis: a bottom-up review co-written by experts by experience and academics. World Psychiatry 2022; 21: 168–188. 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716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5.sv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B349-8CFC-EBF4-9BB9-5CB17E566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71BD5DF-45EE-93B1-49A2-682CECB2AB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 noProof="0" dirty="0"/>
              <a:t>Schizophrenia – Epidemiology and burden</a:t>
            </a:r>
          </a:p>
          <a:p>
            <a:endParaRPr lang="en-GB" noProof="0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4A3E0A9C-733E-191B-2590-42BF9BC5A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/>
          <a:lstStyle/>
          <a:p>
            <a:r>
              <a:rPr lang="en-GB" noProof="0" dirty="0"/>
              <a:t>Health, family, social, and stigma-related burden in schizophrenia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CE4DB11-EE1E-607F-07E8-E2E7319F211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 dirty="0"/>
              <a:t>QoL=quality of life</a:t>
            </a:r>
          </a:p>
          <a:p>
            <a:r>
              <a:rPr lang="en-GB" noProof="0" dirty="0"/>
              <a:t>1. Millier et al. J </a:t>
            </a:r>
            <a:r>
              <a:rPr lang="en-GB" noProof="0" dirty="0" err="1"/>
              <a:t>Psychiatr</a:t>
            </a:r>
            <a:r>
              <a:rPr lang="en-GB" noProof="0" dirty="0"/>
              <a:t> Res 2014;54:85–93; 2. Leucht et al. Nat Rev Dis Primers 2025;11:83; 3. Liberati et al. EClin Med 2025;80:103026; 4</a:t>
            </a:r>
            <a:r>
              <a:rPr lang="en-GB" dirty="0"/>
              <a:t>. </a:t>
            </a:r>
            <a:r>
              <a:rPr lang="en-GB" dirty="0" err="1"/>
              <a:t>Mittendorfer</a:t>
            </a:r>
            <a:r>
              <a:rPr lang="en-GB" dirty="0"/>
              <a:t>-Rutz et al. </a:t>
            </a:r>
            <a:r>
              <a:rPr lang="en-GB" dirty="0" err="1"/>
              <a:t>Schizophr</a:t>
            </a:r>
            <a:r>
              <a:rPr lang="en-GB" dirty="0"/>
              <a:t> Bull 2019;45:794–803; </a:t>
            </a:r>
            <a:r>
              <a:rPr lang="en-GB" noProof="0" dirty="0"/>
              <a:t>5. </a:t>
            </a:r>
            <a:r>
              <a:rPr lang="en-GB" noProof="0" dirty="0" err="1"/>
              <a:t>Fusar</a:t>
            </a:r>
            <a:r>
              <a:rPr lang="en-GB" noProof="0" dirty="0"/>
              <a:t>-Poli et al. World Psychiatry 2022;21:168–188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9561E4-47C7-BAE1-0EB6-7E7509E072D4}"/>
              </a:ext>
            </a:extLst>
          </p:cNvPr>
          <p:cNvSpPr txBox="1"/>
          <p:nvPr/>
        </p:nvSpPr>
        <p:spPr>
          <a:xfrm>
            <a:off x="1404522" y="1403337"/>
            <a:ext cx="4598099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"/>
              </a:spcBef>
              <a:spcAft>
                <a:spcPts val="240"/>
              </a:spcAft>
            </a:pPr>
            <a:r>
              <a:rPr lang="en-GB" sz="1600" b="1" noProof="0" dirty="0">
                <a:solidFill>
                  <a:srgbClr val="3F1A01"/>
                </a:solidFill>
              </a:rPr>
              <a:t>Poor health and QoL</a:t>
            </a:r>
            <a:r>
              <a:rPr lang="en-GB" sz="1600" b="1" baseline="30000" noProof="0" dirty="0">
                <a:solidFill>
                  <a:srgbClr val="3F1A01"/>
                </a:solidFill>
              </a:rPr>
              <a:t>1–3</a:t>
            </a:r>
            <a:endParaRPr lang="en-GB" sz="1600" b="1" noProof="0" dirty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3F1A01"/>
                </a:solidFill>
              </a:rPr>
              <a:t>Reduced overall health and QoL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3F1A01"/>
                </a:solidFill>
              </a:rPr>
              <a:t>High rates of </a:t>
            </a:r>
            <a:r>
              <a:rPr lang="en-GB" sz="1600" b="1" noProof="0" dirty="0">
                <a:solidFill>
                  <a:srgbClr val="3F1A01"/>
                </a:solidFill>
              </a:rPr>
              <a:t>comorbid mental disorders</a:t>
            </a:r>
            <a:r>
              <a:rPr lang="en-GB" sz="1600" noProof="0" dirty="0">
                <a:solidFill>
                  <a:srgbClr val="3F1A01"/>
                </a:solidFill>
              </a:rPr>
              <a:t>, particularly depression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 dirty="0">
                <a:solidFill>
                  <a:srgbClr val="3F1A01"/>
                </a:solidFill>
              </a:rPr>
              <a:t>Increased physical health problems </a:t>
            </a:r>
            <a:r>
              <a:rPr lang="en-GB" sz="1600" noProof="0" dirty="0">
                <a:solidFill>
                  <a:srgbClr val="3F1A01"/>
                </a:solidFill>
              </a:rPr>
              <a:t>(e.g., cardiovascular disease, diabetes, and dental problems)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3F1A01"/>
                </a:solidFill>
              </a:rPr>
              <a:t>Contributing factors include </a:t>
            </a:r>
            <a:r>
              <a:rPr lang="en-GB" sz="1600" b="1" noProof="0" dirty="0">
                <a:solidFill>
                  <a:srgbClr val="3F1A01"/>
                </a:solidFill>
              </a:rPr>
              <a:t>unhealthy lifestyle behaviours</a:t>
            </a:r>
            <a:r>
              <a:rPr lang="en-GB" sz="1600" noProof="0" dirty="0">
                <a:solidFill>
                  <a:srgbClr val="3F1A01"/>
                </a:solidFill>
              </a:rPr>
              <a:t>, </a:t>
            </a:r>
            <a:r>
              <a:rPr lang="en-GB" sz="1600" b="1" noProof="0" dirty="0">
                <a:solidFill>
                  <a:srgbClr val="3F1A01"/>
                </a:solidFill>
              </a:rPr>
              <a:t>medication side effects</a:t>
            </a:r>
            <a:r>
              <a:rPr lang="en-GB" sz="1600" noProof="0" dirty="0">
                <a:solidFill>
                  <a:srgbClr val="3F1A01"/>
                </a:solidFill>
              </a:rPr>
              <a:t>, and barriers to accessing care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CAB79F-51BD-7C13-771E-A48B0616E6CB}"/>
              </a:ext>
            </a:extLst>
          </p:cNvPr>
          <p:cNvSpPr txBox="1"/>
          <p:nvPr/>
        </p:nvSpPr>
        <p:spPr>
          <a:xfrm>
            <a:off x="7062373" y="4261535"/>
            <a:ext cx="4680000" cy="17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"/>
              </a:spcBef>
              <a:spcAft>
                <a:spcPts val="240"/>
              </a:spcAft>
            </a:pPr>
            <a:r>
              <a:rPr lang="en-GB" sz="1600" b="1" noProof="0">
                <a:solidFill>
                  <a:srgbClr val="3F1A01"/>
                </a:solidFill>
              </a:rPr>
              <a:t>Social</a:t>
            </a:r>
            <a:r>
              <a:rPr lang="en-GB" sz="1600" b="1" baseline="30000" noProof="0">
                <a:solidFill>
                  <a:srgbClr val="3F1A01"/>
                </a:solidFill>
              </a:rPr>
              <a:t>1,5</a:t>
            </a:r>
            <a:endParaRPr lang="en-GB" sz="1600" b="1" noProof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>
                <a:solidFill>
                  <a:srgbClr val="3F1A01"/>
                </a:solidFill>
              </a:rPr>
              <a:t>Social withdrawal </a:t>
            </a:r>
            <a:r>
              <a:rPr lang="en-GB" sz="1600" noProof="0">
                <a:solidFill>
                  <a:srgbClr val="3F1A01"/>
                </a:solidFill>
              </a:rPr>
              <a:t>from family and friends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>
                <a:solidFill>
                  <a:srgbClr val="3F1A01"/>
                </a:solidFill>
              </a:rPr>
              <a:t>Loneliness</a:t>
            </a:r>
            <a:r>
              <a:rPr lang="en-GB" sz="1600" noProof="0">
                <a:solidFill>
                  <a:srgbClr val="3F1A01"/>
                </a:solidFill>
              </a:rPr>
              <a:t>, exacerbated by potential bullying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>
                <a:solidFill>
                  <a:srgbClr val="3F1A01"/>
                </a:solidFill>
              </a:rPr>
              <a:t>Reduced participation in the community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>
                <a:solidFill>
                  <a:srgbClr val="3F1A01"/>
                </a:solidFill>
              </a:rPr>
              <a:t>Social deprivation </a:t>
            </a:r>
            <a:r>
              <a:rPr lang="en-GB" sz="1600" noProof="0">
                <a:solidFill>
                  <a:srgbClr val="3F1A01"/>
                </a:solidFill>
              </a:rPr>
              <a:t>and isolation within the local community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E1253E-EC99-30C8-FF65-22BAA4E4F1F6}"/>
              </a:ext>
            </a:extLst>
          </p:cNvPr>
          <p:cNvSpPr txBox="1"/>
          <p:nvPr/>
        </p:nvSpPr>
        <p:spPr>
          <a:xfrm>
            <a:off x="1404522" y="4261535"/>
            <a:ext cx="4680000" cy="2021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"/>
              </a:spcBef>
              <a:spcAft>
                <a:spcPts val="240"/>
              </a:spcAft>
            </a:pPr>
            <a:r>
              <a:rPr lang="en-GB" sz="1600" b="1" noProof="0">
                <a:solidFill>
                  <a:srgbClr val="3F1A01"/>
                </a:solidFill>
              </a:rPr>
              <a:t>Family</a:t>
            </a:r>
            <a:r>
              <a:rPr lang="en-GB" sz="1600" b="1" baseline="30000" noProof="0">
                <a:solidFill>
                  <a:srgbClr val="3F1A01"/>
                </a:solidFill>
              </a:rPr>
              <a:t>1,</a:t>
            </a:r>
            <a:r>
              <a:rPr lang="en-GB" sz="1600" b="1" baseline="30000">
                <a:solidFill>
                  <a:srgbClr val="3F1A01"/>
                </a:solidFill>
              </a:rPr>
              <a:t>4</a:t>
            </a:r>
            <a:endParaRPr lang="en-GB" sz="1600" b="1" noProof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b="1" noProof="0">
                <a:solidFill>
                  <a:srgbClr val="3F1A01"/>
                </a:solidFill>
              </a:rPr>
              <a:t>Emotional, physical, social, and</a:t>
            </a:r>
            <a:br>
              <a:rPr lang="en-GB" sz="1600" b="1" noProof="0">
                <a:solidFill>
                  <a:srgbClr val="3F1A01"/>
                </a:solidFill>
              </a:rPr>
            </a:br>
            <a:r>
              <a:rPr lang="en-GB" sz="1600" b="1" noProof="0">
                <a:solidFill>
                  <a:srgbClr val="3F1A01"/>
                </a:solidFill>
              </a:rPr>
              <a:t>financial burden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>
                <a:solidFill>
                  <a:srgbClr val="3F1A01"/>
                </a:solidFill>
              </a:rPr>
              <a:t>Increased risk of mental health problems among family members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>
                <a:solidFill>
                  <a:srgbClr val="3F1A01"/>
                </a:solidFill>
              </a:rPr>
              <a:t>Stigma may isolate the whole family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en-GB" sz="1600" noProof="0">
              <a:solidFill>
                <a:srgbClr val="3F1A0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FE1DFA-1E0F-FC85-B6D5-439677F9D880}"/>
              </a:ext>
            </a:extLst>
          </p:cNvPr>
          <p:cNvSpPr txBox="1"/>
          <p:nvPr/>
        </p:nvSpPr>
        <p:spPr>
          <a:xfrm>
            <a:off x="7062373" y="1403337"/>
            <a:ext cx="45980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"/>
              </a:spcBef>
              <a:spcAft>
                <a:spcPts val="240"/>
              </a:spcAft>
            </a:pPr>
            <a:r>
              <a:rPr lang="en-GB" sz="1600" b="1" noProof="0">
                <a:solidFill>
                  <a:srgbClr val="3F1A01"/>
                </a:solidFill>
              </a:rPr>
              <a:t>Stigma</a:t>
            </a:r>
            <a:r>
              <a:rPr lang="en-GB" sz="1600" b="1" baseline="30000" noProof="0">
                <a:solidFill>
                  <a:srgbClr val="3F1A01"/>
                </a:solidFill>
              </a:rPr>
              <a:t>1,3,5 </a:t>
            </a:r>
            <a:endParaRPr lang="en-GB" sz="1600" b="1" noProof="0">
              <a:solidFill>
                <a:srgbClr val="3F1A01"/>
              </a:solidFill>
            </a:endParaRP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>
                <a:solidFill>
                  <a:srgbClr val="3F1A01"/>
                </a:solidFill>
              </a:rPr>
              <a:t>Public stigma creates </a:t>
            </a:r>
            <a:r>
              <a:rPr lang="en-GB" sz="1600" b="1" noProof="0">
                <a:solidFill>
                  <a:srgbClr val="3F1A01"/>
                </a:solidFill>
              </a:rPr>
              <a:t>barriers to employment</a:t>
            </a:r>
            <a:r>
              <a:rPr lang="en-GB" sz="1600" noProof="0">
                <a:solidFill>
                  <a:srgbClr val="3F1A01"/>
                </a:solidFill>
              </a:rPr>
              <a:t>, </a:t>
            </a:r>
            <a:r>
              <a:rPr lang="en-GB" sz="1600" b="1" noProof="0">
                <a:solidFill>
                  <a:srgbClr val="3F1A01"/>
                </a:solidFill>
              </a:rPr>
              <a:t>relationships, and care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>
                <a:solidFill>
                  <a:srgbClr val="3F1A01"/>
                </a:solidFill>
              </a:rPr>
              <a:t>Internalized stereotypes contribute to </a:t>
            </a:r>
            <a:r>
              <a:rPr lang="en-GB" sz="1600" b="1" noProof="0">
                <a:solidFill>
                  <a:srgbClr val="3F1A01"/>
                </a:solidFill>
              </a:rPr>
              <a:t>shame</a:t>
            </a:r>
            <a:r>
              <a:rPr lang="en-GB" sz="1600" noProof="0">
                <a:solidFill>
                  <a:srgbClr val="3F1A01"/>
                </a:solidFill>
              </a:rPr>
              <a:t>, </a:t>
            </a:r>
            <a:r>
              <a:rPr lang="en-GB" sz="1600" b="1" noProof="0">
                <a:solidFill>
                  <a:srgbClr val="3F1A01"/>
                </a:solidFill>
              </a:rPr>
              <a:t>low self-esteem</a:t>
            </a:r>
            <a:r>
              <a:rPr lang="en-GB" sz="1600" noProof="0">
                <a:solidFill>
                  <a:srgbClr val="3F1A01"/>
                </a:solidFill>
              </a:rPr>
              <a:t>, and withdrawal</a:t>
            </a:r>
          </a:p>
          <a:p>
            <a:pPr marL="285750" indent="-285750">
              <a:spcBef>
                <a:spcPts val="24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r>
              <a:rPr lang="en-GB" sz="1600" noProof="0">
                <a:solidFill>
                  <a:srgbClr val="3F1A01"/>
                </a:solidFill>
              </a:rPr>
              <a:t>Stigma in healthcare can delay diagnosis and treatment of physical illness </a:t>
            </a:r>
          </a:p>
        </p:txBody>
      </p:sp>
      <p:pic>
        <p:nvPicPr>
          <p:cNvPr id="42" name="Graphic 41" descr="Social network with solid fill">
            <a:extLst>
              <a:ext uri="{FF2B5EF4-FFF2-40B4-BE49-F238E27FC236}">
                <a16:creationId xmlns:a16="http://schemas.microsoft.com/office/drawing/2014/main" id="{94FE33A8-926C-CFD7-209D-D435EA9E2B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9265" y="4145421"/>
            <a:ext cx="831435" cy="831435"/>
          </a:xfrm>
          <a:prstGeom prst="rect">
            <a:avLst/>
          </a:prstGeom>
        </p:spPr>
      </p:pic>
      <p:pic>
        <p:nvPicPr>
          <p:cNvPr id="44" name="Graphic 43" descr="Family with boy with solid fill">
            <a:extLst>
              <a:ext uri="{FF2B5EF4-FFF2-40B4-BE49-F238E27FC236}">
                <a16:creationId xmlns:a16="http://schemas.microsoft.com/office/drawing/2014/main" id="{1F4A897D-95DF-FE77-E90D-3BD3C02839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054" y="4261535"/>
            <a:ext cx="831435" cy="831435"/>
          </a:xfrm>
          <a:prstGeom prst="rect">
            <a:avLst/>
          </a:prstGeom>
        </p:spPr>
      </p:pic>
      <p:pic>
        <p:nvPicPr>
          <p:cNvPr id="46" name="Graphic 45" descr="Heart with solid fill">
            <a:extLst>
              <a:ext uri="{FF2B5EF4-FFF2-40B4-BE49-F238E27FC236}">
                <a16:creationId xmlns:a16="http://schemas.microsoft.com/office/drawing/2014/main" id="{E5808977-6B58-A189-60D6-A4BC5D4FEF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5054" y="1403337"/>
            <a:ext cx="831435" cy="831435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3BCEB17A-0DCC-39F4-DBB7-4A1FA3285976}"/>
              </a:ext>
            </a:extLst>
          </p:cNvPr>
          <p:cNvGrpSpPr/>
          <p:nvPr/>
        </p:nvGrpSpPr>
        <p:grpSpPr>
          <a:xfrm>
            <a:off x="5968681" y="1390662"/>
            <a:ext cx="1167870" cy="773227"/>
            <a:chOff x="8915400" y="450055"/>
            <a:chExt cx="1504303" cy="995974"/>
          </a:xfrm>
        </p:grpSpPr>
        <p:pic>
          <p:nvPicPr>
            <p:cNvPr id="3" name="Graphic 2" descr="Group of people with solid fill">
              <a:extLst>
                <a:ext uri="{FF2B5EF4-FFF2-40B4-BE49-F238E27FC236}">
                  <a16:creationId xmlns:a16="http://schemas.microsoft.com/office/drawing/2014/main" id="{10927BAB-13E9-C450-227A-E5ACE5E0DA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3792"/>
            <a:stretch>
              <a:fillRect/>
            </a:stretch>
          </p:blipFill>
          <p:spPr>
            <a:xfrm>
              <a:off x="8915400" y="450055"/>
              <a:ext cx="1504303" cy="995974"/>
            </a:xfrm>
            <a:prstGeom prst="rect">
              <a:avLst/>
            </a:prstGeom>
          </p:spPr>
        </p:pic>
        <p:pic>
          <p:nvPicPr>
            <p:cNvPr id="36" name="Graphic 35" descr="Man with solid fill">
              <a:extLst>
                <a:ext uri="{FF2B5EF4-FFF2-40B4-BE49-F238E27FC236}">
                  <a16:creationId xmlns:a16="http://schemas.microsoft.com/office/drawing/2014/main" id="{7C9E9F79-B0DA-045B-B71F-310BEF89C1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446419" y="967451"/>
              <a:ext cx="473816" cy="47381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037377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388</Words>
  <Application>Microsoft Office PowerPoint</Application>
  <PresentationFormat>Widescreen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Health, family, social, and stigma-related burden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31</cp:revision>
  <dcterms:created xsi:type="dcterms:W3CDTF">2026-02-02T13:01:55Z</dcterms:created>
  <dcterms:modified xsi:type="dcterms:W3CDTF">2026-06-17T12:41:23Z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