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87" r:id="rId5"/>
  </p:sldIdLst>
  <p:sldSz cx="12192000" cy="6858000"/>
  <p:notesSz cx="6797675" cy="9929813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58" userDrawn="1">
          <p15:clr>
            <a:srgbClr val="A4A3A4"/>
          </p15:clr>
        </p15:guide>
        <p15:guide id="2" pos="3830" userDrawn="1">
          <p15:clr>
            <a:srgbClr val="A4A3A4"/>
          </p15:clr>
        </p15:guide>
        <p15:guide id="3" orient="horz" pos="42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123D0B-7B15-8241-114F-0F509F9C0883}" name="Jerry Huang" initials="JH" userId="S::jerry.huang@primeglobalpeople.com::47175e71-6f0f-4bf1-922a-f2da50266449" providerId="AD"/>
  <p188:author id="{7200DB5C-181B-713E-D95A-FCC30802ADB3}" name="Lucy Helas" initials="" userId="S::lucy.helas@primeglobalpeople.com::ddfafa0a-b6b5-4bdd-b86f-ac994cb89b8b" providerId="AD"/>
  <p188:author id="{C07A505D-5E7E-6BEB-4195-801D42364FA7}" name="Ceren Akdeniz Vogt" initials="CA" userId="S::cak@lundbeckfonden.com::6291f9b8-8487-4396-8769-615d243e0f4b" providerId="AD"/>
  <p188:author id="{ADE37966-333E-8291-1ACB-8B19D2CDD2BF}" name="Jess Fawcett" initials="JF" userId="Jess Fawcett" providerId="None"/>
  <p188:author id="{F5456967-F741-A654-320C-431971991AEE}" name="Emma Bone" initials="EB" userId="Emma Bone" providerId="None"/>
  <p188:author id="{F748F99F-CA20-F231-7E95-A58759BCCA69}" name="Marco Solmi" initials="MS" userId="16471aee42b87e67" providerId="Windows Live"/>
  <p188:author id="{94C370A1-4AED-0C13-4D86-49DFA89BCE0B}" name="Prime" initials="P" userId="Prime" providerId="None"/>
  <p188:author id="{8EBDF5A9-C4BC-A8A8-CDF6-CD616BF5A6CC}" name="Lucy Helas" initials="LH" userId="Lucy Helas" providerId="None"/>
  <p188:author id="{3EAC8EB7-4CC7-A5D1-7863-C77B3332D2E6}" name="Prime – Senior Medical Writer" initials="SMW" userId="Prime – Senior Medical Writer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08570DE8-E322-79A5-B3DE-BB47867C02E7}" name="Louise Martin" initials="LM" userId="S::louise.martin@primeglobalpeople.com::4fcac71d-3899-4a5b-ba16-0351c4500b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  <a:srgbClr val="3F1A01"/>
    <a:srgbClr val="99B3A8"/>
    <a:srgbClr val="1A1A17"/>
    <a:srgbClr val="4472C4"/>
    <a:srgbClr val="B4C7E7"/>
    <a:srgbClr val="0D76BF"/>
    <a:srgbClr val="B7CCEA"/>
    <a:srgbClr val="7CA3D6"/>
    <a:srgbClr val="C1C0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603" autoAdjust="0"/>
  </p:normalViewPr>
  <p:slideViewPr>
    <p:cSldViewPr snapToGrid="0">
      <p:cViewPr varScale="1">
        <p:scale>
          <a:sx n="83" d="100"/>
          <a:sy n="83" d="100"/>
        </p:scale>
        <p:origin x="1032" y="78"/>
      </p:cViewPr>
      <p:guideLst>
        <p:guide orient="horz" pos="3158"/>
        <p:guide pos="3830"/>
        <p:guide orient="horz" pos="422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111" d="100"/>
          <a:sy n="111" d="100"/>
        </p:scale>
        <p:origin x="5028" y="12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tags" Target="tags/tag1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8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Millier A, Schmidt U,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Angermeyer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MC, et al. Humanistic burden in schizophrenia: a literature review. J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Psychiatr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Res 2014; 54: 85–93.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Leucht S,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Siafis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S, McGrath JJ, et al. Schizophrenia. Nat Rev Dis Primers 2025; 11: 83.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Fusar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-Poli P,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Estradé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A,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Stanghellini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G, et al. The lived experience of psychosis: a bottom-up review co-written by experts by experience and academics. World Psychiatry 2022; 21: 168–188.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Das N, Dhamija R, Mistak D Koyanagi A, Oh H,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DeVylder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J. Epidemiological analysis of schizophrenia and incarceration: A multi-center exploration of the criminalization of mental illness in the United States.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Schizophr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Res 2026; 287: 73–81.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Whiting D, Gulati G, Geddes JR, Fazel S. Association of schizophrenia spectrum disorders and violence perpetration in adults and adolescents from 15 countries: a systematic review and meta-analysis. JAMA Psychiatry 2022; 79: 120–132.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Fazel S, Gulati G,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Linsell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L, et al. Schizophrenia and violence: systematic review and meta-analysis.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PLoS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Med 2009; 6: e1000120. 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Fortugno F, </a:t>
            </a:r>
            <a:r>
              <a:rPr lang="en-GB" sz="1000" noProof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Katsakou</a:t>
            </a:r>
            <a:r>
              <a:rPr lang="en-GB" sz="1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C, Bremner S, et al. </a:t>
            </a:r>
            <a:r>
              <a:rPr lang="en-US" sz="1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Symptoms associated with victimization in patients with schizophrenia and related disorders. </a:t>
            </a:r>
            <a:r>
              <a:rPr lang="pt-BR" sz="1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PLoS One 2013; 8: e58142.</a:t>
            </a:r>
          </a:p>
          <a:p>
            <a:pPr marL="228600" indent="-228600">
              <a:buFont typeface="+mj-lt"/>
              <a:buAutoNum type="arabicPeriod"/>
            </a:pPr>
            <a:r>
              <a:rPr lang="pt-BR" sz="1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Wehring HJ &amp; WT Carpenter. Violence and Schizophrenia. </a:t>
            </a:r>
            <a:r>
              <a:rPr lang="de-DE" sz="1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Schizophr Bull 2011; 37: 877–878.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Uslu E &amp;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Mavíş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V. The other side of the coin: Individuals diagnosed with schizophrenia as victims of crime and violence. J Forensic Psych Res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Pract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2024; 24: 269–279.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000" b="0" i="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Reilly J, Ho I &amp; Williamson A. A systematic review of the effect of stigma on the health of people experiencing homelessness. Health Soc Care Community 2022; 30: 2128–2141.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000" b="0" i="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 J. Social relationships, stigma, and wellbeing through experiences of homelessness in the United Kingdom. J Soc Issues 2023; 79: 465–493.</a:t>
            </a:r>
            <a:endParaRPr lang="en-US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buFont typeface="+mj-lt"/>
              <a:buAutoNum type="arabicPeriod"/>
            </a:pPr>
            <a:endParaRPr lang="en-US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262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</a:t>
            </a:r>
            <a:r>
              <a:rPr lang="en-GB" sz="3600" b="1" err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masterslides</a:t>
            </a:r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49" userDrawn="1">
          <p15:clr>
            <a:srgbClr val="F26B43"/>
          </p15:clr>
        </p15:guide>
        <p15:guide id="15" pos="3976" userDrawn="1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5.sv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.xml"/><Relationship Id="rId6" Type="http://schemas.openxmlformats.org/officeDocument/2006/relationships/image" Target="../media/image14.svg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571EF-4D14-7642-BF03-CEC987DA1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5932305-BCF0-1A7C-C932-5386B2554AD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</p:spPr>
        <p:txBody>
          <a:bodyPr/>
          <a:lstStyle/>
          <a:p>
            <a:r>
              <a:rPr lang="en-GB" noProof="0"/>
              <a:t>Schizophrenia – Epidemiology and burden</a:t>
            </a:r>
          </a:p>
          <a:p>
            <a:endParaRPr lang="en-GB" noProof="0"/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6CCC40D9-5D42-3850-CC3A-F7CD7E8CD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</p:spPr>
        <p:txBody>
          <a:bodyPr/>
          <a:lstStyle/>
          <a:p>
            <a:r>
              <a:rPr lang="en-GB" noProof="0" dirty="0"/>
              <a:t>Occupation, justice, and housing burden, and emotional experiences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17F2610-C839-3F55-EED4-7B3FE60F1A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>
              <a:tabLst>
                <a:tab pos="2514600" algn="l"/>
              </a:tabLst>
            </a:pPr>
            <a:r>
              <a:rPr lang="en-GB" noProof="0" dirty="0"/>
              <a:t>QoL=quality of life</a:t>
            </a:r>
          </a:p>
          <a:p>
            <a:pPr>
              <a:tabLst>
                <a:tab pos="2514600" algn="l"/>
              </a:tabLst>
            </a:pPr>
            <a:r>
              <a:rPr lang="en-GB" noProof="0" dirty="0"/>
              <a:t>1. Millier et al. J </a:t>
            </a:r>
            <a:r>
              <a:rPr lang="en-GB" noProof="0" dirty="0" err="1"/>
              <a:t>Psychiatr</a:t>
            </a:r>
            <a:r>
              <a:rPr lang="en-GB" noProof="0" dirty="0"/>
              <a:t> Res 2014;54:85–93; 2. Leucht et al. Nat Rev Dis Primers 2025;11:83; 3. </a:t>
            </a:r>
            <a:r>
              <a:rPr lang="en-GB" noProof="0" dirty="0" err="1"/>
              <a:t>Fusar</a:t>
            </a:r>
            <a:r>
              <a:rPr lang="en-GB" noProof="0" dirty="0"/>
              <a:t>-Poli et al. World Psychiatry 2022;21:168–188; </a:t>
            </a:r>
            <a:br>
              <a:rPr lang="en-GB" noProof="0" dirty="0"/>
            </a:br>
            <a:r>
              <a:rPr lang="en-GB" noProof="0" dirty="0"/>
              <a:t>4. Das et al. </a:t>
            </a:r>
            <a:r>
              <a:rPr lang="en-GB" noProof="0" dirty="0" err="1"/>
              <a:t>Schizophr</a:t>
            </a:r>
            <a:r>
              <a:rPr lang="en-GB" noProof="0" dirty="0"/>
              <a:t> Res 2026;287:73–81; 5. Whiting et al. JAMA Psychiatry 2022;79:120–132; 6. Fazel et al. </a:t>
            </a:r>
            <a:r>
              <a:rPr lang="en-GB" noProof="0" dirty="0" err="1"/>
              <a:t>PLoS</a:t>
            </a:r>
            <a:r>
              <a:rPr lang="en-GB" noProof="0" dirty="0"/>
              <a:t> Med 2009;6:e1000120; 7. Fortugno et al. </a:t>
            </a:r>
            <a:r>
              <a:rPr lang="pt-BR" noProof="0" dirty="0"/>
              <a:t>PLoS One 2013;8:e58142; 8. Wehring &amp; Carpenter. </a:t>
            </a:r>
            <a:r>
              <a:rPr lang="de-DE" noProof="0" dirty="0"/>
              <a:t>Schizophr Bull 2011;37:877–878; 9. </a:t>
            </a:r>
            <a:r>
              <a:rPr lang="en-US" noProof="0" dirty="0"/>
              <a:t>Uslu &amp; </a:t>
            </a:r>
            <a:r>
              <a:rPr lang="en-US" noProof="0" dirty="0" err="1"/>
              <a:t>Mavíş</a:t>
            </a:r>
            <a:r>
              <a:rPr lang="en-US" noProof="0" dirty="0"/>
              <a:t>, J Forensic Psych Res </a:t>
            </a:r>
            <a:r>
              <a:rPr lang="en-US" noProof="0" dirty="0" err="1"/>
              <a:t>Pract</a:t>
            </a:r>
            <a:r>
              <a:rPr lang="en-US" noProof="0" dirty="0"/>
              <a:t> 2024;24:269–279; </a:t>
            </a:r>
            <a:br>
              <a:rPr lang="en-US" noProof="0" dirty="0"/>
            </a:br>
            <a:r>
              <a:rPr lang="en-US" noProof="0" dirty="0"/>
              <a:t>10. Reilly et al. Health Soc Care Community 2022;30:2128–2141; 11. Rea J. J Soc Issues 2023;79:465–493</a:t>
            </a:r>
          </a:p>
        </p:txBody>
      </p:sp>
      <p:pic>
        <p:nvPicPr>
          <p:cNvPr id="3" name="Graphic 2" descr="Man with solid fill">
            <a:extLst>
              <a:ext uri="{FF2B5EF4-FFF2-40B4-BE49-F238E27FC236}">
                <a16:creationId xmlns:a16="http://schemas.microsoft.com/office/drawing/2014/main" id="{F002C220-D48D-8A95-916D-EF1BE2EE4E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1895" y="3777962"/>
            <a:ext cx="841714" cy="841714"/>
          </a:xfrm>
          <a:prstGeom prst="rect">
            <a:avLst/>
          </a:prstGeom>
        </p:spPr>
      </p:pic>
      <p:pic>
        <p:nvPicPr>
          <p:cNvPr id="5" name="Graphic 4" descr="Gavel with solid fill">
            <a:extLst>
              <a:ext uri="{FF2B5EF4-FFF2-40B4-BE49-F238E27FC236}">
                <a16:creationId xmlns:a16="http://schemas.microsoft.com/office/drawing/2014/main" id="{06D2019D-1C0F-10D6-19DF-0C7D9445781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50626" y="1492665"/>
            <a:ext cx="841714" cy="795092"/>
          </a:xfrm>
          <a:prstGeom prst="rect">
            <a:avLst/>
          </a:prstGeom>
        </p:spPr>
      </p:pic>
      <p:pic>
        <p:nvPicPr>
          <p:cNvPr id="8" name="Graphic 7" descr="Briefcase with solid fill">
            <a:extLst>
              <a:ext uri="{FF2B5EF4-FFF2-40B4-BE49-F238E27FC236}">
                <a16:creationId xmlns:a16="http://schemas.microsoft.com/office/drawing/2014/main" id="{7A8C2A20-2EF7-8563-88CE-1C8E631979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1895" y="1461786"/>
            <a:ext cx="841714" cy="841714"/>
          </a:xfrm>
          <a:prstGeom prst="rect">
            <a:avLst/>
          </a:prstGeom>
        </p:spPr>
      </p:pic>
      <p:pic>
        <p:nvPicPr>
          <p:cNvPr id="10" name="Graphic 9" descr="House with solid fill">
            <a:extLst>
              <a:ext uri="{FF2B5EF4-FFF2-40B4-BE49-F238E27FC236}">
                <a16:creationId xmlns:a16="http://schemas.microsoft.com/office/drawing/2014/main" id="{E2B2A36D-0658-114F-2697-73059CFDB08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50626" y="3824584"/>
            <a:ext cx="841714" cy="79509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8D5E2A3-C8F7-49E3-E15C-CB1BB35CBB05}"/>
              </a:ext>
            </a:extLst>
          </p:cNvPr>
          <p:cNvSpPr txBox="1"/>
          <p:nvPr/>
        </p:nvSpPr>
        <p:spPr>
          <a:xfrm>
            <a:off x="7043709" y="1403337"/>
            <a:ext cx="4561368" cy="25135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40"/>
              </a:spcBef>
              <a:spcAft>
                <a:spcPts val="240"/>
              </a:spcAft>
            </a:pPr>
            <a:r>
              <a:rPr lang="en-GB" sz="1600" b="1" noProof="0" dirty="0">
                <a:solidFill>
                  <a:srgbClr val="3F1A01"/>
                </a:solidFill>
              </a:rPr>
              <a:t>Justice system</a:t>
            </a:r>
            <a:r>
              <a:rPr lang="en-GB" sz="1600" b="1" baseline="30000" noProof="0" dirty="0">
                <a:solidFill>
                  <a:srgbClr val="3F1A01"/>
                </a:solidFill>
              </a:rPr>
              <a:t>1,4–</a:t>
            </a:r>
            <a:r>
              <a:rPr lang="en-GB" sz="1600" b="1" baseline="30000" dirty="0">
                <a:solidFill>
                  <a:srgbClr val="3F1A01"/>
                </a:solidFill>
              </a:rPr>
              <a:t>9</a:t>
            </a:r>
            <a:endParaRPr lang="en-GB" sz="1600" b="1" noProof="0" dirty="0">
              <a:solidFill>
                <a:srgbClr val="3F1A01"/>
              </a:solidFill>
            </a:endParaRPr>
          </a:p>
          <a:p>
            <a:pPr marL="285750" indent="-285750">
              <a:spcBef>
                <a:spcPts val="240"/>
              </a:spcBef>
              <a:spcAft>
                <a:spcPts val="240"/>
              </a:spcAft>
              <a:buFont typeface="Arial" panose="020B0604020202020204" pitchFamily="34" charset="0"/>
              <a:buChar char="•"/>
            </a:pPr>
            <a:r>
              <a:rPr lang="en-GB" sz="1600" b="1" noProof="0" dirty="0">
                <a:solidFill>
                  <a:srgbClr val="3F1A01"/>
                </a:solidFill>
              </a:rPr>
              <a:t>Increased risk of committing violent crimes</a:t>
            </a:r>
            <a:r>
              <a:rPr lang="en-GB" sz="1600" noProof="0" dirty="0">
                <a:solidFill>
                  <a:srgbClr val="3F1A01"/>
                </a:solidFill>
              </a:rPr>
              <a:t>, especially if comorbid with substance use disorder </a:t>
            </a:r>
          </a:p>
          <a:p>
            <a:pPr marL="285750" indent="-285750">
              <a:spcBef>
                <a:spcPts val="240"/>
              </a:spcBef>
              <a:spcAft>
                <a:spcPts val="24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3F1A01"/>
                </a:solidFill>
              </a:rPr>
              <a:t>Some evidence that people with schizophrenia are also often </a:t>
            </a:r>
            <a:r>
              <a:rPr lang="en-GB" sz="1600" b="1" dirty="0">
                <a:solidFill>
                  <a:srgbClr val="3F1A01"/>
                </a:solidFill>
              </a:rPr>
              <a:t>victims </a:t>
            </a:r>
            <a:br>
              <a:rPr lang="en-GB" sz="1600" b="1" dirty="0">
                <a:solidFill>
                  <a:srgbClr val="3F1A01"/>
                </a:solidFill>
              </a:rPr>
            </a:br>
            <a:r>
              <a:rPr lang="en-GB" sz="1600" b="1" dirty="0">
                <a:solidFill>
                  <a:srgbClr val="3F1A01"/>
                </a:solidFill>
              </a:rPr>
              <a:t>of violent crime </a:t>
            </a:r>
            <a:endParaRPr lang="en-GB" sz="1600" b="1" noProof="0" dirty="0">
              <a:solidFill>
                <a:srgbClr val="3F1A01"/>
              </a:solidFill>
            </a:endParaRPr>
          </a:p>
          <a:p>
            <a:pPr marL="285750" indent="-285750">
              <a:spcBef>
                <a:spcPts val="240"/>
              </a:spcBef>
              <a:spcAft>
                <a:spcPts val="240"/>
              </a:spcAft>
              <a:buFont typeface="Arial" panose="020B0604020202020204" pitchFamily="34" charset="0"/>
              <a:buChar char="•"/>
            </a:pPr>
            <a:r>
              <a:rPr lang="en-GB" sz="1600" b="1" noProof="0" dirty="0">
                <a:solidFill>
                  <a:srgbClr val="3F1A01"/>
                </a:solidFill>
              </a:rPr>
              <a:t>Increased risk of incarceration</a:t>
            </a:r>
            <a:endParaRPr lang="en-GB" sz="1600" noProof="0" dirty="0">
              <a:solidFill>
                <a:srgbClr val="3F1A01"/>
              </a:solidFill>
            </a:endParaRPr>
          </a:p>
          <a:p>
            <a:pPr marL="285750" indent="-285750">
              <a:spcBef>
                <a:spcPts val="240"/>
              </a:spcBef>
              <a:spcAft>
                <a:spcPts val="240"/>
              </a:spcAft>
              <a:buFont typeface="Arial" panose="020B0604020202020204" pitchFamily="34" charset="0"/>
              <a:buChar char="•"/>
            </a:pPr>
            <a:endParaRPr lang="en-GB" sz="1600" noProof="0" dirty="0">
              <a:solidFill>
                <a:srgbClr val="3F1A0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50A5211-CE4C-3605-1643-F6F9DEE8F1FC}"/>
              </a:ext>
            </a:extLst>
          </p:cNvPr>
          <p:cNvSpPr txBox="1"/>
          <p:nvPr/>
        </p:nvSpPr>
        <p:spPr>
          <a:xfrm>
            <a:off x="7043709" y="3824584"/>
            <a:ext cx="459081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40"/>
              </a:spcBef>
              <a:spcAft>
                <a:spcPts val="240"/>
              </a:spcAft>
            </a:pPr>
            <a:r>
              <a:rPr lang="en-GB" sz="1600" b="1" noProof="0" dirty="0">
                <a:solidFill>
                  <a:srgbClr val="3F1A01"/>
                </a:solidFill>
              </a:rPr>
              <a:t>Housing</a:t>
            </a:r>
            <a:r>
              <a:rPr lang="en-GB" sz="1600" b="1" baseline="30000" noProof="0" dirty="0">
                <a:solidFill>
                  <a:srgbClr val="3F1A01"/>
                </a:solidFill>
              </a:rPr>
              <a:t>1,10,11</a:t>
            </a:r>
            <a:endParaRPr lang="en-GB" sz="1600" b="1" noProof="0" dirty="0">
              <a:solidFill>
                <a:srgbClr val="3F1A01"/>
              </a:solidFill>
            </a:endParaRPr>
          </a:p>
          <a:p>
            <a:pPr marL="285750" indent="-285750">
              <a:spcBef>
                <a:spcPts val="240"/>
              </a:spcBef>
              <a:spcAft>
                <a:spcPts val="240"/>
              </a:spcAft>
              <a:buFont typeface="Arial" panose="020B0604020202020204" pitchFamily="34" charset="0"/>
              <a:buChar char="•"/>
            </a:pPr>
            <a:r>
              <a:rPr lang="en-GB" sz="1600" b="1" noProof="0" dirty="0">
                <a:solidFill>
                  <a:srgbClr val="3F1A01"/>
                </a:solidFill>
              </a:rPr>
              <a:t>Increased risk of homelessness</a:t>
            </a:r>
            <a:endParaRPr lang="en-GB" sz="1600" noProof="0" dirty="0">
              <a:solidFill>
                <a:srgbClr val="3F1A01"/>
              </a:solidFill>
            </a:endParaRPr>
          </a:p>
          <a:p>
            <a:pPr marL="285750" indent="-285750">
              <a:spcBef>
                <a:spcPts val="240"/>
              </a:spcBef>
              <a:spcAft>
                <a:spcPts val="240"/>
              </a:spcAft>
              <a:buFont typeface="Arial" panose="020B0604020202020204" pitchFamily="34" charset="0"/>
              <a:buChar char="•"/>
            </a:pPr>
            <a:r>
              <a:rPr lang="en-GB" sz="1600" noProof="0" dirty="0">
                <a:solidFill>
                  <a:srgbClr val="3F1A01"/>
                </a:solidFill>
              </a:rPr>
              <a:t>Homelessness impacts QoL</a:t>
            </a:r>
          </a:p>
          <a:p>
            <a:pPr marL="285750" indent="-285750">
              <a:spcBef>
                <a:spcPts val="240"/>
              </a:spcBef>
              <a:spcAft>
                <a:spcPts val="240"/>
              </a:spcAft>
              <a:buFont typeface="Arial" panose="020B0604020202020204" pitchFamily="34" charset="0"/>
              <a:buChar char="•"/>
            </a:pPr>
            <a:r>
              <a:rPr lang="en-GB" sz="1600" noProof="0" dirty="0">
                <a:solidFill>
                  <a:srgbClr val="3F1A01"/>
                </a:solidFill>
              </a:rPr>
              <a:t>Homelessness itself is highly stigmatized, and can create barriers to accessing treatment and support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813A0D8-CBED-9FF8-1620-EC9B1891F861}"/>
              </a:ext>
            </a:extLst>
          </p:cNvPr>
          <p:cNvSpPr txBox="1"/>
          <p:nvPr/>
        </p:nvSpPr>
        <p:spPr>
          <a:xfrm>
            <a:off x="1394714" y="3824584"/>
            <a:ext cx="4680000" cy="2318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40"/>
              </a:spcBef>
              <a:spcAft>
                <a:spcPts val="240"/>
              </a:spcAft>
            </a:pPr>
            <a:r>
              <a:rPr lang="en-GB" sz="1600" b="1" noProof="0">
                <a:solidFill>
                  <a:srgbClr val="3F1A01"/>
                </a:solidFill>
              </a:rPr>
              <a:t>Emotional experiences</a:t>
            </a:r>
            <a:r>
              <a:rPr lang="en-GB" sz="1600" b="1" baseline="30000" noProof="0">
                <a:solidFill>
                  <a:srgbClr val="3F1A01"/>
                </a:solidFill>
              </a:rPr>
              <a:t>3</a:t>
            </a:r>
            <a:endParaRPr lang="en-GB" sz="1600" b="1" noProof="0">
              <a:solidFill>
                <a:srgbClr val="3F1A01"/>
              </a:solidFill>
            </a:endParaRPr>
          </a:p>
          <a:p>
            <a:pPr marL="285750" indent="-285750">
              <a:spcBef>
                <a:spcPts val="240"/>
              </a:spcBef>
              <a:spcAft>
                <a:spcPts val="240"/>
              </a:spcAft>
              <a:buFont typeface="Arial" panose="020B0604020202020204" pitchFamily="34" charset="0"/>
              <a:buChar char="•"/>
            </a:pPr>
            <a:r>
              <a:rPr lang="en-GB" sz="1600" noProof="0">
                <a:solidFill>
                  <a:srgbClr val="3F1A01"/>
                </a:solidFill>
              </a:rPr>
              <a:t>Feelings of </a:t>
            </a:r>
            <a:r>
              <a:rPr lang="en-GB" sz="1600" b="1" noProof="0">
                <a:solidFill>
                  <a:srgbClr val="3F1A01"/>
                </a:solidFill>
              </a:rPr>
              <a:t>isolation</a:t>
            </a:r>
            <a:r>
              <a:rPr lang="en-GB" sz="1600" noProof="0">
                <a:solidFill>
                  <a:srgbClr val="3F1A01"/>
                </a:solidFill>
              </a:rPr>
              <a:t>, </a:t>
            </a:r>
            <a:r>
              <a:rPr lang="en-GB" sz="1600" b="1" noProof="0">
                <a:solidFill>
                  <a:srgbClr val="3F1A01"/>
                </a:solidFill>
              </a:rPr>
              <a:t>disconnection</a:t>
            </a:r>
            <a:r>
              <a:rPr lang="en-GB" sz="1600" noProof="0">
                <a:solidFill>
                  <a:srgbClr val="3F1A01"/>
                </a:solidFill>
              </a:rPr>
              <a:t>, and </a:t>
            </a:r>
            <a:r>
              <a:rPr lang="en-GB" sz="1600" b="1" noProof="0">
                <a:solidFill>
                  <a:srgbClr val="3F1A01"/>
                </a:solidFill>
              </a:rPr>
              <a:t>difficulties understanding social interactions</a:t>
            </a:r>
          </a:p>
          <a:p>
            <a:pPr marL="285750" indent="-285750">
              <a:spcBef>
                <a:spcPts val="240"/>
              </a:spcBef>
              <a:spcAft>
                <a:spcPts val="240"/>
              </a:spcAft>
              <a:buFont typeface="Arial" panose="020B0604020202020204" pitchFamily="34" charset="0"/>
              <a:buChar char="•"/>
            </a:pPr>
            <a:r>
              <a:rPr lang="en-GB" sz="1600" b="1" noProof="0">
                <a:solidFill>
                  <a:srgbClr val="3F1A01"/>
                </a:solidFill>
              </a:rPr>
              <a:t>Loss of trust </a:t>
            </a:r>
            <a:r>
              <a:rPr lang="en-GB" sz="1600" noProof="0">
                <a:solidFill>
                  <a:srgbClr val="3F1A01"/>
                </a:solidFill>
              </a:rPr>
              <a:t>in others and society </a:t>
            </a:r>
          </a:p>
          <a:p>
            <a:pPr marL="285750" indent="-285750">
              <a:spcBef>
                <a:spcPts val="240"/>
              </a:spcBef>
              <a:spcAft>
                <a:spcPts val="240"/>
              </a:spcAft>
              <a:buFont typeface="Arial" panose="020B0604020202020204" pitchFamily="34" charset="0"/>
              <a:buChar char="•"/>
            </a:pPr>
            <a:r>
              <a:rPr lang="en-GB" sz="1600" b="1" noProof="0">
                <a:solidFill>
                  <a:srgbClr val="3F1A01"/>
                </a:solidFill>
              </a:rPr>
              <a:t>Uncertainty</a:t>
            </a:r>
            <a:r>
              <a:rPr lang="en-GB" sz="1600" noProof="0">
                <a:solidFill>
                  <a:srgbClr val="3F1A01"/>
                </a:solidFill>
              </a:rPr>
              <a:t> about the future</a:t>
            </a:r>
          </a:p>
          <a:p>
            <a:pPr marL="285750" indent="-285750">
              <a:spcBef>
                <a:spcPts val="240"/>
              </a:spcBef>
              <a:spcAft>
                <a:spcPts val="240"/>
              </a:spcAft>
              <a:buFont typeface="Arial" panose="020B0604020202020204" pitchFamily="34" charset="0"/>
              <a:buChar char="•"/>
            </a:pPr>
            <a:r>
              <a:rPr lang="en-GB" sz="1600" noProof="0">
                <a:solidFill>
                  <a:srgbClr val="3F1A01"/>
                </a:solidFill>
              </a:rPr>
              <a:t>Feelings of </a:t>
            </a:r>
            <a:r>
              <a:rPr lang="en-GB" sz="1600" b="1" noProof="0">
                <a:solidFill>
                  <a:srgbClr val="3F1A01"/>
                </a:solidFill>
              </a:rPr>
              <a:t>helplessness</a:t>
            </a:r>
          </a:p>
          <a:p>
            <a:pPr marL="285750" indent="-285750">
              <a:spcBef>
                <a:spcPts val="240"/>
              </a:spcBef>
              <a:spcAft>
                <a:spcPts val="240"/>
              </a:spcAft>
              <a:buFont typeface="Arial" panose="020B0604020202020204" pitchFamily="34" charset="0"/>
              <a:buChar char="•"/>
            </a:pPr>
            <a:endParaRPr lang="en-GB" sz="1600" noProof="0">
              <a:solidFill>
                <a:srgbClr val="3F1A0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216093C-C202-235C-79AC-82BBF0711082}"/>
              </a:ext>
            </a:extLst>
          </p:cNvPr>
          <p:cNvSpPr txBox="1"/>
          <p:nvPr/>
        </p:nvSpPr>
        <p:spPr>
          <a:xfrm>
            <a:off x="1361376" y="1403337"/>
            <a:ext cx="4680000" cy="2267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40"/>
              </a:spcBef>
              <a:spcAft>
                <a:spcPts val="240"/>
              </a:spcAft>
            </a:pPr>
            <a:r>
              <a:rPr lang="en-GB" sz="1600" b="1" noProof="0">
                <a:solidFill>
                  <a:srgbClr val="3F1A01"/>
                </a:solidFill>
              </a:rPr>
              <a:t>Occupational</a:t>
            </a:r>
            <a:r>
              <a:rPr lang="en-GB" sz="1600" b="1" baseline="30000" noProof="0">
                <a:solidFill>
                  <a:srgbClr val="3F1A01"/>
                </a:solidFill>
              </a:rPr>
              <a:t>1</a:t>
            </a:r>
            <a:r>
              <a:rPr lang="en-GB" sz="1600" b="1" baseline="30000">
                <a:solidFill>
                  <a:srgbClr val="3F1A01"/>
                </a:solidFill>
              </a:rPr>
              <a:t>,2</a:t>
            </a:r>
            <a:r>
              <a:rPr lang="en-GB" sz="1600" b="1" baseline="30000" noProof="0">
                <a:solidFill>
                  <a:srgbClr val="3F1A01"/>
                </a:solidFill>
              </a:rPr>
              <a:t> </a:t>
            </a:r>
            <a:endParaRPr lang="en-GB" sz="1600" b="1" noProof="0">
              <a:solidFill>
                <a:srgbClr val="3F1A01"/>
              </a:solidFill>
            </a:endParaRPr>
          </a:p>
          <a:p>
            <a:pPr marL="285750" indent="-285750">
              <a:spcBef>
                <a:spcPts val="240"/>
              </a:spcBef>
              <a:spcAft>
                <a:spcPts val="240"/>
              </a:spcAft>
              <a:buFont typeface="Arial" panose="020B0604020202020204" pitchFamily="34" charset="0"/>
              <a:buChar char="•"/>
            </a:pPr>
            <a:r>
              <a:rPr lang="en-GB" sz="1600" b="1" noProof="0">
                <a:solidFill>
                  <a:srgbClr val="3F1A01"/>
                </a:solidFill>
              </a:rPr>
              <a:t>Cognitive impairment affecting learning </a:t>
            </a:r>
            <a:r>
              <a:rPr lang="en-GB" sz="1600" noProof="0">
                <a:solidFill>
                  <a:srgbClr val="3F1A01"/>
                </a:solidFill>
              </a:rPr>
              <a:t>and work performance</a:t>
            </a:r>
          </a:p>
          <a:p>
            <a:pPr marL="285750" indent="-285750">
              <a:spcBef>
                <a:spcPts val="240"/>
              </a:spcBef>
              <a:spcAft>
                <a:spcPts val="240"/>
              </a:spcAft>
              <a:buFont typeface="Arial" panose="020B0604020202020204" pitchFamily="34" charset="0"/>
              <a:buChar char="•"/>
            </a:pPr>
            <a:r>
              <a:rPr lang="en-GB" sz="1600" noProof="0">
                <a:solidFill>
                  <a:srgbClr val="3F1A01"/>
                </a:solidFill>
              </a:rPr>
              <a:t>Reduced ability to gain and</a:t>
            </a:r>
            <a:br>
              <a:rPr lang="en-GB" sz="1600" noProof="0">
                <a:solidFill>
                  <a:srgbClr val="3F1A01"/>
                </a:solidFill>
              </a:rPr>
            </a:br>
            <a:r>
              <a:rPr lang="en-GB" sz="1600" b="1" noProof="0">
                <a:solidFill>
                  <a:srgbClr val="3F1A01"/>
                </a:solidFill>
              </a:rPr>
              <a:t>maintain employment</a:t>
            </a:r>
          </a:p>
          <a:p>
            <a:pPr marL="285750" indent="-285750">
              <a:spcBef>
                <a:spcPts val="240"/>
              </a:spcBef>
              <a:spcAft>
                <a:spcPts val="240"/>
              </a:spcAft>
              <a:buFont typeface="Arial" panose="020B0604020202020204" pitchFamily="34" charset="0"/>
              <a:buChar char="•"/>
            </a:pPr>
            <a:r>
              <a:rPr lang="en-GB" sz="1600" b="1" noProof="0">
                <a:solidFill>
                  <a:srgbClr val="3F1A01"/>
                </a:solidFill>
              </a:rPr>
              <a:t>Cognitive impairment reduces independence </a:t>
            </a:r>
            <a:r>
              <a:rPr lang="en-GB" sz="1600" noProof="0">
                <a:solidFill>
                  <a:srgbClr val="3F1A01"/>
                </a:solidFill>
              </a:rPr>
              <a:t>and can worsen QoL</a:t>
            </a:r>
          </a:p>
          <a:p>
            <a:pPr marL="285750" indent="-285750">
              <a:spcBef>
                <a:spcPts val="240"/>
              </a:spcBef>
              <a:spcAft>
                <a:spcPts val="240"/>
              </a:spcAft>
              <a:buFont typeface="Arial" panose="020B0604020202020204" pitchFamily="34" charset="0"/>
              <a:buChar char="•"/>
            </a:pPr>
            <a:endParaRPr lang="en-GB" sz="1600" noProof="0">
              <a:solidFill>
                <a:srgbClr val="3F1A0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5423899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4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9050">
          <a:solidFill>
            <a:schemeClr val="accent5"/>
          </a:solidFill>
          <a:headEnd type="triangle"/>
          <a:tailEnd type="triangle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4"/>
          </a:solidFill>
          <a:prstDash val="dash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rgbClr val="FF0000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Props1.xml><?xml version="1.0" encoding="utf-8"?>
<ds:datastoreItem xmlns:ds="http://schemas.openxmlformats.org/officeDocument/2006/customXml" ds:itemID="{BBD39940-7EB5-43CC-8DC6-FBBAD45474F6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9AE9F05-DA2D-4B16-9965-37043D7D9979}">
  <ds:schemaRefs>
    <ds:schemaRef ds:uri="08562aa6-c0ad-4fb9-8a82-15409d3a28b4"/>
    <ds:schemaRef ds:uri="28627d7c-4416-4bc1-86cf-ca6c3a42a8f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611</Words>
  <Application>Microsoft Office PowerPoint</Application>
  <PresentationFormat>Widescreen</PresentationFormat>
  <Paragraphs>34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Occupation, justice, and housing burden, and emotional experiences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32</cp:revision>
  <dcterms:created xsi:type="dcterms:W3CDTF">2026-02-02T13:01:55Z</dcterms:created>
  <dcterms:modified xsi:type="dcterms:W3CDTF">2026-06-17T12:41:34Z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  <property fmtid="{D5CDD505-2E9C-101B-9397-08002B2CF9AE}" pid="4" name="ArticulateGUID">
    <vt:lpwstr>5E388557-2AE2-428E-AA6E-C72C8BEFBDF4</vt:lpwstr>
  </property>
  <property fmtid="{D5CDD505-2E9C-101B-9397-08002B2CF9AE}" pid="5" name="ArticulatePath">
    <vt:lpwstr>https://primemedica.sharepoint.com/sites/LundbeckFoundation/Shared Documents/General/Lundbeck Foundation/SCZ theme deck updates/2_Epidemiology-Burden/D2 (studio)/SCZ_Epidemiology &amp; Burden_D0.2 13Apr26_v1</vt:lpwstr>
  </property>
</Properties>
</file>