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58" r:id="rId5"/>
  </p:sldIdLst>
  <p:sldSz cx="12192000" cy="6858000"/>
  <p:notesSz cx="6797675" cy="9929813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8" userDrawn="1">
          <p15:clr>
            <a:srgbClr val="A4A3A4"/>
          </p15:clr>
        </p15:guide>
        <p15:guide id="2" pos="3830" userDrawn="1">
          <p15:clr>
            <a:srgbClr val="A4A3A4"/>
          </p15:clr>
        </p15:guide>
        <p15:guide id="3" orient="horz" pos="422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5123D0B-7B15-8241-114F-0F509F9C0883}" name="Jerry Huang" initials="JH" userId="S::jerry.huang@primeglobalpeople.com::47175e71-6f0f-4bf1-922a-f2da50266449" providerId="AD"/>
  <p188:author id="{7200DB5C-181B-713E-D95A-FCC30802ADB3}" name="Lucy Helas" initials="" userId="S::lucy.helas@primeglobalpeople.com::ddfafa0a-b6b5-4bdd-b86f-ac994cb89b8b" providerId="AD"/>
  <p188:author id="{C07A505D-5E7E-6BEB-4195-801D42364FA7}" name="Ceren Akdeniz Vogt" initials="CA" userId="S::cak@lundbeckfonden.com::6291f9b8-8487-4396-8769-615d243e0f4b" providerId="AD"/>
  <p188:author id="{ADE37966-333E-8291-1ACB-8B19D2CDD2BF}" name="Jess Fawcett" initials="JF" userId="Jess Fawcett" providerId="None"/>
  <p188:author id="{F5456967-F741-A654-320C-431971991AEE}" name="Emma Bone" initials="EB" userId="Emma Bone" providerId="None"/>
  <p188:author id="{F748F99F-CA20-F231-7E95-A58759BCCA69}" name="Marco Solmi" initials="MS" userId="16471aee42b87e67" providerId="Windows Live"/>
  <p188:author id="{94C370A1-4AED-0C13-4D86-49DFA89BCE0B}" name="Prime" initials="P" userId="Prime" providerId="None"/>
  <p188:author id="{8EBDF5A9-C4BC-A8A8-CDF6-CD616BF5A6CC}" name="Lucy Helas" initials="LH" userId="Lucy Helas" providerId="None"/>
  <p188:author id="{3EAC8EB7-4CC7-A5D1-7863-C77B3332D2E6}" name="Prime – Senior Medical Writer" initials="SMW" userId="Prime – Senior Medical Writer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  <p188:author id="{08570DE8-E322-79A5-B3DE-BB47867C02E7}" name="Louise Martin" initials="LM" userId="S::louise.martin@primeglobalpeople.com::4fcac71d-3899-4a5b-ba16-0351c4500b4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  <a:srgbClr val="3F1A01"/>
    <a:srgbClr val="99B3A8"/>
    <a:srgbClr val="1A1A17"/>
    <a:srgbClr val="4472C4"/>
    <a:srgbClr val="B4C7E7"/>
    <a:srgbClr val="0D76BF"/>
    <a:srgbClr val="B7CCEA"/>
    <a:srgbClr val="7CA3D6"/>
    <a:srgbClr val="C1C0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603" autoAdjust="0"/>
  </p:normalViewPr>
  <p:slideViewPr>
    <p:cSldViewPr snapToGrid="0">
      <p:cViewPr varScale="1">
        <p:scale>
          <a:sx n="83" d="100"/>
          <a:sy n="83" d="100"/>
        </p:scale>
        <p:origin x="1032" y="78"/>
      </p:cViewPr>
      <p:guideLst>
        <p:guide orient="horz" pos="3158"/>
        <p:guide pos="3830"/>
        <p:guide orient="horz" pos="422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111" d="100"/>
          <a:sy n="111" d="100"/>
        </p:scale>
        <p:origin x="5028" y="12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8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2E734-91E6-6CF7-80CC-7294334D8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65CDF3-7659-3AA1-A83B-F89C2725F8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D75991-1E03-79A0-82AA-23E69D45F0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GBD study has quantified the burden of 371 diseases, including schizophrenia, across 204 countries and territories, using metrics such as ‘years lived with a disability’, ‘disability-adjusted life-years’, ‘years of life lost to premature mortality’, and ‘healthy life expectancy’, alongside prevalence and incidence.</a:t>
            </a:r>
            <a:r>
              <a:rPr lang="en-US" sz="10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1,3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baseline="300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GBD estimates are partially based on incomplete data and statistical modelling, so they must be interpreted with caution; however, it remains the most comprehensive source available, providing useful insights.</a:t>
            </a:r>
            <a:r>
              <a:rPr lang="en-US" sz="10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1,3</a:t>
            </a:r>
          </a:p>
          <a:p>
            <a:endParaRPr lang="en-US" sz="1000" baseline="30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000" baseline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Abbreviation: </a:t>
            </a: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GBD=G</a:t>
            </a: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lobal Burden of Diseases</a:t>
            </a:r>
            <a:endParaRPr lang="en-US" sz="1000" baseline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1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 </a:t>
            </a:r>
          </a:p>
          <a:p>
            <a:pPr marL="228600" indent="-228600">
              <a:buAutoNum type="arabicPeriod"/>
            </a:pP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GBD 2019 Mental Disorders Collaborators. Global, regional, and national burden of 12 mental disorders in 204 countries and territories, 1990-2019: a systematic analysis for the Global Burden of Disease Study 2019. Lancet Psychiatry 2022; 9: 137–150. </a:t>
            </a:r>
          </a:p>
          <a:p>
            <a:pPr marL="228600" lvl="0" indent="-228600">
              <a:buFontTx/>
              <a:buAutoNum type="arabicPeriod"/>
              <a:defRPr/>
            </a:pP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Solmi M, </a:t>
            </a:r>
            <a:r>
              <a:rPr lang="en-GB" sz="1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Seitidis</a:t>
            </a: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G, Mavridis D, et al. Incidence, prevalence, and global burden of schizophrenia - data, with critical appraisal, from the Global Burden of Disease (GBD) 2019. Mol Psychiatry 2023; 28: 5319–5327.</a:t>
            </a:r>
          </a:p>
          <a:p>
            <a:pPr marL="228600" lvl="0" indent="-228600">
              <a:buFontTx/>
              <a:buAutoNum type="arabicPeriod"/>
              <a:defRPr/>
            </a:pP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GBD 2021 Diseases and Injuries Collaborators. Global incidence, prevalence, years lived with disability (YLDs), disability-adjusted life-years (DALYs), and healthy life expectancy (HALE) for 371 diseases and injuries in 204 countries and territories and 811 subnational locations, 1990-2021: a systematic analysis for the Global Burden of Disease Study 2021. Lancet 2024; 403: 2133–2161.</a:t>
            </a:r>
          </a:p>
          <a:p>
            <a:pPr marL="228600" lvl="0" indent="-228600">
              <a:buFontTx/>
              <a:buAutoNum type="arabicPeriod"/>
              <a:defRPr/>
            </a:pP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Solmi M, </a:t>
            </a:r>
            <a:r>
              <a:rPr lang="en-GB" sz="1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Radua</a:t>
            </a: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J, </a:t>
            </a:r>
            <a:r>
              <a:rPr lang="en-GB" sz="1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Olivola</a:t>
            </a: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M, et al. Age at onset of mental disorders worldwide: large-scale meta-analysis of 192 epidemiological studies. Mol Psychiatry 2022; 27 (1): 281–295.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GB" sz="10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983C05-990E-B6E0-1A44-458431D700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441FC-7B67-43FA-BD36-9EFD361338B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257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en-GB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49" userDrawn="1">
          <p15:clr>
            <a:srgbClr val="F26B43"/>
          </p15:clr>
        </p15:guide>
        <p15:guide id="15" pos="3976" userDrawn="1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.xml"/><Relationship Id="rId4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BD613-D1FD-A9E3-AA07-EEFD6F71A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0E730624-FC39-187C-BC74-97444EF639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GB" noProof="0"/>
              <a:t>Schizophrenia – Epidemiology and burden</a:t>
            </a:r>
          </a:p>
          <a:p>
            <a:endParaRPr lang="en-GB" noProof="0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402F5E0C-B653-789A-4BB1-DC67F761D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 anchor="b">
            <a:normAutofit/>
          </a:bodyPr>
          <a:lstStyle/>
          <a:p>
            <a:r>
              <a:rPr lang="en-GB" noProof="0"/>
              <a:t>Global prevalence and incidence of schizophrenia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B577F26-F570-83E7-58D7-6DA7BFD272A8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</p:spPr>
        <p:txBody>
          <a:bodyPr/>
          <a:lstStyle/>
          <a:p>
            <a:pPr>
              <a:buClr>
                <a:srgbClr val="3F1A01"/>
              </a:buClr>
            </a:pPr>
            <a:r>
              <a:rPr lang="en-GB" noProof="0"/>
              <a:t>Global estimates of prevalence, incidence, and overall disease burden for schizophrenia are largely derived from the </a:t>
            </a:r>
            <a:r>
              <a:rPr lang="en-US" noProof="0"/>
              <a:t>Global Burden of Diseases, Injuries, and Risk Factors Study</a:t>
            </a:r>
            <a:r>
              <a:rPr lang="en-GB" noProof="0"/>
              <a:t>, which provides the most comprehensive and detailed global epidemiological dataset available</a:t>
            </a:r>
            <a:r>
              <a:rPr lang="en-GB" baseline="30000" noProof="0"/>
              <a:t>1–3</a:t>
            </a:r>
            <a:r>
              <a:rPr lang="en-GB" noProof="0"/>
              <a:t> </a:t>
            </a:r>
          </a:p>
          <a:p>
            <a:endParaRPr lang="en-GB" noProof="0"/>
          </a:p>
          <a:p>
            <a:endParaRPr lang="en-GB" noProof="0"/>
          </a:p>
          <a:p>
            <a:br>
              <a:rPr lang="en-GB" noProof="0"/>
            </a:br>
            <a:endParaRPr lang="en-GB" noProof="0"/>
          </a:p>
          <a:p>
            <a:endParaRPr lang="en-GB" noProof="0"/>
          </a:p>
          <a:p>
            <a:endParaRPr lang="en-GB" noProof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1DA5AFE-2CB3-E262-44CE-15E251EE01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noProof="0"/>
              <a:t>ASPR=age-standardized prevalence rate; ASIR=age-standardized incidence rate; GBD=Global Burden of Diseases; IQR=interquartile range; UI=uncertainty interval</a:t>
            </a:r>
          </a:p>
          <a:p>
            <a:r>
              <a:rPr lang="en-GB" noProof="0"/>
              <a:t>1. GBD 2019 Mental Disorders Collaborators. Lancet Psychiatry 2022;9:137–150; 2. Solmi et al. Mol Psychiatry 2023;28:5319–5327; 3. GBD 2021 Diseases and Injuries Collaborators. Lancet 2024;403:2133–2161; 4. Solmi et al. Mol Psychiatry 2022;27:281–295</a:t>
            </a:r>
            <a:endParaRPr lang="en-GB" noProof="0">
              <a:highlight>
                <a:srgbClr val="FF00FF"/>
              </a:highlight>
            </a:endParaRPr>
          </a:p>
        </p:txBody>
      </p:sp>
      <p:pic>
        <p:nvPicPr>
          <p:cNvPr id="7" name="Graphic 6" descr="Earth globe: Americas with solid fill">
            <a:extLst>
              <a:ext uri="{FF2B5EF4-FFF2-40B4-BE49-F238E27FC236}">
                <a16:creationId xmlns:a16="http://schemas.microsoft.com/office/drawing/2014/main" id="{804AB249-0695-992D-B3C5-8609702203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6325" y="1691331"/>
            <a:ext cx="2462326" cy="2462326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67FF24E-5816-E7D4-5B40-7A2AA47BD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79583"/>
              </p:ext>
            </p:extLst>
          </p:nvPr>
        </p:nvGraphicFramePr>
        <p:xfrm>
          <a:off x="2908298" y="2788922"/>
          <a:ext cx="8399118" cy="1398924"/>
        </p:xfrm>
        <a:graphic>
          <a:graphicData uri="http://schemas.openxmlformats.org/drawingml/2006/table">
            <a:tbl>
              <a:tblPr firstRow="1" bandRow="1">
                <a:effectLst/>
                <a:tableStyleId>{2D5ABB26-0587-4C30-8999-92F81FD0307C}</a:tableStyleId>
              </a:tblPr>
              <a:tblGrid>
                <a:gridCol w="3461940">
                  <a:extLst>
                    <a:ext uri="{9D8B030D-6E8A-4147-A177-3AD203B41FA5}">
                      <a16:colId xmlns:a16="http://schemas.microsoft.com/office/drawing/2014/main" val="796413520"/>
                    </a:ext>
                  </a:extLst>
                </a:gridCol>
                <a:gridCol w="2468589">
                  <a:extLst>
                    <a:ext uri="{9D8B030D-6E8A-4147-A177-3AD203B41FA5}">
                      <a16:colId xmlns:a16="http://schemas.microsoft.com/office/drawing/2014/main" val="546986024"/>
                    </a:ext>
                  </a:extLst>
                </a:gridCol>
                <a:gridCol w="2468589">
                  <a:extLst>
                    <a:ext uri="{9D8B030D-6E8A-4147-A177-3AD203B41FA5}">
                      <a16:colId xmlns:a16="http://schemas.microsoft.com/office/drawing/2014/main" val="3781591556"/>
                    </a:ext>
                  </a:extLst>
                </a:gridCol>
              </a:tblGrid>
              <a:tr h="216739">
                <a:tc>
                  <a:txBody>
                    <a:bodyPr/>
                    <a:lstStyle/>
                    <a:p>
                      <a:pPr marL="0" marR="0" lvl="0" indent="0" algn="ctr" defTabSz="914400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GB" sz="1600" b="1" i="0" u="none" strike="noStrike" kern="1200" cap="none" spc="0" normalizeH="0" baseline="0" noProof="0">
                        <a:solidFill>
                          <a:schemeClr val="lt1">
                            <a:lumMod val="100000"/>
                          </a:schemeClr>
                        </a:solidFill>
                        <a:latin typeface="+mj-lt"/>
                        <a:ea typeface="+mn-ea"/>
                        <a:cs typeface="+mn-cs"/>
                        <a:sym typeface=""/>
                      </a:endParaRPr>
                    </a:p>
                  </a:txBody>
                  <a:tcPr marL="36000" marR="36000" marT="0" marB="0" anchor="ctr">
                    <a:lnL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GB" sz="1600" b="1" i="0" u="none" strike="noStrike" kern="1200" cap="none" spc="0" normalizeH="0" baseline="0" noProof="0">
                          <a:solidFill>
                            <a:schemeClr val="lt1">
                              <a:lumMod val="100000"/>
                            </a:schemeClr>
                          </a:solidFill>
                          <a:latin typeface="+mj-lt"/>
                          <a:ea typeface="+mn-ea"/>
                          <a:cs typeface="+mn-cs"/>
                          <a:sym typeface=""/>
                        </a:rPr>
                        <a:t>GBD 2019</a:t>
                      </a:r>
                      <a:r>
                        <a:rPr lang="en-GB" sz="1600" b="1" i="0" u="none" strike="noStrike" kern="1200" cap="none" spc="0" normalizeH="0" baseline="30000" noProof="0">
                          <a:solidFill>
                            <a:schemeClr val="lt1">
                              <a:lumMod val="100000"/>
                            </a:schemeClr>
                          </a:solidFill>
                          <a:latin typeface="+mj-lt"/>
                          <a:ea typeface="+mn-ea"/>
                          <a:cs typeface="+mn-cs"/>
                          <a:sym typeface=""/>
                        </a:rPr>
                        <a:t>1,2</a:t>
                      </a:r>
                      <a:endParaRPr lang="en-GB" sz="1600" b="1" i="0" u="none" strike="noStrike" kern="1200" cap="none" spc="0" normalizeH="0" baseline="0" noProof="0">
                        <a:solidFill>
                          <a:schemeClr val="lt1">
                            <a:lumMod val="100000"/>
                          </a:schemeClr>
                        </a:solidFill>
                        <a:latin typeface="+mj-lt"/>
                        <a:ea typeface="+mn-ea"/>
                        <a:cs typeface="+mn-cs"/>
                        <a:sym typeface=""/>
                      </a:endParaRPr>
                    </a:p>
                  </a:txBody>
                  <a:tcPr marL="36000" marR="36000" marT="0" marB="0" anchor="ctr">
                    <a:lnL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GB" sz="1600" b="1" i="0" u="none" strike="noStrike" kern="1200" cap="none" spc="0" normalizeH="0" baseline="0" noProof="0">
                          <a:solidFill>
                            <a:schemeClr val="lt1">
                              <a:lumMod val="100000"/>
                            </a:schemeClr>
                          </a:solidFill>
                          <a:latin typeface="+mj-lt"/>
                          <a:ea typeface="+mn-ea"/>
                          <a:cs typeface="+mn-cs"/>
                          <a:sym typeface=""/>
                        </a:rPr>
                        <a:t>GBD 2021</a:t>
                      </a:r>
                      <a:r>
                        <a:rPr lang="en-GB" sz="1600" b="1" i="0" u="none" strike="noStrike" kern="1200" cap="none" spc="0" normalizeH="0" baseline="30000" noProof="0">
                          <a:solidFill>
                            <a:schemeClr val="lt1">
                              <a:lumMod val="100000"/>
                            </a:schemeClr>
                          </a:solidFill>
                          <a:latin typeface="+mj-lt"/>
                          <a:ea typeface="+mn-ea"/>
                          <a:cs typeface="+mn-cs"/>
                          <a:sym typeface=""/>
                        </a:rPr>
                        <a:t>3</a:t>
                      </a:r>
                      <a:endParaRPr lang="en-GB" sz="1600" b="1" i="0" u="none" strike="noStrike" kern="1200" cap="none" spc="0" normalizeH="0" baseline="0" noProof="0">
                        <a:solidFill>
                          <a:schemeClr val="lt1">
                            <a:lumMod val="100000"/>
                          </a:schemeClr>
                        </a:solidFill>
                        <a:latin typeface="+mj-lt"/>
                        <a:ea typeface="+mn-ea"/>
                        <a:cs typeface="+mn-cs"/>
                        <a:sym typeface=""/>
                      </a:endParaRPr>
                    </a:p>
                  </a:txBody>
                  <a:tcPr marL="36000" marR="36000" marT="0" marB="0" anchor="ctr">
                    <a:lnL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912527"/>
                  </a:ext>
                </a:extLst>
              </a:tr>
              <a:tr h="216739">
                <a:tc>
                  <a:txBody>
                    <a:bodyPr/>
                    <a:lstStyle/>
                    <a:p>
                      <a:pPr marL="0" marR="0" lvl="0" indent="0" algn="l" defTabSz="914400" rtl="0" eaLnBrk="1" fontAlgn="auto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GB" sz="1600" b="0" i="0" u="none" strike="noStrike" kern="1200" cap="none" spc="0" normalizeH="0" baseline="0" noProof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  <a:sym typeface=""/>
                        </a:rPr>
                        <a:t>Incidence, count</a:t>
                      </a:r>
                    </a:p>
                  </a:txBody>
                  <a:tcPr marL="36000" marR="36000" marT="0" marB="0" anchor="ctr">
                    <a:lnL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10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GB" sz="1600" b="0" i="0" u="none" strike="noStrike" kern="1200" cap="none" spc="0" normalizeH="0" baseline="0" noProof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  <a:sym typeface=""/>
                        </a:rPr>
                        <a:t>1.3 million</a:t>
                      </a:r>
                    </a:p>
                  </a:txBody>
                  <a:tcPr marL="36000" marR="36000" marT="0" marB="0" anchor="ctr">
                    <a:lnL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10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GB" sz="1600" b="0" i="0" u="none" strike="noStrike" kern="1200" cap="none" spc="0" normalizeH="0" baseline="0" noProof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  <a:sym typeface=""/>
                        </a:rPr>
                        <a:t>1.2 million</a:t>
                      </a:r>
                    </a:p>
                  </a:txBody>
                  <a:tcPr marL="36000" marR="36000" marT="0" marB="0" anchor="ctr">
                    <a:lnL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10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469266"/>
                  </a:ext>
                </a:extLst>
              </a:tr>
              <a:tr h="333702">
                <a:tc>
                  <a:txBody>
                    <a:bodyPr/>
                    <a:lstStyle/>
                    <a:p>
                      <a:pPr algn="l" defTabSz="914400"/>
                      <a:r>
                        <a:rPr lang="en-GB" sz="1600" noProof="0">
                          <a:solidFill>
                            <a:schemeClr val="tx1"/>
                          </a:solidFill>
                          <a:latin typeface="+mj-lt"/>
                        </a:rPr>
                        <a:t>ASIR, per 100,000 cases (95% UI)</a:t>
                      </a:r>
                    </a:p>
                  </a:txBody>
                  <a:tcPr marL="36000" marR="36000" marT="0" marB="0" anchor="ctr">
                    <a:lnL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noProof="0">
                          <a:solidFill>
                            <a:schemeClr val="tx1"/>
                          </a:solidFill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16.31 (13.8, 19.4)</a:t>
                      </a:r>
                      <a:endParaRPr lang="en-GB" sz="1600" noProof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36000" marR="36000" marT="0" marB="0" anchor="ctr">
                    <a:lnL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noProof="0">
                          <a:solidFill>
                            <a:schemeClr val="tx1"/>
                          </a:solidFill>
                          <a:latin typeface="+mj-lt"/>
                        </a:rPr>
                        <a:t>15.4 (12.7, 18.6) </a:t>
                      </a:r>
                      <a:endParaRPr lang="en-GB" sz="1600" noProof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36000" marR="36000" marT="0" marB="0" anchor="ctr">
                    <a:lnL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9384075"/>
                  </a:ext>
                </a:extLst>
              </a:tr>
              <a:tr h="216739">
                <a:tc>
                  <a:txBody>
                    <a:bodyPr/>
                    <a:lstStyle/>
                    <a:p>
                      <a:pPr marL="0" marR="0" lvl="0" indent="0" algn="l" defTabSz="914400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GB" sz="1600" b="0" i="0" u="none" strike="noStrike" kern="1200" cap="none" spc="0" normalizeH="0" baseline="0" noProof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  <a:sym typeface=""/>
                        </a:rPr>
                        <a:t>Prevalence, count</a:t>
                      </a:r>
                    </a:p>
                  </a:txBody>
                  <a:tcPr marL="36000" marR="36000" marT="0" marB="0" anchor="ctr">
                    <a:lnL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10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0" u="none" strike="noStrike" kern="1200" cap="none" spc="0" normalizeH="0" baseline="0" noProof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  <a:sym typeface=""/>
                        </a:rPr>
                        <a:t>23.6 million</a:t>
                      </a:r>
                    </a:p>
                  </a:txBody>
                  <a:tcPr marL="36000" marR="36000" marT="0" marB="0" anchor="ctr">
                    <a:lnL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10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0" u="none" strike="noStrike" kern="1200" cap="none" spc="0" normalizeH="0" baseline="0" noProof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  <a:sym typeface=""/>
                        </a:rPr>
                        <a:t>23.2 million</a:t>
                      </a:r>
                    </a:p>
                  </a:txBody>
                  <a:tcPr marL="36000" marR="36000" marT="0" marB="0" anchor="ctr">
                    <a:lnL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10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4537099"/>
                  </a:ext>
                </a:extLst>
              </a:tr>
              <a:tr h="333702">
                <a:tc>
                  <a:txBody>
                    <a:bodyPr/>
                    <a:lstStyle/>
                    <a:p>
                      <a:pPr algn="l" defTabSz="914400"/>
                      <a:r>
                        <a:rPr lang="en-GB" sz="1600" noProof="0">
                          <a:solidFill>
                            <a:schemeClr val="tx1"/>
                          </a:solidFill>
                          <a:latin typeface="+mj-lt"/>
                        </a:rPr>
                        <a:t>ASPR, per 100,000 cases (95% UI)</a:t>
                      </a:r>
                    </a:p>
                  </a:txBody>
                  <a:tcPr marL="36000" marR="36000" marT="0" marB="0" anchor="ctr">
                    <a:lnL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noProof="0">
                          <a:solidFill>
                            <a:schemeClr val="tx1"/>
                          </a:solidFill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287.4 (246.2, 330.9)</a:t>
                      </a:r>
                      <a:endParaRPr lang="en-GB" sz="1600" noProof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36000" marR="36000" marT="0" marB="0" anchor="ctr">
                    <a:lnL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GB" sz="1600" kern="1200" noProof="0">
                          <a:solidFill>
                            <a:schemeClr val="tx1"/>
                          </a:solidFill>
                          <a:latin typeface="+mj-lt"/>
                        </a:rPr>
                        <a:t>277.7 (229.8, 329.1) </a:t>
                      </a:r>
                      <a:endParaRPr lang="en-GB" sz="1600" b="0" i="0" u="none" strike="noStrike" kern="1200" cap="none" spc="0" normalizeH="0" baseline="0" noProof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  <a:sym typeface=""/>
                      </a:endParaRPr>
                    </a:p>
                  </a:txBody>
                  <a:tcPr marL="36000" marR="36000" marT="0" marB="0" anchor="ctr">
                    <a:lnL w="57150" cap="flat" cmpd="sng" algn="ctr">
                      <a:solidFill>
                        <a:schemeClr val="bg1">
                          <a:lumMod val="10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11175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2B12395-EB58-56F7-E451-5E6F2E33DF37}"/>
              </a:ext>
            </a:extLst>
          </p:cNvPr>
          <p:cNvSpPr txBox="1"/>
          <p:nvPr/>
        </p:nvSpPr>
        <p:spPr>
          <a:xfrm>
            <a:off x="3621085" y="2421192"/>
            <a:ext cx="73167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noProof="0">
                <a:solidFill>
                  <a:schemeClr val="accent5">
                    <a:lumMod val="50000"/>
                  </a:schemeClr>
                </a:solidFill>
              </a:rPr>
              <a:t>Schizophrenia incidence and prevalence in 2019 and 2021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93C5587-8B18-164B-9825-3B96D112FA90}"/>
              </a:ext>
            </a:extLst>
          </p:cNvPr>
          <p:cNvGrpSpPr/>
          <p:nvPr/>
        </p:nvGrpSpPr>
        <p:grpSpPr>
          <a:xfrm>
            <a:off x="635000" y="4377545"/>
            <a:ext cx="11015663" cy="1456518"/>
            <a:chOff x="2908300" y="4223657"/>
            <a:chExt cx="8200964" cy="1456518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D06E5DAD-5205-EB37-3752-A6A682D63BEF}"/>
                </a:ext>
              </a:extLst>
            </p:cNvPr>
            <p:cNvSpPr/>
            <p:nvPr/>
          </p:nvSpPr>
          <p:spPr>
            <a:xfrm>
              <a:off x="2908300" y="4223657"/>
              <a:ext cx="8200964" cy="1456518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9050">
              <a:noFill/>
              <a:headEnd type="triangl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540000" rtlCol="0" anchor="ctr"/>
            <a:lstStyle/>
            <a:p>
              <a:pPr marL="324000" marR="0" lvl="0" indent="-180000" algn="l" defTabSz="914400" rtl="0" eaLnBrk="1" fontAlgn="auto" latinLnBrk="0" hangingPunct="1">
                <a:lnSpc>
                  <a:spcPct val="100000"/>
                </a:lnSpc>
                <a:spcBef>
                  <a:spcPts val="1800"/>
                </a:spcBef>
                <a:spcAft>
                  <a:spcPts val="0"/>
                </a:spcAft>
                <a:buClr>
                  <a:srgbClr val="3F1A01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The </a:t>
              </a:r>
              <a:r>
                <a:rPr kumimoji="0" lang="en-GB" sz="1600" b="1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peak age of schizophrenia-spectrum disorder onset is 20.5 years</a:t>
              </a: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,</a:t>
              </a:r>
              <a:r>
                <a:rPr kumimoji="0" lang="en-GB" sz="1600" b="0" i="0" u="none" strike="noStrike" kern="1200" cap="none" spc="0" normalizeH="0" baseline="3000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with a median (IQR) age of 25 (20–34) years</a:t>
              </a:r>
              <a:r>
                <a:rPr kumimoji="0" lang="en-GB" sz="1600" b="0" i="0" u="none" strike="noStrike" kern="1200" cap="none" spc="0" normalizeH="0" baseline="3000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4</a:t>
              </a:r>
            </a:p>
            <a:p>
              <a:pPr marL="324000" lvl="0" indent="-180000">
                <a:spcBef>
                  <a:spcPts val="600"/>
                </a:spcBef>
                <a:buClr>
                  <a:srgbClr val="3F1A01"/>
                </a:buClr>
                <a:buFont typeface="Arial" panose="020B0604020202020204" pitchFamily="34" charset="0"/>
                <a:buChar char="•"/>
                <a:defRPr/>
              </a:pP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In over half of cases, the first symptoms of schizophrenia present before the age of 25 years</a:t>
              </a:r>
              <a:r>
                <a:rPr kumimoji="0" lang="en-GB" sz="1600" b="0" i="0" u="none" strike="noStrike" kern="1200" cap="none" spc="0" normalizeH="0" baseline="3000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4</a:t>
              </a:r>
              <a:r>
                <a:rPr lang="en-GB" sz="1600" noProof="0">
                  <a:solidFill>
                    <a:srgbClr val="3F1A01"/>
                  </a:solidFill>
                </a:rPr>
                <a:t>:</a:t>
              </a:r>
              <a:endParaRPr kumimoji="0" lang="en-GB" sz="1600" b="0" i="0" u="none" strike="noStrike" kern="1200" cap="none" spc="0" normalizeH="0" baseline="3000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0DADED3-E527-51AF-8C4D-93B2456FF314}"/>
                </a:ext>
              </a:extLst>
            </p:cNvPr>
            <p:cNvSpPr txBox="1"/>
            <p:nvPr/>
          </p:nvSpPr>
          <p:spPr>
            <a:xfrm>
              <a:off x="3133448" y="5246213"/>
              <a:ext cx="2700000" cy="276999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lvl="1" algn="ctr"/>
              <a:r>
                <a:rPr lang="en-GB" sz="1600" noProof="0"/>
                <a:t>Before 14 years: </a:t>
              </a:r>
              <a:r>
                <a:rPr lang="en-GB" b="1" noProof="0"/>
                <a:t>7.2%</a:t>
              </a:r>
              <a:endParaRPr lang="en-GB" sz="2000" b="1" noProof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433EC90-AB83-EDB9-64A2-3BB5905A3A79}"/>
                </a:ext>
              </a:extLst>
            </p:cNvPr>
            <p:cNvSpPr txBox="1"/>
            <p:nvPr/>
          </p:nvSpPr>
          <p:spPr>
            <a:xfrm>
              <a:off x="5883930" y="5246213"/>
              <a:ext cx="2700000" cy="276999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lvl="1" algn="ctr"/>
              <a:r>
                <a:rPr lang="en-GB" sz="1600" noProof="0"/>
                <a:t>Before 18 years:</a:t>
              </a:r>
              <a:r>
                <a:rPr lang="en-GB" b="1" noProof="0"/>
                <a:t>18.0%</a:t>
              </a:r>
              <a:endParaRPr lang="en-GB" sz="2000" b="1" noProof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0E1CB1A-20E6-4DDD-D12E-DA2F0120D22D}"/>
                </a:ext>
              </a:extLst>
            </p:cNvPr>
            <p:cNvSpPr txBox="1"/>
            <p:nvPr/>
          </p:nvSpPr>
          <p:spPr>
            <a:xfrm>
              <a:off x="8634413" y="5246213"/>
              <a:ext cx="2296658" cy="276999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lvl="1" algn="ctr"/>
              <a:r>
                <a:rPr lang="en-GB" sz="1600" noProof="0"/>
                <a:t>Before 25 years: </a:t>
              </a:r>
              <a:r>
                <a:rPr lang="en-GB" b="1" noProof="0"/>
                <a:t>54.8%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85020588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19050">
          <a:solidFill>
            <a:schemeClr val="accent5"/>
          </a:solidFill>
          <a:headEnd type="triangle"/>
          <a:tailEnd type="triangle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accent4"/>
          </a:solidFill>
          <a:prstDash val="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FF0000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BD39940-7EB5-43CC-8DC6-FBBAD45474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9AE9F05-DA2D-4B16-9965-37043D7D9979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554</Words>
  <Application>Microsoft Office PowerPoint</Application>
  <PresentationFormat>Widescreen</PresentationFormat>
  <Paragraphs>40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Global prevalence and incidence of schizophrenia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8</cp:revision>
  <dcterms:created xsi:type="dcterms:W3CDTF">2026-02-02T13:01:55Z</dcterms:created>
  <dcterms:modified xsi:type="dcterms:W3CDTF">2026-06-17T12:37:48Z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  <property fmtid="{D5CDD505-2E9C-101B-9397-08002B2CF9AE}" pid="4" name="ArticulateGUID">
    <vt:lpwstr>5E388557-2AE2-428E-AA6E-C72C8BEFBDF4</vt:lpwstr>
  </property>
  <property fmtid="{D5CDD505-2E9C-101B-9397-08002B2CF9AE}" pid="5" name="ArticulatePath">
    <vt:lpwstr>https://primemedica.sharepoint.com/sites/LundbeckFoundation/Shared Documents/General/Lundbeck Foundation/SCZ theme deck updates/2_Epidemiology-Burden/D2 (studio)/SCZ_Epidemiology &amp; Burden_D0.2 13Apr26_v1</vt:lpwstr>
  </property>
</Properties>
</file>