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90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1032" y="78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5121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employment is an important indicator of long-term functional recovery in individuals with FEP disorders</a:t>
            </a:r>
            <a:r>
              <a:rPr lang="en-GB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there is a need to elucidate more accurately how frequently the employment status of people with FEP disorders are affected by their disorder.</a:t>
            </a:r>
            <a:r>
              <a:rPr lang="en-US" sz="1000" b="0" i="0" u="none" strike="noStrike" kern="12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As employment status is complex, it is important to identify moderating factors, which may help to identify those individuals who may be at higher risk for unemployment and poor long-term outcomes</a:t>
            </a:r>
            <a:r>
              <a:rPr lang="en-GB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GB" sz="1000" b="0" i="0" u="none" strike="noStrike" kern="12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  <a:p>
            <a:endParaRPr lang="en-US" sz="1000" b="0" i="0" u="none" strike="noStrike" kern="1200" baseline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meta-analysis of 70 longitudinal studies (N=14,828) evaluated the proportion of people with an FEP disorder who were employed (defined as having either a full-/part-time job, being a student at school or university, or being involved in a </a:t>
            </a:r>
            <a:r>
              <a:rPr lang="en-GB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study/training programme)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at the end of </a:t>
            </a:r>
            <a:r>
              <a:rPr lang="en-GB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follow-up after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contact with mental health services for psychosis.</a:t>
            </a:r>
            <a:r>
              <a:rPr lang="en-US" sz="10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increase the generalizability of findings, a wide range of studies were captured,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including in the in- and outpatient settings, which used different assessment methods, such as case notes and </a:t>
            </a:r>
            <a:r>
              <a:rPr lang="en-GB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face-to-face interviews. The analysis stratified employment based on FEP disorder type and variables related to demographic factors, such as country and country income status. Study </a:t>
            </a:r>
            <a:r>
              <a:rPr lang="en-US" sz="1000" b="0" i="0" u="none" strike="noStrike" kern="1200" baseline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design factors, such as length of follow-up and study year publication, were also included.</a:t>
            </a:r>
            <a:r>
              <a:rPr lang="en-US" sz="1000" b="0" i="0" u="none" strike="noStrike" kern="1200" baseline="30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  <a:p>
            <a:endParaRPr lang="en-US" sz="1000" b="0" i="0" u="none" strike="noStrike" kern="1200" baseline="300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pooled proportion of people with FEP disorders in employment was 32.5% after an average follow-up of 8.3 years, highlighting substantial functional recovery challenges for people with FEP disorders. There was significant heterogeneity across stratification factors: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People with schizophrenia had a higher risk of unemployment than those with affective psychoses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Middle-income countries reported lower employment rates than high-income countries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Studies with longer follow-up reported lower employment, indicating progressive functional impairment over time </a:t>
            </a:r>
            <a:endParaRPr lang="en-GB" sz="1000" b="0" i="0" u="none" strike="noStrike" kern="1200" baseline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1000" b="0" i="0" u="none" strike="noStrike" kern="1200" baseline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Abbreviations: FEP=first episode psychosis 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Ajnakina O, Stubbs B, Francis E, et al. Employment and relationship outcomes in first-episode psychosis: a systematic review and meta-analysis of longitudinal studies.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2021; 231: 122–133. </a:t>
            </a:r>
          </a:p>
          <a:p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948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941E86-26AE-D228-86B2-CD4E4D147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034D4AE-83A0-F11A-61FB-0EF9665C8DA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Epidemiology and burden</a:t>
            </a:r>
          </a:p>
          <a:p>
            <a:endParaRPr lang="en-GB" noProof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CD6E3CAA-011B-2275-0E85-3C9367028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Employment rates across regions, decades, follow-up, settings, and other factors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23ADCDB-FFB1-F8F5-8013-678D1C4D863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baseline="30000" noProof="0" err="1"/>
              <a:t>a</a:t>
            </a:r>
            <a:r>
              <a:rPr lang="en-GB" noProof="0" err="1"/>
              <a:t>FEP</a:t>
            </a:r>
            <a:r>
              <a:rPr lang="en-GB" noProof="0"/>
              <a:t> disorders includes: FEP and first-episode affective psychosis</a:t>
            </a:r>
          </a:p>
          <a:p>
            <a:r>
              <a:rPr lang="en-GB" noProof="0"/>
              <a:t>CI=confidence interval; FEP=first-episode psychosis; FES=first-episode schizophrenia</a:t>
            </a:r>
          </a:p>
          <a:p>
            <a:r>
              <a:rPr lang="en-GB" noProof="0" err="1"/>
              <a:t>Ajnakina</a:t>
            </a:r>
            <a:r>
              <a:rPr lang="en-GB" noProof="0"/>
              <a:t> et al. </a:t>
            </a:r>
            <a:r>
              <a:rPr lang="en-GB" noProof="0" err="1"/>
              <a:t>Schizophr</a:t>
            </a:r>
            <a:r>
              <a:rPr lang="en-GB" noProof="0"/>
              <a:t> Res 2021:231:122–133 </a:t>
            </a:r>
          </a:p>
        </p:txBody>
      </p:sp>
      <p:sp>
        <p:nvSpPr>
          <p:cNvPr id="7" name="Content Placeholder 10">
            <a:extLst>
              <a:ext uri="{FF2B5EF4-FFF2-40B4-BE49-F238E27FC236}">
                <a16:creationId xmlns:a16="http://schemas.microsoft.com/office/drawing/2014/main" id="{08C9E435-8513-6B44-AFDA-E4727D21903B}"/>
              </a:ext>
            </a:extLst>
          </p:cNvPr>
          <p:cNvSpPr txBox="1">
            <a:spLocks/>
          </p:cNvSpPr>
          <p:nvPr/>
        </p:nvSpPr>
        <p:spPr>
          <a:xfrm>
            <a:off x="6145655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noProof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ADCF49-1DB3-A845-7019-C6CD3B2D7DD5}"/>
              </a:ext>
            </a:extLst>
          </p:cNvPr>
          <p:cNvSpPr txBox="1"/>
          <p:nvPr/>
        </p:nvSpPr>
        <p:spPr>
          <a:xfrm>
            <a:off x="466845" y="1439297"/>
            <a:ext cx="11197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GB" noProof="0"/>
              <a:t>Meta-analysis (70 studies) of employment status at the end of follow-up after first contact with mental health services for psychosis, in individuals with FEP </a:t>
            </a:r>
            <a:r>
              <a:rPr lang="en-GB" noProof="0" err="1"/>
              <a:t>disorders</a:t>
            </a:r>
            <a:r>
              <a:rPr lang="en-GB" baseline="30000" noProof="0" err="1"/>
              <a:t>a</a:t>
            </a:r>
            <a:r>
              <a:rPr lang="en-GB" baseline="30000" noProof="0"/>
              <a:t> </a:t>
            </a:r>
            <a:r>
              <a:rPr lang="en-GB" noProof="0"/>
              <a:t>(average follow-up: 8.3 years)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21EA57D-7E82-2824-93F4-F3CE15051B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503733"/>
              </p:ext>
            </p:extLst>
          </p:nvPr>
        </p:nvGraphicFramePr>
        <p:xfrm>
          <a:off x="626620" y="2099025"/>
          <a:ext cx="5328000" cy="3173359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2260942">
                  <a:extLst>
                    <a:ext uri="{9D8B030D-6E8A-4147-A177-3AD203B41FA5}">
                      <a16:colId xmlns:a16="http://schemas.microsoft.com/office/drawing/2014/main" val="735239948"/>
                    </a:ext>
                  </a:extLst>
                </a:gridCol>
                <a:gridCol w="688402">
                  <a:extLst>
                    <a:ext uri="{9D8B030D-6E8A-4147-A177-3AD203B41FA5}">
                      <a16:colId xmlns:a16="http://schemas.microsoft.com/office/drawing/2014/main" val="429267470"/>
                    </a:ext>
                  </a:extLst>
                </a:gridCol>
                <a:gridCol w="1475569">
                  <a:extLst>
                    <a:ext uri="{9D8B030D-6E8A-4147-A177-3AD203B41FA5}">
                      <a16:colId xmlns:a16="http://schemas.microsoft.com/office/drawing/2014/main" val="1699050410"/>
                    </a:ext>
                  </a:extLst>
                </a:gridCol>
                <a:gridCol w="903087">
                  <a:extLst>
                    <a:ext uri="{9D8B030D-6E8A-4147-A177-3AD203B41FA5}">
                      <a16:colId xmlns:a16="http://schemas.microsoft.com/office/drawing/2014/main" val="440415281"/>
                    </a:ext>
                  </a:extLst>
                </a:gridCol>
              </a:tblGrid>
              <a:tr h="158959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1" i="0" u="none" strike="noStrike" kern="1200" cap="none" spc="0" normalizeH="0" baseline="0" noProof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Analysis</a:t>
                      </a:r>
                    </a:p>
                  </a:txBody>
                  <a:tcPr marL="36000" marR="36000" marT="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1" i="0" u="none" strike="noStrike" kern="1200" cap="none" spc="0" normalizeH="0" baseline="0" noProof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N studies</a:t>
                      </a:r>
                    </a:p>
                  </a:txBody>
                  <a:tcPr marL="36000" marR="36000" marT="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1" i="0" u="none" strike="noStrike" kern="1200" cap="none" spc="0" normalizeH="0" baseline="0" noProof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Pooled prevalence (%)</a:t>
                      </a:r>
                    </a:p>
                  </a:txBody>
                  <a:tcPr marL="36000" marR="36000" marT="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1" i="0" u="none" strike="noStrike" kern="1200" cap="none" spc="0" normalizeH="0" baseline="0" noProof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95% CI</a:t>
                      </a:r>
                    </a:p>
                  </a:txBody>
                  <a:tcPr marL="36000" marR="36000" marT="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813773"/>
                  </a:ext>
                </a:extLst>
              </a:tr>
              <a:tr h="1739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Employment at the end of follow-up 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70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32.5 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28.5, 36.9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7919881"/>
                  </a:ext>
                </a:extLst>
              </a:tr>
              <a:tr h="1739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Study-year group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8420" algn="ctr" defTabSz="914400">
                        <a:lnSpc>
                          <a:spcPts val="695"/>
                        </a:lnSpc>
                        <a:spcBef>
                          <a:spcPts val="65"/>
                        </a:spcBef>
                        <a:buNone/>
                      </a:pPr>
                      <a:endParaRPr lang="en-GB" sz="1000" noProof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algn="ctr" defTabSz="914400">
                        <a:lnSpc>
                          <a:spcPts val="695"/>
                        </a:lnSpc>
                        <a:spcBef>
                          <a:spcPts val="65"/>
                        </a:spcBef>
                        <a:buNone/>
                      </a:pPr>
                      <a:endParaRPr lang="en-GB" sz="1000" noProof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8620" algn="ctr" defTabSz="914400">
                        <a:lnSpc>
                          <a:spcPts val="695"/>
                        </a:lnSpc>
                        <a:spcBef>
                          <a:spcPts val="65"/>
                        </a:spcBef>
                        <a:buNone/>
                      </a:pPr>
                      <a:endParaRPr lang="en-GB" sz="1000" noProof="0">
                        <a:effectLst/>
                        <a:latin typeface="Century" panose="02040604050505020304" pitchFamily="18" charset="0"/>
                        <a:ea typeface="Century" panose="02040604050505020304" pitchFamily="18" charset="0"/>
                        <a:cs typeface="Century" panose="02040604050505020304" pitchFamily="18" charset="0"/>
                      </a:endParaRP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278131"/>
                  </a:ext>
                </a:extLst>
              </a:tr>
              <a:tr h="173995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1968–1998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16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34.8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 25.4, 45.5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063939"/>
                  </a:ext>
                </a:extLst>
              </a:tr>
              <a:tr h="173995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1999–2007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17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29.2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21.3, 38.5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4536975"/>
                  </a:ext>
                </a:extLst>
              </a:tr>
              <a:tr h="173995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2008–2011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16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35.1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26.8, 44.3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561846"/>
                  </a:ext>
                </a:extLst>
              </a:tr>
              <a:tr h="173995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2012–2021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20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31.1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24.2, 38.9 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106005"/>
                  </a:ext>
                </a:extLst>
              </a:tr>
              <a:tr h="1739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Study region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 b="0" i="0" u="none" strike="noStrike" kern="1200" cap="none" spc="0" normalizeH="0" baseline="0" noProof="0">
                        <a:solidFill>
                          <a:schemeClr val="tx1">
                            <a:lumMod val="10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 b="0" i="0" u="none" strike="noStrike" kern="1200" cap="none" spc="0" normalizeH="0" baseline="0" noProof="0">
                        <a:solidFill>
                          <a:schemeClr val="tx1">
                            <a:lumMod val="10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i="0" u="none" strike="noStrike" kern="1200" cap="none" spc="0" normalizeH="0" baseline="0" noProof="0">
                        <a:solidFill>
                          <a:schemeClr val="tx1">
                            <a:lumMod val="10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970219"/>
                  </a:ext>
                </a:extLst>
              </a:tr>
              <a:tr h="173995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Asia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9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30.7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20.8, 42.8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684162"/>
                  </a:ext>
                </a:extLst>
              </a:tr>
              <a:tr h="173995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Australia and New Zealand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4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35.5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25.7, 46.7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059410"/>
                  </a:ext>
                </a:extLst>
              </a:tr>
              <a:tr h="173995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Europe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43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32.6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27.3, 38.0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59036"/>
                  </a:ext>
                </a:extLst>
              </a:tr>
              <a:tr h="173995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Multicentre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1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14.3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11.5, 17.7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5666935"/>
                  </a:ext>
                </a:extLst>
              </a:tr>
              <a:tr h="173995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North America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13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36.9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25.9, 49.4 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963271"/>
                  </a:ext>
                </a:extLst>
              </a:tr>
              <a:tr h="173995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1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Assessment type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 b="0" i="0" u="none" strike="noStrike" kern="1200" cap="none" spc="0" normalizeH="0" baseline="0" noProof="0">
                        <a:solidFill>
                          <a:schemeClr val="tx1">
                            <a:lumMod val="10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 b="0" i="0" u="none" strike="noStrike" kern="1200" cap="none" spc="0" normalizeH="0" baseline="0" noProof="0">
                        <a:solidFill>
                          <a:schemeClr val="tx1">
                            <a:lumMod val="10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0" i="0" u="none" strike="noStrike" kern="1200" cap="none" spc="0" normalizeH="0" baseline="0" noProof="0">
                        <a:solidFill>
                          <a:schemeClr val="tx1">
                            <a:lumMod val="100000"/>
                          </a:schemeClr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4626553"/>
                  </a:ext>
                </a:extLst>
              </a:tr>
              <a:tr h="173995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Case notes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12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32.5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24.0, 42.5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166805"/>
                  </a:ext>
                </a:extLst>
              </a:tr>
              <a:tr h="173995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Interview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49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34.0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29.1, 38.9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882173"/>
                  </a:ext>
                </a:extLst>
              </a:tr>
              <a:tr h="173995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Combination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7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29.2 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  <a:sym typeface=""/>
                        </a:rPr>
                        <a:t>17.9, 43.8 </a:t>
                      </a:r>
                    </a:p>
                  </a:txBody>
                  <a:tcPr marL="36000" marR="36000" marT="0" marB="360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803165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5F5A2FEA-9F99-2B59-A06B-208F85097E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061526"/>
              </p:ext>
            </p:extLst>
          </p:nvPr>
        </p:nvGraphicFramePr>
        <p:xfrm>
          <a:off x="6145655" y="2099025"/>
          <a:ext cx="5328000" cy="3166800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2121295">
                  <a:extLst>
                    <a:ext uri="{9D8B030D-6E8A-4147-A177-3AD203B41FA5}">
                      <a16:colId xmlns:a16="http://schemas.microsoft.com/office/drawing/2014/main" val="735239948"/>
                    </a:ext>
                  </a:extLst>
                </a:gridCol>
                <a:gridCol w="819415">
                  <a:extLst>
                    <a:ext uri="{9D8B030D-6E8A-4147-A177-3AD203B41FA5}">
                      <a16:colId xmlns:a16="http://schemas.microsoft.com/office/drawing/2014/main" val="429267470"/>
                    </a:ext>
                  </a:extLst>
                </a:gridCol>
                <a:gridCol w="1567664">
                  <a:extLst>
                    <a:ext uri="{9D8B030D-6E8A-4147-A177-3AD203B41FA5}">
                      <a16:colId xmlns:a16="http://schemas.microsoft.com/office/drawing/2014/main" val="1699050410"/>
                    </a:ext>
                  </a:extLst>
                </a:gridCol>
                <a:gridCol w="819626">
                  <a:extLst>
                    <a:ext uri="{9D8B030D-6E8A-4147-A177-3AD203B41FA5}">
                      <a16:colId xmlns:a16="http://schemas.microsoft.com/office/drawing/2014/main" val="440415281"/>
                    </a:ext>
                  </a:extLst>
                </a:gridCol>
              </a:tblGrid>
              <a:tr h="175078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1" i="0" u="none" strike="noStrike" kern="1200" cap="none" spc="0" normalizeH="0" baseline="0" noProof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Analysis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1" i="0" u="none" strike="noStrike" kern="1200" cap="none" spc="0" normalizeH="0" baseline="0" noProof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N studies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1" i="0" u="none" strike="noStrike" kern="1200" cap="none" spc="0" normalizeH="0" baseline="0" noProof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Pooled prevalence (%)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1" i="0" u="none" strike="noStrike" kern="1200" cap="none" spc="0" normalizeH="0" baseline="0" noProof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95% CI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813773"/>
                  </a:ext>
                </a:extLst>
              </a:tr>
              <a:tr h="175078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1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Setting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ts val="685"/>
                        </a:lnSpc>
                        <a:spcBef>
                          <a:spcPts val="270"/>
                        </a:spcBef>
                        <a:buNone/>
                      </a:pPr>
                      <a:endParaRPr lang="en-GB" sz="1000" noProof="0">
                        <a:effectLst/>
                        <a:latin typeface="+mn-lt"/>
                      </a:endParaRP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ts val="685"/>
                        </a:lnSpc>
                        <a:spcBef>
                          <a:spcPts val="270"/>
                        </a:spcBef>
                        <a:buNone/>
                      </a:pPr>
                      <a:endParaRPr lang="en-GB" sz="1000" noProof="0">
                        <a:effectLst/>
                        <a:latin typeface="+mn-lt"/>
                      </a:endParaRP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ts val="685"/>
                        </a:lnSpc>
                        <a:spcBef>
                          <a:spcPts val="270"/>
                        </a:spcBef>
                        <a:buNone/>
                      </a:pPr>
                      <a:endParaRPr lang="en-GB" sz="1000" noProof="0">
                        <a:effectLst/>
                        <a:latin typeface="+mn-lt"/>
                      </a:endParaRP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8466304"/>
                  </a:ext>
                </a:extLst>
              </a:tr>
              <a:tr h="175078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Adult psychiatric hospitals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34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29.2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23.9, 35.2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701847"/>
                  </a:ext>
                </a:extLst>
              </a:tr>
              <a:tr h="316701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Community and early</a:t>
                      </a:r>
                      <a:b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</a:b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intervention services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3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31.2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24.7, 38.6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032506"/>
                  </a:ext>
                </a:extLst>
              </a:tr>
              <a:tr h="175078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In-/outpatient psychiatric services 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27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33.8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28.1, 40.0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3114768"/>
                  </a:ext>
                </a:extLst>
              </a:tr>
              <a:tr h="1750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Follow-up categories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 b="0" i="0" u="none" strike="noStrike" kern="1200" cap="none" spc="0" normalizeH="0" baseline="0" noProof="0">
                        <a:solidFill>
                          <a:schemeClr val="tx1">
                            <a:lumMod val="10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 b="0" i="0" u="none" strike="noStrike" kern="1200" cap="none" spc="0" normalizeH="0" baseline="0" noProof="0">
                        <a:solidFill>
                          <a:schemeClr val="tx1">
                            <a:lumMod val="10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 b="0" i="0" u="none" strike="noStrike" kern="1200" cap="none" spc="0" normalizeH="0" baseline="0" noProof="0">
                        <a:solidFill>
                          <a:schemeClr val="tx1">
                            <a:lumMod val="10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830243"/>
                  </a:ext>
                </a:extLst>
              </a:tr>
              <a:tr h="175078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1–2 years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15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43.0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36.5, 44.3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7749824"/>
                  </a:ext>
                </a:extLst>
              </a:tr>
              <a:tr h="175078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3–5 years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22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32.6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24.6, 41.8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595368"/>
                  </a:ext>
                </a:extLst>
              </a:tr>
              <a:tr h="175078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&gt;6 years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30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26.8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22.5, 31.5 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4968530"/>
                  </a:ext>
                </a:extLst>
              </a:tr>
              <a:tr h="175078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1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Societal status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 b="0" i="0" u="none" strike="noStrike" kern="1200" cap="none" spc="0" normalizeH="0" baseline="0" noProof="0">
                        <a:solidFill>
                          <a:schemeClr val="tx1">
                            <a:lumMod val="10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 b="0" i="0" u="none" strike="noStrike" kern="1200" cap="none" spc="0" normalizeH="0" baseline="0" noProof="0">
                        <a:solidFill>
                          <a:schemeClr val="tx1">
                            <a:lumMod val="10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 b="0" i="0" u="none" strike="noStrike" kern="1200" cap="none" spc="0" normalizeH="0" baseline="0" noProof="0">
                        <a:solidFill>
                          <a:schemeClr val="tx1">
                            <a:lumMod val="10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319907"/>
                  </a:ext>
                </a:extLst>
              </a:tr>
              <a:tr h="175078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High income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62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33.4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29.7, 37.9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495182"/>
                  </a:ext>
                </a:extLst>
              </a:tr>
              <a:tr h="175078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Middle income 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7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28.1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15.4, 45.6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0437986"/>
                  </a:ext>
                </a:extLst>
              </a:tr>
              <a:tr h="1750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Diagnosis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 b="0" i="0" u="none" strike="noStrike" kern="1200" cap="none" spc="0" normalizeH="0" baseline="0" noProof="0">
                        <a:solidFill>
                          <a:schemeClr val="tx1">
                            <a:lumMod val="10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 b="0" i="0" u="none" strike="noStrike" kern="1200" cap="none" spc="0" normalizeH="0" baseline="0" noProof="0">
                        <a:solidFill>
                          <a:schemeClr val="tx1">
                            <a:lumMod val="10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 b="0" i="0" u="none" strike="noStrike" kern="1200" cap="none" spc="0" normalizeH="0" baseline="0" noProof="0">
                        <a:solidFill>
                          <a:schemeClr val="tx1">
                            <a:lumMod val="10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452590"/>
                  </a:ext>
                </a:extLst>
              </a:tr>
              <a:tr h="175078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Affective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3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58.4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 26.6, 84.5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178142"/>
                  </a:ext>
                </a:extLst>
              </a:tr>
              <a:tr h="175078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FEP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24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25.9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29.4, 42.3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691269"/>
                  </a:ext>
                </a:extLst>
              </a:tr>
              <a:tr h="175078">
                <a:tc>
                  <a:txBody>
                    <a:bodyPr/>
                    <a:lstStyle/>
                    <a:p>
                      <a:pPr marL="108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FES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41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29.9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b="0" i="0" u="none" strike="noStrike" kern="1200" cap="none" spc="0" normalizeH="0" baseline="0" noProof="0">
                          <a:solidFill>
                            <a:schemeClr val="tx1">
                              <a:lumMod val="10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"/>
                        </a:rPr>
                        <a:t>24.6, 35.8</a:t>
                      </a:r>
                    </a:p>
                  </a:txBody>
                  <a:tcPr marL="36000" marR="36000" marT="36000" marB="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11034"/>
                  </a:ext>
                </a:extLst>
              </a:tr>
            </a:tbl>
          </a:graphicData>
        </a:graphic>
      </p:graphicFrame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507FDDF-09FD-B56C-96B2-C189DFEE3A53}"/>
              </a:ext>
            </a:extLst>
          </p:cNvPr>
          <p:cNvSpPr/>
          <p:nvPr/>
        </p:nvSpPr>
        <p:spPr>
          <a:xfrm>
            <a:off x="522858" y="5396628"/>
            <a:ext cx="11127806" cy="57888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rgbClr val="3F1A01"/>
                </a:solidFill>
              </a:rPr>
              <a:t>Ater an average follow-up of </a:t>
            </a:r>
            <a:r>
              <a:rPr lang="en-GB" sz="1400" b="1" dirty="0">
                <a:solidFill>
                  <a:srgbClr val="3F1A01"/>
                </a:solidFill>
              </a:rPr>
              <a:t>8.3 years</a:t>
            </a:r>
            <a:r>
              <a:rPr lang="en-GB" sz="1400" noProof="0" dirty="0">
                <a:solidFill>
                  <a:srgbClr val="3F1A01"/>
                </a:solidFill>
              </a:rPr>
              <a:t>, </a:t>
            </a:r>
            <a:r>
              <a:rPr lang="en-GB" sz="1400" b="1" noProof="0" dirty="0">
                <a:solidFill>
                  <a:srgbClr val="3F1A01"/>
                </a:solidFill>
              </a:rPr>
              <a:t>32.5%</a:t>
            </a:r>
            <a:r>
              <a:rPr lang="en-GB" sz="1400" noProof="0" dirty="0">
                <a:solidFill>
                  <a:srgbClr val="3F1A01"/>
                </a:solidFill>
              </a:rPr>
              <a:t> </a:t>
            </a:r>
            <a:r>
              <a:rPr lang="en-GB" sz="1400" dirty="0">
                <a:solidFill>
                  <a:srgbClr val="3F1A01"/>
                </a:solidFill>
              </a:rPr>
              <a:t>of people with FEP disorders </a:t>
            </a:r>
            <a:r>
              <a:rPr lang="en-GB" sz="1400" noProof="0" dirty="0">
                <a:solidFill>
                  <a:srgbClr val="3F1A01"/>
                </a:solidFill>
              </a:rPr>
              <a:t>were in work</a:t>
            </a:r>
            <a:r>
              <a:rPr lang="en-GB" sz="1400" dirty="0">
                <a:solidFill>
                  <a:srgbClr val="3F1A01"/>
                </a:solidFill>
              </a:rPr>
              <a:t>, and consistently low employment rates were reported across the decades, </a:t>
            </a:r>
            <a:r>
              <a:rPr lang="en-GB" sz="1400" noProof="0" dirty="0">
                <a:solidFill>
                  <a:srgbClr val="3F1A01"/>
                </a:solidFill>
              </a:rPr>
              <a:t>highlighting substantial </a:t>
            </a:r>
            <a:r>
              <a:rPr lang="en-GB" sz="1400" b="1" noProof="0" dirty="0">
                <a:solidFill>
                  <a:srgbClr val="3F1A01"/>
                </a:solidFill>
              </a:rPr>
              <a:t>functional recovery challenges </a:t>
            </a:r>
            <a:r>
              <a:rPr lang="en-GB" sz="1400" noProof="0" dirty="0">
                <a:solidFill>
                  <a:srgbClr val="3F1A01"/>
                </a:solidFill>
              </a:rPr>
              <a:t>for people with FEP disorders</a:t>
            </a:r>
          </a:p>
        </p:txBody>
      </p:sp>
    </p:spTree>
    <p:extLst>
      <p:ext uri="{BB962C8B-B14F-4D97-AF65-F5344CB8AC3E}">
        <p14:creationId xmlns:p14="http://schemas.microsoft.com/office/powerpoint/2010/main" val="17189401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675</Words>
  <Application>Microsoft Office PowerPoint</Application>
  <PresentationFormat>Widescreen</PresentationFormat>
  <Paragraphs>132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Century</vt:lpstr>
      <vt:lpstr>Times New Roman</vt:lpstr>
      <vt:lpstr>Neurotorium - PowerPoint-Skabelon - 2022-01-28</vt:lpstr>
      <vt:lpstr>Employment rates across regions, decades, follow-up, settings, and other factors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35</cp:revision>
  <dcterms:created xsi:type="dcterms:W3CDTF">2026-02-02T13:01:55Z</dcterms:created>
  <dcterms:modified xsi:type="dcterms:W3CDTF">2026-06-17T12:42:13Z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