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11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70010546527809"/>
          <c:y val="4.0538082547113857E-2"/>
          <c:w val="0.80888629184600513"/>
          <c:h val="0.80599402075963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Childhood adversities</c:v>
                </c:pt>
                <c:pt idx="1">
                  <c:v>Cannabis use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37.799999999999997</c:v>
                </c:pt>
                <c:pt idx="1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9-4C70-B045-9469938654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Prevalence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Childhood adversities</c:v>
                </c:pt>
                <c:pt idx="1">
                  <c:v>Cannabis use 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38.799999999999997</c:v>
                </c:pt>
                <c:pt idx="1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19-4C70-B045-946993865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1"/>
        <c:axId val="2018017711"/>
        <c:axId val="2018019151"/>
      </c:barChart>
      <c:catAx>
        <c:axId val="20180177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19151"/>
        <c:crosses val="autoZero"/>
        <c:auto val="1"/>
        <c:lblAlgn val="ctr"/>
        <c:lblOffset val="100"/>
        <c:noMultiLvlLbl val="0"/>
      </c:catAx>
      <c:valAx>
        <c:axId val="2018019151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noProof="0"/>
                  <a:t>Proportion (%) </a:t>
                </a:r>
              </a:p>
            </c:rich>
          </c:tx>
          <c:layout>
            <c:manualLayout>
              <c:xMode val="edge"/>
              <c:yMode val="edge"/>
              <c:x val="0"/>
              <c:y val="8.304141852926764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1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61250936310439"/>
          <c:y val="0"/>
          <c:w val="0.3013194820540594"/>
          <c:h val="0.264862937171712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DA83A-19F1-E26F-C80F-E82255F3E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7C649-A1B1-F817-C98E-5A38EA77D6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098D02-04CE-326C-F14B-FC2B3D2D5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000" dirty="0">
                <a:solidFill>
                  <a:srgbClr val="3F1A0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PAF estimates the epidemiologic contribution of a risk factor to a certain disease.</a:t>
            </a:r>
            <a:r>
              <a:rPr lang="en-US" sz="1000" baseline="30000" dirty="0">
                <a:solidFill>
                  <a:srgbClr val="3F1A0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baseline="0" dirty="0">
                <a:solidFill>
                  <a:srgbClr val="3F1A0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calculated using the relative risk of a disease associated with a risk factor and the prevalence of that risk factor.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Abbreviation: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PAF=population attributable fraction</a:t>
            </a:r>
            <a:endParaRPr lang="en-US" sz="10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McCutcheon RA, Reis Marques T, Howes, OD. Schizophrenia-an overview. JAMA Psychiatry 2020; 77: 201–210.</a:t>
            </a:r>
          </a:p>
          <a:p>
            <a:pPr marL="228600" indent="-228600"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Jauhar S, Johnstone M, McKenna PJ. Schizophrenia. Lancet 2022; 399: 473</a:t>
            </a:r>
            <a:r>
              <a:rPr lang="en-GB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486. </a:t>
            </a:r>
          </a:p>
          <a:p>
            <a:pPr marL="228600" indent="-228600">
              <a:buAutoNum type="arabicPeriod"/>
            </a:pP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Robinson N &amp; Bergen SE. Environmental Risk Factors for Schizophrenia and Bipolar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Disorder and Their Relationship to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Genetic Risk: Current Knowledge and Future Directions. Front Genet 2021; 12: 686666.</a:t>
            </a:r>
          </a:p>
          <a:p>
            <a:pPr marL="228600" indent="-228600">
              <a:buAutoNum type="arabicPeriod"/>
            </a:pPr>
            <a:r>
              <a:rPr lang="en-CA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Dragioti</a:t>
            </a:r>
            <a:r>
              <a:rPr lang="en-CA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E, </a:t>
            </a:r>
            <a:r>
              <a:rPr lang="en-CA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Radua</a:t>
            </a:r>
            <a:r>
              <a:rPr lang="en-CA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lang="en-CA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CA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et al. Global population attributable fraction of potentially modifiable risk factors for mental disorders: a meta-umbrella systematic review. Mol Psychiatry 2022; 27: 3510–3519.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Mukadam N,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Sommerlad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Huntley J, Livingston G. Population attributable fractions for risk factors for dementia in low-income and middle-income countries: an analysis using cross-sectional survey data. Lancet Glob Health 2019; 7: e596–e603.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FAAB2-DC82-DE62-3E94-BDD29A834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92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32C0D-EE1A-A128-DD4D-BE0D15F92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1D3506F1-DCD1-2243-3B13-09891BDF9C87}"/>
              </a:ext>
            </a:extLst>
          </p:cNvPr>
          <p:cNvSpPr/>
          <p:nvPr/>
        </p:nvSpPr>
        <p:spPr>
          <a:xfrm>
            <a:off x="561048" y="1409700"/>
            <a:ext cx="5384008" cy="472585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algn="ctr"/>
            <a:endParaRPr lang="en-GB" sz="1600" b="1" baseline="30000">
              <a:solidFill>
                <a:schemeClr val="bg1"/>
              </a:solidFill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4E50C758-6349-94B5-B82B-1F32C4A1397A}"/>
              </a:ext>
            </a:extLst>
          </p:cNvPr>
          <p:cNvSpPr/>
          <p:nvPr/>
        </p:nvSpPr>
        <p:spPr>
          <a:xfrm>
            <a:off x="6308725" y="1409700"/>
            <a:ext cx="5384008" cy="4725855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 algn="ctr"/>
            <a:endParaRPr lang="en-GB" sz="1600" b="1" baseline="30000">
              <a:solidFill>
                <a:schemeClr val="bg1"/>
              </a:solidFill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9575C65-CC71-BB1B-4250-9689058044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94EAEB5D-C6F5-2F5B-1FCD-B0A80E854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Risk factors and population attributable fraction </a:t>
            </a:r>
            <a:r>
              <a:rPr lang="en-GB"/>
              <a:t>for</a:t>
            </a:r>
            <a:r>
              <a:rPr lang="en-GB" noProof="0"/>
              <a:t> </a:t>
            </a:r>
            <a:r>
              <a:rPr lang="en-GB" noProof="0">
                <a:solidFill>
                  <a:schemeClr val="tx1"/>
                </a:solidFill>
              </a:rPr>
              <a:t>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45DF0-FF2A-5375-8991-02D35C335C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CNV=copy number variants; SNP=</a:t>
            </a:r>
            <a:r>
              <a:rPr lang="en-US" noProof="0" dirty="0"/>
              <a:t>single nucleotide polymorphism;</a:t>
            </a:r>
            <a:r>
              <a:rPr lang="en-US" dirty="0"/>
              <a:t> PAF=population attributable fraction</a:t>
            </a:r>
            <a:endParaRPr lang="en-US" noProof="0" dirty="0"/>
          </a:p>
          <a:p>
            <a:r>
              <a:rPr lang="en-GB" dirty="0"/>
              <a:t>1. McCutcheon et al. JAMA Psychiatry 2020;77:201‒210</a:t>
            </a:r>
            <a:r>
              <a:rPr lang="en-GB" noProof="0" dirty="0"/>
              <a:t>; 2. </a:t>
            </a:r>
            <a:r>
              <a:rPr lang="en-GB" dirty="0"/>
              <a:t>Jauhar et al. Lancet 2022;399:473‒486; 3. </a:t>
            </a:r>
            <a:r>
              <a:rPr lang="en-US" dirty="0"/>
              <a:t>Robinson  &amp; Bergen. Front Genet 2021;12:686666; </a:t>
            </a:r>
            <a:br>
              <a:rPr lang="en-US" dirty="0"/>
            </a:br>
            <a:r>
              <a:rPr lang="en-US" dirty="0"/>
              <a:t>4. </a:t>
            </a:r>
            <a:r>
              <a:rPr lang="en-GB" dirty="0" err="1"/>
              <a:t>Dragioti</a:t>
            </a:r>
            <a:r>
              <a:rPr lang="en-GB" dirty="0"/>
              <a:t> et al. Mol Psychiatry 2022;27:3510–3519; 5. Mukadam et al. Lancet Glob Health. 2019;7:e596–e603</a:t>
            </a:r>
            <a:endParaRPr lang="en-US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CC30066-0C5F-6588-D2D8-324E5C225DC5}"/>
              </a:ext>
            </a:extLst>
          </p:cNvPr>
          <p:cNvGrpSpPr/>
          <p:nvPr/>
        </p:nvGrpSpPr>
        <p:grpSpPr>
          <a:xfrm>
            <a:off x="886820" y="2795885"/>
            <a:ext cx="4732464" cy="1925569"/>
            <a:chOff x="687228" y="2818127"/>
            <a:chExt cx="4854893" cy="291548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5B1658F-B65F-3948-E946-685401610698}"/>
                </a:ext>
              </a:extLst>
            </p:cNvPr>
            <p:cNvSpPr/>
            <p:nvPr/>
          </p:nvSpPr>
          <p:spPr>
            <a:xfrm>
              <a:off x="687228" y="2818127"/>
              <a:ext cx="4854893" cy="468379"/>
            </a:xfrm>
            <a:prstGeom prst="roundRect">
              <a:avLst/>
            </a:prstGeom>
            <a:solidFill>
              <a:schemeClr val="tx1">
                <a:lumMod val="10000"/>
                <a:lumOff val="90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>
                  <a:solidFill>
                    <a:schemeClr val="tx1"/>
                  </a:solidFill>
                </a:rPr>
                <a:t>Genetic factors </a:t>
              </a:r>
              <a:r>
                <a:rPr lang="en-GB" sz="1000">
                  <a:solidFill>
                    <a:schemeClr val="tx1"/>
                  </a:solidFill>
                </a:rPr>
                <a:t>e.g. SNPs, CNVs, rare variants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C681610-8CED-869A-983E-97B07EB8F9B8}"/>
                </a:ext>
              </a:extLst>
            </p:cNvPr>
            <p:cNvSpPr/>
            <p:nvPr/>
          </p:nvSpPr>
          <p:spPr>
            <a:xfrm>
              <a:off x="687228" y="5391616"/>
              <a:ext cx="4854893" cy="34199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>
                  <a:solidFill>
                    <a:schemeClr val="tx1"/>
                  </a:solidFill>
                </a:rPr>
                <a:t>Disease onset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DEC61E7-2B38-2AF3-6235-7D779CFE4AD4}"/>
                </a:ext>
              </a:extLst>
            </p:cNvPr>
            <p:cNvSpPr/>
            <p:nvPr/>
          </p:nvSpPr>
          <p:spPr>
            <a:xfrm>
              <a:off x="687228" y="3476925"/>
              <a:ext cx="4854893" cy="1774119"/>
            </a:xfrm>
            <a:prstGeom prst="roundRect">
              <a:avLst>
                <a:gd name="adj" fmla="val 12801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5"/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>
                <a:solidFill>
                  <a:schemeClr val="tx1"/>
                </a:solidFill>
              </a:endParaRP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499E487-F29E-E7DE-9250-93ED1295DA3A}"/>
                </a:ext>
              </a:extLst>
            </p:cNvPr>
            <p:cNvSpPr/>
            <p:nvPr/>
          </p:nvSpPr>
          <p:spPr>
            <a:xfrm>
              <a:off x="856210" y="3253740"/>
              <a:ext cx="124714" cy="2389078"/>
            </a:xfrm>
            <a:prstGeom prst="downArrow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52501C70-AEDC-A728-089F-ACF9F9FEFD27}"/>
                </a:ext>
              </a:extLst>
            </p:cNvPr>
            <p:cNvGrpSpPr/>
            <p:nvPr/>
          </p:nvGrpSpPr>
          <p:grpSpPr>
            <a:xfrm>
              <a:off x="1054725" y="3630268"/>
              <a:ext cx="4303434" cy="1553417"/>
              <a:chOff x="1054725" y="3534148"/>
              <a:chExt cx="4303434" cy="1553417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D7286AC4-D09A-3814-D135-7E3CE53CCBF6}"/>
                  </a:ext>
                </a:extLst>
              </p:cNvPr>
              <p:cNvSpPr/>
              <p:nvPr/>
            </p:nvSpPr>
            <p:spPr>
              <a:xfrm>
                <a:off x="1210726" y="3570901"/>
                <a:ext cx="1236088" cy="542204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Perinatal complications</a:t>
                </a: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F7EE4B1B-3AB3-ABCD-F36F-2F63F2A5E6BE}"/>
                  </a:ext>
                </a:extLst>
              </p:cNvPr>
              <p:cNvSpPr/>
              <p:nvPr/>
            </p:nvSpPr>
            <p:spPr>
              <a:xfrm>
                <a:off x="4343876" y="3587485"/>
                <a:ext cx="949325" cy="419818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Maternal infections</a:t>
                </a:r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0DBE7A3A-08BB-5BE9-8AF8-27E1E0D07336}"/>
                  </a:ext>
                </a:extLst>
              </p:cNvPr>
              <p:cNvSpPr/>
              <p:nvPr/>
            </p:nvSpPr>
            <p:spPr>
              <a:xfrm>
                <a:off x="2695733" y="3534148"/>
                <a:ext cx="1275066" cy="321232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Childhood infections</a:t>
                </a: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F90E598-7BAE-C558-4BAF-EF0AC7E5FF46}"/>
                  </a:ext>
                </a:extLst>
              </p:cNvPr>
              <p:cNvSpPr/>
              <p:nvPr/>
            </p:nvSpPr>
            <p:spPr>
              <a:xfrm>
                <a:off x="4408834" y="4183023"/>
                <a:ext cx="949325" cy="335779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Urbanicity</a:t>
                </a:r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6CF9AC19-EBD7-9558-D5A2-2A3E4A890503}"/>
                  </a:ext>
                </a:extLst>
              </p:cNvPr>
              <p:cNvSpPr/>
              <p:nvPr/>
            </p:nvSpPr>
            <p:spPr>
              <a:xfrm>
                <a:off x="2927474" y="4240019"/>
                <a:ext cx="949325" cy="335779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Migration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EA7CCC1D-DC7F-D763-0394-D231A7A42075}"/>
                  </a:ext>
                </a:extLst>
              </p:cNvPr>
              <p:cNvSpPr/>
              <p:nvPr/>
            </p:nvSpPr>
            <p:spPr>
              <a:xfrm>
                <a:off x="1054725" y="4267336"/>
                <a:ext cx="1214126" cy="308462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Winter/spring birth</a:t>
                </a:r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8E2DBA0B-7887-3168-8C1B-FFFEDF6982B6}"/>
                  </a:ext>
                </a:extLst>
              </p:cNvPr>
              <p:cNvSpPr/>
              <p:nvPr/>
            </p:nvSpPr>
            <p:spPr>
              <a:xfrm>
                <a:off x="1484106" y="4729141"/>
                <a:ext cx="1274681" cy="358424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Childhood adversity</a:t>
                </a:r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3CDEF8BF-EBE7-AD20-71AB-F61052ADF2E0}"/>
                  </a:ext>
                </a:extLst>
              </p:cNvPr>
              <p:cNvSpPr/>
              <p:nvPr/>
            </p:nvSpPr>
            <p:spPr>
              <a:xfrm>
                <a:off x="3550070" y="4648800"/>
                <a:ext cx="949325" cy="335779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r>
                  <a:rPr lang="en-GB" sz="1000">
                    <a:solidFill>
                      <a:schemeClr val="tx1"/>
                    </a:solidFill>
                  </a:rPr>
                  <a:t>Cannabis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EBD8D59-53EB-EB83-2F98-5EB859E6B70B}"/>
                  </a:ext>
                </a:extLst>
              </p:cNvPr>
              <p:cNvCxnSpPr>
                <a:cxnSpLocks/>
                <a:stCxn id="27" idx="3"/>
                <a:endCxn id="26" idx="1"/>
              </p:cNvCxnSpPr>
              <p:nvPr/>
            </p:nvCxnSpPr>
            <p:spPr>
              <a:xfrm>
                <a:off x="3970799" y="3694764"/>
                <a:ext cx="373077" cy="102629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C0E770C2-B130-2067-35B2-90697D241468}"/>
                  </a:ext>
                </a:extLst>
              </p:cNvPr>
              <p:cNvCxnSpPr>
                <a:cxnSpLocks/>
                <a:stCxn id="28" idx="1"/>
                <a:endCxn id="29" idx="3"/>
              </p:cNvCxnSpPr>
              <p:nvPr/>
            </p:nvCxnSpPr>
            <p:spPr>
              <a:xfrm flipH="1">
                <a:off x="3876798" y="4350913"/>
                <a:ext cx="532036" cy="56996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6AEE1F0-424C-2CB6-D883-C7C4D616F792}"/>
                  </a:ext>
                </a:extLst>
              </p:cNvPr>
              <p:cNvCxnSpPr>
                <a:cxnSpLocks/>
                <a:stCxn id="27" idx="1"/>
                <a:endCxn id="25" idx="3"/>
              </p:cNvCxnSpPr>
              <p:nvPr/>
            </p:nvCxnSpPr>
            <p:spPr>
              <a:xfrm flipH="1">
                <a:off x="2446814" y="3694764"/>
                <a:ext cx="248919" cy="147239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6A6EE7F-4156-5CED-A0DE-B29542051F0B}"/>
                  </a:ext>
                </a:extLst>
              </p:cNvPr>
              <p:cNvCxnSpPr>
                <a:cxnSpLocks/>
                <a:stCxn id="26" idx="2"/>
                <a:endCxn id="28" idx="0"/>
              </p:cNvCxnSpPr>
              <p:nvPr/>
            </p:nvCxnSpPr>
            <p:spPr>
              <a:xfrm>
                <a:off x="4818539" y="4007302"/>
                <a:ext cx="64958" cy="175721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010B758-955C-1800-CC19-6155EF098614}"/>
                  </a:ext>
                </a:extLst>
              </p:cNvPr>
              <p:cNvCxnSpPr>
                <a:cxnSpLocks/>
                <a:stCxn id="27" idx="2"/>
                <a:endCxn id="30" idx="3"/>
              </p:cNvCxnSpPr>
              <p:nvPr/>
            </p:nvCxnSpPr>
            <p:spPr>
              <a:xfrm flipH="1">
                <a:off x="2268851" y="3855380"/>
                <a:ext cx="1064415" cy="566187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BF2AA961-C750-B495-89FB-9214F0F77841}"/>
                  </a:ext>
                </a:extLst>
              </p:cNvPr>
              <p:cNvCxnSpPr>
                <a:cxnSpLocks/>
                <a:stCxn id="31" idx="0"/>
                <a:endCxn id="29" idx="1"/>
              </p:cNvCxnSpPr>
              <p:nvPr/>
            </p:nvCxnSpPr>
            <p:spPr>
              <a:xfrm flipV="1">
                <a:off x="2121447" y="4407909"/>
                <a:ext cx="806027" cy="321232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601283CC-3826-BCEE-8D30-C070C75EBFE7}"/>
                  </a:ext>
                </a:extLst>
              </p:cNvPr>
              <p:cNvCxnSpPr>
                <a:cxnSpLocks/>
                <a:stCxn id="31" idx="3"/>
                <a:endCxn id="32" idx="1"/>
              </p:cNvCxnSpPr>
              <p:nvPr/>
            </p:nvCxnSpPr>
            <p:spPr>
              <a:xfrm flipV="1">
                <a:off x="2758787" y="4816690"/>
                <a:ext cx="791283" cy="91663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6324A5B-0C0E-5608-37BE-B5A5B8C18426}"/>
                  </a:ext>
                </a:extLst>
              </p:cNvPr>
              <p:cNvCxnSpPr>
                <a:stCxn id="32" idx="3"/>
                <a:endCxn id="28" idx="2"/>
              </p:cNvCxnSpPr>
              <p:nvPr/>
            </p:nvCxnSpPr>
            <p:spPr>
              <a:xfrm flipV="1">
                <a:off x="4499395" y="4518803"/>
                <a:ext cx="384102" cy="297887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E4E2EEE-E0E4-0825-666B-ABB52CE2A8A8}"/>
                  </a:ext>
                </a:extLst>
              </p:cNvPr>
              <p:cNvCxnSpPr>
                <a:cxnSpLocks/>
                <a:stCxn id="30" idx="0"/>
                <a:endCxn id="25" idx="2"/>
              </p:cNvCxnSpPr>
              <p:nvPr/>
            </p:nvCxnSpPr>
            <p:spPr>
              <a:xfrm flipV="1">
                <a:off x="1661789" y="4113105"/>
                <a:ext cx="166982" cy="154231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09E5E38-8182-7709-C3FA-DED29FB868CF}"/>
                  </a:ext>
                </a:extLst>
              </p:cNvPr>
              <p:cNvCxnSpPr>
                <a:cxnSpLocks/>
                <a:stCxn id="26" idx="1"/>
                <a:endCxn id="30" idx="3"/>
              </p:cNvCxnSpPr>
              <p:nvPr/>
            </p:nvCxnSpPr>
            <p:spPr>
              <a:xfrm flipH="1">
                <a:off x="2268851" y="3797393"/>
                <a:ext cx="2075025" cy="624174"/>
              </a:xfrm>
              <a:prstGeom prst="line">
                <a:avLst/>
              </a:prstGeom>
              <a:ln w="22225">
                <a:solidFill>
                  <a:schemeClr val="accent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9EBA6282-789F-EF11-BFF1-87968AA3D6DC}"/>
                </a:ext>
              </a:extLst>
            </p:cNvPr>
            <p:cNvSpPr/>
            <p:nvPr/>
          </p:nvSpPr>
          <p:spPr>
            <a:xfrm>
              <a:off x="687229" y="2891131"/>
              <a:ext cx="543418" cy="392902"/>
            </a:xfrm>
            <a:prstGeom prst="roundRect">
              <a:avLst/>
            </a:prstGeom>
            <a:noFill/>
            <a:ln w="19050">
              <a:noFill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GB" sz="1000" b="1">
                  <a:solidFill>
                    <a:schemeClr val="tx1"/>
                  </a:solidFill>
                </a:rPr>
                <a:t>Birth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4510984-CB5E-526D-C38E-A4759AEA17C7}"/>
                </a:ext>
              </a:extLst>
            </p:cNvPr>
            <p:cNvSpPr txBox="1"/>
            <p:nvPr/>
          </p:nvSpPr>
          <p:spPr>
            <a:xfrm>
              <a:off x="793753" y="3769583"/>
              <a:ext cx="232453" cy="136325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vert270" wrap="square" lIns="36000" tIns="36000" rIns="36000" bIns="36000" rtlCol="0">
              <a:spAutoFit/>
            </a:bodyPr>
            <a:lstStyle/>
            <a:p>
              <a:pPr algn="ctr"/>
              <a:r>
                <a:rPr lang="en-GB" sz="1000" b="1"/>
                <a:t>Environment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8F6097A4-B544-1B6C-E38E-4865CFD02268}"/>
              </a:ext>
            </a:extLst>
          </p:cNvPr>
          <p:cNvSpPr txBox="1"/>
          <p:nvPr/>
        </p:nvSpPr>
        <p:spPr>
          <a:xfrm>
            <a:off x="951766" y="2241092"/>
            <a:ext cx="4602572" cy="5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accent2">
                    <a:lumMod val="50000"/>
                  </a:schemeClr>
                </a:solidFill>
              </a:rPr>
              <a:t>Relationships between risk factors and genetics in the development of schizophrenia</a:t>
            </a:r>
            <a:r>
              <a:rPr lang="en-US" sz="1400" b="1" baseline="3000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en-GB" sz="1400" b="1" baseline="30000" noProof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06B8316-2812-E9D2-DBA0-F7CC53284EBD}"/>
              </a:ext>
            </a:extLst>
          </p:cNvPr>
          <p:cNvGrpSpPr/>
          <p:nvPr/>
        </p:nvGrpSpPr>
        <p:grpSpPr>
          <a:xfrm>
            <a:off x="6653751" y="3356547"/>
            <a:ext cx="4693956" cy="1660096"/>
            <a:chOff x="534986" y="2725649"/>
            <a:chExt cx="8270877" cy="4545439"/>
          </a:xfrm>
        </p:grpSpPr>
        <p:graphicFrame>
          <p:nvGraphicFramePr>
            <p:cNvPr id="82" name="Chart 81">
              <a:extLst>
                <a:ext uri="{FF2B5EF4-FFF2-40B4-BE49-F238E27FC236}">
                  <a16:creationId xmlns:a16="http://schemas.microsoft.com/office/drawing/2014/main" id="{E41F923E-3767-82CB-9AA1-312F14D5FDE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60083371"/>
                </p:ext>
              </p:extLst>
            </p:nvPr>
          </p:nvGraphicFramePr>
          <p:xfrm>
            <a:off x="534986" y="2725649"/>
            <a:ext cx="8270877" cy="43302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65FE9B1-9E50-BBC3-7FCA-F2967B5EF621}"/>
                </a:ext>
              </a:extLst>
            </p:cNvPr>
            <p:cNvSpPr txBox="1"/>
            <p:nvPr/>
          </p:nvSpPr>
          <p:spPr>
            <a:xfrm>
              <a:off x="1267182" y="6994087"/>
              <a:ext cx="7459028" cy="277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noProof="0">
                  <a:solidFill>
                    <a:schemeClr val="tx2"/>
                  </a:solidFill>
                </a:rPr>
                <a:t>Risk factor</a:t>
              </a:r>
            </a:p>
          </p:txBody>
        </p:sp>
      </p:grp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0E33AAB9-1EA9-C8D3-4B40-14793D37C28B}"/>
              </a:ext>
            </a:extLst>
          </p:cNvPr>
          <p:cNvSpPr/>
          <p:nvPr/>
        </p:nvSpPr>
        <p:spPr>
          <a:xfrm>
            <a:off x="6334260" y="5254017"/>
            <a:ext cx="5332939" cy="897683"/>
          </a:xfrm>
          <a:prstGeom prst="roundRect">
            <a:avLst>
              <a:gd name="adj" fmla="val 0"/>
            </a:avLst>
          </a:prstGeom>
          <a:solidFill>
            <a:schemeClr val="accent5"/>
          </a:solidFill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GB" sz="1600" b="1">
                <a:solidFill>
                  <a:schemeClr val="bg1"/>
                </a:solidFill>
              </a:rPr>
              <a:t>Identifying modifiable risk factors can </a:t>
            </a:r>
            <a:br>
              <a:rPr lang="en-GB" sz="1600" b="1">
                <a:solidFill>
                  <a:schemeClr val="bg1"/>
                </a:solidFill>
              </a:rPr>
            </a:br>
            <a:r>
              <a:rPr lang="en-GB" sz="1600" b="1">
                <a:solidFill>
                  <a:schemeClr val="bg1"/>
                </a:solidFill>
              </a:rPr>
              <a:t>potentially reduce the global </a:t>
            </a:r>
            <a:br>
              <a:rPr lang="en-GB" sz="1600" b="1">
                <a:solidFill>
                  <a:schemeClr val="bg1"/>
                </a:solidFill>
              </a:rPr>
            </a:br>
            <a:r>
              <a:rPr lang="en-GB" sz="1600" b="1">
                <a:solidFill>
                  <a:schemeClr val="bg1"/>
                </a:solidFill>
              </a:rPr>
              <a:t>incidence of an illness</a:t>
            </a:r>
            <a:r>
              <a:rPr lang="en-GB" sz="1600" b="1" baseline="30000">
                <a:solidFill>
                  <a:schemeClr val="bg1"/>
                </a:solidFill>
              </a:rPr>
              <a:t>4,5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D634168-E62F-3857-E7B0-12BC28AD5CCD}"/>
              </a:ext>
            </a:extLst>
          </p:cNvPr>
          <p:cNvSpPr txBox="1"/>
          <p:nvPr/>
        </p:nvSpPr>
        <p:spPr>
          <a:xfrm>
            <a:off x="6344444" y="1470138"/>
            <a:ext cx="53125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/>
              <a:t>The </a:t>
            </a:r>
            <a:r>
              <a:rPr lang="en-GB" sz="1400" b="1">
                <a:solidFill>
                  <a:schemeClr val="accent5">
                    <a:lumMod val="75000"/>
                  </a:schemeClr>
                </a:solidFill>
              </a:rPr>
              <a:t>PAF</a:t>
            </a:r>
            <a:r>
              <a:rPr lang="en-GB" sz="1400"/>
              <a:t> estimates the </a:t>
            </a:r>
            <a:r>
              <a:rPr lang="en-GB" sz="1400" b="1">
                <a:solidFill>
                  <a:schemeClr val="accent5">
                    <a:lumMod val="75000"/>
                  </a:schemeClr>
                </a:solidFill>
              </a:rPr>
              <a:t>proportion of disease cases </a:t>
            </a:r>
            <a:r>
              <a:rPr lang="en-GB" sz="1400"/>
              <a:t>that could theoretically </a:t>
            </a:r>
            <a:r>
              <a:rPr lang="en-GB" sz="1400" b="1">
                <a:solidFill>
                  <a:schemeClr val="accent5">
                    <a:lumMod val="75000"/>
                  </a:schemeClr>
                </a:solidFill>
              </a:rPr>
              <a:t>be prevented </a:t>
            </a:r>
            <a:r>
              <a:rPr lang="en-GB" sz="1400"/>
              <a:t>in a population if an </a:t>
            </a:r>
            <a:r>
              <a:rPr lang="en-GB" sz="1400" b="1">
                <a:solidFill>
                  <a:schemeClr val="accent5">
                    <a:lumMod val="75000"/>
                  </a:schemeClr>
                </a:solidFill>
              </a:rPr>
              <a:t>individual risk factor was eliminated</a:t>
            </a:r>
            <a:r>
              <a:rPr lang="en-GB" sz="1400" b="1" baseline="30000">
                <a:solidFill>
                  <a:schemeClr val="accent5">
                    <a:lumMod val="75000"/>
                  </a:schemeClr>
                </a:solidFill>
              </a:rPr>
              <a:t>4,5</a:t>
            </a:r>
            <a:endParaRPr lang="en-GB" sz="14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7798A9A-57A4-67A0-A378-7D8783DDB347}"/>
              </a:ext>
            </a:extLst>
          </p:cNvPr>
          <p:cNvSpPr txBox="1"/>
          <p:nvPr/>
        </p:nvSpPr>
        <p:spPr>
          <a:xfrm>
            <a:off x="6653751" y="2241092"/>
            <a:ext cx="46939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accent2">
                    <a:lumMod val="50000"/>
                  </a:schemeClr>
                </a:solidFill>
              </a:rPr>
              <a:t>Global meta-analytic PAF for the most robust, potentially modifiable risk factors of schizophrenia spectrum disorders</a:t>
            </a:r>
            <a:r>
              <a:rPr lang="en-US" sz="1400" b="1" baseline="3000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en-GB" sz="1400" b="1" baseline="30000" noProof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A840D95-93BB-7F15-C859-FFC8DABC67FC}"/>
              </a:ext>
            </a:extLst>
          </p:cNvPr>
          <p:cNvSpPr txBox="1"/>
          <p:nvPr/>
        </p:nvSpPr>
        <p:spPr>
          <a:xfrm>
            <a:off x="558271" y="1470138"/>
            <a:ext cx="53895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accent3">
                    <a:lumMod val="75000"/>
                  </a:schemeClr>
                </a:solidFill>
              </a:rPr>
              <a:t>Genetic</a:t>
            </a:r>
            <a:r>
              <a:rPr lang="en-US" sz="1400"/>
              <a:t> and 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</a:rPr>
              <a:t>environmental factors</a:t>
            </a:r>
            <a:r>
              <a:rPr lang="en-US" sz="1400"/>
              <a:t>, and</a:t>
            </a:r>
            <a:r>
              <a:rPr lang="en-US" sz="1400" b="1"/>
              <a:t> 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</a:rPr>
              <a:t>their interactions </a:t>
            </a:r>
            <a:r>
              <a:rPr lang="en-US" sz="1400"/>
              <a:t>contribute to the risk of developing schizophrenia, and several environmental risk factors have been identified</a:t>
            </a:r>
            <a:r>
              <a:rPr lang="en-US" sz="1400" baseline="30000"/>
              <a:t>1-3</a:t>
            </a:r>
            <a:endParaRPr lang="en-GB" sz="1400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66C0E4C3-B93B-A17A-14A1-3A6AE4C2DB2F}"/>
              </a:ext>
            </a:extLst>
          </p:cNvPr>
          <p:cNvSpPr/>
          <p:nvPr/>
        </p:nvSpPr>
        <p:spPr>
          <a:xfrm>
            <a:off x="556793" y="5254017"/>
            <a:ext cx="5392519" cy="897683"/>
          </a:xfrm>
          <a:prstGeom prst="roundRect">
            <a:avLst>
              <a:gd name="adj" fmla="val 0"/>
            </a:avLst>
          </a:prstGeom>
          <a:solidFill>
            <a:schemeClr val="accent3"/>
          </a:solidFill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Further research into interaction of risk factors in schizophrenia onset is needed and may identify prevention strategies and therapeutic targets</a:t>
            </a:r>
            <a:r>
              <a:rPr lang="en-US" sz="1600" b="1" baseline="30000" dirty="0">
                <a:solidFill>
                  <a:schemeClr val="bg1"/>
                </a:solidFill>
              </a:rPr>
              <a:t>3</a:t>
            </a:r>
            <a:endParaRPr lang="en-GB" sz="1600" b="1" baseline="30000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314E730-B59F-A0A6-B2E8-5E3E3B5A7C63}"/>
              </a:ext>
            </a:extLst>
          </p:cNvPr>
          <p:cNvSpPr txBox="1"/>
          <p:nvPr/>
        </p:nvSpPr>
        <p:spPr>
          <a:xfrm>
            <a:off x="641226" y="4754333"/>
            <a:ext cx="54388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8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adapted from ‘</a:t>
            </a:r>
            <a:r>
              <a:rPr lang="en-US" sz="8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Environmental Risk Factors for Schizophrenia and Bipolar Disorder and Their Relationship to Genetic Risk: Current Knowledge and Future Directions’ </a:t>
            </a:r>
            <a:r>
              <a:rPr lang="en-GB" sz="8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Robinson &amp; Bergen., used under </a:t>
            </a:r>
            <a:br>
              <a:rPr lang="en-GB" sz="8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8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CC-BY-4.0. This work is licensed under Creative Commons license CC-BY-SA by The Lundbeck Foundation.</a:t>
            </a:r>
            <a:endParaRPr lang="en-GB" sz="800" noProof="0" dirty="0">
              <a:solidFill>
                <a:srgbClr val="3F1A0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95A23-8CB2-2AD3-0AFA-B3305607662E}"/>
              </a:ext>
            </a:extLst>
          </p:cNvPr>
          <p:cNvSpPr txBox="1"/>
          <p:nvPr/>
        </p:nvSpPr>
        <p:spPr>
          <a:xfrm>
            <a:off x="7476160" y="3120964"/>
            <a:ext cx="17097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Childhood adversity was a modifiable factor in </a:t>
            </a:r>
            <a:r>
              <a:rPr lang="en-US" sz="1100" b="1" dirty="0">
                <a:solidFill>
                  <a:schemeClr val="accent2">
                    <a:lumMod val="50000"/>
                  </a:schemeClr>
                </a:solidFill>
              </a:rPr>
              <a:t>38% </a:t>
            </a:r>
            <a:r>
              <a:rPr lang="en-US" sz="1100" dirty="0">
                <a:solidFill>
                  <a:schemeClr val="accent2">
                    <a:lumMod val="50000"/>
                  </a:schemeClr>
                </a:solidFill>
              </a:rPr>
              <a:t>of cases </a:t>
            </a:r>
            <a:endParaRPr lang="en-GB" sz="1100" baseline="30000" noProof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BFDA55-4893-D346-EF32-83FD23E3BA1F}"/>
              </a:ext>
            </a:extLst>
          </p:cNvPr>
          <p:cNvSpPr txBox="1"/>
          <p:nvPr/>
        </p:nvSpPr>
        <p:spPr>
          <a:xfrm>
            <a:off x="9237212" y="3808179"/>
            <a:ext cx="17097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accent2">
                    <a:lumMod val="50000"/>
                  </a:schemeClr>
                </a:solidFill>
              </a:rPr>
              <a:t>Cannabis use was a modifiable factor in </a:t>
            </a:r>
            <a:r>
              <a:rPr lang="en-US" sz="1100" b="1">
                <a:solidFill>
                  <a:schemeClr val="accent2">
                    <a:lumMod val="50000"/>
                  </a:schemeClr>
                </a:solidFill>
              </a:rPr>
              <a:t>10% </a:t>
            </a:r>
            <a:r>
              <a:rPr lang="en-US" sz="1100">
                <a:solidFill>
                  <a:schemeClr val="accent2">
                    <a:lumMod val="50000"/>
                  </a:schemeClr>
                </a:solidFill>
              </a:rPr>
              <a:t>of cases </a:t>
            </a:r>
            <a:endParaRPr lang="en-GB" sz="1100" baseline="30000" noProof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DDC803-89BD-969F-7FD1-0C4B9C138EA1}"/>
              </a:ext>
            </a:extLst>
          </p:cNvPr>
          <p:cNvCxnSpPr>
            <a:stCxn id="27" idx="3"/>
            <a:endCxn id="28" idx="1"/>
          </p:cNvCxnSpPr>
          <p:nvPr/>
        </p:nvCxnSpPr>
        <p:spPr>
          <a:xfrm>
            <a:off x="4087588" y="3438355"/>
            <a:ext cx="426989" cy="433362"/>
          </a:xfrm>
          <a:prstGeom prst="line">
            <a:avLst/>
          </a:prstGeom>
          <a:ln w="28575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0662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509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Risk factors and population attributable fraction for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37</cp:revision>
  <dcterms:created xsi:type="dcterms:W3CDTF">2026-02-02T13:01:55Z</dcterms:created>
  <dcterms:modified xsi:type="dcterms:W3CDTF">2026-06-17T12:42:31Z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