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100" r:id="rId5"/>
  </p:sldIdLst>
  <p:sldSz cx="12192000" cy="6858000"/>
  <p:notesSz cx="6797675" cy="9929813"/>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58" userDrawn="1">
          <p15:clr>
            <a:srgbClr val="A4A3A4"/>
          </p15:clr>
        </p15:guide>
        <p15:guide id="2" pos="3830" userDrawn="1">
          <p15:clr>
            <a:srgbClr val="A4A3A4"/>
          </p15:clr>
        </p15:guide>
        <p15:guide id="3" orient="horz" pos="42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123D0B-7B15-8241-114F-0F509F9C0883}" name="Jerry Huang" initials="JH" userId="S::jerry.huang@primeglobalpeople.com::47175e71-6f0f-4bf1-922a-f2da50266449" providerId="AD"/>
  <p188:author id="{7200DB5C-181B-713E-D95A-FCC30802ADB3}" name="Lucy Helas" initials="" userId="S::lucy.helas@primeglobalpeople.com::ddfafa0a-b6b5-4bdd-b86f-ac994cb89b8b" providerId="AD"/>
  <p188:author id="{C07A505D-5E7E-6BEB-4195-801D42364FA7}" name="Ceren Akdeniz Vogt" initials="CA" userId="S::cak@lundbeckfonden.com::6291f9b8-8487-4396-8769-615d243e0f4b" providerId="AD"/>
  <p188:author id="{ADE37966-333E-8291-1ACB-8B19D2CDD2BF}" name="Jess Fawcett" initials="JF" userId="Jess Fawcett" providerId="None"/>
  <p188:author id="{F5456967-F741-A654-320C-431971991AEE}" name="Emma Bone" initials="EB" userId="Emma Bone" providerId="None"/>
  <p188:author id="{F748F99F-CA20-F231-7E95-A58759BCCA69}" name="Marco Solmi" initials="MS" userId="16471aee42b87e67" providerId="Windows Live"/>
  <p188:author id="{94C370A1-4AED-0C13-4D86-49DFA89BCE0B}" name="Prime" initials="P" userId="Prime" providerId="None"/>
  <p188:author id="{8EBDF5A9-C4BC-A8A8-CDF6-CD616BF5A6CC}" name="Lucy Helas" initials="LH" userId="Lucy Helas" providerId="None"/>
  <p188:author id="{3EAC8EB7-4CC7-A5D1-7863-C77B3332D2E6}" name="Prime – Senior Medical Writer" initials="SMW" userId="Prime – Senior Medical Writer"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08570DE8-E322-79A5-B3DE-BB47867C02E7}" name="Louise Martin" initials="LM" userId="S::louise.martin@primeglobalpeople.com::4fcac71d-3899-4a5b-ba16-0351c4500b4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3F1A01"/>
    <a:srgbClr val="99B3A8"/>
    <a:srgbClr val="1A1A17"/>
    <a:srgbClr val="4472C4"/>
    <a:srgbClr val="B4C7E7"/>
    <a:srgbClr val="0D76BF"/>
    <a:srgbClr val="B7CCEA"/>
    <a:srgbClr val="7CA3D6"/>
    <a:srgbClr val="C1C0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03" autoAdjust="0"/>
  </p:normalViewPr>
  <p:slideViewPr>
    <p:cSldViewPr snapToGrid="0">
      <p:cViewPr varScale="1">
        <p:scale>
          <a:sx n="83" d="100"/>
          <a:sy n="83" d="100"/>
        </p:scale>
        <p:origin x="1032" y="78"/>
      </p:cViewPr>
      <p:guideLst>
        <p:guide orient="horz" pos="3158"/>
        <p:guide pos="3830"/>
        <p:guide orient="horz" pos="4224"/>
      </p:guideLst>
    </p:cSldViewPr>
  </p:slideViewPr>
  <p:notesTextViewPr>
    <p:cViewPr>
      <p:scale>
        <a:sx n="3" d="2"/>
        <a:sy n="3" d="2"/>
      </p:scale>
      <p:origin x="0" y="0"/>
    </p:cViewPr>
  </p:notesTextViewPr>
  <p:notesViewPr>
    <p:cSldViewPr snapToGrid="0" showGuides="1">
      <p:cViewPr varScale="1">
        <p:scale>
          <a:sx n="111" d="100"/>
          <a:sy n="111" d="100"/>
        </p:scale>
        <p:origin x="5028" y="1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8"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CA" sz="1000" dirty="0">
                <a:latin typeface="Calibri" panose="020F0502020204030204" pitchFamily="34" charset="0"/>
                <a:ea typeface="Calibri" panose="020F0502020204030204" pitchFamily="34" charset="0"/>
                <a:cs typeface="Calibri" panose="020F0502020204030204" pitchFamily="34" charset="0"/>
              </a:rPr>
              <a:t>A systematic literature review of six studies </a:t>
            </a:r>
            <a:r>
              <a:rPr lang="en-US" sz="1000" dirty="0">
                <a:latin typeface="Calibri" panose="020F0502020204030204" pitchFamily="34" charset="0"/>
                <a:ea typeface="Calibri" panose="020F0502020204030204" pitchFamily="34" charset="0"/>
                <a:cs typeface="Calibri" panose="020F0502020204030204" pitchFamily="34" charset="0"/>
              </a:rPr>
              <a:t>describing the economic burden of the negative symptoms of schizophrenia</a:t>
            </a:r>
            <a:r>
              <a:rPr lang="en-CA" sz="1000" dirty="0">
                <a:latin typeface="Calibri" panose="020F0502020204030204" pitchFamily="34" charset="0"/>
                <a:ea typeface="Calibri" panose="020F0502020204030204" pitchFamily="34" charset="0"/>
                <a:cs typeface="Calibri" panose="020F0502020204030204" pitchFamily="34" charset="0"/>
              </a:rPr>
              <a:t> reported a positive association between negative symptoms and increased healthcare resource use and costs, owing to higher inpatient costs, more frequent primary care visits, and lost caregiver workdays.</a:t>
            </a:r>
            <a:r>
              <a:rPr lang="en-CA" sz="1000" baseline="30000" dirty="0">
                <a:latin typeface="Calibri" panose="020F0502020204030204" pitchFamily="34" charset="0"/>
                <a:ea typeface="Calibri" panose="020F0502020204030204" pitchFamily="34" charset="0"/>
                <a:cs typeface="Calibri" panose="020F0502020204030204" pitchFamily="34" charset="0"/>
              </a:rPr>
              <a:t>2</a:t>
            </a:r>
            <a:r>
              <a:rPr lang="en-CA" sz="1000" dirty="0">
                <a:latin typeface="Calibri" panose="020F0502020204030204" pitchFamily="34" charset="0"/>
                <a:ea typeface="Calibri" panose="020F0502020204030204" pitchFamily="34" charset="0"/>
                <a:cs typeface="Calibri" panose="020F0502020204030204" pitchFamily="34" charset="0"/>
              </a:rPr>
              <a:t> However, the authors noted that evidence regarding healthcare costs and resource use associated with negative symptoms is limited because only six eligible studies were identified, and considerable heterogeneity was observed across findings, influenced by </a:t>
            </a:r>
            <a:r>
              <a:rPr lang="en-US" sz="1000" dirty="0">
                <a:latin typeface="Calibri" panose="020F0502020204030204" pitchFamily="34" charset="0"/>
                <a:ea typeface="Calibri" panose="020F0502020204030204" pitchFamily="34" charset="0"/>
                <a:cs typeface="Calibri" panose="020F0502020204030204" pitchFamily="34" charset="0"/>
              </a:rPr>
              <a:t>differences in patient characteristics, cost components analyzed, and differences in health systems and costs across the countries.</a:t>
            </a:r>
            <a:r>
              <a:rPr lang="en-US" sz="1000" baseline="30000" dirty="0">
                <a:latin typeface="Calibri" panose="020F0502020204030204" pitchFamily="34" charset="0"/>
                <a:ea typeface="Calibri" panose="020F0502020204030204" pitchFamily="34" charset="0"/>
                <a:cs typeface="Calibri" panose="020F0502020204030204" pitchFamily="34" charset="0"/>
              </a:rPr>
              <a:t>2</a:t>
            </a:r>
            <a:endParaRPr lang="en-CA" sz="1000" dirty="0">
              <a:latin typeface="Calibri" panose="020F0502020204030204" pitchFamily="34" charset="0"/>
              <a:ea typeface="Calibri" panose="020F0502020204030204" pitchFamily="34" charset="0"/>
              <a:cs typeface="Calibri" panose="020F0502020204030204" pitchFamily="34" charset="0"/>
            </a:endParaRPr>
          </a:p>
          <a:p>
            <a:endParaRPr lang="en-CA" sz="1000" dirty="0">
              <a:latin typeface="Calibri" panose="020F0502020204030204" pitchFamily="34" charset="0"/>
              <a:ea typeface="Calibri" panose="020F0502020204030204" pitchFamily="34" charset="0"/>
              <a:cs typeface="Calibri" panose="020F0502020204030204" pitchFamily="34" charset="0"/>
            </a:endParaRPr>
          </a:p>
          <a:p>
            <a:r>
              <a:rPr lang="en-CA"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CA" sz="1000" dirty="0">
                <a:latin typeface="Calibri" panose="020F0502020204030204" pitchFamily="34" charset="0"/>
                <a:ea typeface="Calibri" panose="020F0502020204030204" pitchFamily="34" charset="0"/>
                <a:cs typeface="Calibri" panose="020F0502020204030204" pitchFamily="34" charset="0"/>
              </a:rPr>
              <a:t>Patel R, Dembek C, Won Y, et al. A real-world data analysis of electronic health records to investigate the associations of predominant negative symptoms with healthcare resource utilisation, costs and treatment patterns among patients with schizophrenia. BMJ Open 2024; 14: e084613.</a:t>
            </a:r>
          </a:p>
          <a:p>
            <a:pPr marL="228600" indent="-228600">
              <a:buFont typeface="+mj-lt"/>
              <a:buAutoNum type="arabicPeriod"/>
            </a:pPr>
            <a:r>
              <a:rPr lang="en-CA" sz="1000" dirty="0">
                <a:latin typeface="Calibri" panose="020F0502020204030204" pitchFamily="34" charset="0"/>
                <a:ea typeface="Calibri" panose="020F0502020204030204" pitchFamily="34" charset="0"/>
                <a:cs typeface="Calibri" panose="020F0502020204030204" pitchFamily="34" charset="0"/>
              </a:rPr>
              <a:t>Weber S, Scott JG, Chatterton ML. Healthcare costs and resource use associated with negative symptoms of schizophrenia: a systematic literature review. </a:t>
            </a:r>
            <a:r>
              <a:rPr lang="en-CA" sz="1000" dirty="0" err="1">
                <a:latin typeface="Calibri" panose="020F0502020204030204" pitchFamily="34" charset="0"/>
                <a:ea typeface="Calibri" panose="020F0502020204030204" pitchFamily="34" charset="0"/>
                <a:cs typeface="Calibri" panose="020F0502020204030204" pitchFamily="34" charset="0"/>
              </a:rPr>
              <a:t>Schizophr</a:t>
            </a:r>
            <a:r>
              <a:rPr lang="en-CA" sz="1000" dirty="0">
                <a:latin typeface="Calibri" panose="020F0502020204030204" pitchFamily="34" charset="0"/>
                <a:ea typeface="Calibri" panose="020F0502020204030204" pitchFamily="34" charset="0"/>
                <a:cs typeface="Calibri" panose="020F0502020204030204" pitchFamily="34" charset="0"/>
              </a:rPr>
              <a:t> Res 2022; 241: 251–259. </a:t>
            </a:r>
          </a:p>
          <a:p>
            <a:pPr marL="228600" indent="-228600">
              <a:buFont typeface="+mj-lt"/>
              <a:buAutoNum type="arabicPeriod"/>
            </a:pPr>
            <a:r>
              <a:rPr lang="en-CA" sz="1000" dirty="0">
                <a:latin typeface="Calibri" panose="020F0502020204030204" pitchFamily="34" charset="0"/>
                <a:ea typeface="Calibri" panose="020F0502020204030204" pitchFamily="34" charset="0"/>
                <a:cs typeface="Calibri" panose="020F0502020204030204" pitchFamily="34" charset="0"/>
              </a:rPr>
              <a:t>Correll CU, Xiang P, </a:t>
            </a:r>
            <a:r>
              <a:rPr lang="en-CA" sz="1000" dirty="0" err="1">
                <a:latin typeface="Calibri" panose="020F0502020204030204" pitchFamily="34" charset="0"/>
                <a:ea typeface="Calibri" panose="020F0502020204030204" pitchFamily="34" charset="0"/>
                <a:cs typeface="Calibri" panose="020F0502020204030204" pitchFamily="34" charset="0"/>
              </a:rPr>
              <a:t>Sarikonda</a:t>
            </a:r>
            <a:r>
              <a:rPr lang="en-CA" sz="1000" dirty="0">
                <a:latin typeface="Calibri" panose="020F0502020204030204" pitchFamily="34" charset="0"/>
                <a:ea typeface="Calibri" panose="020F0502020204030204" pitchFamily="34" charset="0"/>
                <a:cs typeface="Calibri" panose="020F0502020204030204" pitchFamily="34" charset="0"/>
              </a:rPr>
              <a:t> K, et al. The economic impact of cognitive impairment and negative symptoms in schizophrenia: a targeted literature review with a focus on outcomes relevant to health care decision-makers in the United States. J Clin Psychiatry 2024; 85: 24r15316.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2092579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4386"/>
            <a:ext cx="11110914" cy="332399"/>
          </a:xfrm>
        </p:spPr>
        <p:txBody>
          <a:bodyPr vert="horz" lIns="0" tIns="0" rIns="0" bIns="0" rtlCol="0" anchor="b" anchorCtr="0">
            <a:noAutofit/>
          </a:bodyPr>
          <a:lstStyle>
            <a:lvl1pPr>
              <a:defRPr lang="en-GB"/>
            </a:lvl1pPr>
          </a:lstStyle>
          <a:p>
            <a:pPr lvl="0"/>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a:t>
            </a:r>
            <a:r>
              <a:rPr lang="en-GB" sz="3600" b="1" err="1">
                <a:solidFill>
                  <a:srgbClr val="3F1A01"/>
                </a:solidFill>
                <a:latin typeface="+mj-lt"/>
                <a:cs typeface="Times New Roman" panose="02020603050405020304" pitchFamily="18" charset="0"/>
              </a:rPr>
              <a:t>masterslides</a:t>
            </a:r>
            <a:r>
              <a:rPr lang="en-GB" sz="3600" b="1">
                <a:solidFill>
                  <a:srgbClr val="3F1A01"/>
                </a:solidFill>
                <a:latin typeface="+mj-lt"/>
                <a:cs typeface="Times New Roman" panose="02020603050405020304" pitchFamily="18" charset="0"/>
              </a:rPr>
              <a:t>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2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49" userDrawn="1">
          <p15:clr>
            <a:srgbClr val="F26B43"/>
          </p15:clr>
        </p15:guide>
        <p15:guide id="15" pos="3976" userDrawn="1">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14.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98077-7809-EED8-D78B-CDE5FD420E48}"/>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181DA71-C78C-43E5-5B4C-8CF9FEB61849}"/>
              </a:ext>
            </a:extLst>
          </p:cNvPr>
          <p:cNvSpPr>
            <a:spLocks noGrp="1"/>
          </p:cNvSpPr>
          <p:nvPr>
            <p:ph sz="half" idx="1"/>
          </p:nvPr>
        </p:nvSpPr>
        <p:spPr/>
        <p:txBody>
          <a:bodyPr/>
          <a:lstStyle/>
          <a:p>
            <a:r>
              <a:rPr lang="en-GB" b="1" noProof="0"/>
              <a:t>Negative symptoms of schizophrenia can be associated with increased healthcare costs and HCRU</a:t>
            </a:r>
            <a:r>
              <a:rPr lang="en-GB" noProof="0"/>
              <a:t>,</a:t>
            </a:r>
            <a:r>
              <a:rPr lang="en-GB" baseline="30000" noProof="0"/>
              <a:t>1–3 </a:t>
            </a:r>
            <a:r>
              <a:rPr lang="en-GB" noProof="0"/>
              <a:t>specifically due to more frequent, longer, and more expensive</a:t>
            </a:r>
            <a:br>
              <a:rPr lang="en-GB" noProof="0"/>
            </a:br>
            <a:r>
              <a:rPr lang="en-GB" noProof="0"/>
              <a:t>inpatient visits</a:t>
            </a:r>
          </a:p>
          <a:p>
            <a:r>
              <a:rPr lang="en-GB" noProof="0"/>
              <a:t>There is an additional economic burden from lost caregiver productivity and higher rates of unemployment in people with negative symptoms</a:t>
            </a:r>
            <a:r>
              <a:rPr lang="en-GB" baseline="30000" noProof="0"/>
              <a:t>3</a:t>
            </a:r>
            <a:r>
              <a:rPr lang="en-GB" noProof="0"/>
              <a:t> </a:t>
            </a:r>
            <a:r>
              <a:rPr lang="en-GB" baseline="30000" noProof="0"/>
              <a:t> </a:t>
            </a:r>
            <a:r>
              <a:rPr lang="en-GB" noProof="0"/>
              <a:t> </a:t>
            </a:r>
          </a:p>
        </p:txBody>
      </p:sp>
      <p:sp>
        <p:nvSpPr>
          <p:cNvPr id="18" name="Text Placeholder 17">
            <a:extLst>
              <a:ext uri="{FF2B5EF4-FFF2-40B4-BE49-F238E27FC236}">
                <a16:creationId xmlns:a16="http://schemas.microsoft.com/office/drawing/2014/main" id="{78530A2F-3870-C7D0-E94B-CC70FB46DE27}"/>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A0D6718E-4A9A-9EE4-0377-FAEC61623723}"/>
              </a:ext>
            </a:extLst>
          </p:cNvPr>
          <p:cNvSpPr>
            <a:spLocks noGrp="1"/>
          </p:cNvSpPr>
          <p:nvPr>
            <p:ph type="title"/>
          </p:nvPr>
        </p:nvSpPr>
        <p:spPr/>
        <p:txBody>
          <a:bodyPr/>
          <a:lstStyle/>
          <a:p>
            <a:r>
              <a:rPr lang="en-GB" noProof="0"/>
              <a:t>Costs associated </a:t>
            </a:r>
            <a:r>
              <a:rPr lang="en-GB" noProof="0">
                <a:solidFill>
                  <a:schemeClr val="tx1"/>
                </a:solidFill>
              </a:rPr>
              <a:t>with the negative symptoms of schizophrenia</a:t>
            </a:r>
          </a:p>
        </p:txBody>
      </p:sp>
      <p:sp>
        <p:nvSpPr>
          <p:cNvPr id="4" name="Content Placeholder 3">
            <a:extLst>
              <a:ext uri="{FF2B5EF4-FFF2-40B4-BE49-F238E27FC236}">
                <a16:creationId xmlns:a16="http://schemas.microsoft.com/office/drawing/2014/main" id="{C255DA57-E4B3-E18F-479B-BEEBCC09B8A4}"/>
              </a:ext>
            </a:extLst>
          </p:cNvPr>
          <p:cNvSpPr>
            <a:spLocks noGrp="1"/>
          </p:cNvSpPr>
          <p:nvPr>
            <p:ph idx="19"/>
          </p:nvPr>
        </p:nvSpPr>
        <p:spPr/>
        <p:txBody>
          <a:bodyPr/>
          <a:lstStyle/>
          <a:p>
            <a:r>
              <a:rPr lang="en-GB" noProof="0"/>
              <a:t>A retrospective analysis of EHR data from 25 US providers of mental health care compared HCRU in individuals with schizophrenia with predominant negative symptoms (n=360) versus those without (n=4,084)</a:t>
            </a:r>
            <a:r>
              <a:rPr lang="en-GB" baseline="30000" noProof="0"/>
              <a:t>1</a:t>
            </a:r>
            <a:endParaRPr lang="en-GB" noProof="0"/>
          </a:p>
          <a:p>
            <a:r>
              <a:rPr lang="en-GB" noProof="0">
                <a:solidFill>
                  <a:schemeClr val="tx1"/>
                </a:solidFill>
              </a:rPr>
              <a:t>Compared with those without predominant negative symptoms, those with predominant negative symptoms:</a:t>
            </a:r>
          </a:p>
          <a:p>
            <a:pPr lvl="1"/>
            <a:r>
              <a:rPr lang="en-GB" noProof="0">
                <a:solidFill>
                  <a:schemeClr val="tx1"/>
                </a:solidFill>
              </a:rPr>
              <a:t>were </a:t>
            </a:r>
            <a:r>
              <a:rPr lang="en-GB" b="1" noProof="0">
                <a:solidFill>
                  <a:schemeClr val="tx1"/>
                </a:solidFill>
              </a:rPr>
              <a:t>younger</a:t>
            </a:r>
            <a:r>
              <a:rPr lang="en-GB" noProof="0">
                <a:solidFill>
                  <a:schemeClr val="tx1"/>
                </a:solidFill>
              </a:rPr>
              <a:t> (36.4 vs 39.7 years)</a:t>
            </a:r>
          </a:p>
          <a:p>
            <a:pPr lvl="1"/>
            <a:r>
              <a:rPr lang="en-GB" noProof="0">
                <a:solidFill>
                  <a:schemeClr val="tx1"/>
                </a:solidFill>
              </a:rPr>
              <a:t>had </a:t>
            </a:r>
            <a:r>
              <a:rPr lang="en-GB" b="1" noProof="0">
                <a:solidFill>
                  <a:schemeClr val="tx1"/>
                </a:solidFill>
              </a:rPr>
              <a:t>more psychiatric comorbidities</a:t>
            </a:r>
          </a:p>
          <a:p>
            <a:pPr lvl="1"/>
            <a:r>
              <a:rPr lang="en-GB" noProof="0">
                <a:solidFill>
                  <a:schemeClr val="tx1"/>
                </a:solidFill>
              </a:rPr>
              <a:t>had </a:t>
            </a:r>
            <a:r>
              <a:rPr lang="en-GB" b="1" noProof="0">
                <a:solidFill>
                  <a:schemeClr val="tx1"/>
                </a:solidFill>
              </a:rPr>
              <a:t>fewer days on </a:t>
            </a:r>
            <a:r>
              <a:rPr lang="en-GB" b="1" noProof="0"/>
              <a:t>antipsychotic</a:t>
            </a:r>
            <a:r>
              <a:rPr lang="en-GB" b="1" noProof="0">
                <a:solidFill>
                  <a:schemeClr val="tx1"/>
                </a:solidFill>
              </a:rPr>
              <a:t>s </a:t>
            </a:r>
            <a:r>
              <a:rPr lang="en-GB" noProof="0">
                <a:solidFill>
                  <a:schemeClr val="tx1"/>
                </a:solidFill>
              </a:rPr>
              <a:t>(111.8 vs 140.9 days) during follow-up</a:t>
            </a:r>
            <a:r>
              <a:rPr lang="en-GB" baseline="30000" noProof="0">
                <a:solidFill>
                  <a:schemeClr val="tx1"/>
                </a:solidFill>
              </a:rPr>
              <a:t>1</a:t>
            </a:r>
            <a:endParaRPr lang="en-GB" noProof="0">
              <a:solidFill>
                <a:schemeClr val="tx1"/>
              </a:solidFill>
            </a:endParaRPr>
          </a:p>
          <a:p>
            <a:pPr marL="0" indent="0" algn="ctr">
              <a:buNone/>
            </a:pPr>
            <a:r>
              <a:rPr lang="en-GB" b="1" noProof="0"/>
              <a:t>HCRU in people with schizophrenia with </a:t>
            </a:r>
            <a:r>
              <a:rPr lang="en-GB" b="1" noProof="0">
                <a:solidFill>
                  <a:schemeClr val="tx1"/>
                </a:solidFill>
              </a:rPr>
              <a:t>predominant negative symptoms</a:t>
            </a:r>
            <a:br>
              <a:rPr lang="en-GB" b="1" noProof="0">
                <a:solidFill>
                  <a:schemeClr val="tx1"/>
                </a:solidFill>
              </a:rPr>
            </a:br>
            <a:r>
              <a:rPr lang="en-GB" b="1" noProof="0"/>
              <a:t> versus those without </a:t>
            </a:r>
            <a:r>
              <a:rPr lang="en-GB" b="1" noProof="0">
                <a:solidFill>
                  <a:schemeClr val="tx1"/>
                </a:solidFill>
              </a:rPr>
              <a:t>predominant negative symptoms</a:t>
            </a:r>
            <a:r>
              <a:rPr lang="en-GB" b="1" baseline="30000" noProof="0"/>
              <a:t>1</a:t>
            </a:r>
            <a:r>
              <a:rPr lang="en-GB" b="1" noProof="0"/>
              <a:t>:</a:t>
            </a:r>
          </a:p>
          <a:p>
            <a:endParaRPr lang="en-GB" noProof="0"/>
          </a:p>
        </p:txBody>
      </p:sp>
      <p:sp>
        <p:nvSpPr>
          <p:cNvPr id="3" name="Text Placeholder 2">
            <a:extLst>
              <a:ext uri="{FF2B5EF4-FFF2-40B4-BE49-F238E27FC236}">
                <a16:creationId xmlns:a16="http://schemas.microsoft.com/office/drawing/2014/main" id="{BBA6C0A6-B311-7432-FE34-6E22DC278DFD}"/>
              </a:ext>
            </a:extLst>
          </p:cNvPr>
          <p:cNvSpPr>
            <a:spLocks noGrp="1"/>
          </p:cNvSpPr>
          <p:nvPr>
            <p:ph type="body" sz="quarter" idx="18"/>
          </p:nvPr>
        </p:nvSpPr>
        <p:spPr/>
        <p:txBody>
          <a:bodyPr/>
          <a:lstStyle/>
          <a:p>
            <a:r>
              <a:rPr lang="en-GB" noProof="0" dirty="0"/>
              <a:t>EHR=electronic health record; HCRU=healthcare resource utilization; USD= United States Dollars</a:t>
            </a:r>
          </a:p>
          <a:p>
            <a:r>
              <a:rPr lang="en-GB" noProof="0" dirty="0"/>
              <a:t>1. Patel et al. BMJ Open 2024;14:e084613; 2. Weber et al. </a:t>
            </a:r>
            <a:r>
              <a:rPr lang="en-GB" noProof="0" dirty="0" err="1"/>
              <a:t>Schizophr</a:t>
            </a:r>
            <a:r>
              <a:rPr lang="en-GB" noProof="0" dirty="0"/>
              <a:t> Res 2022;241:251–259; 3. Correll et al. J Clin Psychiatry 2024;85:24r15316</a:t>
            </a:r>
          </a:p>
        </p:txBody>
      </p:sp>
      <p:sp>
        <p:nvSpPr>
          <p:cNvPr id="10" name="TextBox 9">
            <a:extLst>
              <a:ext uri="{FF2B5EF4-FFF2-40B4-BE49-F238E27FC236}">
                <a16:creationId xmlns:a16="http://schemas.microsoft.com/office/drawing/2014/main" id="{3941424C-C8D9-3E4B-E443-B17116F58F35}"/>
              </a:ext>
            </a:extLst>
          </p:cNvPr>
          <p:cNvSpPr txBox="1"/>
          <p:nvPr/>
        </p:nvSpPr>
        <p:spPr>
          <a:xfrm>
            <a:off x="777480" y="5325171"/>
            <a:ext cx="2189320" cy="830997"/>
          </a:xfrm>
          <a:prstGeom prst="rect">
            <a:avLst/>
          </a:prstGeom>
          <a:noFill/>
        </p:spPr>
        <p:txBody>
          <a:bodyPr wrap="square" rtlCol="0" anchor="ctr">
            <a:spAutoFit/>
          </a:bodyPr>
          <a:lstStyle/>
          <a:p>
            <a:pPr algn="ctr"/>
            <a:r>
              <a:rPr lang="en-GB" sz="1600" b="1" noProof="0">
                <a:solidFill>
                  <a:srgbClr val="3F1A01"/>
                </a:solidFill>
              </a:rPr>
              <a:t>Psychiatric inpatient hospitalization </a:t>
            </a:r>
            <a:br>
              <a:rPr lang="en-GB" sz="1600" b="1" noProof="0">
                <a:solidFill>
                  <a:srgbClr val="3F1A01"/>
                </a:solidFill>
              </a:rPr>
            </a:br>
            <a:r>
              <a:rPr lang="en-GB" sz="1600" noProof="0">
                <a:solidFill>
                  <a:srgbClr val="3F1A01"/>
                </a:solidFill>
              </a:rPr>
              <a:t>76.1% vs 59.7%</a:t>
            </a:r>
          </a:p>
        </p:txBody>
      </p:sp>
      <p:pic>
        <p:nvPicPr>
          <p:cNvPr id="19" name="Graphic 18" descr="Hospital with solid fill">
            <a:extLst>
              <a:ext uri="{FF2B5EF4-FFF2-40B4-BE49-F238E27FC236}">
                <a16:creationId xmlns:a16="http://schemas.microsoft.com/office/drawing/2014/main" id="{CF85D8A4-2D7A-D168-B3B5-DA5232361F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4940" y="4457792"/>
            <a:ext cx="914400" cy="914400"/>
          </a:xfrm>
          <a:prstGeom prst="rect">
            <a:avLst/>
          </a:prstGeom>
        </p:spPr>
      </p:pic>
      <p:sp>
        <p:nvSpPr>
          <p:cNvPr id="12" name="TextBox 11">
            <a:extLst>
              <a:ext uri="{FF2B5EF4-FFF2-40B4-BE49-F238E27FC236}">
                <a16:creationId xmlns:a16="http://schemas.microsoft.com/office/drawing/2014/main" id="{E37F0936-2A25-7C1D-BB69-59EEBAA16417}"/>
              </a:ext>
            </a:extLst>
          </p:cNvPr>
          <p:cNvSpPr txBox="1"/>
          <p:nvPr/>
        </p:nvSpPr>
        <p:spPr>
          <a:xfrm>
            <a:off x="6200606" y="5325171"/>
            <a:ext cx="2289344" cy="830997"/>
          </a:xfrm>
          <a:prstGeom prst="rect">
            <a:avLst/>
          </a:prstGeom>
          <a:noFill/>
        </p:spPr>
        <p:txBody>
          <a:bodyPr wrap="square" rtlCol="0" anchor="ctr">
            <a:spAutoFit/>
          </a:bodyPr>
          <a:lstStyle/>
          <a:p>
            <a:pPr algn="ctr"/>
            <a:r>
              <a:rPr lang="en-GB" sz="1600" b="1" noProof="0">
                <a:solidFill>
                  <a:srgbClr val="3F1A01"/>
                </a:solidFill>
              </a:rPr>
              <a:t>Total </a:t>
            </a:r>
            <a:br>
              <a:rPr lang="en-GB" sz="1600" b="1" noProof="0">
                <a:solidFill>
                  <a:srgbClr val="3F1A01"/>
                </a:solidFill>
              </a:rPr>
            </a:br>
            <a:r>
              <a:rPr lang="en-GB" sz="1600" b="1" noProof="0">
                <a:solidFill>
                  <a:srgbClr val="3F1A01"/>
                </a:solidFill>
              </a:rPr>
              <a:t>inpatient costs (USD) </a:t>
            </a:r>
          </a:p>
          <a:p>
            <a:pPr algn="ctr"/>
            <a:r>
              <a:rPr lang="en-GB" sz="1600" noProof="0">
                <a:solidFill>
                  <a:srgbClr val="3F1A01"/>
                </a:solidFill>
              </a:rPr>
              <a:t>$16,893 vs $13,732</a:t>
            </a:r>
          </a:p>
        </p:txBody>
      </p:sp>
      <p:pic>
        <p:nvPicPr>
          <p:cNvPr id="26" name="Graphic 25" descr="Dollar with solid fill">
            <a:extLst>
              <a:ext uri="{FF2B5EF4-FFF2-40B4-BE49-F238E27FC236}">
                <a16:creationId xmlns:a16="http://schemas.microsoft.com/office/drawing/2014/main" id="{9745C052-50CE-3B12-ECD9-F129C17726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888078" y="4457792"/>
            <a:ext cx="914400" cy="914400"/>
          </a:xfrm>
          <a:prstGeom prst="rect">
            <a:avLst/>
          </a:prstGeom>
        </p:spPr>
      </p:pic>
      <p:sp>
        <p:nvSpPr>
          <p:cNvPr id="35" name="TextBox 34">
            <a:extLst>
              <a:ext uri="{FF2B5EF4-FFF2-40B4-BE49-F238E27FC236}">
                <a16:creationId xmlns:a16="http://schemas.microsoft.com/office/drawing/2014/main" id="{00D61AE6-C029-4655-3B62-02792CAA82AC}"/>
              </a:ext>
            </a:extLst>
          </p:cNvPr>
          <p:cNvSpPr txBox="1"/>
          <p:nvPr/>
        </p:nvSpPr>
        <p:spPr>
          <a:xfrm>
            <a:off x="3322320" y="5325171"/>
            <a:ext cx="2530708" cy="830997"/>
          </a:xfrm>
          <a:prstGeom prst="rect">
            <a:avLst/>
          </a:prstGeom>
          <a:noFill/>
        </p:spPr>
        <p:txBody>
          <a:bodyPr wrap="square" rtlCol="0" anchor="ctr">
            <a:spAutoFit/>
          </a:bodyPr>
          <a:lstStyle/>
          <a:p>
            <a:pPr algn="ctr"/>
            <a:r>
              <a:rPr lang="en-GB" sz="1600" b="1" noProof="0">
                <a:solidFill>
                  <a:srgbClr val="3F1A01"/>
                </a:solidFill>
              </a:rPr>
              <a:t>Patients with </a:t>
            </a:r>
            <a:br>
              <a:rPr lang="en-GB" sz="1600" b="1" noProof="0">
                <a:solidFill>
                  <a:srgbClr val="3F1A01"/>
                </a:solidFill>
              </a:rPr>
            </a:br>
            <a:r>
              <a:rPr lang="en-GB" sz="1600" b="1" noProof="0">
                <a:solidFill>
                  <a:srgbClr val="3F1A01"/>
                </a:solidFill>
              </a:rPr>
              <a:t>inpatient visits ≥20 days </a:t>
            </a:r>
          </a:p>
          <a:p>
            <a:pPr algn="ctr"/>
            <a:r>
              <a:rPr lang="en-GB" sz="1600" noProof="0">
                <a:solidFill>
                  <a:srgbClr val="3F1A01"/>
                </a:solidFill>
              </a:rPr>
              <a:t>30.3% vs 22.8%</a:t>
            </a:r>
          </a:p>
        </p:txBody>
      </p:sp>
      <p:pic>
        <p:nvPicPr>
          <p:cNvPr id="38" name="Graphic 37" descr="Exponential Graph with solid fill">
            <a:extLst>
              <a:ext uri="{FF2B5EF4-FFF2-40B4-BE49-F238E27FC236}">
                <a16:creationId xmlns:a16="http://schemas.microsoft.com/office/drawing/2014/main" id="{6F359B11-121C-1355-9592-E7719B9AA06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30474" y="4487992"/>
            <a:ext cx="914400" cy="914400"/>
          </a:xfrm>
          <a:prstGeom prst="rect">
            <a:avLst/>
          </a:prstGeom>
        </p:spPr>
      </p:pic>
    </p:spTree>
    <p:extLst>
      <p:ext uri="{BB962C8B-B14F-4D97-AF65-F5344CB8AC3E}">
        <p14:creationId xmlns:p14="http://schemas.microsoft.com/office/powerpoint/2010/main" val="28281113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1"/>
</p:tagLst>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9050">
          <a:solidFill>
            <a:schemeClr val="accent5"/>
          </a:solidFill>
          <a:headEnd type="triangle"/>
          <a:tailEnd type="triangle"/>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prstDash val="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rgbClr val="FF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08562aa6-c0ad-4fb9-8a82-15409d3a28b4"/>
    <ds:schemaRef ds:uri="28627d7c-4416-4bc1-86cf-ca6c3a42a8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BD39940-7EB5-43CC-8DC6-FBBAD45474F6}">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TotalTime>
  <Words>485</Words>
  <Application>Microsoft Office PowerPoint</Application>
  <PresentationFormat>Widescreen</PresentationFormat>
  <Paragraphs>24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Costs associated with the negative symptoms of schizophrenia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38</cp:revision>
  <dcterms:created xsi:type="dcterms:W3CDTF">2026-02-02T13:01:55Z</dcterms:created>
  <dcterms:modified xsi:type="dcterms:W3CDTF">2026-06-17T12:42:41Z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y fmtid="{D5CDD505-2E9C-101B-9397-08002B2CF9AE}" pid="4" name="ArticulateGUID">
    <vt:lpwstr>5E388557-2AE2-428E-AA6E-C72C8BEFBDF4</vt:lpwstr>
  </property>
  <property fmtid="{D5CDD505-2E9C-101B-9397-08002B2CF9AE}" pid="5" name="ArticulatePath">
    <vt:lpwstr>https://primemedica.sharepoint.com/sites/LundbeckFoundation/Shared Documents/General/Lundbeck Foundation/SCZ theme deck updates/2_Epidemiology-Burden/D2 (studio)/SCZ_Epidemiology &amp; Burden_D0.2 13Apr26_v1</vt:lpwstr>
  </property>
</Properties>
</file>