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revisionInfo.xml" ContentType="application/vnd.ms-powerpoint.revisioninfo+xml"/>
  <Override PartName="/customXml/item2.xml" ContentType="application/xml"/>
  <Override PartName="/customXml/itemProps2.xml" ContentType="application/vnd.openxmlformats-officedocument.customXmlProperties+xml"/>
  <Override PartName="/ppt/presProps.xml" ContentType="application/vnd.openxmlformats-officedocument.presentationml.presProps+xml"/>
  <Override PartName="/ppt/changesInfos/changesInfo1.xml" ContentType="application/vnd.ms-powerpoint.changesinfo+xml"/>
  <Override PartName="/ppt/tags/tag1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authors.xml" ContentType="application/vnd.ms-powerpoint.authors+xml"/>
  <Override PartName="/customXml/item3.xml" ContentType="application/xml"/>
  <Override PartName="/customXml/itemProps3.xml" ContentType="application/vnd.openxmlformats-officedocument.customXmlProperties+xml"/>
  <Override PartName="/ppt/viewProps.xml" ContentType="application/vnd.openxmlformats-officedocument.presentationml.viewProps+xml"/>
  <Override PartName="/ppt/slides/slide37.xml" ContentType="application/vnd.openxmlformats-officedocument.presentationml.slide+xml"/>
  <Override PartName="/ppt/charts/chart5.xml" ContentType="application/vnd.openxmlformats-officedocument.drawingml.chart+xml"/>
  <Override PartName="/ppt/charts/colors5.xml" ContentType="application/vnd.ms-office.chartcolorstyle+xml"/>
  <Override PartName="/ppt/charts/style5.xml" ContentType="application/vnd.ms-office.chartstyle+xml"/>
  <Override PartName="/ppt/notesSlides/notesSlide37.xml" ContentType="application/vnd.openxmlformats-officedocument.presentationml.notesSlide+xml"/>
  <Override PartName="/ppt/tags/tag31.xml" ContentType="application/vnd.openxmlformats-officedocument.presentationml.tags+xml"/>
  <Override PartName="/customXml/item1.xml" ContentType="application/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3"/>
  </p:notesMasterIdLst>
  <p:sldIdLst>
    <p:sldId id="1103" r:id="rId41"/>
  </p:sldIdLst>
  <p:sldSz cx="12192000" cy="6858000"/>
  <p:notesSz cx="6797675" cy="9929813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5B0BF-2AE3-460E-9A13-3E568A13E6DE}" v="1" dt="2026-07-01T08:14:49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49" d="100"/>
          <a:sy n="49" d="100"/>
        </p:scale>
        <p:origin x="1312" y="44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4026" y="66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Id47" /><Relationship Type="http://schemas.microsoft.com/office/2015/10/relationships/revisionInfo" Target="/ppt/revisionInfo.xml" Id="rId50" /><Relationship Type="http://schemas.openxmlformats.org/officeDocument/2006/relationships/customXml" Target="/customXml/item2.xml" Id="rId2" /><Relationship Type="http://schemas.openxmlformats.org/officeDocument/2006/relationships/presProps" Target="/ppt/presProps.xml" Id="rId45" /><Relationship Type="http://schemas.microsoft.com/office/2016/11/relationships/changesInfo" Target="/ppt/changesInfos/changesInfo1.xml" Id="rId49" /><Relationship Type="http://schemas.openxmlformats.org/officeDocument/2006/relationships/tags" Target="/ppt/tags/tag1.xml" Id="rId44" /><Relationship Type="http://schemas.openxmlformats.org/officeDocument/2006/relationships/slideMaster" Target="/ppt/slideMasters/slideMaster1.xml" Id="rId4" /><Relationship Type="http://schemas.openxmlformats.org/officeDocument/2006/relationships/notesMaster" Target="/ppt/notesMasters/notesMaster1.xml" Id="rId43" /><Relationship Type="http://schemas.openxmlformats.org/officeDocument/2006/relationships/tableStyles" Target="/ppt/tableStyles.xml" Id="rId48" /><Relationship Type="http://schemas.microsoft.com/office/2018/10/relationships/authors" Target="/ppt/authors.xml" Id="rId51" /><Relationship Type="http://schemas.openxmlformats.org/officeDocument/2006/relationships/customXml" Target="/customXml/item3.xml" Id="rId3" /><Relationship Type="http://schemas.openxmlformats.org/officeDocument/2006/relationships/viewProps" Target="/ppt/viewProps.xml" Id="rId46" /><Relationship Type="http://schemas.openxmlformats.org/officeDocument/2006/relationships/slide" Target="/ppt/slides/slide37.xml" Id="rId41" /><Relationship Type="http://schemas.openxmlformats.org/officeDocument/2006/relationships/customXml" Target="/customXml/item1.xml" Id="rId1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zel Ramwi" userId="ceae2b4f-61cb-4d9e-933a-3611c44ccd97" providerId="ADAL" clId="{A9F68A15-098E-4CA3-9D59-9F24D9FBA166}"/>
    <pc:docChg chg="custSel modSld">
      <pc:chgData name="Hazel Ramwi" userId="ceae2b4f-61cb-4d9e-933a-3611c44ccd97" providerId="ADAL" clId="{A9F68A15-098E-4CA3-9D59-9F24D9FBA166}" dt="2026-06-08T16:05:11.452" v="1" actId="478"/>
      <pc:docMkLst>
        <pc:docMk/>
      </pc:docMkLst>
      <pc:sldChg chg="modNotes">
        <pc:chgData name="Hazel Ramwi" userId="ceae2b4f-61cb-4d9e-933a-3611c44ccd97" providerId="ADAL" clId="{A9F68A15-098E-4CA3-9D59-9F24D9FBA166}" dt="2026-06-08T16:05:11.452" v="1" actId="478"/>
        <pc:sldMkLst>
          <pc:docMk/>
          <pc:sldMk cId="367523720" sldId="1057"/>
        </pc:sldMkLst>
      </pc:sldChg>
      <pc:sldChg chg="delSp mod">
        <pc:chgData name="Hazel Ramwi" userId="ceae2b4f-61cb-4d9e-933a-3611c44ccd97" providerId="ADAL" clId="{A9F68A15-098E-4CA3-9D59-9F24D9FBA166}" dt="2026-06-08T14:57:50.142" v="0" actId="478"/>
        <pc:sldMkLst>
          <pc:docMk/>
          <pc:sldMk cId="1718940185" sldId="1090"/>
        </pc:sldMkLst>
      </pc:sldChg>
    </pc:docChg>
  </pc:docChgLst>
  <pc:docChgLst>
    <pc:chgData name="Lucy Helas" userId="ddfafa0a-b6b5-4bdd-b86f-ac994cb89b8b" providerId="ADAL" clId="{24817C30-EE8C-4751-BCB8-6AC7A077870C}"/>
    <pc:docChg chg="undo custSel delSld modSld">
      <pc:chgData name="Lucy Helas" userId="ddfafa0a-b6b5-4bdd-b86f-ac994cb89b8b" providerId="ADAL" clId="{24817C30-EE8C-4751-BCB8-6AC7A077870C}" dt="2026-06-23T12:33:20.467" v="52" actId="21"/>
      <pc:docMkLst>
        <pc:docMk/>
      </pc:docMkLst>
      <pc:sldChg chg="modNotes">
        <pc:chgData name="Lucy Helas" userId="ddfafa0a-b6b5-4bdd-b86f-ac994cb89b8b" providerId="ADAL" clId="{24817C30-EE8C-4751-BCB8-6AC7A077870C}" dt="2026-06-08T15:05:50.240" v="23" actId="478"/>
        <pc:sldMkLst>
          <pc:docMk/>
          <pc:sldMk cId="911177640" sldId="1025"/>
        </pc:sldMkLst>
      </pc:sldChg>
      <pc:sldChg chg="modNotes">
        <pc:chgData name="Lucy Helas" userId="ddfafa0a-b6b5-4bdd-b86f-ac994cb89b8b" providerId="ADAL" clId="{24817C30-EE8C-4751-BCB8-6AC7A077870C}" dt="2026-06-08T15:06:08.145" v="26" actId="478"/>
        <pc:sldMkLst>
          <pc:docMk/>
          <pc:sldMk cId="2526126789" sldId="1029"/>
        </pc:sldMkLst>
      </pc:sldChg>
      <pc:sldChg chg="modNotes">
        <pc:chgData name="Lucy Helas" userId="ddfafa0a-b6b5-4bdd-b86f-ac994cb89b8b" providerId="ADAL" clId="{24817C30-EE8C-4751-BCB8-6AC7A077870C}" dt="2026-06-08T15:05:38.293" v="20" actId="478"/>
        <pc:sldMkLst>
          <pc:docMk/>
          <pc:sldMk cId="850205882" sldId="1058"/>
        </pc:sldMkLst>
      </pc:sldChg>
      <pc:sldChg chg="modNotes">
        <pc:chgData name="Lucy Helas" userId="ddfafa0a-b6b5-4bdd-b86f-ac994cb89b8b" providerId="ADAL" clId="{24817C30-EE8C-4751-BCB8-6AC7A077870C}" dt="2026-06-08T15:05:41.923" v="21" actId="478"/>
        <pc:sldMkLst>
          <pc:docMk/>
          <pc:sldMk cId="3063739797" sldId="1061"/>
        </pc:sldMkLst>
      </pc:sldChg>
      <pc:sldChg chg="modNotes">
        <pc:chgData name="Lucy Helas" userId="ddfafa0a-b6b5-4bdd-b86f-ac994cb89b8b" providerId="ADAL" clId="{24817C30-EE8C-4751-BCB8-6AC7A077870C}" dt="2026-06-08T15:05:53.461" v="24" actId="478"/>
        <pc:sldMkLst>
          <pc:docMk/>
          <pc:sldMk cId="2663622176" sldId="1068"/>
        </pc:sldMkLst>
      </pc:sldChg>
      <pc:sldChg chg="modNotes">
        <pc:chgData name="Lucy Helas" userId="ddfafa0a-b6b5-4bdd-b86f-ac994cb89b8b" providerId="ADAL" clId="{24817C30-EE8C-4751-BCB8-6AC7A077870C}" dt="2026-06-08T15:08:22.638" v="51" actId="478"/>
        <pc:sldMkLst>
          <pc:docMk/>
          <pc:sldMk cId="3402935379" sldId="1069"/>
        </pc:sldMkLst>
      </pc:sldChg>
      <pc:sldChg chg="modNotes">
        <pc:chgData name="Lucy Helas" userId="ddfafa0a-b6b5-4bdd-b86f-ac994cb89b8b" providerId="ADAL" clId="{24817C30-EE8C-4751-BCB8-6AC7A077870C}" dt="2026-06-08T15:05:45.311" v="22" actId="478"/>
        <pc:sldMkLst>
          <pc:docMk/>
          <pc:sldMk cId="3911832548" sldId="1070"/>
        </pc:sldMkLst>
      </pc:sldChg>
      <pc:sldChg chg="modNotes">
        <pc:chgData name="Lucy Helas" userId="ddfafa0a-b6b5-4bdd-b86f-ac994cb89b8b" providerId="ADAL" clId="{24817C30-EE8C-4751-BCB8-6AC7A077870C}" dt="2026-06-08T15:06:11.132" v="27" actId="478"/>
        <pc:sldMkLst>
          <pc:docMk/>
          <pc:sldMk cId="2952397979" sldId="1077"/>
        </pc:sldMkLst>
      </pc:sldChg>
      <pc:sldChg chg="modNotes">
        <pc:chgData name="Lucy Helas" userId="ddfafa0a-b6b5-4bdd-b86f-ac994cb89b8b" providerId="ADAL" clId="{24817C30-EE8C-4751-BCB8-6AC7A077870C}" dt="2026-06-08T15:06:30.120" v="33" actId="478"/>
        <pc:sldMkLst>
          <pc:docMk/>
          <pc:sldMk cId="2574196778" sldId="1081"/>
        </pc:sldMkLst>
      </pc:sldChg>
      <pc:sldChg chg="modNotes">
        <pc:chgData name="Lucy Helas" userId="ddfafa0a-b6b5-4bdd-b86f-ac994cb89b8b" providerId="ADAL" clId="{24817C30-EE8C-4751-BCB8-6AC7A077870C}" dt="2026-06-08T15:06:32.625" v="34" actId="478"/>
        <pc:sldMkLst>
          <pc:docMk/>
          <pc:sldMk cId="3714262167" sldId="1082"/>
        </pc:sldMkLst>
      </pc:sldChg>
      <pc:sldChg chg="modNotes">
        <pc:chgData name="Lucy Helas" userId="ddfafa0a-b6b5-4bdd-b86f-ac994cb89b8b" providerId="ADAL" clId="{24817C30-EE8C-4751-BCB8-6AC7A077870C}" dt="2026-06-08T15:06:35.408" v="35" actId="478"/>
        <pc:sldMkLst>
          <pc:docMk/>
          <pc:sldMk cId="3089778675" sldId="1083"/>
        </pc:sldMkLst>
      </pc:sldChg>
      <pc:sldChg chg="modNotes">
        <pc:chgData name="Lucy Helas" userId="ddfafa0a-b6b5-4bdd-b86f-ac994cb89b8b" providerId="ADAL" clId="{24817C30-EE8C-4751-BCB8-6AC7A077870C}" dt="2026-06-08T15:06:40.999" v="36" actId="478"/>
        <pc:sldMkLst>
          <pc:docMk/>
          <pc:sldMk cId="3176504593" sldId="1085"/>
        </pc:sldMkLst>
      </pc:sldChg>
      <pc:sldChg chg="modNotes">
        <pc:chgData name="Lucy Helas" userId="ddfafa0a-b6b5-4bdd-b86f-ac994cb89b8b" providerId="ADAL" clId="{24817C30-EE8C-4751-BCB8-6AC7A077870C}" dt="2026-06-08T15:07:20.311" v="37" actId="478"/>
        <pc:sldMkLst>
          <pc:docMk/>
          <pc:sldMk cId="4003737730" sldId="1086"/>
        </pc:sldMkLst>
      </pc:sldChg>
      <pc:sldChg chg="modSp mod modNotes">
        <pc:chgData name="Lucy Helas" userId="ddfafa0a-b6b5-4bdd-b86f-ac994cb89b8b" providerId="ADAL" clId="{24817C30-EE8C-4751-BCB8-6AC7A077870C}" dt="2026-06-08T15:07:24.685" v="38" actId="478"/>
        <pc:sldMkLst>
          <pc:docMk/>
          <pc:sldMk cId="3954238994" sldId="1087"/>
        </pc:sldMkLst>
        <pc:spChg chg="mod">
          <ac:chgData name="Lucy Helas" userId="ddfafa0a-b6b5-4bdd-b86f-ac994cb89b8b" providerId="ADAL" clId="{24817C30-EE8C-4751-BCB8-6AC7A077870C}" dt="2026-06-02T08:24:26.283" v="1" actId="13926"/>
          <ac:spMkLst>
            <pc:docMk/>
            <pc:sldMk cId="3954238994" sldId="1087"/>
            <ac:spMk id="12" creationId="{E17F2610-C839-3F55-EED4-7B3FE60F1A2D}"/>
          </ac:spMkLst>
        </pc:spChg>
        <pc:spChg chg="mod">
          <ac:chgData name="Lucy Helas" userId="ddfafa0a-b6b5-4bdd-b86f-ac994cb89b8b" providerId="ADAL" clId="{24817C30-EE8C-4751-BCB8-6AC7A077870C}" dt="2026-06-02T08:24:56.774" v="7" actId="13926"/>
          <ac:spMkLst>
            <pc:docMk/>
            <pc:sldMk cId="3954238994" sldId="1087"/>
            <ac:spMk id="15" creationId="{88D5E2A3-C8F7-49E3-E15C-CB1BB35CBB05}"/>
          </ac:spMkLst>
        </pc:spChg>
        <pc:spChg chg="mod">
          <ac:chgData name="Lucy Helas" userId="ddfafa0a-b6b5-4bdd-b86f-ac994cb89b8b" providerId="ADAL" clId="{24817C30-EE8C-4751-BCB8-6AC7A077870C}" dt="2026-06-02T08:24:54.032" v="6" actId="13926"/>
          <ac:spMkLst>
            <pc:docMk/>
            <pc:sldMk cId="3954238994" sldId="1087"/>
            <ac:spMk id="16" creationId="{250A5211-CE4C-3605-1643-F6F9DEE8F1FC}"/>
          </ac:spMkLst>
        </pc:spChg>
      </pc:sldChg>
      <pc:sldChg chg="modNotes">
        <pc:chgData name="Lucy Helas" userId="ddfafa0a-b6b5-4bdd-b86f-ac994cb89b8b" providerId="ADAL" clId="{24817C30-EE8C-4751-BCB8-6AC7A077870C}" dt="2026-06-08T15:07:32.245" v="39" actId="478"/>
        <pc:sldMkLst>
          <pc:docMk/>
          <pc:sldMk cId="811610205" sldId="1089"/>
        </pc:sldMkLst>
      </pc:sldChg>
      <pc:sldChg chg="modSp mod modNotes">
        <pc:chgData name="Lucy Helas" userId="ddfafa0a-b6b5-4bdd-b86f-ac994cb89b8b" providerId="ADAL" clId="{24817C30-EE8C-4751-BCB8-6AC7A077870C}" dt="2026-06-08T15:07:36.312" v="40" actId="478"/>
        <pc:sldMkLst>
          <pc:docMk/>
          <pc:sldMk cId="1718940185" sldId="1090"/>
        </pc:sldMkLst>
        <pc:spChg chg="mod">
          <ac:chgData name="Lucy Helas" userId="ddfafa0a-b6b5-4bdd-b86f-ac994cb89b8b" providerId="ADAL" clId="{24817C30-EE8C-4751-BCB8-6AC7A077870C}" dt="2026-06-02T08:25:08.179" v="8" actId="13926"/>
          <ac:spMkLst>
            <pc:docMk/>
            <pc:sldMk cId="1718940185" sldId="1090"/>
            <ac:spMk id="2" creationId="{8507FDDF-09FD-B56C-96B2-C189DFEE3A53}"/>
          </ac:spMkLst>
        </pc:spChg>
      </pc:sldChg>
      <pc:sldChg chg="modNotes">
        <pc:chgData name="Lucy Helas" userId="ddfafa0a-b6b5-4bdd-b86f-ac994cb89b8b" providerId="ADAL" clId="{24817C30-EE8C-4751-BCB8-6AC7A077870C}" dt="2026-06-08T15:06:14.305" v="28" actId="478"/>
        <pc:sldMkLst>
          <pc:docMk/>
          <pc:sldMk cId="1124582767" sldId="1092"/>
        </pc:sldMkLst>
      </pc:sldChg>
      <pc:sldChg chg="modNotes">
        <pc:chgData name="Lucy Helas" userId="ddfafa0a-b6b5-4bdd-b86f-ac994cb89b8b" providerId="ADAL" clId="{24817C30-EE8C-4751-BCB8-6AC7A077870C}" dt="2026-06-08T15:06:16.474" v="29" actId="478"/>
        <pc:sldMkLst>
          <pc:docMk/>
          <pc:sldMk cId="2641034202" sldId="1093"/>
        </pc:sldMkLst>
      </pc:sldChg>
      <pc:sldChg chg="modNotes">
        <pc:chgData name="Lucy Helas" userId="ddfafa0a-b6b5-4bdd-b86f-ac994cb89b8b" providerId="ADAL" clId="{24817C30-EE8C-4751-BCB8-6AC7A077870C}" dt="2026-06-08T15:06:20.012" v="30" actId="478"/>
        <pc:sldMkLst>
          <pc:docMk/>
          <pc:sldMk cId="1167423689" sldId="1094"/>
        </pc:sldMkLst>
      </pc:sldChg>
      <pc:sldChg chg="modNotes">
        <pc:chgData name="Lucy Helas" userId="ddfafa0a-b6b5-4bdd-b86f-ac994cb89b8b" providerId="ADAL" clId="{24817C30-EE8C-4751-BCB8-6AC7A077870C}" dt="2026-06-08T15:06:22.963" v="31" actId="478"/>
        <pc:sldMkLst>
          <pc:docMk/>
          <pc:sldMk cId="1656088081" sldId="1095"/>
        </pc:sldMkLst>
      </pc:sldChg>
      <pc:sldChg chg="modSp mod modNotes">
        <pc:chgData name="Lucy Helas" userId="ddfafa0a-b6b5-4bdd-b86f-ac994cb89b8b" providerId="ADAL" clId="{24817C30-EE8C-4751-BCB8-6AC7A077870C}" dt="2026-06-08T15:06:26.303" v="32" actId="478"/>
        <pc:sldMkLst>
          <pc:docMk/>
          <pc:sldMk cId="1275697071" sldId="1096"/>
        </pc:sldMkLst>
        <pc:spChg chg="mod">
          <ac:chgData name="Lucy Helas" userId="ddfafa0a-b6b5-4bdd-b86f-ac994cb89b8b" providerId="ADAL" clId="{24817C30-EE8C-4751-BCB8-6AC7A077870C}" dt="2026-06-02T08:24:14.238" v="0" actId="13926"/>
          <ac:spMkLst>
            <pc:docMk/>
            <pc:sldMk cId="1275697071" sldId="1096"/>
            <ac:spMk id="3" creationId="{3B85870E-4478-FE51-EB28-20CDFB399937}"/>
          </ac:spMkLst>
        </pc:spChg>
      </pc:sldChg>
      <pc:sldChg chg="modNotes">
        <pc:chgData name="Lucy Helas" userId="ddfafa0a-b6b5-4bdd-b86f-ac994cb89b8b" providerId="ADAL" clId="{24817C30-EE8C-4751-BCB8-6AC7A077870C}" dt="2026-06-08T15:07:45.973" v="43" actId="478"/>
        <pc:sldMkLst>
          <pc:docMk/>
          <pc:sldMk cId="2828111372" sldId="1100"/>
        </pc:sldMkLst>
      </pc:sldChg>
      <pc:sldChg chg="modNotes">
        <pc:chgData name="Lucy Helas" userId="ddfafa0a-b6b5-4bdd-b86f-ac994cb89b8b" providerId="ADAL" clId="{24817C30-EE8C-4751-BCB8-6AC7A077870C}" dt="2026-06-08T15:07:49.149" v="44" actId="478"/>
        <pc:sldMkLst>
          <pc:docMk/>
          <pc:sldMk cId="4174824680" sldId="1101"/>
        </pc:sldMkLst>
      </pc:sldChg>
      <pc:sldChg chg="modNotes">
        <pc:chgData name="Lucy Helas" userId="ddfafa0a-b6b5-4bdd-b86f-ac994cb89b8b" providerId="ADAL" clId="{24817C30-EE8C-4751-BCB8-6AC7A077870C}" dt="2026-06-08T15:08:08.190" v="50" actId="478"/>
        <pc:sldMkLst>
          <pc:docMk/>
          <pc:sldMk cId="1718578479" sldId="1103"/>
        </pc:sldMkLst>
      </pc:sldChg>
      <pc:sldChg chg="modSp mod modNotes">
        <pc:chgData name="Lucy Helas" userId="ddfafa0a-b6b5-4bdd-b86f-ac994cb89b8b" providerId="ADAL" clId="{24817C30-EE8C-4751-BCB8-6AC7A077870C}" dt="2026-06-08T15:07:58.402" v="46" actId="404"/>
        <pc:sldMkLst>
          <pc:docMk/>
          <pc:sldMk cId="2856348566" sldId="1105"/>
        </pc:sldMkLst>
        <pc:spChg chg="mod">
          <ac:chgData name="Lucy Helas" userId="ddfafa0a-b6b5-4bdd-b86f-ac994cb89b8b" providerId="ADAL" clId="{24817C30-EE8C-4751-BCB8-6AC7A077870C}" dt="2026-06-02T08:25:54.883" v="10" actId="13926"/>
          <ac:spMkLst>
            <pc:docMk/>
            <pc:sldMk cId="2856348566" sldId="1105"/>
            <ac:spMk id="30" creationId="{3815437E-AAAC-CBF4-B600-6C057408829C}"/>
          </ac:spMkLst>
        </pc:spChg>
      </pc:sldChg>
      <pc:sldChg chg="modSp mod modNotes">
        <pc:chgData name="Lucy Helas" userId="ddfafa0a-b6b5-4bdd-b86f-ac994cb89b8b" providerId="ADAL" clId="{24817C30-EE8C-4751-BCB8-6AC7A077870C}" dt="2026-06-23T12:33:20.467" v="52" actId="21"/>
        <pc:sldMkLst>
          <pc:docMk/>
          <pc:sldMk cId="210445437" sldId="1108"/>
        </pc:sldMkLst>
        <pc:spChg chg="mod">
          <ac:chgData name="Lucy Helas" userId="ddfafa0a-b6b5-4bdd-b86f-ac994cb89b8b" providerId="ADAL" clId="{24817C30-EE8C-4751-BCB8-6AC7A077870C}" dt="2026-06-23T12:33:20.467" v="52" actId="21"/>
          <ac:spMkLst>
            <pc:docMk/>
            <pc:sldMk cId="210445437" sldId="1108"/>
            <ac:spMk id="7" creationId="{CEFA12CD-9DBB-5337-C577-02C8D4B5C9C0}"/>
          </ac:spMkLst>
        </pc:spChg>
      </pc:sldChg>
      <pc:sldChg chg="modNotes">
        <pc:chgData name="Lucy Helas" userId="ddfafa0a-b6b5-4bdd-b86f-ac994cb89b8b" providerId="ADAL" clId="{24817C30-EE8C-4751-BCB8-6AC7A077870C}" dt="2026-06-08T15:08:01.902" v="47" actId="478"/>
        <pc:sldMkLst>
          <pc:docMk/>
          <pc:sldMk cId="2766987149" sldId="1109"/>
        </pc:sldMkLst>
      </pc:sldChg>
      <pc:sldChg chg="delSp mod modNotes modNotesTx">
        <pc:chgData name="Lucy Helas" userId="ddfafa0a-b6b5-4bdd-b86f-ac994cb89b8b" providerId="ADAL" clId="{24817C30-EE8C-4751-BCB8-6AC7A077870C}" dt="2026-06-08T15:07:42.698" v="42" actId="478"/>
        <pc:sldMkLst>
          <pc:docMk/>
          <pc:sldMk cId="1111066212" sldId="1111"/>
        </pc:sldMkLst>
      </pc:sldChg>
    </pc:docChg>
  </pc:docChgLst>
</pc:chgInfo>
</file>

<file path=ppt/charts/_rels/chart5.xml.rels>&#65279;<?xml version="1.0" encoding="utf-8"?><Relationships xmlns="http://schemas.openxmlformats.org/package/2006/relationships"><Relationship Type="http://schemas.openxmlformats.org/officeDocument/2006/relationships/package" Target="/ppt/embeddings/Microsoft_Excel_Worksheet4.xlsx" Id="rId3" /><Relationship Type="http://schemas.microsoft.com/office/2011/relationships/chartColorStyle" Target="/ppt/charts/colors5.xml" Id="rId2" /><Relationship Type="http://schemas.microsoft.com/office/2011/relationships/chartStyle" Target="/ppt/charts/style5.xml" Id="rId1" />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52625646242338"/>
          <c:y val="0.34259447441759699"/>
          <c:w val="0.51786563447765155"/>
          <c:h val="0.61754799532608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44-49B2-AD7E-F2571984EFF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544-49B2-AD7E-F2571984EFF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44-49B2-AD7E-F2571984EFF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544-49B2-AD7E-F2571984EFF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44-49B2-AD7E-F2571984EFF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544-49B2-AD7E-F2571984EFF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544-49B2-AD7E-F2571984EFF4}"/>
              </c:ext>
            </c:extLst>
          </c:dPt>
          <c:cat>
            <c:strRef>
              <c:f>Sheet1!$A$2:$A$8</c:f>
              <c:strCache>
                <c:ptCount val="7"/>
                <c:pt idx="0">
                  <c:v>Any LAI</c:v>
                </c:pt>
                <c:pt idx="1">
                  <c:v>Aripiprazole</c:v>
                </c:pt>
                <c:pt idx="2">
                  <c:v>Olanzapine</c:v>
                </c:pt>
                <c:pt idx="3">
                  <c:v>Risperidone</c:v>
                </c:pt>
                <c:pt idx="4">
                  <c:v>Other oral antipsychotic</c:v>
                </c:pt>
                <c:pt idx="5">
                  <c:v>Quetiapine</c:v>
                </c:pt>
                <c:pt idx="6">
                  <c:v>Antipsychotic polytherapy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0.54</c:v>
                </c:pt>
                <c:pt idx="1">
                  <c:v>0.31999999999999995</c:v>
                </c:pt>
                <c:pt idx="2">
                  <c:v>0.31999999999999995</c:v>
                </c:pt>
                <c:pt idx="3">
                  <c:v>0.28000000000000003</c:v>
                </c:pt>
                <c:pt idx="4">
                  <c:v>0.22999999999999998</c:v>
                </c:pt>
                <c:pt idx="5">
                  <c:v>0.16000000000000003</c:v>
                </c:pt>
                <c:pt idx="6">
                  <c:v>0.16000000000000003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4-49B2-AD7E-F2571984EF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7"/>
        <c:axId val="195462735"/>
        <c:axId val="195460815"/>
      </c:barChart>
      <c:catAx>
        <c:axId val="195462735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460815"/>
        <c:crosses val="autoZero"/>
        <c:auto val="1"/>
        <c:lblAlgn val="ctr"/>
        <c:lblOffset val="100"/>
        <c:noMultiLvlLbl val="0"/>
      </c:catAx>
      <c:valAx>
        <c:axId val="195460815"/>
        <c:scaling>
          <c:orientation val="maxMin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noProof="0"/>
                  <a:t>Risk</a:t>
                </a:r>
                <a:r>
                  <a:rPr lang="en-GB" b="1" baseline="0" noProof="0"/>
                  <a:t> reduction (%)</a:t>
                </a:r>
                <a:endParaRPr lang="en-GB" b="1" noProof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462735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Id2" /><Relationship Type="http://schemas.openxmlformats.org/officeDocument/2006/relationships/notesMaster" Target="/ppt/notesMasters/notesMaster1.xml" Id="rId1" /></Relationship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6F3B-D1F6-F49B-BB22-EB2CD7469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50507-D7A5-2A6A-D769-6540E9285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19E64-5A9D-F749-17A4-FDA3B3AC6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concept of cost offset in schizophrenia evaluates whether pharmacological treatment costs are balanced by reductions in non-pharmacological direct and indirect costs, such as reduced hospitalizations and reduced caregiver burden, as a result of treatment efficacy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these costs are similar, there is no net change in overall healthcare costs.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strong evidence of treatment efficacy and cost offset with evidence-based schizophrenia interventions, including in overall and </a:t>
            </a:r>
            <a:r>
              <a:rPr lang="en-US" sz="1000" b="0" i="0" u="none" strike="noStrike" kern="1200" baseline="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treatment-resistant populations, as shown on the slide.</a:t>
            </a:r>
          </a:p>
          <a:p>
            <a:endParaRPr lang="en-GB" sz="1000" b="0" i="0" u="none" strike="noStrike" kern="1200" baseline="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b="0" i="0" u="none" strike="noStrike" kern="1200" baseline="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meta-analysis of 25 real-world studies demonstrated that, compared</a:t>
            </a:r>
            <a:r>
              <a:rPr lang="en-US" sz="1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with oral antipsychotics, patients initiated on a LAI had lower odds of hospitalization, fewer hospitalizations, and fewer emergency room admissions. The initiation of a LAI was associated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higher per-patient-per-year pharmacy costs (mean difference: $5,603), which was offset by lower per-patient-per-year medical costs (mean difference: −$5,404), resulting in no significant net difference in per-patient-per-year total all-cause healthcare costs between patients treated with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LAIs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those treated with oral antipsychotics (mean difference: $327).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endParaRPr lang="en-US" sz="1000" baseline="30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LAI=long-acting injectable </a:t>
            </a:r>
          </a:p>
          <a:p>
            <a:endParaRPr lang="en-GB" sz="1000" b="0" i="0" u="none" strike="noStrike" kern="1200" baseline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 D, Thompson-Leduc P, </a:t>
            </a:r>
            <a:r>
              <a:rPr lang="en-GB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Ghelerter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I, et al. Real-World evidence of the clinical and economic impact of long-acting injectable versus oral antipsychotics among patients with schizophrenia in the United States: a systematic review and meta-analysis. CNS Drugs 2021; 35: 469–481.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Taipale H, Holm M, et al. Effectiveness of antipsychotic use for reducing risk of work disability: results from a within-subject analysis of a Swedish national cohort of 21,551 patients with first-episode nonaffective psychosis. Am J Psychiatry. 2022; 179: 938–946.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Croatto G, Piva G, et al. Efficacy and acceptability of psychosocial interventions in schizophrenia: systematic overview and quality appraisal of the meta-analytic evidence. Mol Psychiatry 2023; 28: 354–368.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Kadakia A, </a:t>
            </a:r>
            <a:r>
              <a:rPr lang="en-GB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Catillon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Fan Q, et al. The economic burden of schizophrenia in the United States. J Clin Psychiatry 2022; 83 : 22m14458.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Wagner E, Kane JM, Correll CU, et al. Clozapine combination and augmentation strategies in patients with schizophrenia - recommendations from an international expert survey among the Treatment Response and Resistance in Psychosis (TRRIP) Working Group. </a:t>
            </a:r>
            <a:r>
              <a:rPr lang="en-GB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2020; 46: 1459–1470.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McCutcheon RA, Pillinger T, Varvari I, et al. INTEGRATE: international guidelines for the algorithmic treatment of schizophrenia. Lancet Psychiatry 2025; 12: 384–394.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Oh PI, Iskedjian M, Addis A, et al. Pharmacoeconomic evaluation of clozapine in treatment-resistant schizophrenia: a cost-utility analysis. Can J Clin </a:t>
            </a:r>
            <a:r>
              <a:rPr lang="en-GB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Pharmacol</a:t>
            </a:r>
            <a:r>
              <a:rPr lang="en-GB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2001; 8: 199–206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0EE74-14D8-D89B-C608-789AA4055A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319426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7.xml.rels>&#65279;<?xml version="1.0" encoding="utf-8"?><Relationships xmlns="http://schemas.openxmlformats.org/package/2006/relationships"><Relationship Type="http://schemas.openxmlformats.org/officeDocument/2006/relationships/chart" Target="/ppt/charts/chart5.xml" Id="rId8" /><Relationship Type="http://schemas.openxmlformats.org/officeDocument/2006/relationships/notesSlide" Target="/ppt/notesSlides/notesSlide37.xml" Id="rId3" /><Relationship Type="http://schemas.openxmlformats.org/officeDocument/2006/relationships/image" Target="/ppt/media/image58.svg" Id="rId7" /><Relationship Type="http://schemas.openxmlformats.org/officeDocument/2006/relationships/slideLayout" Target="/ppt/slideLayouts/slideLayout2.xml" Id="rId2" /><Relationship Type="http://schemas.openxmlformats.org/officeDocument/2006/relationships/tags" Target="/ppt/tags/tag31.xml" Id="rId1" /><Relationship Type="http://schemas.openxmlformats.org/officeDocument/2006/relationships/image" Target="/ppt/media/image57.svg" Id="rId6" /><Relationship Type="http://schemas.openxmlformats.org/officeDocument/2006/relationships/image" Target="/ppt/media/image56.svg" Id="rId5" /><Relationship Type="http://schemas.openxmlformats.org/officeDocument/2006/relationships/image" Target="/ppt/media/image55.svg" Id="rId4" /></Relationships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B421-930F-0C68-925A-ACD76F909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88551F4-EE02-D93A-4A77-C1D5C775A2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12196029-0888-C4D7-FC80-9D5E1D0E9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Evidence-based treatments reduce costs and burden in schizophrenia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D53B1-A4F8-07CB-F90D-2C588A8EFB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CBT=cognitive behavioural therapy; ECT=electroconvulsive therapy; ER=emergency room; FEP=first-episode psychosis; LAI=long-acting injectable; QoL=quality of life</a:t>
            </a:r>
          </a:p>
          <a:p>
            <a:r>
              <a:rPr lang="en-GB" noProof="0" dirty="0"/>
              <a:t>1. Lin et al. CNS Drugs 2021;35:469–481; 2. </a:t>
            </a:r>
            <a:r>
              <a:rPr lang="en-GB" noProof="0" dirty="0" err="1"/>
              <a:t>Solmi</a:t>
            </a:r>
            <a:r>
              <a:rPr lang="en-GB" noProof="0" dirty="0"/>
              <a:t> et al. Am J Psychiatry 2022;179:938–946; 3. Kadakia et al. J Clin Psychiatry 2022;83:22m14458; 4. </a:t>
            </a:r>
            <a:r>
              <a:rPr lang="en-GB" noProof="0" dirty="0" err="1"/>
              <a:t>Solmi</a:t>
            </a:r>
            <a:r>
              <a:rPr lang="en-GB" noProof="0" dirty="0"/>
              <a:t> et al. Mol Psychiatry 2022;28:354–368; 5. Wagner et al. </a:t>
            </a:r>
            <a:r>
              <a:rPr lang="en-GB" noProof="0" dirty="0" err="1"/>
              <a:t>Schizophr</a:t>
            </a:r>
            <a:r>
              <a:rPr lang="en-GB" noProof="0" dirty="0"/>
              <a:t> Bull 2020;46:1459–1470; 6. McCutcheon et al. Lancet Psychiatry 2025; 12:384–394; 7. Oh et al. Can J Clin </a:t>
            </a:r>
            <a:r>
              <a:rPr lang="en-GB" noProof="0" dirty="0" err="1"/>
              <a:t>Pharmacol</a:t>
            </a:r>
            <a:r>
              <a:rPr lang="en-GB" noProof="0" dirty="0"/>
              <a:t> 2001;8:199–206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9A8997-BBD4-3F6D-598E-84CF46BBDDEE}"/>
              </a:ext>
            </a:extLst>
          </p:cNvPr>
          <p:cNvCxnSpPr>
            <a:cxnSpLocks/>
            <a:stCxn id="56" idx="0"/>
            <a:endCxn id="59" idx="0"/>
          </p:cNvCxnSpPr>
          <p:nvPr/>
        </p:nvCxnSpPr>
        <p:spPr>
          <a:xfrm>
            <a:off x="709897" y="1352090"/>
            <a:ext cx="0" cy="3563619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D785AA4-64F6-84E8-4AB1-6863153E2CF8}"/>
              </a:ext>
            </a:extLst>
          </p:cNvPr>
          <p:cNvSpPr/>
          <p:nvPr/>
        </p:nvSpPr>
        <p:spPr>
          <a:xfrm>
            <a:off x="2549700" y="1352090"/>
            <a:ext cx="4359100" cy="5137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spcBef>
                <a:spcPts val="600"/>
              </a:spcBef>
            </a:pPr>
            <a:r>
              <a:rPr lang="en-GB" sz="14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Compared with oral antipsychotics, LAIs are associated with fewer hospitalizations and ER admissions, and elevated pharmacy costs are offset by lower medical costs</a:t>
            </a:r>
            <a:r>
              <a:rPr lang="en-GB" sz="1400" baseline="300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1</a:t>
            </a:r>
            <a:endParaRPr lang="en-GB" sz="1400" noProof="0" dirty="0">
              <a:solidFill>
                <a:schemeClr val="tx1"/>
              </a:solidFill>
              <a:latin typeface="Arial" panose="020B0604020202020204" pitchFamily="34" charset="0"/>
              <a:sym typeface="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43D5C42-44FF-3A9F-8183-CF412140CC6C}"/>
              </a:ext>
            </a:extLst>
          </p:cNvPr>
          <p:cNvSpPr/>
          <p:nvPr/>
        </p:nvSpPr>
        <p:spPr>
          <a:xfrm>
            <a:off x="2549699" y="2309940"/>
            <a:ext cx="4359100" cy="9291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spcBef>
                <a:spcPts val="600"/>
              </a:spcBef>
            </a:pPr>
            <a:r>
              <a:rPr lang="en-GB" sz="14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Compared with no treatment, antipsychotics reduce the risk of work disability (most pronounced with LAIs),</a:t>
            </a:r>
            <a:r>
              <a:rPr lang="en-GB" sz="1400" baseline="300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 </a:t>
            </a:r>
            <a:r>
              <a:rPr lang="en-GB" sz="14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which can</a:t>
            </a:r>
            <a:r>
              <a:rPr lang="en-GB" sz="1400" baseline="300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 </a:t>
            </a:r>
            <a:r>
              <a:rPr lang="en-GB" sz="14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reduce indirect costs associated with unemployment,</a:t>
            </a:r>
            <a:r>
              <a:rPr lang="en-GB" sz="1400" baseline="300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2</a:t>
            </a:r>
            <a:r>
              <a:rPr lang="en-GB" sz="14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 including caregiver costs and loss of productivity</a:t>
            </a:r>
            <a:r>
              <a:rPr lang="en-GB" sz="1400" baseline="30000" noProof="0" dirty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3</a:t>
            </a:r>
            <a:endParaRPr lang="en-GB" sz="1400" noProof="0" dirty="0">
              <a:solidFill>
                <a:schemeClr val="tx1"/>
              </a:solidFill>
              <a:latin typeface="Arial" panose="020B0604020202020204" pitchFamily="34" charset="0"/>
              <a:sym typeface="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EB20B1F-CEBB-ACC4-470C-AB0D00F13F5D}"/>
              </a:ext>
            </a:extLst>
          </p:cNvPr>
          <p:cNvSpPr/>
          <p:nvPr/>
        </p:nvSpPr>
        <p:spPr>
          <a:xfrm>
            <a:off x="2549699" y="3517960"/>
            <a:ext cx="4359100" cy="7615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spcBef>
                <a:spcPts val="600"/>
              </a:spcBef>
            </a:pPr>
            <a:r>
              <a:rPr lang="en-GB" sz="14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Individuals who receive early psychosocial interventions, such as CBT, cognitive remediation therapy, family intervention, and supported employment have improved symptoms, functioning, QoL, and employment-related outcomes compared with those who do not receive such interventions</a:t>
            </a:r>
            <a:r>
              <a:rPr lang="en-GB" sz="1400" baseline="300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4</a:t>
            </a:r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sym typeface="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F3CFD12-6BA7-5CD5-8E79-8DAAB2D78FB3}"/>
              </a:ext>
            </a:extLst>
          </p:cNvPr>
          <p:cNvSpPr/>
          <p:nvPr/>
        </p:nvSpPr>
        <p:spPr>
          <a:xfrm>
            <a:off x="2549699" y="4915709"/>
            <a:ext cx="4359100" cy="7615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spcBef>
                <a:spcPts val="600"/>
              </a:spcBef>
            </a:pPr>
            <a:r>
              <a:rPr lang="en-GB" sz="14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Clozapine (alone or in combination with other drugs or ECT) is the guideline-recommended approach in treatment-resistant schizophrenia</a:t>
            </a:r>
            <a:r>
              <a:rPr lang="en-GB" sz="1400" baseline="300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5,6</a:t>
            </a:r>
            <a:r>
              <a:rPr lang="en-GB" sz="14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 and lowers hospitalization costs, despite high medication costs</a:t>
            </a:r>
            <a:r>
              <a:rPr lang="en-GB" sz="1400" baseline="30000" noProof="0">
                <a:solidFill>
                  <a:schemeClr val="tx1"/>
                </a:solidFill>
                <a:latin typeface="Arial" panose="020B0604020202020204" pitchFamily="34" charset="0"/>
                <a:sym typeface=""/>
              </a:rPr>
              <a:t>7</a:t>
            </a:r>
            <a:endParaRPr lang="en-GB" sz="1400" noProof="0">
              <a:solidFill>
                <a:schemeClr val="tx1"/>
              </a:solidFill>
              <a:latin typeface="Arial" panose="020B0604020202020204" pitchFamily="34" charset="0"/>
              <a:sym typeface="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1C90310-37E3-415D-5DC3-0C4D12F14193}"/>
              </a:ext>
            </a:extLst>
          </p:cNvPr>
          <p:cNvSpPr/>
          <p:nvPr/>
        </p:nvSpPr>
        <p:spPr>
          <a:xfrm>
            <a:off x="999891" y="1352090"/>
            <a:ext cx="1782290" cy="2917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r>
              <a:rPr lang="en-GB" sz="1600" b="1" noProof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sym typeface=""/>
              </a:rPr>
              <a:t>Medical costs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6DF4056-F6A8-03B6-36E9-B816878682A2}"/>
              </a:ext>
            </a:extLst>
          </p:cNvPr>
          <p:cNvSpPr/>
          <p:nvPr/>
        </p:nvSpPr>
        <p:spPr>
          <a:xfrm>
            <a:off x="999891" y="2309940"/>
            <a:ext cx="1782290" cy="2780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r>
              <a:rPr lang="en-GB" sz="1600" b="1" noProof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sym typeface=""/>
              </a:rPr>
              <a:t>Indirect costs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E18C468-5CA3-91B5-A7E1-267E29EF822B}"/>
              </a:ext>
            </a:extLst>
          </p:cNvPr>
          <p:cNvSpPr/>
          <p:nvPr/>
        </p:nvSpPr>
        <p:spPr>
          <a:xfrm>
            <a:off x="999891" y="3517960"/>
            <a:ext cx="1527541" cy="2917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r>
              <a:rPr lang="en-GB" sz="1600" b="1" noProof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sym typeface=""/>
              </a:rPr>
              <a:t>Outcome improvement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91203FD-2308-B2E2-FBB0-2F8396662C38}"/>
              </a:ext>
            </a:extLst>
          </p:cNvPr>
          <p:cNvSpPr/>
          <p:nvPr/>
        </p:nvSpPr>
        <p:spPr>
          <a:xfrm>
            <a:off x="999891" y="4915709"/>
            <a:ext cx="1621558" cy="2917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r>
              <a:rPr lang="en-GB" sz="1600" b="1" noProof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sym typeface=""/>
              </a:rPr>
              <a:t>Treatment- resistant schizophrenia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4694A18-2959-E6E0-94AB-CD44918F944A}"/>
              </a:ext>
            </a:extLst>
          </p:cNvPr>
          <p:cNvGrpSpPr/>
          <p:nvPr/>
        </p:nvGrpSpPr>
        <p:grpSpPr>
          <a:xfrm>
            <a:off x="433750" y="1352090"/>
            <a:ext cx="552294" cy="561920"/>
            <a:chOff x="539750" y="1409701"/>
            <a:chExt cx="677864" cy="67786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7058AFF-7108-E18C-6DBE-E8DE7EDB6FCB}"/>
                </a:ext>
              </a:extLst>
            </p:cNvPr>
            <p:cNvSpPr/>
            <p:nvPr/>
          </p:nvSpPr>
          <p:spPr>
            <a:xfrm>
              <a:off x="539750" y="1409701"/>
              <a:ext cx="677864" cy="67786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57" name="Graphic 56" descr="Hospital with solid fill">
              <a:extLst>
                <a:ext uri="{FF2B5EF4-FFF2-40B4-BE49-F238E27FC236}">
                  <a16:creationId xmlns:a16="http://schemas.microsoft.com/office/drawing/2014/main" id="{50EDD276-B685-50FE-C40B-4A1BB69680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1748" y="1481699"/>
              <a:ext cx="533869" cy="533869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977EA7E-E583-A89D-13DB-548EF0A7D940}"/>
              </a:ext>
            </a:extLst>
          </p:cNvPr>
          <p:cNvGrpSpPr/>
          <p:nvPr/>
        </p:nvGrpSpPr>
        <p:grpSpPr>
          <a:xfrm>
            <a:off x="433750" y="4915709"/>
            <a:ext cx="552294" cy="561919"/>
            <a:chOff x="512128" y="4922454"/>
            <a:chExt cx="552294" cy="56191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5144D49-E0E9-784A-4B57-A1F5D246C6B0}"/>
                </a:ext>
              </a:extLst>
            </p:cNvPr>
            <p:cNvSpPr/>
            <p:nvPr/>
          </p:nvSpPr>
          <p:spPr>
            <a:xfrm>
              <a:off x="512128" y="4922454"/>
              <a:ext cx="552294" cy="561919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0" name="Graphic 59" descr="Users with solid fill">
              <a:extLst>
                <a:ext uri="{FF2B5EF4-FFF2-40B4-BE49-F238E27FC236}">
                  <a16:creationId xmlns:a16="http://schemas.microsoft.com/office/drawing/2014/main" id="{336C4BC9-6EC6-ED15-7339-B2DFF38C64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9776" y="4929160"/>
              <a:ext cx="516998" cy="526009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F90D90-C8DC-5108-23D1-742EB70AF8C4}"/>
              </a:ext>
            </a:extLst>
          </p:cNvPr>
          <p:cNvGrpSpPr/>
          <p:nvPr/>
        </p:nvGrpSpPr>
        <p:grpSpPr>
          <a:xfrm>
            <a:off x="433750" y="3517960"/>
            <a:ext cx="552294" cy="561920"/>
            <a:chOff x="539750" y="4034525"/>
            <a:chExt cx="677864" cy="677864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67A767E-E913-F700-0CF7-31DAD2CCCF3B}"/>
                </a:ext>
              </a:extLst>
            </p:cNvPr>
            <p:cNvSpPr/>
            <p:nvPr/>
          </p:nvSpPr>
          <p:spPr>
            <a:xfrm>
              <a:off x="539750" y="4034525"/>
              <a:ext cx="677864" cy="67786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3" name="Graphic 62" descr="Business Growth with solid fill">
              <a:extLst>
                <a:ext uri="{FF2B5EF4-FFF2-40B4-BE49-F238E27FC236}">
                  <a16:creationId xmlns:a16="http://schemas.microsoft.com/office/drawing/2014/main" id="{FFA878E9-7499-1E39-51E4-551D7F4D34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3671" y="4108445"/>
              <a:ext cx="530021" cy="530021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8BD308A-B13B-340E-FD18-BEF1FAD9BC55}"/>
              </a:ext>
            </a:extLst>
          </p:cNvPr>
          <p:cNvGrpSpPr/>
          <p:nvPr/>
        </p:nvGrpSpPr>
        <p:grpSpPr>
          <a:xfrm>
            <a:off x="433750" y="2309940"/>
            <a:ext cx="552294" cy="561920"/>
            <a:chOff x="539750" y="2739447"/>
            <a:chExt cx="677864" cy="67786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149F1EC-309D-0F63-D208-A0C268CF975C}"/>
                </a:ext>
              </a:extLst>
            </p:cNvPr>
            <p:cNvSpPr/>
            <p:nvPr/>
          </p:nvSpPr>
          <p:spPr>
            <a:xfrm>
              <a:off x="539750" y="2739447"/>
              <a:ext cx="677864" cy="67786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6" name="Graphic 65" descr="Briefcase with solid fill">
              <a:extLst>
                <a:ext uri="{FF2B5EF4-FFF2-40B4-BE49-F238E27FC236}">
                  <a16:creationId xmlns:a16="http://schemas.microsoft.com/office/drawing/2014/main" id="{7D5B8B1D-3223-05DB-A85F-4A664950F6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0317" y="2850014"/>
              <a:ext cx="456730" cy="456729"/>
            </a:xfrm>
            <a:prstGeom prst="rect">
              <a:avLst/>
            </a:prstGeom>
          </p:spPr>
        </p:pic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34BFA1FD-4E2D-0625-EB1C-C36697D8B92D}"/>
              </a:ext>
            </a:extLst>
          </p:cNvPr>
          <p:cNvSpPr txBox="1"/>
          <p:nvPr/>
        </p:nvSpPr>
        <p:spPr>
          <a:xfrm>
            <a:off x="6960083" y="1218986"/>
            <a:ext cx="4471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 noProof="0">
                <a:solidFill>
                  <a:schemeClr val="accent2">
                    <a:lumMod val="50000"/>
                  </a:schemeClr>
                </a:solidFill>
              </a:rPr>
              <a:t>Risk of sickness absence or disability pension in patients with FEP with antipsychotic treatment versus no treatment</a:t>
            </a:r>
            <a:r>
              <a:rPr lang="en-GB" baseline="30000" noProof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en-GB" noProof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AEEF193-11EE-D073-9B7C-D0EC16D987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924123"/>
              </p:ext>
            </p:extLst>
          </p:nvPr>
        </p:nvGraphicFramePr>
        <p:xfrm>
          <a:off x="6875765" y="1925109"/>
          <a:ext cx="4664262" cy="3729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4C0166F-4796-5F3C-4F94-D4FFDD163134}"/>
              </a:ext>
            </a:extLst>
          </p:cNvPr>
          <p:cNvSpPr txBox="1"/>
          <p:nvPr/>
        </p:nvSpPr>
        <p:spPr>
          <a:xfrm>
            <a:off x="8018464" y="4532684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54</a:t>
            </a:r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DB67C3-7B93-3828-C992-BEACC3358B19}"/>
              </a:ext>
            </a:extLst>
          </p:cNvPr>
          <p:cNvSpPr txBox="1"/>
          <p:nvPr/>
        </p:nvSpPr>
        <p:spPr>
          <a:xfrm>
            <a:off x="8369163" y="4061613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32</a:t>
            </a:r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D28EE6-2123-003B-F6A2-844DE6833A87}"/>
              </a:ext>
            </a:extLst>
          </p:cNvPr>
          <p:cNvSpPr txBox="1"/>
          <p:nvPr/>
        </p:nvSpPr>
        <p:spPr>
          <a:xfrm>
            <a:off x="8725570" y="4061613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32</a:t>
            </a:r>
            <a:endParaRPr lang="en-US" sz="1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BB8B98-2AA4-1D3A-E701-523F96FB2438}"/>
              </a:ext>
            </a:extLst>
          </p:cNvPr>
          <p:cNvSpPr txBox="1"/>
          <p:nvPr/>
        </p:nvSpPr>
        <p:spPr>
          <a:xfrm>
            <a:off x="9070784" y="3970316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28</a:t>
            </a:r>
            <a:endParaRPr 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1A532C-A51C-6148-CE21-0B8CBFEB37F8}"/>
              </a:ext>
            </a:extLst>
          </p:cNvPr>
          <p:cNvSpPr txBox="1"/>
          <p:nvPr/>
        </p:nvSpPr>
        <p:spPr>
          <a:xfrm>
            <a:off x="9427722" y="3858170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23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7087D-5FE0-19EF-D5B9-FCF5F7262F39}"/>
              </a:ext>
            </a:extLst>
          </p:cNvPr>
          <p:cNvSpPr txBox="1"/>
          <p:nvPr/>
        </p:nvSpPr>
        <p:spPr>
          <a:xfrm>
            <a:off x="9759950" y="3720521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16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C2F1FB-4ACB-919F-9F36-896C243B0567}"/>
              </a:ext>
            </a:extLst>
          </p:cNvPr>
          <p:cNvSpPr txBox="1"/>
          <p:nvPr/>
        </p:nvSpPr>
        <p:spPr>
          <a:xfrm>
            <a:off x="10099030" y="3723851"/>
            <a:ext cx="412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16</a:t>
            </a:r>
            <a:endParaRPr lang="en-US" sz="12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5784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C323648-CEF2-45CC-8FA3-3053C95B533D}"/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15258</Words>
  <Application>Microsoft Office PowerPoint</Application>
  <PresentationFormat>Widescreen</PresentationFormat>
  <Paragraphs>1526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Aptos</vt:lpstr>
      <vt:lpstr>Arial</vt:lpstr>
      <vt:lpstr>Calibri</vt:lpstr>
      <vt:lpstr>Century</vt:lpstr>
      <vt:lpstr>Times New Roman</vt:lpstr>
      <vt:lpstr>Neurotorium - PowerPoint-Skabelon - 2022-01-28</vt:lpstr>
      <vt:lpstr>PowerPoint Presentation</vt:lpstr>
      <vt:lpstr>Global epidemiology of schizophrenia</vt:lpstr>
      <vt:lpstr>Global prevalence and incidence of schizophrenia</vt:lpstr>
      <vt:lpstr>Prevalence and incidence of schizophrenia by region</vt:lpstr>
      <vt:lpstr>Prevalence and incidence of schizophrenia over time and by sociodemographic index</vt:lpstr>
      <vt:lpstr>Prevalence and incidence of schizophrenia by sex</vt:lpstr>
      <vt:lpstr>Prevalence and incidence of schizophrenia by age</vt:lpstr>
      <vt:lpstr>Global burden of schizophrenia</vt:lpstr>
      <vt:lpstr>Global burden of disability due to schizophrenia</vt:lpstr>
      <vt:lpstr>Schizophrenia burden by region</vt:lpstr>
      <vt:lpstr>Schizophrenia burden by sex</vt:lpstr>
      <vt:lpstr>Age patterns in the disability burden of schizophrenia</vt:lpstr>
      <vt:lpstr>Disability burden due to schizophrenia over time and by SDI</vt:lpstr>
      <vt:lpstr>Mortality in schizophrenia</vt:lpstr>
      <vt:lpstr>Life expectancy in schizophrenia</vt:lpstr>
      <vt:lpstr>Life expectancy in schizophrenia, by region</vt:lpstr>
      <vt:lpstr>Mortality in prevalent and incident schizophrenia</vt:lpstr>
      <vt:lpstr>Other factors affecting mortality in schizophrenia</vt:lpstr>
      <vt:lpstr>The antipsychotic paradox and mortality risk in schizophrenia</vt:lpstr>
      <vt:lpstr>Economic burden of schizophrenia</vt:lpstr>
      <vt:lpstr>Direct and indirect costs associated with schizophrenia </vt:lpstr>
      <vt:lpstr>Distribution of direct and indirect costs of schizophrenia </vt:lpstr>
      <vt:lpstr>Regional differences in the costs of schizophrenia</vt:lpstr>
      <vt:lpstr>Humanistic burden of schizophrenia</vt:lpstr>
      <vt:lpstr>The humanistic burden of schizophrenia</vt:lpstr>
      <vt:lpstr>Health, family, social, and stigma-related burden in schizophrenia</vt:lpstr>
      <vt:lpstr>Occupation, justice, and housing burden, and emotional experiences</vt:lpstr>
      <vt:lpstr>Employment status in schizophrenia</vt:lpstr>
      <vt:lpstr>Employment status rates before and after first-episode psychosis </vt:lpstr>
      <vt:lpstr>Employment rates across regions, decades, follow-up, settings, and other factors </vt:lpstr>
      <vt:lpstr>Risk and protective factors for schizophrenia onset and disease course</vt:lpstr>
      <vt:lpstr>Risk factors and population attributable fraction for schizophrenia</vt:lpstr>
      <vt:lpstr>Costs associated with the negative symptoms of schizophrenia</vt:lpstr>
      <vt:lpstr>Costs associated with the cognitive symptoms of schizophrenia</vt:lpstr>
      <vt:lpstr>Comorbidities and other factors are associated with a higher burden</vt:lpstr>
      <vt:lpstr>Comorbidities and other factors are associated with a higher burden</vt:lpstr>
      <vt:lpstr>Evidence-based treatments reduce costs and burden in schizophrenia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</cp:revision>
  <dcterms:created xsi:type="dcterms:W3CDTF">2026-02-02T13:01:55Z</dcterms:created>
  <dcterms:modified xsi:type="dcterms:W3CDTF">2026-07-01T08:16:57Z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