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107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1032" y="78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80B01-07A8-47E0-BB00-884A5FB07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55F178-5B0C-B1CF-802A-D3DA784530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3FBC94-EB86-1F1D-6D42-91E92D0603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en-US" sz="1000" u="none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1000" u="none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35692-7192-3386-C740-D68F5516F6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0105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5B63C-5AEB-09BD-4925-F8357CDCA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EEDA3DD-E5AB-94E3-4122-7CA5D38A35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Epidemiology and burden</a:t>
            </a:r>
          </a:p>
          <a:p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CD9784-65B5-5892-E044-4F813A4C9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Summary 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7F6049-DC3E-B7B8-D383-A4B08F97AE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/>
              <a:t>ASIR=age-standardized incidence rate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9932EAF-CD9C-6EE1-26B2-F7DD2A9DCEDA}"/>
              </a:ext>
            </a:extLst>
          </p:cNvPr>
          <p:cNvSpPr txBox="1">
            <a:spLocks/>
          </p:cNvSpPr>
          <p:nvPr/>
        </p:nvSpPr>
        <p:spPr>
          <a:xfrm>
            <a:off x="539751" y="1409700"/>
            <a:ext cx="11110912" cy="396000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72000" anchor="ctr"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GB" sz="1400"/>
              <a:t>Schizophrenia affects 23.2 million people globally, with onset typically emerging in early adulthood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23325D8-C31C-0311-AB8B-C4CF57A35F2C}"/>
              </a:ext>
            </a:extLst>
          </p:cNvPr>
          <p:cNvSpPr txBox="1">
            <a:spLocks/>
          </p:cNvSpPr>
          <p:nvPr/>
        </p:nvSpPr>
        <p:spPr>
          <a:xfrm>
            <a:off x="539749" y="1891661"/>
            <a:ext cx="11110912" cy="396000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GB" sz="1400"/>
              <a:t>ASIRs have declined between 1990 and 2021, while prevalence has increased slightly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70C2DAA-C72A-762F-AAC6-049C874E1C5F}"/>
              </a:ext>
            </a:extLst>
          </p:cNvPr>
          <p:cNvSpPr txBox="1">
            <a:spLocks/>
          </p:cNvSpPr>
          <p:nvPr/>
        </p:nvSpPr>
        <p:spPr>
          <a:xfrm>
            <a:off x="539749" y="2373622"/>
            <a:ext cx="11110912" cy="468000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/>
              <a:t>Schizophrenia is ranked among the top 20 mental disorders resulting in disability globally, due to accumulating disability over lifetime, early onset, and low remission rates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0911DA80-7B39-94AA-4BDD-18C9629A281D}"/>
              </a:ext>
            </a:extLst>
          </p:cNvPr>
          <p:cNvSpPr txBox="1">
            <a:spLocks/>
          </p:cNvSpPr>
          <p:nvPr/>
        </p:nvSpPr>
        <p:spPr>
          <a:xfrm>
            <a:off x="539749" y="2927583"/>
            <a:ext cx="11110912" cy="396000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noProof="0"/>
              <a:t>Schizophrenia is associated with high mortality and reduced life expectancy, with a large proportion of risk attributed to suicide</a:t>
            </a:r>
            <a:endParaRPr lang="en-GB" sz="1400" noProof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08634291-9C23-BC6E-A6EA-A3162E1666D6}"/>
              </a:ext>
            </a:extLst>
          </p:cNvPr>
          <p:cNvSpPr txBox="1">
            <a:spLocks/>
          </p:cNvSpPr>
          <p:nvPr/>
        </p:nvSpPr>
        <p:spPr>
          <a:xfrm>
            <a:off x="539750" y="3891505"/>
            <a:ext cx="11110912" cy="468000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GB" sz="1400"/>
              <a:t>There is a substantial humanistic burden associated with schizophrenia, affecting several connected areas of life for those living with the illness, their caregivers and family members, and others in their daily life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8F4A4F4E-1F6C-C77C-2E4F-0B458412755C}"/>
              </a:ext>
            </a:extLst>
          </p:cNvPr>
          <p:cNvSpPr txBox="1">
            <a:spLocks/>
          </p:cNvSpPr>
          <p:nvPr/>
        </p:nvSpPr>
        <p:spPr>
          <a:xfrm>
            <a:off x="539750" y="4445466"/>
            <a:ext cx="11110912" cy="468000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GB" sz="1400"/>
              <a:t>The economic burden of schizophrenia is primarily driven by indirect costs, such as unemployment and caregiving, reflecting functional impairment and lost productivity of individuals affected by the illness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1AE9AA7-05AF-AE6B-256C-B2E948240C91}"/>
              </a:ext>
            </a:extLst>
          </p:cNvPr>
          <p:cNvSpPr txBox="1">
            <a:spLocks/>
          </p:cNvSpPr>
          <p:nvPr/>
        </p:nvSpPr>
        <p:spPr>
          <a:xfrm>
            <a:off x="539749" y="3409544"/>
            <a:ext cx="11110912" cy="396000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GB" sz="1400"/>
              <a:t>There are notable regional, sex, age, and sociodemographic differences in prevalence, incidence, disability, and mortality rates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104CAE0C-F895-1B4B-2D98-22BDBBF5DC68}"/>
              </a:ext>
            </a:extLst>
          </p:cNvPr>
          <p:cNvSpPr txBox="1">
            <a:spLocks/>
          </p:cNvSpPr>
          <p:nvPr/>
        </p:nvSpPr>
        <p:spPr>
          <a:xfrm>
            <a:off x="539750" y="4999427"/>
            <a:ext cx="11110912" cy="468000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GB" sz="1400"/>
              <a:t>Negative and cognitive symptoms, along with mental and physical comorbidities, increase healthcare use and costs, as well as increasing the overall burden of the illness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0F14CA4A-0A50-D764-DD46-C51415570A2B}"/>
              </a:ext>
            </a:extLst>
          </p:cNvPr>
          <p:cNvSpPr txBox="1">
            <a:spLocks/>
          </p:cNvSpPr>
          <p:nvPr/>
        </p:nvSpPr>
        <p:spPr>
          <a:xfrm>
            <a:off x="539750" y="5553388"/>
            <a:ext cx="11110912" cy="468000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GB" sz="1400"/>
              <a:t>Evidence‑based pharmacological and psychosocial interventions can improve functioning, lower mortality risk, and reduce the overall burden of schizophrenia</a:t>
            </a:r>
          </a:p>
        </p:txBody>
      </p:sp>
    </p:spTree>
    <p:extLst>
      <p:ext uri="{BB962C8B-B14F-4D97-AF65-F5344CB8AC3E}">
        <p14:creationId xmlns:p14="http://schemas.microsoft.com/office/powerpoint/2010/main" val="38670769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Props1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226</Words>
  <Application>Microsoft Office PowerPoint</Application>
  <PresentationFormat>Widescreen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Summary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43</cp:revision>
  <dcterms:created xsi:type="dcterms:W3CDTF">2026-02-02T13:01:55Z</dcterms:created>
  <dcterms:modified xsi:type="dcterms:W3CDTF">2026-06-17T12:43:27Z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