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7" r:id="rId5"/>
  </p:sldIdLst>
  <p:sldSz cx="12192000" cy="6858000"/>
  <p:notesSz cx="6797675" cy="9929813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orient="horz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7200DB5C-181B-713E-D95A-FCC30802ADB3}" name="Lucy Helas" initials="" userId="S::lucy.helas@primeglobalpeople.com::ddfafa0a-b6b5-4bdd-b86f-ac994cb89b8b" providerId="AD"/>
  <p188:author id="{C07A505D-5E7E-6BEB-4195-801D42364FA7}" name="Ceren Akdeniz Vogt" initials="CA" userId="S::cak@lundbeckfonden.com::6291f9b8-8487-4396-8769-615d243e0f4b" providerId="AD"/>
  <p188:author id="{ADE37966-333E-8291-1ACB-8B19D2CDD2BF}" name="Jess Fawcett" initials="JF" userId="Jess Fawcett" providerId="None"/>
  <p188:author id="{F5456967-F741-A654-320C-431971991AEE}" name="Emma Bone" initials="EB" userId="Emma Bone" providerId="None"/>
  <p188:author id="{F748F99F-CA20-F231-7E95-A58759BCCA69}" name="Marco Solmi" initials="MS" userId="16471aee42b87e67" providerId="Windows Live"/>
  <p188:author id="{94C370A1-4AED-0C13-4D86-49DFA89BCE0B}" name="Prime" initials="P" userId="Prime" providerId="None"/>
  <p188:author id="{8EBDF5A9-C4BC-A8A8-CDF6-CD616BF5A6CC}" name="Lucy Helas" initials="LH" userId="Lucy Helas" providerId="None"/>
  <p188:author id="{3EAC8EB7-4CC7-A5D1-7863-C77B3332D2E6}" name="Prime – Senior Medical Writer" initials="SMW" userId="Prime – Senior Medical Writer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08570DE8-E322-79A5-B3DE-BB47867C02E7}" name="Louise Martin" initials="LM" userId="S::louise.martin@primeglobalpeople.com::4fcac71d-3899-4a5b-ba16-0351c4500b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3F1A01"/>
    <a:srgbClr val="99B3A8"/>
    <a:srgbClr val="1A1A17"/>
    <a:srgbClr val="4472C4"/>
    <a:srgbClr val="B4C7E7"/>
    <a:srgbClr val="0D76BF"/>
    <a:srgbClr val="B7CCEA"/>
    <a:srgbClr val="7CA3D6"/>
    <a:srgbClr val="C1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03" autoAdjust="0"/>
  </p:normalViewPr>
  <p:slideViewPr>
    <p:cSldViewPr snapToGrid="0">
      <p:cViewPr varScale="1">
        <p:scale>
          <a:sx n="83" d="100"/>
          <a:sy n="83" d="100"/>
        </p:scale>
        <p:origin x="1032" y="78"/>
      </p:cViewPr>
      <p:guideLst>
        <p:guide orient="horz" pos="3158"/>
        <p:guide pos="3830"/>
        <p:guide orient="horz" pos="42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502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1FB1B-1A49-C65E-1288-9AEE28C9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3741E-D4B8-5184-2D1D-06A99587B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EC4760-8FDF-3871-00E2-95C56A530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describe the burden of schizophrenia regionally, the GBD study has grouped 204 countries into 21 GBD regions according to socioeconomic similarity and geographical proximity.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000" b="0" i="0" u="none" strike="noStrike" kern="1200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Regions with the highest ASIRs include Australasia (20.2 per 100,000) and East Asia (18.3 per 100,000).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Regions with the lowest ASIRs include Eastern Europe (11.7 per 100,000), followed by the Caribbean (12.4 per 100,000) and Central Asia (12.43 per 100,000).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Regions with the highest ASPRs include Australasia (387.1 per 100,000), followed by North America (347.7 per 100,000) and East Asia (311.4 per 100,000).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000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Regions with the lowest ASPRs include Eastern Europe (205.8 per 100,000), followed by the Central Sub-Saharan Africa (212.7 per 100,000) and Central Asia (215.6 per 100,000).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defRPr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observed differences across regions are hypothesized to be a result of differences in data quality. The high ASPRs reported in high-income countries likely reflect better mental health data systems, where health systems routinely collect and store epidemiologic data on mental health, while low-income countries might still be developing sustainable systematic data collection infrastructure, rather than reflecting a true higher schizophrenia risk in high-income countries.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0" i="0" u="none" strike="noStrike" kern="1200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u="none" strike="noStrike" kern="1200" baseline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ASIR=age-standardized incidence rate; ASPR=age-standardized prevalence rate; </a:t>
            </a:r>
            <a:r>
              <a:rPr lang="en-GB" sz="10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GBD=G</a:t>
            </a:r>
            <a:r>
              <a:rPr lang="en-US" sz="10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lobal Burden of Diseases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0" i="0" u="none" strike="noStrike" kern="1200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0" i="0" u="none" strike="noStrike" kern="1200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u="none" strike="noStrike" kern="1200" baseline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Zhan Z, Wang J, Shen T, et al. Results of the global burden of disease study for schizophrenia: trends from 1990 to 2021 and projections to 2050. Front Psychiatry 2025; 16: 1629032.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 X, Wei N, Song J, et al. The global burden of schizophrenia and the impact of urbanization during 1990-2019: an analysis of the global burden of disease study 2019. Environ Res 2023; 232:116305.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Solmi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Seitidis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G, Mavridis D, et al. Incidence, prevalence, and global burden of schizophrenia - data, with critical appraisal, from the Global Burden of Disease (GBD) 2019. Mol Psychiatry 2023; 28: 5319–5327.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33ECB-F69F-7168-0688-ED4E40633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75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pos="3976" userDrawn="1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F856-A9CD-75CB-964A-A4D077754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9857F2-9CD6-CBF4-2EE5-E25DA5F75FEC}"/>
              </a:ext>
            </a:extLst>
          </p:cNvPr>
          <p:cNvSpPr/>
          <p:nvPr/>
        </p:nvSpPr>
        <p:spPr>
          <a:xfrm>
            <a:off x="539749" y="1428644"/>
            <a:ext cx="11110914" cy="3569556"/>
          </a:xfrm>
          <a:prstGeom prst="roundRect">
            <a:avLst>
              <a:gd name="adj" fmla="val 6101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>
              <a:solidFill>
                <a:srgbClr val="3F1A0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2AB7ED5-4129-41B5-82A6-82C6035169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noProof="0"/>
              <a:t>Schizophrenia – Epidemiology and burden</a:t>
            </a:r>
          </a:p>
          <a:p>
            <a:endParaRPr lang="en-GB" noProof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CD97A463-1F32-A5EB-BBD3-56F99FD1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11110914" cy="332399"/>
          </a:xfrm>
        </p:spPr>
        <p:txBody>
          <a:bodyPr anchor="b">
            <a:normAutofit/>
          </a:bodyPr>
          <a:lstStyle/>
          <a:p>
            <a:r>
              <a:rPr lang="en-GB" noProof="0"/>
              <a:t>Prevalence and incidence of schizophrenia by region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37A8ED9D-1D6F-F611-CACF-DAF615457D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/>
              <a:t>ASIR=age-standardized incidence rate; ASPR=age-standardized prevalence rate</a:t>
            </a:r>
          </a:p>
          <a:p>
            <a:r>
              <a:rPr lang="en-GB" noProof="0"/>
              <a:t>Zhan et al. Front Psychiatry 2025;16:1629032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A8ACA7-5F74-D264-0FF7-049BF2DAC2CE}"/>
              </a:ext>
            </a:extLst>
          </p:cNvPr>
          <p:cNvGrpSpPr/>
          <p:nvPr/>
        </p:nvGrpSpPr>
        <p:grpSpPr>
          <a:xfrm>
            <a:off x="761994" y="1504796"/>
            <a:ext cx="5387385" cy="3162687"/>
            <a:chOff x="6503756" y="2013917"/>
            <a:chExt cx="5387385" cy="31626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906E56-969E-7DFF-5703-F9ED265F7F2D}"/>
                </a:ext>
              </a:extLst>
            </p:cNvPr>
            <p:cNvSpPr txBox="1"/>
            <p:nvPr/>
          </p:nvSpPr>
          <p:spPr>
            <a:xfrm>
              <a:off x="6503756" y="2013917"/>
              <a:ext cx="51109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noProof="0">
                  <a:solidFill>
                    <a:schemeClr val="accent2">
                      <a:lumMod val="50000"/>
                    </a:schemeClr>
                  </a:solidFill>
                </a:rPr>
                <a:t>ASPR for schizophrenia per 100,000 persons, </a:t>
              </a:r>
              <a:br>
                <a:rPr lang="en-GB" sz="1400" b="1" noProof="0">
                  <a:solidFill>
                    <a:schemeClr val="accent2">
                      <a:lumMod val="50000"/>
                    </a:schemeClr>
                  </a:solidFill>
                </a:rPr>
              </a:br>
              <a:r>
                <a:rPr lang="en-GB" sz="1400" b="1" noProof="0">
                  <a:solidFill>
                    <a:schemeClr val="accent2">
                      <a:lumMod val="50000"/>
                    </a:schemeClr>
                  </a:solidFill>
                </a:rPr>
                <a:t>by region between 1990 and 2021</a:t>
              </a:r>
              <a:endParaRPr lang="en-GB" sz="1400" b="1" baseline="30000" noProof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4A5764F-448B-F954-6686-64C6DD4EA5E7}"/>
                </a:ext>
              </a:extLst>
            </p:cNvPr>
            <p:cNvGrpSpPr/>
            <p:nvPr/>
          </p:nvGrpSpPr>
          <p:grpSpPr>
            <a:xfrm>
              <a:off x="6684681" y="2531132"/>
              <a:ext cx="5206460" cy="2645472"/>
              <a:chOff x="6545468" y="2625735"/>
              <a:chExt cx="5344855" cy="2715794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BCDCD95-1256-3DCE-CE0C-767762898D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4704"/>
              <a:stretch>
                <a:fillRect/>
              </a:stretch>
            </p:blipFill>
            <p:spPr>
              <a:xfrm>
                <a:off x="6545468" y="2625735"/>
                <a:ext cx="5344855" cy="2709630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493679-700F-3CEF-8285-4D89770B701A}"/>
                  </a:ext>
                </a:extLst>
              </p:cNvPr>
              <p:cNvSpPr/>
              <p:nvPr/>
            </p:nvSpPr>
            <p:spPr>
              <a:xfrm>
                <a:off x="8486122" y="4924995"/>
                <a:ext cx="1717035" cy="4165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</p:grp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18A33F-E1EB-0E03-CC59-23E7AFEF0093}"/>
              </a:ext>
            </a:extLst>
          </p:cNvPr>
          <p:cNvCxnSpPr>
            <a:cxnSpLocks/>
          </p:cNvCxnSpPr>
          <p:nvPr/>
        </p:nvCxnSpPr>
        <p:spPr>
          <a:xfrm>
            <a:off x="6095206" y="1440836"/>
            <a:ext cx="0" cy="3467359"/>
          </a:xfrm>
          <a:prstGeom prst="line">
            <a:avLst/>
          </a:prstGeom>
          <a:ln w="1905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16B6504-1038-8897-E2C7-0B738F46FE5B}"/>
              </a:ext>
            </a:extLst>
          </p:cNvPr>
          <p:cNvSpPr/>
          <p:nvPr/>
        </p:nvSpPr>
        <p:spPr>
          <a:xfrm>
            <a:off x="539749" y="5459382"/>
            <a:ext cx="11110914" cy="3745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noProof="0">
                <a:solidFill>
                  <a:srgbClr val="3F1A01"/>
                </a:solidFill>
              </a:rPr>
              <a:t>Schizophrenia is associated with different prevalence and incidence rates across regions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CAF909D-2E75-273F-1769-131659790C27}"/>
              </a:ext>
            </a:extLst>
          </p:cNvPr>
          <p:cNvSpPr txBox="1"/>
          <p:nvPr/>
        </p:nvSpPr>
        <p:spPr>
          <a:xfrm>
            <a:off x="614353" y="4998200"/>
            <a:ext cx="1061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‘Results of the global burden of disease study for schizophrenia: trends from 1990 to 2021 and projections to 2050’ by 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Zhan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used under CC-BY-4.0. This work is licensed under Creative Commons license CC-</a:t>
            </a:r>
            <a:r>
              <a:rPr lang="en-GB" sz="900" noProof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GB" sz="900" kern="1200" noProof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noProof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B5A6D0F-9222-90D9-DFDF-525C7A1DE58F}"/>
              </a:ext>
            </a:extLst>
          </p:cNvPr>
          <p:cNvGrpSpPr/>
          <p:nvPr/>
        </p:nvGrpSpPr>
        <p:grpSpPr>
          <a:xfrm>
            <a:off x="6154160" y="1490468"/>
            <a:ext cx="5487865" cy="3353845"/>
            <a:chOff x="6154160" y="1490468"/>
            <a:chExt cx="5487865" cy="335384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E620BD3-32D8-89B4-0D95-F172765D89ED}"/>
                </a:ext>
              </a:extLst>
            </p:cNvPr>
            <p:cNvGrpSpPr/>
            <p:nvPr/>
          </p:nvGrpSpPr>
          <p:grpSpPr>
            <a:xfrm>
              <a:off x="6355471" y="1490468"/>
              <a:ext cx="5286554" cy="3353845"/>
              <a:chOff x="702021" y="1810567"/>
              <a:chExt cx="5513281" cy="324939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8C49947-B17E-4B5C-AA82-927A9132A03C}"/>
                  </a:ext>
                </a:extLst>
              </p:cNvPr>
              <p:cNvSpPr txBox="1"/>
              <p:nvPr/>
            </p:nvSpPr>
            <p:spPr>
              <a:xfrm>
                <a:off x="702021" y="1810567"/>
                <a:ext cx="5110967" cy="506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noProof="0">
                    <a:solidFill>
                      <a:schemeClr val="accent2">
                        <a:lumMod val="50000"/>
                      </a:schemeClr>
                    </a:solidFill>
                  </a:rPr>
                  <a:t>ASIR for schizophrenia per 100,000 persons,</a:t>
                </a:r>
                <a:br>
                  <a:rPr lang="en-GB" sz="1400" b="1" noProof="0">
                    <a:solidFill>
                      <a:schemeClr val="accent2">
                        <a:lumMod val="50000"/>
                      </a:schemeClr>
                    </a:solidFill>
                  </a:rPr>
                </a:br>
                <a:r>
                  <a:rPr lang="en-GB" sz="1400" b="1" noProof="0">
                    <a:solidFill>
                      <a:schemeClr val="accent2">
                        <a:lumMod val="50000"/>
                      </a:schemeClr>
                    </a:solidFill>
                  </a:rPr>
                  <a:t> by region </a:t>
                </a:r>
                <a:r>
                  <a:rPr lang="en-GB" sz="1400" b="1">
                    <a:solidFill>
                      <a:schemeClr val="accent2">
                        <a:lumMod val="50000"/>
                      </a:schemeClr>
                    </a:solidFill>
                  </a:rPr>
                  <a:t>between 1990 and 2021</a:t>
                </a:r>
                <a:endParaRPr lang="en-GB" sz="1400" b="1" baseline="30000" noProof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F6F5D80-634E-230E-71B6-B799A7D6EF68}"/>
                  </a:ext>
                </a:extLst>
              </p:cNvPr>
              <p:cNvGrpSpPr/>
              <p:nvPr/>
            </p:nvGrpSpPr>
            <p:grpSpPr>
              <a:xfrm>
                <a:off x="702021" y="2405564"/>
                <a:ext cx="5513281" cy="2654402"/>
                <a:chOff x="590700" y="2496828"/>
                <a:chExt cx="5513281" cy="2654402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78A3DA0-D256-3722-B899-555850C677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3164" r="3233" b="4213"/>
                <a:stretch>
                  <a:fillRect/>
                </a:stretch>
              </p:blipFill>
              <p:spPr>
                <a:xfrm>
                  <a:off x="590700" y="2496828"/>
                  <a:ext cx="5513281" cy="2654402"/>
                </a:xfrm>
                <a:prstGeom prst="rect">
                  <a:avLst/>
                </a:prstGeom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6414181-9255-7DCD-2ABF-BD81E72EEE8F}"/>
                    </a:ext>
                  </a:extLst>
                </p:cNvPr>
                <p:cNvSpPr/>
                <p:nvPr/>
              </p:nvSpPr>
              <p:spPr>
                <a:xfrm>
                  <a:off x="2746769" y="4800564"/>
                  <a:ext cx="1111169" cy="3506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/>
                </a:p>
              </p:txBody>
            </p:sp>
          </p:grp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975B733-4399-0729-D635-9C4947BDB1E0}"/>
                </a:ext>
              </a:extLst>
            </p:cNvPr>
            <p:cNvSpPr/>
            <p:nvPr/>
          </p:nvSpPr>
          <p:spPr>
            <a:xfrm>
              <a:off x="6154160" y="3661057"/>
              <a:ext cx="1326023" cy="1173695"/>
            </a:xfrm>
            <a:prstGeom prst="rect">
              <a:avLst/>
            </a:prstGeom>
            <a:solidFill>
              <a:schemeClr val="bg1"/>
            </a:solidFill>
            <a:ln w="19050">
              <a:noFill/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63B092F-31BB-C0CB-B8C5-E0CB3A77C52C}"/>
              </a:ext>
            </a:extLst>
          </p:cNvPr>
          <p:cNvGrpSpPr/>
          <p:nvPr/>
        </p:nvGrpSpPr>
        <p:grpSpPr>
          <a:xfrm>
            <a:off x="6139229" y="3118994"/>
            <a:ext cx="1464501" cy="1723792"/>
            <a:chOff x="6139229" y="3118994"/>
            <a:chExt cx="1464501" cy="172379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DDE1868-3A1F-0F85-68B1-CD11014344A3}"/>
                </a:ext>
              </a:extLst>
            </p:cNvPr>
            <p:cNvGrpSpPr/>
            <p:nvPr/>
          </p:nvGrpSpPr>
          <p:grpSpPr>
            <a:xfrm>
              <a:off x="6287918" y="3621334"/>
              <a:ext cx="855418" cy="157599"/>
              <a:chOff x="8334482" y="4278074"/>
              <a:chExt cx="1056555" cy="19465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297DCBD-2D3B-A13C-327C-87C2241C6629}"/>
                  </a:ext>
                </a:extLst>
              </p:cNvPr>
              <p:cNvSpPr/>
              <p:nvPr/>
            </p:nvSpPr>
            <p:spPr>
              <a:xfrm>
                <a:off x="8334482" y="4287719"/>
                <a:ext cx="176784" cy="182464"/>
              </a:xfrm>
              <a:prstGeom prst="rect">
                <a:avLst/>
              </a:prstGeom>
              <a:solidFill>
                <a:srgbClr val="7FC97F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4F16E25-5D68-2BD8-F5BD-A6E20550E55C}"/>
                  </a:ext>
                </a:extLst>
              </p:cNvPr>
              <p:cNvSpPr/>
              <p:nvPr/>
            </p:nvSpPr>
            <p:spPr>
              <a:xfrm>
                <a:off x="8549035" y="4278074"/>
                <a:ext cx="842002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&lt;13.22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451088-25CA-07A5-D2D6-F75D780436A9}"/>
                </a:ext>
              </a:extLst>
            </p:cNvPr>
            <p:cNvGrpSpPr/>
            <p:nvPr/>
          </p:nvGrpSpPr>
          <p:grpSpPr>
            <a:xfrm>
              <a:off x="6287917" y="3834105"/>
              <a:ext cx="1304151" cy="157599"/>
              <a:chOff x="8334482" y="4511414"/>
              <a:chExt cx="1610801" cy="194656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AD10D1-623D-7FA8-95BA-137C17390FD1}"/>
                  </a:ext>
                </a:extLst>
              </p:cNvPr>
              <p:cNvSpPr/>
              <p:nvPr/>
            </p:nvSpPr>
            <p:spPr>
              <a:xfrm>
                <a:off x="8334482" y="4521059"/>
                <a:ext cx="176784" cy="182464"/>
              </a:xfrm>
              <a:prstGeom prst="rect">
                <a:avLst/>
              </a:prstGeom>
              <a:solidFill>
                <a:srgbClr val="FDC086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81B9AF3-1EDB-3B2E-2D03-C69C7EAAEE11}"/>
                  </a:ext>
                </a:extLst>
              </p:cNvPr>
              <p:cNvSpPr/>
              <p:nvPr/>
            </p:nvSpPr>
            <p:spPr>
              <a:xfrm>
                <a:off x="8549033" y="4511414"/>
                <a:ext cx="1396250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13.22 to &lt;13.75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E56A28C-8B34-324B-8DDF-AEE778FBB2B4}"/>
                </a:ext>
              </a:extLst>
            </p:cNvPr>
            <p:cNvGrpSpPr/>
            <p:nvPr/>
          </p:nvGrpSpPr>
          <p:grpSpPr>
            <a:xfrm>
              <a:off x="6287917" y="4472418"/>
              <a:ext cx="1304151" cy="157599"/>
              <a:chOff x="8334482" y="5228808"/>
              <a:chExt cx="1610801" cy="19465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F3E4030-C57D-534D-A239-E4CEB399C703}"/>
                  </a:ext>
                </a:extLst>
              </p:cNvPr>
              <p:cNvSpPr/>
              <p:nvPr/>
            </p:nvSpPr>
            <p:spPr>
              <a:xfrm>
                <a:off x="8334482" y="5238454"/>
                <a:ext cx="176785" cy="182464"/>
              </a:xfrm>
              <a:prstGeom prst="rect">
                <a:avLst/>
              </a:prstGeom>
              <a:solidFill>
                <a:srgbClr val="F0027F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66DDB04-7477-D3EB-6185-939DB1CD2347}"/>
                  </a:ext>
                </a:extLst>
              </p:cNvPr>
              <p:cNvSpPr/>
              <p:nvPr/>
            </p:nvSpPr>
            <p:spPr>
              <a:xfrm>
                <a:off x="8549033" y="5228808"/>
                <a:ext cx="1396250" cy="194656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15.30 to &lt;17.05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3D2E307-509A-D8A3-8D14-644C08E59FAC}"/>
                </a:ext>
              </a:extLst>
            </p:cNvPr>
            <p:cNvGrpSpPr/>
            <p:nvPr/>
          </p:nvGrpSpPr>
          <p:grpSpPr>
            <a:xfrm>
              <a:off x="6287917" y="4685187"/>
              <a:ext cx="1304151" cy="157599"/>
              <a:chOff x="8334482" y="5228808"/>
              <a:chExt cx="1610801" cy="194656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FC2F42B-851C-AA8D-9F18-02FC9F3B2E0E}"/>
                  </a:ext>
                </a:extLst>
              </p:cNvPr>
              <p:cNvSpPr/>
              <p:nvPr/>
            </p:nvSpPr>
            <p:spPr>
              <a:xfrm>
                <a:off x="8334482" y="5238455"/>
                <a:ext cx="176785" cy="182464"/>
              </a:xfrm>
              <a:prstGeom prst="rect">
                <a:avLst/>
              </a:prstGeom>
              <a:solidFill>
                <a:srgbClr val="BF5B17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E7E68A6-F226-55C0-F764-F9C7BF560C07}"/>
                  </a:ext>
                </a:extLst>
              </p:cNvPr>
              <p:cNvSpPr/>
              <p:nvPr/>
            </p:nvSpPr>
            <p:spPr>
              <a:xfrm>
                <a:off x="8549033" y="5228808"/>
                <a:ext cx="1396250" cy="194656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≥17.05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59DC8F7-056B-E6C1-2678-015468B609C7}"/>
                </a:ext>
              </a:extLst>
            </p:cNvPr>
            <p:cNvGrpSpPr/>
            <p:nvPr/>
          </p:nvGrpSpPr>
          <p:grpSpPr>
            <a:xfrm>
              <a:off x="6277512" y="3408563"/>
              <a:ext cx="1315817" cy="157599"/>
              <a:chOff x="6277512" y="3357773"/>
              <a:chExt cx="1315817" cy="157599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BD51B60-4462-5E98-DABD-63B0E3691197}"/>
                  </a:ext>
                </a:extLst>
              </p:cNvPr>
              <p:cNvSpPr/>
              <p:nvPr/>
            </p:nvSpPr>
            <p:spPr>
              <a:xfrm>
                <a:off x="6277512" y="3365583"/>
                <a:ext cx="143129" cy="147728"/>
              </a:xfrm>
              <a:prstGeom prst="rect">
                <a:avLst/>
              </a:prstGeom>
              <a:solidFill>
                <a:srgbClr val="BEAED4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97F3576-E99B-9235-E9DF-F109BB32180B}"/>
                  </a:ext>
                </a:extLst>
              </p:cNvPr>
              <p:cNvSpPr/>
              <p:nvPr/>
            </p:nvSpPr>
            <p:spPr>
              <a:xfrm>
                <a:off x="6451218" y="3357773"/>
                <a:ext cx="1142111" cy="157599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12.44 to &lt;13.22</a:t>
                </a: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F217969-9AF1-BE1E-C244-0D9BD3BB90F7}"/>
                </a:ext>
              </a:extLst>
            </p:cNvPr>
            <p:cNvSpPr/>
            <p:nvPr/>
          </p:nvSpPr>
          <p:spPr>
            <a:xfrm>
              <a:off x="6139229" y="3118994"/>
              <a:ext cx="1039443" cy="21534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FFFF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000" b="1" noProof="0">
                  <a:solidFill>
                    <a:schemeClr val="tx2"/>
                  </a:solidFill>
                </a:rPr>
                <a:t>ASIR </a:t>
              </a:r>
              <a:br>
                <a:rPr lang="en-GB" sz="1000" b="1" noProof="0">
                  <a:solidFill>
                    <a:schemeClr val="tx2"/>
                  </a:solidFill>
                </a:rPr>
              </a:br>
              <a:r>
                <a:rPr lang="en-GB" sz="1000" b="1" noProof="0">
                  <a:solidFill>
                    <a:schemeClr val="tx2"/>
                  </a:solidFill>
                </a:rPr>
                <a:t>(per 100,000)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322F7B6-8831-21E0-DB29-C14EF2EFF7B5}"/>
                </a:ext>
              </a:extLst>
            </p:cNvPr>
            <p:cNvGrpSpPr/>
            <p:nvPr/>
          </p:nvGrpSpPr>
          <p:grpSpPr>
            <a:xfrm>
              <a:off x="6287916" y="4046876"/>
              <a:ext cx="1304152" cy="157599"/>
              <a:chOff x="6915364" y="4495456"/>
              <a:chExt cx="1610803" cy="194656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EB28D40-CF19-5045-9425-38B0E9A5E00C}"/>
                  </a:ext>
                </a:extLst>
              </p:cNvPr>
              <p:cNvSpPr/>
              <p:nvPr/>
            </p:nvSpPr>
            <p:spPr>
              <a:xfrm>
                <a:off x="6915364" y="4505102"/>
                <a:ext cx="176783" cy="182464"/>
              </a:xfrm>
              <a:prstGeom prst="rect">
                <a:avLst/>
              </a:prstGeom>
              <a:solidFill>
                <a:srgbClr val="FFFF99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977A33B-C083-3413-FF6E-875D6B1F9C97}"/>
                  </a:ext>
                </a:extLst>
              </p:cNvPr>
              <p:cNvSpPr/>
              <p:nvPr/>
            </p:nvSpPr>
            <p:spPr>
              <a:xfrm>
                <a:off x="7129917" y="4495456"/>
                <a:ext cx="1396250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13.76 to &lt;14.41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6A757FD-2D8B-0230-14B4-B9742DA0C6D8}"/>
                </a:ext>
              </a:extLst>
            </p:cNvPr>
            <p:cNvGrpSpPr/>
            <p:nvPr/>
          </p:nvGrpSpPr>
          <p:grpSpPr>
            <a:xfrm>
              <a:off x="6287919" y="4259647"/>
              <a:ext cx="1315811" cy="157599"/>
              <a:chOff x="6915371" y="4511501"/>
              <a:chExt cx="1625203" cy="194656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BED9D8B-5E33-B49D-1709-DE56B5DC8F5D}"/>
                  </a:ext>
                </a:extLst>
              </p:cNvPr>
              <p:cNvSpPr/>
              <p:nvPr/>
            </p:nvSpPr>
            <p:spPr>
              <a:xfrm>
                <a:off x="6915371" y="4521145"/>
                <a:ext cx="176783" cy="182464"/>
              </a:xfrm>
              <a:prstGeom prst="rect">
                <a:avLst/>
              </a:prstGeom>
              <a:solidFill>
                <a:srgbClr val="386CB0"/>
              </a:solidFill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970E982-78AF-2E11-3044-FEF9E292037B}"/>
                  </a:ext>
                </a:extLst>
              </p:cNvPr>
              <p:cNvSpPr/>
              <p:nvPr/>
            </p:nvSpPr>
            <p:spPr>
              <a:xfrm>
                <a:off x="7129917" y="4511501"/>
                <a:ext cx="1410657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1000" noProof="0">
                    <a:solidFill>
                      <a:sysClr val="windowText" lastClr="000000"/>
                    </a:solidFill>
                  </a:rPr>
                  <a:t>14.41 to &lt;15.30</a:t>
                </a:r>
              </a:p>
            </p:txBody>
          </p:sp>
        </p:grp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F3582B1-6005-D39E-1ED7-958D83D99018}"/>
              </a:ext>
            </a:extLst>
          </p:cNvPr>
          <p:cNvSpPr/>
          <p:nvPr/>
        </p:nvSpPr>
        <p:spPr>
          <a:xfrm>
            <a:off x="751805" y="3719948"/>
            <a:ext cx="1415133" cy="1033546"/>
          </a:xfrm>
          <a:prstGeom prst="rect">
            <a:avLst/>
          </a:prstGeom>
          <a:solidFill>
            <a:schemeClr val="bg1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CAE73D1-4147-65C8-AE37-04ADDACA238E}"/>
              </a:ext>
            </a:extLst>
          </p:cNvPr>
          <p:cNvSpPr/>
          <p:nvPr/>
        </p:nvSpPr>
        <p:spPr>
          <a:xfrm>
            <a:off x="694459" y="3481902"/>
            <a:ext cx="143129" cy="147728"/>
          </a:xfrm>
          <a:prstGeom prst="rect">
            <a:avLst/>
          </a:prstGeom>
          <a:solidFill>
            <a:srgbClr val="7FC97F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D460EE6-C773-8F32-858A-912F93D1A782}"/>
              </a:ext>
            </a:extLst>
          </p:cNvPr>
          <p:cNvSpPr/>
          <p:nvPr/>
        </p:nvSpPr>
        <p:spPr>
          <a:xfrm>
            <a:off x="868167" y="3474093"/>
            <a:ext cx="807361" cy="157599"/>
          </a:xfrm>
          <a:prstGeom prst="rect">
            <a:avLst/>
          </a:prstGeom>
          <a:noFill/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&lt;223.16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40148E8-EFFD-1F7B-80CB-F7ADE89B9268}"/>
              </a:ext>
            </a:extLst>
          </p:cNvPr>
          <p:cNvSpPr/>
          <p:nvPr/>
        </p:nvSpPr>
        <p:spPr>
          <a:xfrm>
            <a:off x="694459" y="3676860"/>
            <a:ext cx="143129" cy="147728"/>
          </a:xfrm>
          <a:prstGeom prst="rect">
            <a:avLst/>
          </a:prstGeom>
          <a:solidFill>
            <a:srgbClr val="FDC086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7F30CE9-2FD5-EF77-0A76-E4EAC50DD658}"/>
              </a:ext>
            </a:extLst>
          </p:cNvPr>
          <p:cNvSpPr/>
          <p:nvPr/>
        </p:nvSpPr>
        <p:spPr>
          <a:xfrm>
            <a:off x="868166" y="3669051"/>
            <a:ext cx="1411567" cy="157599"/>
          </a:xfrm>
          <a:prstGeom prst="rect">
            <a:avLst/>
          </a:prstGeom>
          <a:noFill/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223.16 to &lt;242.72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258D1A5-5A2F-7D46-6240-433325C32E04}"/>
              </a:ext>
            </a:extLst>
          </p:cNvPr>
          <p:cNvSpPr/>
          <p:nvPr/>
        </p:nvSpPr>
        <p:spPr>
          <a:xfrm>
            <a:off x="694459" y="4261735"/>
            <a:ext cx="143130" cy="147728"/>
          </a:xfrm>
          <a:prstGeom prst="rect">
            <a:avLst/>
          </a:prstGeom>
          <a:solidFill>
            <a:srgbClr val="F0027F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48AD9EB-3C4D-7F1C-BCD7-A193C0F87422}"/>
              </a:ext>
            </a:extLst>
          </p:cNvPr>
          <p:cNvSpPr/>
          <p:nvPr/>
        </p:nvSpPr>
        <p:spPr>
          <a:xfrm>
            <a:off x="868166" y="4253925"/>
            <a:ext cx="1570772" cy="157599"/>
          </a:xfrm>
          <a:prstGeom prst="rect">
            <a:avLst/>
          </a:prstGeom>
          <a:noFill/>
          <a:ln w="19050"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261.45 to &lt;288.17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0FA5331-5CEB-9569-E973-944C4AC5E193}"/>
              </a:ext>
            </a:extLst>
          </p:cNvPr>
          <p:cNvSpPr/>
          <p:nvPr/>
        </p:nvSpPr>
        <p:spPr>
          <a:xfrm>
            <a:off x="694457" y="4456693"/>
            <a:ext cx="143130" cy="147728"/>
          </a:xfrm>
          <a:prstGeom prst="rect">
            <a:avLst/>
          </a:prstGeom>
          <a:solidFill>
            <a:srgbClr val="BF5B17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3EEE5CF-B08C-2AA6-A494-565976B2DF8E}"/>
              </a:ext>
            </a:extLst>
          </p:cNvPr>
          <p:cNvSpPr/>
          <p:nvPr/>
        </p:nvSpPr>
        <p:spPr>
          <a:xfrm>
            <a:off x="868164" y="4448883"/>
            <a:ext cx="1464636" cy="131746"/>
          </a:xfrm>
          <a:prstGeom prst="rect">
            <a:avLst/>
          </a:prstGeom>
          <a:noFill/>
          <a:ln w="19050"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288.17 to &lt;296.22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C7B7612-4EE9-B38D-BD73-DB95FF029CA6}"/>
              </a:ext>
            </a:extLst>
          </p:cNvPr>
          <p:cNvSpPr/>
          <p:nvPr/>
        </p:nvSpPr>
        <p:spPr>
          <a:xfrm>
            <a:off x="694457" y="4649589"/>
            <a:ext cx="143130" cy="147728"/>
          </a:xfrm>
          <a:prstGeom prst="rect">
            <a:avLst/>
          </a:prstGeom>
          <a:solidFill>
            <a:srgbClr val="666666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98A2EE8-93B2-0A01-CF76-7BBCCC51FF9D}"/>
              </a:ext>
            </a:extLst>
          </p:cNvPr>
          <p:cNvSpPr/>
          <p:nvPr/>
        </p:nvSpPr>
        <p:spPr>
          <a:xfrm>
            <a:off x="868164" y="4641779"/>
            <a:ext cx="1338807" cy="157599"/>
          </a:xfrm>
          <a:prstGeom prst="rect">
            <a:avLst/>
          </a:prstGeom>
          <a:noFill/>
          <a:ln w="19050"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≥296.22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A6EE27A-AC59-5D16-614C-DEE3922C38B5}"/>
              </a:ext>
            </a:extLst>
          </p:cNvPr>
          <p:cNvSpPr/>
          <p:nvPr/>
        </p:nvSpPr>
        <p:spPr>
          <a:xfrm>
            <a:off x="684055" y="3286945"/>
            <a:ext cx="143129" cy="147728"/>
          </a:xfrm>
          <a:prstGeom prst="rect">
            <a:avLst/>
          </a:prstGeom>
          <a:solidFill>
            <a:srgbClr val="BEAED4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2B574E4-1919-58F9-3316-C55DF9F11096}"/>
              </a:ext>
            </a:extLst>
          </p:cNvPr>
          <p:cNvSpPr/>
          <p:nvPr/>
        </p:nvSpPr>
        <p:spPr>
          <a:xfrm>
            <a:off x="857761" y="3279135"/>
            <a:ext cx="1352625" cy="157599"/>
          </a:xfrm>
          <a:prstGeom prst="rect">
            <a:avLst/>
          </a:prstGeom>
          <a:noFill/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208.21 to &lt;223.16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BF411F2-17EC-2022-D811-4369368ECE89}"/>
              </a:ext>
            </a:extLst>
          </p:cNvPr>
          <p:cNvSpPr/>
          <p:nvPr/>
        </p:nvSpPr>
        <p:spPr>
          <a:xfrm>
            <a:off x="614353" y="2979583"/>
            <a:ext cx="962988" cy="234272"/>
          </a:xfrm>
          <a:prstGeom prst="rect">
            <a:avLst/>
          </a:prstGeom>
          <a:solidFill>
            <a:schemeClr val="bg1"/>
          </a:solidFill>
          <a:ln w="19050"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noProof="0">
                <a:solidFill>
                  <a:schemeClr val="tx2"/>
                </a:solidFill>
              </a:rPr>
              <a:t>ASPR </a:t>
            </a:r>
            <a:br>
              <a:rPr lang="en-GB" sz="1000" b="1" noProof="0">
                <a:solidFill>
                  <a:schemeClr val="tx2"/>
                </a:solidFill>
              </a:rPr>
            </a:br>
            <a:r>
              <a:rPr lang="en-GB" sz="1000" b="1" noProof="0">
                <a:solidFill>
                  <a:schemeClr val="tx2"/>
                </a:solidFill>
              </a:rPr>
              <a:t>(per 100,000)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A474581-FD3F-07D3-D026-8A5441B4121E}"/>
              </a:ext>
            </a:extLst>
          </p:cNvPr>
          <p:cNvSpPr/>
          <p:nvPr/>
        </p:nvSpPr>
        <p:spPr>
          <a:xfrm>
            <a:off x="694459" y="3871819"/>
            <a:ext cx="143129" cy="147728"/>
          </a:xfrm>
          <a:prstGeom prst="rect">
            <a:avLst/>
          </a:prstGeom>
          <a:solidFill>
            <a:srgbClr val="FFFF99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BA1EBFB-D058-3A35-F33F-7430C94A9D52}"/>
              </a:ext>
            </a:extLst>
          </p:cNvPr>
          <p:cNvSpPr/>
          <p:nvPr/>
        </p:nvSpPr>
        <p:spPr>
          <a:xfrm>
            <a:off x="868167" y="3864009"/>
            <a:ext cx="1352624" cy="157599"/>
          </a:xfrm>
          <a:prstGeom prst="rect">
            <a:avLst/>
          </a:prstGeom>
          <a:noFill/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242.72 to &lt;263.17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A1DB6F1-CBF9-9AE7-9915-DEB8ED5389CA}"/>
              </a:ext>
            </a:extLst>
          </p:cNvPr>
          <p:cNvSpPr/>
          <p:nvPr/>
        </p:nvSpPr>
        <p:spPr>
          <a:xfrm>
            <a:off x="694464" y="4066775"/>
            <a:ext cx="143129" cy="147728"/>
          </a:xfrm>
          <a:prstGeom prst="rect">
            <a:avLst/>
          </a:prstGeom>
          <a:solidFill>
            <a:srgbClr val="386CB0"/>
          </a:solidFill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242EC2F-8394-27ED-0E30-C2BF68D81041}"/>
              </a:ext>
            </a:extLst>
          </p:cNvPr>
          <p:cNvSpPr/>
          <p:nvPr/>
        </p:nvSpPr>
        <p:spPr>
          <a:xfrm>
            <a:off x="868168" y="4058967"/>
            <a:ext cx="1352622" cy="157599"/>
          </a:xfrm>
          <a:prstGeom prst="rect">
            <a:avLst/>
          </a:prstGeom>
          <a:noFill/>
          <a:ln w="19050">
            <a:noFill/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noProof="0">
                <a:solidFill>
                  <a:sysClr val="windowText" lastClr="000000"/>
                </a:solidFill>
              </a:rPr>
              <a:t>263.17 to &lt;261.45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5237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5"/>
          </a:solidFill>
          <a:headEnd type="triangle"/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39940-7EB5-43CC-8DC6-FBBAD45474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552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Prevalence and incidence of schizophrenia by region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9</cp:revision>
  <dcterms:created xsi:type="dcterms:W3CDTF">2026-02-02T13:01:55Z</dcterms:created>
  <dcterms:modified xsi:type="dcterms:W3CDTF">2026-06-17T12:37:56Z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ArticulateGUID">
    <vt:lpwstr>5E388557-2AE2-428E-AA6E-C72C8BEFBDF4</vt:lpwstr>
  </property>
  <property fmtid="{D5CDD505-2E9C-101B-9397-08002B2CF9AE}" pid="5" name="ArticulatePath">
    <vt:lpwstr>https://primemedica.sharepoint.com/sites/LundbeckFoundation/Shared Documents/General/Lundbeck Foundation/SCZ theme deck updates/2_Epidemiology-Burden/D2 (studio)/SCZ_Epidemiology &amp; Burden_D0.2 13Apr26_v1</vt:lpwstr>
  </property>
</Properties>
</file>