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61" r:id="rId5"/>
  </p:sldIdLst>
  <p:sldSz cx="12192000" cy="6858000"/>
  <p:notesSz cx="6797675" cy="9929813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58" userDrawn="1">
          <p15:clr>
            <a:srgbClr val="A4A3A4"/>
          </p15:clr>
        </p15:guide>
        <p15:guide id="2" pos="3830" userDrawn="1">
          <p15:clr>
            <a:srgbClr val="A4A3A4"/>
          </p15:clr>
        </p15:guide>
        <p15:guide id="3" orient="horz" pos="422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5123D0B-7B15-8241-114F-0F509F9C0883}" name="Jerry Huang" initials="JH" userId="S::jerry.huang@primeglobalpeople.com::47175e71-6f0f-4bf1-922a-f2da50266449" providerId="AD"/>
  <p188:author id="{7200DB5C-181B-713E-D95A-FCC30802ADB3}" name="Lucy Helas" initials="" userId="S::lucy.helas@primeglobalpeople.com::ddfafa0a-b6b5-4bdd-b86f-ac994cb89b8b" providerId="AD"/>
  <p188:author id="{C07A505D-5E7E-6BEB-4195-801D42364FA7}" name="Ceren Akdeniz Vogt" initials="CA" userId="S::cak@lundbeckfonden.com::6291f9b8-8487-4396-8769-615d243e0f4b" providerId="AD"/>
  <p188:author id="{ADE37966-333E-8291-1ACB-8B19D2CDD2BF}" name="Jess Fawcett" initials="JF" userId="Jess Fawcett" providerId="None"/>
  <p188:author id="{F5456967-F741-A654-320C-431971991AEE}" name="Emma Bone" initials="EB" userId="Emma Bone" providerId="None"/>
  <p188:author id="{F748F99F-CA20-F231-7E95-A58759BCCA69}" name="Marco Solmi" initials="MS" userId="16471aee42b87e67" providerId="Windows Live"/>
  <p188:author id="{94C370A1-4AED-0C13-4D86-49DFA89BCE0B}" name="Prime" initials="P" userId="Prime" providerId="None"/>
  <p188:author id="{8EBDF5A9-C4BC-A8A8-CDF6-CD616BF5A6CC}" name="Lucy Helas" initials="LH" userId="Lucy Helas" providerId="None"/>
  <p188:author id="{3EAC8EB7-4CC7-A5D1-7863-C77B3332D2E6}" name="Prime – Senior Medical Writer" initials="SMW" userId="Prime – Senior Medical Writer" providerId="None"/>
  <p188:author id="{418AA2D6-496A-47C3-5018-89298CC9AEF7}" name="Elliot Piper-Brown" initials="EP" userId="S::elliot.piper-brown@primeglobalpeople.com::f9f5c069-9888-4662-9765-c25bc9bb0b78" providerId="AD"/>
  <p188:author id="{B832B1DC-702B-2076-34F6-ABE5906ECE9E}" name="Sarah Ramsden" initials="SR" userId="Sarah Ramsden" providerId="None"/>
  <p188:author id="{FFE47EE6-A2F0-13A5-8EE8-3661DB1849A6}" name="Medical Writer" initials="MW" userId="Medical Writer" providerId="None"/>
  <p188:author id="{08570DE8-E322-79A5-B3DE-BB47867C02E7}" name="Louise Martin" initials="LM" userId="S::louise.martin@primeglobalpeople.com::4fcac71d-3899-4a5b-ba16-0351c4500b4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3864"/>
    <a:srgbClr val="3F1A01"/>
    <a:srgbClr val="99B3A8"/>
    <a:srgbClr val="1A1A17"/>
    <a:srgbClr val="4472C4"/>
    <a:srgbClr val="B4C7E7"/>
    <a:srgbClr val="0D76BF"/>
    <a:srgbClr val="B7CCEA"/>
    <a:srgbClr val="7CA3D6"/>
    <a:srgbClr val="C1C0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603" autoAdjust="0"/>
  </p:normalViewPr>
  <p:slideViewPr>
    <p:cSldViewPr snapToGrid="0">
      <p:cViewPr varScale="1">
        <p:scale>
          <a:sx n="83" d="100"/>
          <a:sy n="83" d="100"/>
        </p:scale>
        <p:origin x="1032" y="78"/>
      </p:cViewPr>
      <p:guideLst>
        <p:guide orient="horz" pos="3158"/>
        <p:guide pos="3830"/>
        <p:guide orient="horz" pos="422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111" d="100"/>
          <a:sy n="111" d="100"/>
        </p:scale>
        <p:origin x="5028" y="12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tags" Target="tags/tag1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AA615-5510-4769-A084-647B102C2045}" type="datetimeFigureOut">
              <a:rPr lang="en-GB" smtClean="0"/>
              <a:t>17/06/2026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8722"/>
            <a:ext cx="543814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441FC-7B67-43FA-BD36-9EFD36133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91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128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4D5931-347D-9947-2307-591000687B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C5836B-7F9D-5500-183B-B2C1AFA51A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E35EFE-F7A8-B893-529E-7BDBF04869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kern="120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Reference: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000" kern="120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Zhan Z, Wang J, Shen T, et al. Results of the global burden of disease study for schizophrenia: trends from 1990 to 2021 and projections to 2050. Front Psychiatry 2025; 16: 1629032.</a:t>
            </a:r>
            <a:endParaRPr lang="en-GB" sz="100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B9CF72-0600-ABE9-6822-3C631EF34D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4441FC-7B67-43FA-BD36-9EFD361338B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90346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48781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553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60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04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3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01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857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682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10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04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732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174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</p:spPr>
        <p:txBody>
          <a:bodyPr vert="horz" lIns="0" tIns="0" rIns="0" bIns="0" rtlCol="0" anchor="b" anchorCtr="0">
            <a:noAutofit/>
          </a:bodyPr>
          <a:lstStyle>
            <a:lvl1pPr>
              <a:defRPr lang="en-GB"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58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8869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47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0021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758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274263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269358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947855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306514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08034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852834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1068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426135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65968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74447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72491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4068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855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709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937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3487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492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0652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</a:t>
            </a:r>
            <a:r>
              <a:rPr lang="en-GB" sz="3600" b="1" err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masterslides</a:t>
            </a:r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706677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4715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49" userDrawn="1">
          <p15:clr>
            <a:srgbClr val="F26B43"/>
          </p15:clr>
        </p15:guide>
        <p15:guide id="15" pos="3976" userDrawn="1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8B2A3E-0E5C-B8A2-F032-02CA31B37F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976C500F-D3DE-43D3-B121-DED6A394B48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Clr>
                <a:srgbClr val="3F1A01"/>
              </a:buClr>
            </a:pPr>
            <a:r>
              <a:rPr lang="en-GB" noProof="0"/>
              <a:t>Globally, the ASIR of schizophrenia has declined between 1990 and 2021, while ASPR increased slightly</a:t>
            </a:r>
          </a:p>
          <a:p>
            <a:pPr>
              <a:buClr>
                <a:srgbClr val="3F1A01"/>
              </a:buClr>
            </a:pPr>
            <a:r>
              <a:rPr lang="en-GB" noProof="0"/>
              <a:t>Consistently </a:t>
            </a:r>
            <a:r>
              <a:rPr lang="en-GB" b="1" noProof="0"/>
              <a:t>lower prevalence and incidence rates are reported in lower SDI quintiles</a:t>
            </a:r>
            <a:r>
              <a:rPr lang="en-GB" noProof="0"/>
              <a:t>, likely reflecting differences in mental health care structures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7D38E053-E230-381F-CA5D-10D3C1795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noProof="0"/>
              <a:t>Schizophrenia – Epidemiology and burden</a:t>
            </a:r>
          </a:p>
          <a:p>
            <a:endParaRPr lang="en-GB" noProof="0"/>
          </a:p>
        </p:txBody>
      </p:sp>
      <p:sp>
        <p:nvSpPr>
          <p:cNvPr id="23" name="Title 22">
            <a:extLst>
              <a:ext uri="{FF2B5EF4-FFF2-40B4-BE49-F238E27FC236}">
                <a16:creationId xmlns:a16="http://schemas.microsoft.com/office/drawing/2014/main" id="{4441D968-5EBD-05A1-F1B5-A0D061B0B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8" y="814386"/>
            <a:ext cx="11652251" cy="332399"/>
          </a:xfrm>
        </p:spPr>
        <p:txBody>
          <a:bodyPr/>
          <a:lstStyle/>
          <a:p>
            <a:r>
              <a:rPr lang="en-GB" sz="2200" noProof="0"/>
              <a:t>Prevalence and incidence of schizophrenia over time and by sociodemographic index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C0FE457-B667-6626-3781-5315A78A4C0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noProof="0"/>
              <a:t>The SDI is a composite measure that incorporates the total fertility rate, the average educational attainment of individuals aged 15 years and older, and the per capita income ranking; it indicates a nation’s overall social development, with values ranging from zero to one, and is classified as </a:t>
            </a:r>
            <a:r>
              <a:rPr lang="en-US" noProof="0"/>
              <a:t>low, low-middle, medium, medium-high, and high</a:t>
            </a:r>
            <a:endParaRPr lang="en-GB" noProof="0"/>
          </a:p>
          <a:p>
            <a:br>
              <a:rPr lang="en-GB" noProof="0"/>
            </a:br>
            <a:r>
              <a:rPr lang="en-GB" noProof="0"/>
              <a:t>ASPR=age-standardized prevalence rate; ASIR=age-standardized incidence rate; SDI=sociodemographic index</a:t>
            </a:r>
          </a:p>
          <a:p>
            <a:r>
              <a:rPr lang="en-GB" noProof="0"/>
              <a:t>Zhan et al. Front Psychiatry 2025;16:1629032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C7CB40B-D4DA-95AA-3881-CF401209A78A}"/>
              </a:ext>
            </a:extLst>
          </p:cNvPr>
          <p:cNvSpPr txBox="1"/>
          <p:nvPr/>
        </p:nvSpPr>
        <p:spPr>
          <a:xfrm>
            <a:off x="510605" y="1409907"/>
            <a:ext cx="4166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noProof="0">
                <a:solidFill>
                  <a:schemeClr val="accent2">
                    <a:lumMod val="50000"/>
                  </a:schemeClr>
                </a:solidFill>
              </a:rPr>
              <a:t>ASPR for schizophrenia from 1990 to 2021, </a:t>
            </a:r>
            <a:r>
              <a:rPr lang="en-US" sz="1400" b="1" noProof="0">
                <a:solidFill>
                  <a:schemeClr val="accent2">
                    <a:lumMod val="50000"/>
                  </a:schemeClr>
                </a:solidFill>
              </a:rPr>
              <a:t>globally and in the five SDI regions</a:t>
            </a:r>
            <a:endParaRPr lang="en-GB" sz="1400" b="1" noProof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FA6E6A1-FCD3-9249-2103-44720F93E88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382" t="9543" r="3206" b="9028"/>
          <a:stretch>
            <a:fillRect/>
          </a:stretch>
        </p:blipFill>
        <p:spPr>
          <a:xfrm>
            <a:off x="824724" y="2017484"/>
            <a:ext cx="3338409" cy="273629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46A5E77-8E3A-6C3E-C201-28009C7EC520}"/>
              </a:ext>
            </a:extLst>
          </p:cNvPr>
          <p:cNvSpPr txBox="1"/>
          <p:nvPr/>
        </p:nvSpPr>
        <p:spPr>
          <a:xfrm>
            <a:off x="4765151" y="1409907"/>
            <a:ext cx="40333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noProof="0">
                <a:solidFill>
                  <a:schemeClr val="accent2">
                    <a:lumMod val="50000"/>
                  </a:schemeClr>
                </a:solidFill>
              </a:rPr>
              <a:t>ASIR for schizophrenia from 1990 to 2021, </a:t>
            </a:r>
            <a:r>
              <a:rPr lang="en-US" sz="1400" b="1">
                <a:solidFill>
                  <a:schemeClr val="accent2">
                    <a:lumMod val="50000"/>
                  </a:schemeClr>
                </a:solidFill>
              </a:rPr>
              <a:t>globally and in the five SDI regions</a:t>
            </a:r>
            <a:endParaRPr lang="en-GB" sz="1400" b="1" noProof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EE8A2F4-F68C-C7DA-8BDF-72935FB0D44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994" t="3071" r="2444" b="2086"/>
          <a:stretch>
            <a:fillRect/>
          </a:stretch>
        </p:blipFill>
        <p:spPr>
          <a:xfrm>
            <a:off x="5249391" y="2044701"/>
            <a:ext cx="3292878" cy="2712158"/>
          </a:xfrm>
          <a:prstGeom prst="rect">
            <a:avLst/>
          </a:prstGeom>
        </p:spPr>
      </p:pic>
      <p:sp>
        <p:nvSpPr>
          <p:cNvPr id="3" name="TextBox 7">
            <a:extLst>
              <a:ext uri="{FF2B5EF4-FFF2-40B4-BE49-F238E27FC236}">
                <a16:creationId xmlns:a16="http://schemas.microsoft.com/office/drawing/2014/main" id="{A68726BB-A8F5-1FF5-FC37-C51F93391474}"/>
              </a:ext>
            </a:extLst>
          </p:cNvPr>
          <p:cNvSpPr txBox="1"/>
          <p:nvPr/>
        </p:nvSpPr>
        <p:spPr>
          <a:xfrm>
            <a:off x="549096" y="5498475"/>
            <a:ext cx="82494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GB" sz="900" noProof="0">
                <a:solidFill>
                  <a:srgbClr val="3F1A0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work is adapted from ‘Results of the global burden of disease study for schizophrenia: trends from 1990 to 2021 and projections to 2050’ by Zhan et al., used under CC-BY-4.0. This work is licensed under Creative Commons license CC-BY-SA by The Lundbeck Foundation.</a:t>
            </a:r>
            <a:endParaRPr lang="en-GB" sz="1200" noProof="0">
              <a:solidFill>
                <a:srgbClr val="3F1A0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EE452E4-A6F2-28FD-ACFE-D098F6DD9E2D}"/>
              </a:ext>
            </a:extLst>
          </p:cNvPr>
          <p:cNvSpPr txBox="1"/>
          <p:nvPr/>
        </p:nvSpPr>
        <p:spPr>
          <a:xfrm>
            <a:off x="3487804" y="4796598"/>
            <a:ext cx="8827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noProof="0">
                <a:solidFill>
                  <a:schemeClr val="tx2"/>
                </a:solidFill>
              </a:rPr>
              <a:t>2020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A6FA62E-5C85-D0A8-D7F4-EB0A4F652260}"/>
              </a:ext>
            </a:extLst>
          </p:cNvPr>
          <p:cNvSpPr txBox="1"/>
          <p:nvPr/>
        </p:nvSpPr>
        <p:spPr>
          <a:xfrm>
            <a:off x="803343" y="4935899"/>
            <a:ext cx="33686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noProof="0">
                <a:solidFill>
                  <a:schemeClr val="tx2"/>
                </a:solidFill>
              </a:rPr>
              <a:t>Year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4915DD0-5C73-0C09-7E17-B2F7A6712C27}"/>
              </a:ext>
            </a:extLst>
          </p:cNvPr>
          <p:cNvGrpSpPr/>
          <p:nvPr/>
        </p:nvGrpSpPr>
        <p:grpSpPr>
          <a:xfrm>
            <a:off x="-57985" y="2017484"/>
            <a:ext cx="4229935" cy="3025335"/>
            <a:chOff x="-57985" y="2017484"/>
            <a:chExt cx="4229935" cy="3025335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0AA39B31-CDCB-7738-21E2-C49D3817CA03}"/>
                </a:ext>
              </a:extLst>
            </p:cNvPr>
            <p:cNvCxnSpPr>
              <a:cxnSpLocks/>
            </p:cNvCxnSpPr>
            <p:nvPr/>
          </p:nvCxnSpPr>
          <p:spPr>
            <a:xfrm>
              <a:off x="803343" y="2017484"/>
              <a:ext cx="0" cy="2773591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549FA67F-82AC-5CBB-ABC0-3F61EA65CEF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03343" y="4791076"/>
              <a:ext cx="3368607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A4323B5-5389-FE8D-F5B3-EF71288E1A2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3905730" y="4816862"/>
              <a:ext cx="5277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4D18E97-3F6D-3F03-DD7A-FB5ECF8BDA8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918041" y="4816862"/>
              <a:ext cx="5277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8D08E3B-0F3C-A647-7D4D-5BD1777A2A6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930351" y="4816862"/>
              <a:ext cx="5277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9F92044-C940-6BBD-4866-0064C35FC1F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942661" y="4816862"/>
              <a:ext cx="5277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8E7D7A0E-1871-079D-0391-9120FDA0B42F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750573" y="4716849"/>
              <a:ext cx="5277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6EB0B9C-4165-8DAF-A46A-6F4BFE8CA1A0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750573" y="3932624"/>
              <a:ext cx="5277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C082E78-8071-42D5-4E49-E5DF4F6A9FE5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750573" y="3148399"/>
              <a:ext cx="5277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D2C03475-6979-6381-C6A2-9B1E34BF8069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750573" y="2364174"/>
              <a:ext cx="5277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D833449-2957-97B3-0D16-F94D9BA9A9CE}"/>
                </a:ext>
              </a:extLst>
            </p:cNvPr>
            <p:cNvSpPr txBox="1"/>
            <p:nvPr/>
          </p:nvSpPr>
          <p:spPr>
            <a:xfrm>
              <a:off x="-57985" y="2242182"/>
              <a:ext cx="88271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000" noProof="0">
                  <a:solidFill>
                    <a:schemeClr val="tx2"/>
                  </a:solidFill>
                </a:rPr>
                <a:t>300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4964C79-F0AE-059B-1999-7988E3CCB9E0}"/>
                </a:ext>
              </a:extLst>
            </p:cNvPr>
            <p:cNvSpPr txBox="1"/>
            <p:nvPr/>
          </p:nvSpPr>
          <p:spPr>
            <a:xfrm>
              <a:off x="-57985" y="3027130"/>
              <a:ext cx="88271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000" noProof="0">
                  <a:solidFill>
                    <a:schemeClr val="tx2"/>
                  </a:solidFill>
                </a:rPr>
                <a:t>280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1D3B794-174F-311C-6AC8-A27C96A6E6D1}"/>
                </a:ext>
              </a:extLst>
            </p:cNvPr>
            <p:cNvSpPr txBox="1"/>
            <p:nvPr/>
          </p:nvSpPr>
          <p:spPr>
            <a:xfrm>
              <a:off x="-57985" y="3812078"/>
              <a:ext cx="88271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000" noProof="0">
                  <a:solidFill>
                    <a:schemeClr val="tx2"/>
                  </a:solidFill>
                </a:rPr>
                <a:t>260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360BAE0-5309-E25C-1256-6D244E26715E}"/>
                </a:ext>
              </a:extLst>
            </p:cNvPr>
            <p:cNvSpPr txBox="1"/>
            <p:nvPr/>
          </p:nvSpPr>
          <p:spPr>
            <a:xfrm>
              <a:off x="-57985" y="4597026"/>
              <a:ext cx="88271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000" noProof="0">
                  <a:solidFill>
                    <a:schemeClr val="tx2"/>
                  </a:solidFill>
                </a:rPr>
                <a:t>240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89679FA-8312-1B9C-959F-C86B3B628088}"/>
                </a:ext>
              </a:extLst>
            </p:cNvPr>
            <p:cNvSpPr txBox="1"/>
            <p:nvPr/>
          </p:nvSpPr>
          <p:spPr>
            <a:xfrm>
              <a:off x="520602" y="4796598"/>
              <a:ext cx="88271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00" noProof="0">
                  <a:solidFill>
                    <a:schemeClr val="tx2"/>
                  </a:solidFill>
                </a:rPr>
                <a:t>1990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52318D0-F2BB-13F2-F1BE-03A2C78482FD}"/>
                </a:ext>
              </a:extLst>
            </p:cNvPr>
            <p:cNvSpPr txBox="1"/>
            <p:nvPr/>
          </p:nvSpPr>
          <p:spPr>
            <a:xfrm>
              <a:off x="1509669" y="4796598"/>
              <a:ext cx="88271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00" noProof="0">
                  <a:solidFill>
                    <a:schemeClr val="tx2"/>
                  </a:solidFill>
                </a:rPr>
                <a:t>2000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7F67D4D-6633-E704-E415-E4F5EA25FB7A}"/>
                </a:ext>
              </a:extLst>
            </p:cNvPr>
            <p:cNvSpPr txBox="1"/>
            <p:nvPr/>
          </p:nvSpPr>
          <p:spPr>
            <a:xfrm>
              <a:off x="2498736" y="4796598"/>
              <a:ext cx="88271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00" noProof="0">
                  <a:solidFill>
                    <a:schemeClr val="tx2"/>
                  </a:solidFill>
                </a:rPr>
                <a:t>2010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08FE38E-C3E8-4A51-C810-6E52BDBBF620}"/>
                </a:ext>
              </a:extLst>
            </p:cNvPr>
            <p:cNvSpPr txBox="1"/>
            <p:nvPr/>
          </p:nvSpPr>
          <p:spPr>
            <a:xfrm rot="16200000">
              <a:off x="-1013689" y="3280871"/>
              <a:ext cx="277299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00" b="1" noProof="0">
                  <a:solidFill>
                    <a:schemeClr val="tx2"/>
                  </a:solidFill>
                </a:rPr>
                <a:t>ASPR per 100,000</a:t>
              </a:r>
            </a:p>
          </p:txBody>
        </p:sp>
      </p:grp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D8D8E90C-DBD4-A248-75AD-E5E8C46AD5B5}"/>
              </a:ext>
            </a:extLst>
          </p:cNvPr>
          <p:cNvCxnSpPr>
            <a:cxnSpLocks/>
          </p:cNvCxnSpPr>
          <p:nvPr/>
        </p:nvCxnSpPr>
        <p:spPr>
          <a:xfrm>
            <a:off x="5214336" y="2017484"/>
            <a:ext cx="0" cy="2773591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89F44FFE-C79C-79F1-0F60-1A38B45CB014}"/>
              </a:ext>
            </a:extLst>
          </p:cNvPr>
          <p:cNvCxnSpPr>
            <a:cxnSpLocks/>
          </p:cNvCxnSpPr>
          <p:nvPr/>
        </p:nvCxnSpPr>
        <p:spPr>
          <a:xfrm flipH="1">
            <a:off x="5214336" y="4791076"/>
            <a:ext cx="3368607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A3B8F20F-1965-2911-3C69-EEE2B2B0658B}"/>
              </a:ext>
            </a:extLst>
          </p:cNvPr>
          <p:cNvCxnSpPr>
            <a:cxnSpLocks/>
          </p:cNvCxnSpPr>
          <p:nvPr/>
        </p:nvCxnSpPr>
        <p:spPr>
          <a:xfrm rot="5400000">
            <a:off x="8316723" y="4816862"/>
            <a:ext cx="5277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1241633B-E0FD-B6CD-3B01-814648A211FE}"/>
              </a:ext>
            </a:extLst>
          </p:cNvPr>
          <p:cNvCxnSpPr>
            <a:cxnSpLocks/>
          </p:cNvCxnSpPr>
          <p:nvPr/>
        </p:nvCxnSpPr>
        <p:spPr>
          <a:xfrm rot="5400000">
            <a:off x="7329034" y="4816862"/>
            <a:ext cx="5277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2DC46CC7-6CD1-3F90-25DD-1A07452BE47B}"/>
              </a:ext>
            </a:extLst>
          </p:cNvPr>
          <p:cNvCxnSpPr>
            <a:cxnSpLocks/>
          </p:cNvCxnSpPr>
          <p:nvPr/>
        </p:nvCxnSpPr>
        <p:spPr>
          <a:xfrm rot="5400000">
            <a:off x="6341344" y="4816862"/>
            <a:ext cx="5277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30DA9FCD-606D-35D2-1D59-16A57F66AB2C}"/>
              </a:ext>
            </a:extLst>
          </p:cNvPr>
          <p:cNvCxnSpPr>
            <a:cxnSpLocks/>
          </p:cNvCxnSpPr>
          <p:nvPr/>
        </p:nvCxnSpPr>
        <p:spPr>
          <a:xfrm rot="5400000">
            <a:off x="5353654" y="4816862"/>
            <a:ext cx="5277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1CDDD264-849A-A139-33CA-8917D65E03ED}"/>
              </a:ext>
            </a:extLst>
          </p:cNvPr>
          <p:cNvCxnSpPr>
            <a:cxnSpLocks/>
          </p:cNvCxnSpPr>
          <p:nvPr/>
        </p:nvCxnSpPr>
        <p:spPr>
          <a:xfrm rot="10800000">
            <a:off x="5161566" y="4691419"/>
            <a:ext cx="5277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EA60D42E-93D3-7406-9E24-44280C280765}"/>
              </a:ext>
            </a:extLst>
          </p:cNvPr>
          <p:cNvCxnSpPr>
            <a:cxnSpLocks/>
          </p:cNvCxnSpPr>
          <p:nvPr/>
        </p:nvCxnSpPr>
        <p:spPr>
          <a:xfrm rot="10800000">
            <a:off x="5161566" y="3439981"/>
            <a:ext cx="5277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D4F8D6E3-7825-DC71-E54E-D70DF0364268}"/>
              </a:ext>
            </a:extLst>
          </p:cNvPr>
          <p:cNvCxnSpPr>
            <a:cxnSpLocks/>
          </p:cNvCxnSpPr>
          <p:nvPr/>
        </p:nvCxnSpPr>
        <p:spPr>
          <a:xfrm rot="10800000">
            <a:off x="5161566" y="2814262"/>
            <a:ext cx="5277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C34F2086-AB0D-57B7-5158-2828DE44764E}"/>
              </a:ext>
            </a:extLst>
          </p:cNvPr>
          <p:cNvCxnSpPr>
            <a:cxnSpLocks/>
          </p:cNvCxnSpPr>
          <p:nvPr/>
        </p:nvCxnSpPr>
        <p:spPr>
          <a:xfrm rot="10800000">
            <a:off x="5161566" y="2188543"/>
            <a:ext cx="5277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F5437A68-5A18-E6CB-5B83-B40774A8D277}"/>
              </a:ext>
            </a:extLst>
          </p:cNvPr>
          <p:cNvSpPr txBox="1"/>
          <p:nvPr/>
        </p:nvSpPr>
        <p:spPr>
          <a:xfrm>
            <a:off x="4931595" y="4796598"/>
            <a:ext cx="8827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noProof="0">
                <a:solidFill>
                  <a:schemeClr val="tx2"/>
                </a:solidFill>
              </a:rPr>
              <a:t>1990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781A880-297B-954C-DAF0-30F047761DF1}"/>
              </a:ext>
            </a:extLst>
          </p:cNvPr>
          <p:cNvSpPr txBox="1"/>
          <p:nvPr/>
        </p:nvSpPr>
        <p:spPr>
          <a:xfrm>
            <a:off x="5920662" y="4796598"/>
            <a:ext cx="8827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noProof="0">
                <a:solidFill>
                  <a:schemeClr val="tx2"/>
                </a:solidFill>
              </a:rPr>
              <a:t>2000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201E8BC-9E0E-88EB-BDC6-CFDC8C2CA8E0}"/>
              </a:ext>
            </a:extLst>
          </p:cNvPr>
          <p:cNvSpPr txBox="1"/>
          <p:nvPr/>
        </p:nvSpPr>
        <p:spPr>
          <a:xfrm>
            <a:off x="6909729" y="4796598"/>
            <a:ext cx="8827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noProof="0">
                <a:solidFill>
                  <a:schemeClr val="tx2"/>
                </a:solidFill>
              </a:rPr>
              <a:t>2010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4D208B8-9C05-3527-4111-404F49A8AB0F}"/>
              </a:ext>
            </a:extLst>
          </p:cNvPr>
          <p:cNvSpPr txBox="1"/>
          <p:nvPr/>
        </p:nvSpPr>
        <p:spPr>
          <a:xfrm rot="16200000">
            <a:off x="3397304" y="3280871"/>
            <a:ext cx="27729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noProof="0">
                <a:solidFill>
                  <a:schemeClr val="tx2"/>
                </a:solidFill>
              </a:rPr>
              <a:t>ASIR per 100,000</a:t>
            </a: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915BEC15-E126-0CD7-681D-DBAF8F8EFA0C}"/>
              </a:ext>
            </a:extLst>
          </p:cNvPr>
          <p:cNvCxnSpPr>
            <a:cxnSpLocks/>
          </p:cNvCxnSpPr>
          <p:nvPr/>
        </p:nvCxnSpPr>
        <p:spPr>
          <a:xfrm rot="10800000">
            <a:off x="5161566" y="4065700"/>
            <a:ext cx="5277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FB4CF924-8658-3456-B061-1699722E1050}"/>
              </a:ext>
            </a:extLst>
          </p:cNvPr>
          <p:cNvSpPr txBox="1"/>
          <p:nvPr/>
        </p:nvSpPr>
        <p:spPr>
          <a:xfrm>
            <a:off x="4353008" y="2066008"/>
            <a:ext cx="8827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noProof="0">
                <a:solidFill>
                  <a:schemeClr val="tx2"/>
                </a:solidFill>
              </a:rPr>
              <a:t>16.5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DDDD385-A662-EC56-BFFA-7AD4B32DBA91}"/>
              </a:ext>
            </a:extLst>
          </p:cNvPr>
          <p:cNvSpPr txBox="1"/>
          <p:nvPr/>
        </p:nvSpPr>
        <p:spPr>
          <a:xfrm>
            <a:off x="4353008" y="2689589"/>
            <a:ext cx="8827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noProof="0">
                <a:solidFill>
                  <a:schemeClr val="tx2"/>
                </a:solidFill>
              </a:rPr>
              <a:t>16.0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3950F8CB-378C-D256-934E-C46041D0C4D0}"/>
              </a:ext>
            </a:extLst>
          </p:cNvPr>
          <p:cNvSpPr txBox="1"/>
          <p:nvPr/>
        </p:nvSpPr>
        <p:spPr>
          <a:xfrm>
            <a:off x="4353008" y="3936751"/>
            <a:ext cx="8827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noProof="0">
                <a:solidFill>
                  <a:schemeClr val="tx2"/>
                </a:solidFill>
              </a:rPr>
              <a:t>15.0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9A58605-930E-6FA8-3910-A11A05640FAD}"/>
              </a:ext>
            </a:extLst>
          </p:cNvPr>
          <p:cNvSpPr txBox="1"/>
          <p:nvPr/>
        </p:nvSpPr>
        <p:spPr>
          <a:xfrm>
            <a:off x="4353008" y="4560332"/>
            <a:ext cx="8827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noProof="0">
                <a:solidFill>
                  <a:schemeClr val="tx2"/>
                </a:solidFill>
              </a:rPr>
              <a:t>14.5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E972C81-0900-0F73-9D42-91DCDAFFB5B8}"/>
              </a:ext>
            </a:extLst>
          </p:cNvPr>
          <p:cNvSpPr txBox="1"/>
          <p:nvPr/>
        </p:nvSpPr>
        <p:spPr>
          <a:xfrm>
            <a:off x="4353008" y="3313170"/>
            <a:ext cx="8827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noProof="0">
                <a:solidFill>
                  <a:schemeClr val="tx2"/>
                </a:solidFill>
              </a:rPr>
              <a:t>15.5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ABB0663C-D47C-1ABA-79F6-E0E40821B76F}"/>
              </a:ext>
            </a:extLst>
          </p:cNvPr>
          <p:cNvSpPr txBox="1"/>
          <p:nvPr/>
        </p:nvSpPr>
        <p:spPr>
          <a:xfrm>
            <a:off x="5224497" y="4935899"/>
            <a:ext cx="33686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noProof="0">
                <a:solidFill>
                  <a:schemeClr val="tx2"/>
                </a:solidFill>
              </a:rPr>
              <a:t>Year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665C7632-00EA-6853-58AB-A16DD4144C8D}"/>
              </a:ext>
            </a:extLst>
          </p:cNvPr>
          <p:cNvSpPr txBox="1"/>
          <p:nvPr/>
        </p:nvSpPr>
        <p:spPr>
          <a:xfrm>
            <a:off x="7900369" y="4796598"/>
            <a:ext cx="8827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noProof="0">
                <a:solidFill>
                  <a:schemeClr val="tx2"/>
                </a:solidFill>
              </a:rPr>
              <a:t>2020</a:t>
            </a:r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3B456A12-0637-2F6F-7B8D-31E9756B9CB0}"/>
              </a:ext>
            </a:extLst>
          </p:cNvPr>
          <p:cNvGrpSpPr/>
          <p:nvPr/>
        </p:nvGrpSpPr>
        <p:grpSpPr>
          <a:xfrm>
            <a:off x="1126122" y="5201718"/>
            <a:ext cx="7151035" cy="195612"/>
            <a:chOff x="1509669" y="166726"/>
            <a:chExt cx="7151035" cy="195612"/>
          </a:xfrm>
        </p:grpSpPr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BA809B91-F6C9-A3B6-2538-DF118569500B}"/>
                </a:ext>
              </a:extLst>
            </p:cNvPr>
            <p:cNvGrpSpPr/>
            <p:nvPr/>
          </p:nvGrpSpPr>
          <p:grpSpPr>
            <a:xfrm>
              <a:off x="1509669" y="177672"/>
              <a:ext cx="818567" cy="184666"/>
              <a:chOff x="1509669" y="177672"/>
              <a:chExt cx="818567" cy="184666"/>
            </a:xfrm>
          </p:grpSpPr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BEC14B24-33A8-29EA-D0D8-CBCF710A33E5}"/>
                  </a:ext>
                </a:extLst>
              </p:cNvPr>
              <p:cNvSpPr txBox="1"/>
              <p:nvPr/>
            </p:nvSpPr>
            <p:spPr>
              <a:xfrm>
                <a:off x="1757877" y="177672"/>
                <a:ext cx="570359" cy="184666"/>
              </a:xfrm>
              <a:prstGeom prst="rect">
                <a:avLst/>
              </a:prstGeom>
              <a:noFill/>
            </p:spPr>
            <p:txBody>
              <a:bodyPr wrap="square" lIns="36000" tIns="0" rIns="36000" bIns="0" rtlCol="0">
                <a:spAutoFit/>
              </a:bodyPr>
              <a:lstStyle/>
              <a:p>
                <a:r>
                  <a:rPr lang="en-GB" sz="1200" noProof="0">
                    <a:solidFill>
                      <a:schemeClr val="tx2"/>
                    </a:solidFill>
                  </a:rPr>
                  <a:t>Global</a:t>
                </a:r>
              </a:p>
            </p:txBody>
          </p:sp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7D01C4EC-509F-2D02-715E-06A2B3A60DC9}"/>
                  </a:ext>
                </a:extLst>
              </p:cNvPr>
              <p:cNvGrpSpPr/>
              <p:nvPr/>
            </p:nvGrpSpPr>
            <p:grpSpPr>
              <a:xfrm>
                <a:off x="1509669" y="221175"/>
                <a:ext cx="216000" cy="72000"/>
                <a:chOff x="1509669" y="221175"/>
                <a:chExt cx="216000" cy="72000"/>
              </a:xfrm>
            </p:grpSpPr>
            <p:cxnSp>
              <p:nvCxnSpPr>
                <p:cNvPr id="73" name="Straight Connector 72">
                  <a:extLst>
                    <a:ext uri="{FF2B5EF4-FFF2-40B4-BE49-F238E27FC236}">
                      <a16:creationId xmlns:a16="http://schemas.microsoft.com/office/drawing/2014/main" id="{B45275B8-E176-DA3A-7118-30A3360C2A4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509669" y="257175"/>
                  <a:ext cx="216000" cy="0"/>
                </a:xfrm>
                <a:prstGeom prst="line">
                  <a:avLst/>
                </a:prstGeom>
                <a:ln w="19050">
                  <a:solidFill>
                    <a:srgbClr val="006DC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4" name="Oval 73">
                  <a:extLst>
                    <a:ext uri="{FF2B5EF4-FFF2-40B4-BE49-F238E27FC236}">
                      <a16:creationId xmlns:a16="http://schemas.microsoft.com/office/drawing/2014/main" id="{E853D7D9-7F41-CC02-C9A1-E32C2B2BCFD5}"/>
                    </a:ext>
                  </a:extLst>
                </p:cNvPr>
                <p:cNvSpPr/>
                <p:nvPr/>
              </p:nvSpPr>
              <p:spPr>
                <a:xfrm>
                  <a:off x="1581669" y="221175"/>
                  <a:ext cx="72000" cy="72000"/>
                </a:xfrm>
                <a:prstGeom prst="ellipse">
                  <a:avLst/>
                </a:prstGeom>
                <a:solidFill>
                  <a:srgbClr val="006DC2"/>
                </a:solidFill>
                <a:ln w="19050">
                  <a:noFill/>
                  <a:headEnd type="triangle"/>
                  <a:tailEnd type="triangle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noProof="0"/>
                </a:p>
              </p:txBody>
            </p:sp>
          </p:grp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0A07EFE1-4CEC-F5AB-25D2-A65ACCE5FB02}"/>
                </a:ext>
              </a:extLst>
            </p:cNvPr>
            <p:cNvGrpSpPr/>
            <p:nvPr/>
          </p:nvGrpSpPr>
          <p:grpSpPr>
            <a:xfrm>
              <a:off x="2408550" y="174346"/>
              <a:ext cx="1445486" cy="184666"/>
              <a:chOff x="2390736" y="174346"/>
              <a:chExt cx="1445486" cy="184666"/>
            </a:xfrm>
          </p:grpSpPr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F3E76D81-1338-A2B5-714E-E886F5BD2EF3}"/>
                  </a:ext>
                </a:extLst>
              </p:cNvPr>
              <p:cNvSpPr txBox="1"/>
              <p:nvPr/>
            </p:nvSpPr>
            <p:spPr>
              <a:xfrm>
                <a:off x="2651594" y="174346"/>
                <a:ext cx="1184628" cy="184666"/>
              </a:xfrm>
              <a:prstGeom prst="rect">
                <a:avLst/>
              </a:prstGeom>
              <a:noFill/>
            </p:spPr>
            <p:txBody>
              <a:bodyPr wrap="square" lIns="36000" tIns="0" rIns="36000" bIns="0" rtlCol="0">
                <a:spAutoFit/>
              </a:bodyPr>
              <a:lstStyle/>
              <a:p>
                <a:r>
                  <a:rPr lang="en-GB" sz="1200" noProof="0">
                    <a:solidFill>
                      <a:schemeClr val="tx2"/>
                    </a:solidFill>
                  </a:rPr>
                  <a:t>High-middle SDI</a:t>
                </a:r>
              </a:p>
            </p:txBody>
          </p:sp>
          <p:grpSp>
            <p:nvGrpSpPr>
              <p:cNvPr id="76" name="Group 75">
                <a:extLst>
                  <a:ext uri="{FF2B5EF4-FFF2-40B4-BE49-F238E27FC236}">
                    <a16:creationId xmlns:a16="http://schemas.microsoft.com/office/drawing/2014/main" id="{A44186E6-D80F-FA7A-8B71-17748E876F86}"/>
                  </a:ext>
                </a:extLst>
              </p:cNvPr>
              <p:cNvGrpSpPr/>
              <p:nvPr/>
            </p:nvGrpSpPr>
            <p:grpSpPr>
              <a:xfrm>
                <a:off x="2390736" y="221175"/>
                <a:ext cx="216000" cy="72000"/>
                <a:chOff x="1509669" y="221175"/>
                <a:chExt cx="216000" cy="72000"/>
              </a:xfrm>
            </p:grpSpPr>
            <p:cxnSp>
              <p:nvCxnSpPr>
                <p:cNvPr id="77" name="Straight Connector 76">
                  <a:extLst>
                    <a:ext uri="{FF2B5EF4-FFF2-40B4-BE49-F238E27FC236}">
                      <a16:creationId xmlns:a16="http://schemas.microsoft.com/office/drawing/2014/main" id="{311C7A31-3BAF-416C-0A32-CAE3647960C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509669" y="257175"/>
                  <a:ext cx="216000" cy="0"/>
                </a:xfrm>
                <a:prstGeom prst="line">
                  <a:avLst/>
                </a:prstGeom>
                <a:ln w="19050">
                  <a:solidFill>
                    <a:srgbClr val="EDC00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8" name="Oval 77">
                  <a:extLst>
                    <a:ext uri="{FF2B5EF4-FFF2-40B4-BE49-F238E27FC236}">
                      <a16:creationId xmlns:a16="http://schemas.microsoft.com/office/drawing/2014/main" id="{97F8BA21-6226-C4B6-2D7F-CE7A3DE7D790}"/>
                    </a:ext>
                  </a:extLst>
                </p:cNvPr>
                <p:cNvSpPr/>
                <p:nvPr/>
              </p:nvSpPr>
              <p:spPr>
                <a:xfrm>
                  <a:off x="1581669" y="221175"/>
                  <a:ext cx="72000" cy="72000"/>
                </a:xfrm>
                <a:prstGeom prst="ellipse">
                  <a:avLst/>
                </a:prstGeom>
                <a:solidFill>
                  <a:srgbClr val="EDC009"/>
                </a:solidFill>
                <a:ln w="19050">
                  <a:noFill/>
                  <a:headEnd type="triangle"/>
                  <a:tailEnd type="triangle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noProof="0"/>
                </a:p>
              </p:txBody>
            </p:sp>
          </p:grpSp>
        </p:grp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872BA66F-2BBA-12D2-0470-6290F0845716}"/>
                </a:ext>
              </a:extLst>
            </p:cNvPr>
            <p:cNvGrpSpPr/>
            <p:nvPr/>
          </p:nvGrpSpPr>
          <p:grpSpPr>
            <a:xfrm>
              <a:off x="3934350" y="174346"/>
              <a:ext cx="952263" cy="184666"/>
              <a:chOff x="4055133" y="174346"/>
              <a:chExt cx="952263" cy="184666"/>
            </a:xfrm>
          </p:grpSpPr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BD893D49-61B5-4902-54F4-790CBD599EB6}"/>
                  </a:ext>
                </a:extLst>
              </p:cNvPr>
              <p:cNvGrpSpPr/>
              <p:nvPr/>
            </p:nvGrpSpPr>
            <p:grpSpPr>
              <a:xfrm>
                <a:off x="4055133" y="221175"/>
                <a:ext cx="216000" cy="72000"/>
                <a:chOff x="1509669" y="221175"/>
                <a:chExt cx="216000" cy="72000"/>
              </a:xfrm>
            </p:grpSpPr>
            <p:cxnSp>
              <p:nvCxnSpPr>
                <p:cNvPr id="80" name="Straight Connector 79">
                  <a:extLst>
                    <a:ext uri="{FF2B5EF4-FFF2-40B4-BE49-F238E27FC236}">
                      <a16:creationId xmlns:a16="http://schemas.microsoft.com/office/drawing/2014/main" id="{92B2AC4E-E733-4CF8-FAE1-917DF8D5C1F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509669" y="257175"/>
                  <a:ext cx="216000" cy="0"/>
                </a:xfrm>
                <a:prstGeom prst="line">
                  <a:avLst/>
                </a:prstGeom>
                <a:ln w="19050">
                  <a:solidFill>
                    <a:srgbClr val="87878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1" name="Oval 80">
                  <a:extLst>
                    <a:ext uri="{FF2B5EF4-FFF2-40B4-BE49-F238E27FC236}">
                      <a16:creationId xmlns:a16="http://schemas.microsoft.com/office/drawing/2014/main" id="{5AF158AE-81FF-7DC7-CEC7-1724A2F26192}"/>
                    </a:ext>
                  </a:extLst>
                </p:cNvPr>
                <p:cNvSpPr/>
                <p:nvPr/>
              </p:nvSpPr>
              <p:spPr>
                <a:xfrm>
                  <a:off x="1581669" y="221175"/>
                  <a:ext cx="72000" cy="72000"/>
                </a:xfrm>
                <a:prstGeom prst="ellipse">
                  <a:avLst/>
                </a:prstGeom>
                <a:solidFill>
                  <a:srgbClr val="878787"/>
                </a:solidFill>
                <a:ln w="19050">
                  <a:noFill/>
                  <a:headEnd type="triangle"/>
                  <a:tailEnd type="triangle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noProof="0"/>
                </a:p>
              </p:txBody>
            </p:sp>
          </p:grp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F42127F5-926E-33C6-43C3-517451DB7615}"/>
                  </a:ext>
                </a:extLst>
              </p:cNvPr>
              <p:cNvSpPr txBox="1"/>
              <p:nvPr/>
            </p:nvSpPr>
            <p:spPr>
              <a:xfrm>
                <a:off x="4311474" y="174346"/>
                <a:ext cx="695922" cy="184666"/>
              </a:xfrm>
              <a:prstGeom prst="rect">
                <a:avLst/>
              </a:prstGeom>
              <a:noFill/>
            </p:spPr>
            <p:txBody>
              <a:bodyPr wrap="square" lIns="36000" tIns="0" rIns="36000" bIns="0" rtlCol="0">
                <a:spAutoFit/>
              </a:bodyPr>
              <a:lstStyle/>
              <a:p>
                <a:r>
                  <a:rPr lang="en-GB" sz="1200" noProof="0">
                    <a:solidFill>
                      <a:schemeClr val="tx2"/>
                    </a:solidFill>
                  </a:rPr>
                  <a:t>High SDI</a:t>
                </a:r>
              </a:p>
            </p:txBody>
          </p:sp>
        </p:grp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F9E56A00-6B7C-2411-F148-8A64F34AA60A}"/>
                </a:ext>
              </a:extLst>
            </p:cNvPr>
            <p:cNvGrpSpPr/>
            <p:nvPr/>
          </p:nvGrpSpPr>
          <p:grpSpPr>
            <a:xfrm>
              <a:off x="4966927" y="174346"/>
              <a:ext cx="1425778" cy="184666"/>
              <a:chOff x="5065613" y="174346"/>
              <a:chExt cx="1425778" cy="184666"/>
            </a:xfrm>
          </p:grpSpPr>
          <p:grpSp>
            <p:nvGrpSpPr>
              <p:cNvPr id="82" name="Group 81">
                <a:extLst>
                  <a:ext uri="{FF2B5EF4-FFF2-40B4-BE49-F238E27FC236}">
                    <a16:creationId xmlns:a16="http://schemas.microsoft.com/office/drawing/2014/main" id="{DBCE6965-ED60-CC8E-4534-E1C81D80FE87}"/>
                  </a:ext>
                </a:extLst>
              </p:cNvPr>
              <p:cNvGrpSpPr/>
              <p:nvPr/>
            </p:nvGrpSpPr>
            <p:grpSpPr>
              <a:xfrm>
                <a:off x="5065613" y="221175"/>
                <a:ext cx="216000" cy="72000"/>
                <a:chOff x="1509669" y="221175"/>
                <a:chExt cx="216000" cy="72000"/>
              </a:xfrm>
            </p:grpSpPr>
            <p:cxnSp>
              <p:nvCxnSpPr>
                <p:cNvPr id="83" name="Straight Connector 82">
                  <a:extLst>
                    <a:ext uri="{FF2B5EF4-FFF2-40B4-BE49-F238E27FC236}">
                      <a16:creationId xmlns:a16="http://schemas.microsoft.com/office/drawing/2014/main" id="{AE39FBFB-D9DE-E623-6CD7-2547A2A1114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509669" y="257175"/>
                  <a:ext cx="216000" cy="0"/>
                </a:xfrm>
                <a:prstGeom prst="line">
                  <a:avLst/>
                </a:prstGeom>
                <a:ln w="19050">
                  <a:solidFill>
                    <a:srgbClr val="CB564E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4" name="Oval 83">
                  <a:extLst>
                    <a:ext uri="{FF2B5EF4-FFF2-40B4-BE49-F238E27FC236}">
                      <a16:creationId xmlns:a16="http://schemas.microsoft.com/office/drawing/2014/main" id="{82309F1B-9718-F267-92E3-6A7595F9774A}"/>
                    </a:ext>
                  </a:extLst>
                </p:cNvPr>
                <p:cNvSpPr/>
                <p:nvPr/>
              </p:nvSpPr>
              <p:spPr>
                <a:xfrm>
                  <a:off x="1581669" y="221175"/>
                  <a:ext cx="72000" cy="72000"/>
                </a:xfrm>
                <a:prstGeom prst="ellipse">
                  <a:avLst/>
                </a:prstGeom>
                <a:solidFill>
                  <a:srgbClr val="CB564E"/>
                </a:solidFill>
                <a:ln w="19050">
                  <a:noFill/>
                  <a:headEnd type="triangle"/>
                  <a:tailEnd type="triangle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noProof="0"/>
                </a:p>
              </p:txBody>
            </p:sp>
          </p:grp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DC925B8B-37E3-1468-3DE0-4D902C3C6D8A}"/>
                  </a:ext>
                </a:extLst>
              </p:cNvPr>
              <p:cNvSpPr txBox="1"/>
              <p:nvPr/>
            </p:nvSpPr>
            <p:spPr>
              <a:xfrm>
                <a:off x="5330753" y="174346"/>
                <a:ext cx="1160638" cy="184666"/>
              </a:xfrm>
              <a:prstGeom prst="rect">
                <a:avLst/>
              </a:prstGeom>
              <a:noFill/>
            </p:spPr>
            <p:txBody>
              <a:bodyPr wrap="square" lIns="36000" tIns="0" rIns="36000" bIns="0" rtlCol="0">
                <a:spAutoFit/>
              </a:bodyPr>
              <a:lstStyle/>
              <a:p>
                <a:r>
                  <a:rPr lang="en-GB" sz="1200" noProof="0">
                    <a:solidFill>
                      <a:schemeClr val="tx2"/>
                    </a:solidFill>
                  </a:rPr>
                  <a:t>Low-middle SDI</a:t>
                </a:r>
              </a:p>
            </p:txBody>
          </p:sp>
        </p:grp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3A8BDC9C-F95F-FF64-E08C-151BDD0C7112}"/>
                </a:ext>
              </a:extLst>
            </p:cNvPr>
            <p:cNvGrpSpPr/>
            <p:nvPr/>
          </p:nvGrpSpPr>
          <p:grpSpPr>
            <a:xfrm>
              <a:off x="6473019" y="166726"/>
              <a:ext cx="943353" cy="184666"/>
              <a:chOff x="6670940" y="166726"/>
              <a:chExt cx="943353" cy="184666"/>
            </a:xfrm>
          </p:grpSpPr>
          <p:grpSp>
            <p:nvGrpSpPr>
              <p:cNvPr id="85" name="Group 84">
                <a:extLst>
                  <a:ext uri="{FF2B5EF4-FFF2-40B4-BE49-F238E27FC236}">
                    <a16:creationId xmlns:a16="http://schemas.microsoft.com/office/drawing/2014/main" id="{542FFC3B-2373-D19C-9B0E-A8A685B84DF7}"/>
                  </a:ext>
                </a:extLst>
              </p:cNvPr>
              <p:cNvGrpSpPr/>
              <p:nvPr/>
            </p:nvGrpSpPr>
            <p:grpSpPr>
              <a:xfrm>
                <a:off x="6670940" y="221175"/>
                <a:ext cx="216000" cy="72000"/>
                <a:chOff x="1509669" y="221175"/>
                <a:chExt cx="216000" cy="72000"/>
              </a:xfrm>
            </p:grpSpPr>
            <p:cxnSp>
              <p:nvCxnSpPr>
                <p:cNvPr id="86" name="Straight Connector 85">
                  <a:extLst>
                    <a:ext uri="{FF2B5EF4-FFF2-40B4-BE49-F238E27FC236}">
                      <a16:creationId xmlns:a16="http://schemas.microsoft.com/office/drawing/2014/main" id="{E55E68F8-A750-20F7-3268-0BB6398CE70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509669" y="257175"/>
                  <a:ext cx="216000" cy="0"/>
                </a:xfrm>
                <a:prstGeom prst="line">
                  <a:avLst/>
                </a:prstGeom>
                <a:ln w="19050">
                  <a:solidFill>
                    <a:srgbClr val="75A1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7" name="Oval 86">
                  <a:extLst>
                    <a:ext uri="{FF2B5EF4-FFF2-40B4-BE49-F238E27FC236}">
                      <a16:creationId xmlns:a16="http://schemas.microsoft.com/office/drawing/2014/main" id="{C9C5FAB5-7808-FFD9-E845-9F899C5F494B}"/>
                    </a:ext>
                  </a:extLst>
                </p:cNvPr>
                <p:cNvSpPr/>
                <p:nvPr/>
              </p:nvSpPr>
              <p:spPr>
                <a:xfrm>
                  <a:off x="1581669" y="221175"/>
                  <a:ext cx="72000" cy="72000"/>
                </a:xfrm>
                <a:prstGeom prst="ellipse">
                  <a:avLst/>
                </a:prstGeom>
                <a:solidFill>
                  <a:srgbClr val="75A1D7"/>
                </a:solidFill>
                <a:ln w="19050">
                  <a:noFill/>
                  <a:headEnd type="triangle"/>
                  <a:tailEnd type="triangle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noProof="0"/>
                </a:p>
              </p:txBody>
            </p:sp>
          </p:grp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C43F55F9-ADC4-E638-E770-EE8963BB557F}"/>
                  </a:ext>
                </a:extLst>
              </p:cNvPr>
              <p:cNvSpPr txBox="1"/>
              <p:nvPr/>
            </p:nvSpPr>
            <p:spPr>
              <a:xfrm>
                <a:off x="6936223" y="166726"/>
                <a:ext cx="678070" cy="184666"/>
              </a:xfrm>
              <a:prstGeom prst="rect">
                <a:avLst/>
              </a:prstGeom>
              <a:noFill/>
            </p:spPr>
            <p:txBody>
              <a:bodyPr wrap="square" lIns="36000" tIns="0" rIns="36000" bIns="0" rtlCol="0">
                <a:spAutoFit/>
              </a:bodyPr>
              <a:lstStyle/>
              <a:p>
                <a:r>
                  <a:rPr lang="en-GB" sz="1200" noProof="0">
                    <a:solidFill>
                      <a:schemeClr val="tx2"/>
                    </a:solidFill>
                  </a:rPr>
                  <a:t>Low SDI</a:t>
                </a:r>
              </a:p>
            </p:txBody>
          </p:sp>
        </p:grp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5BA6D148-4EA7-DA65-AF05-2D3A603071F5}"/>
                </a:ext>
              </a:extLst>
            </p:cNvPr>
            <p:cNvGrpSpPr/>
            <p:nvPr/>
          </p:nvGrpSpPr>
          <p:grpSpPr>
            <a:xfrm>
              <a:off x="7496685" y="174346"/>
              <a:ext cx="1164019" cy="184666"/>
              <a:chOff x="7684439" y="174346"/>
              <a:chExt cx="1164019" cy="184666"/>
            </a:xfrm>
          </p:grpSpPr>
          <p:grpSp>
            <p:nvGrpSpPr>
              <p:cNvPr id="88" name="Group 87">
                <a:extLst>
                  <a:ext uri="{FF2B5EF4-FFF2-40B4-BE49-F238E27FC236}">
                    <a16:creationId xmlns:a16="http://schemas.microsoft.com/office/drawing/2014/main" id="{82E6B085-248A-A057-FA66-379B07AD5279}"/>
                  </a:ext>
                </a:extLst>
              </p:cNvPr>
              <p:cNvGrpSpPr/>
              <p:nvPr/>
            </p:nvGrpSpPr>
            <p:grpSpPr>
              <a:xfrm>
                <a:off x="7684439" y="221175"/>
                <a:ext cx="216000" cy="72000"/>
                <a:chOff x="1509669" y="221175"/>
                <a:chExt cx="216000" cy="72000"/>
              </a:xfrm>
            </p:grpSpPr>
            <p:cxnSp>
              <p:nvCxnSpPr>
                <p:cNvPr id="89" name="Straight Connector 88">
                  <a:extLst>
                    <a:ext uri="{FF2B5EF4-FFF2-40B4-BE49-F238E27FC236}">
                      <a16:creationId xmlns:a16="http://schemas.microsoft.com/office/drawing/2014/main" id="{AC77E68D-43BE-C5D2-2063-17862F59FE4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509669" y="257175"/>
                  <a:ext cx="216000" cy="0"/>
                </a:xfrm>
                <a:prstGeom prst="line">
                  <a:avLst/>
                </a:prstGeom>
                <a:ln w="19050">
                  <a:solidFill>
                    <a:srgbClr val="033D6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0" name="Oval 89">
                  <a:extLst>
                    <a:ext uri="{FF2B5EF4-FFF2-40B4-BE49-F238E27FC236}">
                      <a16:creationId xmlns:a16="http://schemas.microsoft.com/office/drawing/2014/main" id="{4D515CD7-0966-A3A0-4BBF-DF4E8CF80648}"/>
                    </a:ext>
                  </a:extLst>
                </p:cNvPr>
                <p:cNvSpPr/>
                <p:nvPr/>
              </p:nvSpPr>
              <p:spPr>
                <a:xfrm>
                  <a:off x="1581669" y="221175"/>
                  <a:ext cx="72000" cy="72000"/>
                </a:xfrm>
                <a:prstGeom prst="ellipse">
                  <a:avLst/>
                </a:prstGeom>
                <a:solidFill>
                  <a:srgbClr val="033D65"/>
                </a:solidFill>
                <a:ln w="19050">
                  <a:noFill/>
                  <a:headEnd type="triangle"/>
                  <a:tailEnd type="triangle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noProof="0"/>
                </a:p>
              </p:txBody>
            </p:sp>
          </p:grp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184CA046-BB38-0117-FE13-1C4FDA022FA9}"/>
                  </a:ext>
                </a:extLst>
              </p:cNvPr>
              <p:cNvSpPr txBox="1"/>
              <p:nvPr/>
            </p:nvSpPr>
            <p:spPr>
              <a:xfrm>
                <a:off x="7937895" y="174346"/>
                <a:ext cx="910563" cy="184666"/>
              </a:xfrm>
              <a:prstGeom prst="rect">
                <a:avLst/>
              </a:prstGeom>
              <a:noFill/>
            </p:spPr>
            <p:txBody>
              <a:bodyPr wrap="square" lIns="36000" tIns="0" rIns="36000" bIns="0" rtlCol="0">
                <a:spAutoFit/>
              </a:bodyPr>
              <a:lstStyle/>
              <a:p>
                <a:r>
                  <a:rPr lang="en-GB" sz="1200" noProof="0">
                    <a:solidFill>
                      <a:schemeClr val="tx2"/>
                    </a:solidFill>
                  </a:rPr>
                  <a:t>Middle SDI</a:t>
                </a: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306373979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4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19050">
          <a:solidFill>
            <a:schemeClr val="accent5"/>
          </a:solidFill>
          <a:headEnd type="triangle"/>
          <a:tailEnd type="triangle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accent4"/>
          </a:solidFill>
          <a:prstDash val="dash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rgbClr val="FF0000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9AE9F05-DA2D-4B16-9965-37043D7D9979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BD39940-7EB5-43CC-8DC6-FBBAD45474F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179A87D-6E65-4547-B410-F385D8934DB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300</Words>
  <Application>Microsoft Office PowerPoint</Application>
  <PresentationFormat>Widescreen</PresentationFormat>
  <Paragraphs>40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Prevalence and incidence of schizophrenia over time and by sociodemographic index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Elliot Piper-Brown</dc:creator>
  <cp:lastModifiedBy>Christina Polyzogopoulou</cp:lastModifiedBy>
  <cp:revision>10</cp:revision>
  <dcterms:created xsi:type="dcterms:W3CDTF">2026-02-02T13:01:55Z</dcterms:created>
  <dcterms:modified xsi:type="dcterms:W3CDTF">2026-06-17T12:38:04Z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  <property fmtid="{D5CDD505-2E9C-101B-9397-08002B2CF9AE}" pid="4" name="ArticulateGUID">
    <vt:lpwstr>5E388557-2AE2-428E-AA6E-C72C8BEFBDF4</vt:lpwstr>
  </property>
  <property fmtid="{D5CDD505-2E9C-101B-9397-08002B2CF9AE}" pid="5" name="ArticulatePath">
    <vt:lpwstr>https://primemedica.sharepoint.com/sites/LundbeckFoundation/Shared Documents/General/Lundbeck Foundation/SCZ theme deck updates/2_Epidemiology-Burden/D2 (studio)/SCZ_Epidemiology &amp; Burden_D0.2 13Apr26_v1</vt:lpwstr>
  </property>
</Properties>
</file>