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70" r:id="rId5"/>
  </p:sldIdLst>
  <p:sldSz cx="12192000" cy="6858000"/>
  <p:notesSz cx="6797675" cy="9929813"/>
  <p:custDataLst>
    <p:tags r:id="rId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8" userDrawn="1">
          <p15:clr>
            <a:srgbClr val="A4A3A4"/>
          </p15:clr>
        </p15:guide>
        <p15:guide id="2" pos="3830" userDrawn="1">
          <p15:clr>
            <a:srgbClr val="A4A3A4"/>
          </p15:clr>
        </p15:guide>
        <p15:guide id="3" orient="horz" pos="42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123D0B-7B15-8241-114F-0F509F9C0883}" name="Jerry Huang" initials="JH" userId="S::jerry.huang@primeglobalpeople.com::47175e71-6f0f-4bf1-922a-f2da50266449" providerId="AD"/>
  <p188:author id="{7200DB5C-181B-713E-D95A-FCC30802ADB3}" name="Lucy Helas" initials="" userId="S::lucy.helas@primeglobalpeople.com::ddfafa0a-b6b5-4bdd-b86f-ac994cb89b8b" providerId="AD"/>
  <p188:author id="{C07A505D-5E7E-6BEB-4195-801D42364FA7}" name="Ceren Akdeniz Vogt" initials="CA" userId="S::cak@lundbeckfonden.com::6291f9b8-8487-4396-8769-615d243e0f4b" providerId="AD"/>
  <p188:author id="{ADE37966-333E-8291-1ACB-8B19D2CDD2BF}" name="Jess Fawcett" initials="JF" userId="Jess Fawcett" providerId="None"/>
  <p188:author id="{F5456967-F741-A654-320C-431971991AEE}" name="Emma Bone" initials="EB" userId="Emma Bone" providerId="None"/>
  <p188:author id="{F748F99F-CA20-F231-7E95-A58759BCCA69}" name="Marco Solmi" initials="MS" userId="16471aee42b87e67" providerId="Windows Live"/>
  <p188:author id="{94C370A1-4AED-0C13-4D86-49DFA89BCE0B}" name="Prime" initials="P" userId="Prime" providerId="None"/>
  <p188:author id="{8EBDF5A9-C4BC-A8A8-CDF6-CD616BF5A6CC}" name="Lucy Helas" initials="LH" userId="Lucy Helas" providerId="None"/>
  <p188:author id="{3EAC8EB7-4CC7-A5D1-7863-C77B3332D2E6}" name="Prime – Senior Medical Writer" initials="SMW" userId="Prime – Senior Medical Writer" providerId="None"/>
  <p188:author id="{418AA2D6-496A-47C3-5018-89298CC9AEF7}" name="Elliot Piper-Brown" initials="EP" userId="S::elliot.piper-brown@primeglobalpeople.com::f9f5c069-9888-4662-9765-c25bc9bb0b78" providerId="AD"/>
  <p188:author id="{B832B1DC-702B-2076-34F6-ABE5906ECE9E}" name="Sarah Ramsden" initials="SR" userId="Sarah Ramsden" providerId="None"/>
  <p188:author id="{FFE47EE6-A2F0-13A5-8EE8-3661DB1849A6}" name="Medical Writer" initials="MW" userId="Medical Writer" providerId="None"/>
  <p188:author id="{08570DE8-E322-79A5-B3DE-BB47867C02E7}" name="Louise Martin" initials="LM" userId="S::louise.martin@primeglobalpeople.com::4fcac71d-3899-4a5b-ba16-0351c4500b4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3F1A01"/>
    <a:srgbClr val="99B3A8"/>
    <a:srgbClr val="1A1A17"/>
    <a:srgbClr val="4472C4"/>
    <a:srgbClr val="B4C7E7"/>
    <a:srgbClr val="0D76BF"/>
    <a:srgbClr val="B7CCEA"/>
    <a:srgbClr val="7CA3D6"/>
    <a:srgbClr val="C1C0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603" autoAdjust="0"/>
  </p:normalViewPr>
  <p:slideViewPr>
    <p:cSldViewPr snapToGrid="0">
      <p:cViewPr varScale="1">
        <p:scale>
          <a:sx n="83" d="100"/>
          <a:sy n="83" d="100"/>
        </p:scale>
        <p:origin x="1032" y="78"/>
      </p:cViewPr>
      <p:guideLst>
        <p:guide orient="horz" pos="3158"/>
        <p:guide pos="3830"/>
        <p:guide orient="horz" pos="4224"/>
      </p:guideLst>
    </p:cSldViewPr>
  </p:slideViewPr>
  <p:notesTextViewPr>
    <p:cViewPr>
      <p:scale>
        <a:sx n="3" d="2"/>
        <a:sy n="3" d="2"/>
      </p:scale>
      <p:origin x="0" y="0"/>
    </p:cViewPr>
  </p:notesTextViewPr>
  <p:notesViewPr>
    <p:cSldViewPr snapToGrid="0" showGuides="1">
      <p:cViewPr varScale="1">
        <p:scale>
          <a:sx n="111" d="100"/>
          <a:sy n="111" d="100"/>
        </p:scale>
        <p:origin x="5028" y="1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tags" Target="tags/tag1.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17/06/2026</a:t>
            </a:fld>
            <a:endParaRPr lang="en-GB"/>
          </a:p>
        </p:txBody>
      </p:sp>
      <p:sp>
        <p:nvSpPr>
          <p:cNvPr id="4" name="Slide Image Placehold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8"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A429F-D505-8696-D5D3-431319CB5E82}"/>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9545AFE4-EE26-9418-EBBD-3813F016AF10}"/>
              </a:ext>
            </a:extLst>
          </p:cNvPr>
          <p:cNvSpPr>
            <a:spLocks noGrp="1"/>
          </p:cNvSpPr>
          <p:nvPr>
            <p:ph type="body" idx="1"/>
          </p:nvPr>
        </p:nvSpPr>
        <p:spPr>
          <a:solidFill>
            <a:schemeClr val="bg1"/>
          </a:solidFill>
        </p:spPr>
        <p:txBody>
          <a:bodyPr/>
          <a:lstStyle/>
          <a:p>
            <a:pPr marL="0" indent="0">
              <a:buFont typeface="Arial" panose="020B0604020202020204" pitchFamily="34" charset="0"/>
              <a:buNone/>
              <a:defRPr/>
            </a:pPr>
            <a:r>
              <a:rPr lang="en-GB" sz="1000">
                <a:latin typeface="Calibri" panose="020F0502020204030204" pitchFamily="34" charset="0"/>
                <a:ea typeface="Calibri" panose="020F0502020204030204" pitchFamily="34" charset="0"/>
                <a:cs typeface="Calibri" panose="020F0502020204030204" pitchFamily="34" charset="0"/>
              </a:rPr>
              <a:t>GBD data for 2021 reported 659,000 (95% UI: 545,000, 791,000) incident cases of schizophrenia in males and 564,000 (95% UI: 464,000, 681,000) in females; this translated into an ASIR of 16.4 per 100,000 (95% UI: 13.6, 19.7) for males and 14.4 per 100,000 (95% UI: 11.8, 17.4), for females.</a:t>
            </a:r>
            <a:r>
              <a:rPr lang="en-GB" sz="1000" baseline="30000">
                <a:latin typeface="Calibri" panose="020F0502020204030204" pitchFamily="34" charset="0"/>
                <a:ea typeface="Calibri" panose="020F0502020204030204" pitchFamily="34" charset="0"/>
                <a:cs typeface="Calibri" panose="020F0502020204030204" pitchFamily="34" charset="0"/>
              </a:rPr>
              <a:t>1</a:t>
            </a:r>
            <a:r>
              <a:rPr lang="en-GB" sz="1000">
                <a:latin typeface="Calibri" panose="020F0502020204030204" pitchFamily="34" charset="0"/>
                <a:ea typeface="Calibri" panose="020F0502020204030204" pitchFamily="34" charset="0"/>
                <a:cs typeface="Calibri" panose="020F0502020204030204" pitchFamily="34" charset="0"/>
              </a:rPr>
              <a:t> </a:t>
            </a:r>
            <a:endParaRPr lang="en-US" sz="1000">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endParaRPr lang="en-US" sz="1000">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r>
              <a:rPr lang="en-US" sz="1000">
                <a:latin typeface="Calibri" panose="020F0502020204030204" pitchFamily="34" charset="0"/>
                <a:ea typeface="Calibri" panose="020F0502020204030204" pitchFamily="34" charset="0"/>
                <a:cs typeface="Calibri" panose="020F0502020204030204" pitchFamily="34" charset="0"/>
              </a:rPr>
              <a:t>A GBD 2021 analysis revealed that the estimated annual percentage change in schizophrenia prevalence rates varied across SDI regions. In high SDI regions, the increasing trend of schizophrenia was higher in females than males, while in high-middle SDI regions, higher increasing trends were observed in males than females.</a:t>
            </a:r>
            <a:r>
              <a:rPr lang="en-US" sz="1000" baseline="30000">
                <a:latin typeface="Calibri" panose="020F0502020204030204" pitchFamily="34" charset="0"/>
                <a:ea typeface="Calibri" panose="020F0502020204030204" pitchFamily="34" charset="0"/>
                <a:cs typeface="Calibri" panose="020F0502020204030204" pitchFamily="34" charset="0"/>
              </a:rPr>
              <a:t>4</a:t>
            </a:r>
          </a:p>
          <a:p>
            <a:pPr marL="0" indent="0">
              <a:buFont typeface="Arial" panose="020B0604020202020204" pitchFamily="34" charset="0"/>
              <a:buNone/>
              <a:defRPr/>
            </a:pPr>
            <a:endParaRPr lang="en-US" sz="1000" baseline="30000">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endParaRPr lang="en-US" sz="1000" baseline="3000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rPr>
              <a:t>Abbreviations: </a:t>
            </a:r>
            <a:r>
              <a:rPr lang="en-US" sz="1000">
                <a:latin typeface="Calibri" panose="020F0502020204030204" pitchFamily="34" charset="0"/>
                <a:ea typeface="Calibri" panose="020F0502020204030204" pitchFamily="34" charset="0"/>
                <a:cs typeface="Calibri" panose="020F0502020204030204" pitchFamily="34" charset="0"/>
              </a:rPr>
              <a:t>ASIR=age-standardized incidence rate; </a:t>
            </a:r>
            <a:r>
              <a:rPr lang="en-GB"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GBD=G</a:t>
            </a:r>
            <a:r>
              <a:rPr lang="en-US"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lobal Burden of Diseases; SDI=sociodemographic index; UI=uncertainty interval</a:t>
            </a:r>
            <a:endParaRPr lang="en-US" sz="1000">
              <a:latin typeface="Calibri" panose="020F0502020204030204" pitchFamily="34" charset="0"/>
              <a:ea typeface="Calibri" panose="020F0502020204030204" pitchFamily="34" charset="0"/>
              <a:cs typeface="Calibri" panose="020F0502020204030204" pitchFamily="34" charset="0"/>
            </a:endParaRPr>
          </a:p>
          <a:p>
            <a:pPr lvl="0">
              <a:defRPr/>
            </a:pPr>
            <a:endParaRPr lang="en-GB" sz="1000" b="1">
              <a:solidFill>
                <a:srgbClr val="FF0000"/>
              </a:solidFill>
              <a:latin typeface="Calibri" panose="020F0502020204030204" pitchFamily="34" charset="0"/>
              <a:ea typeface="Calibri" panose="020F0502020204030204" pitchFamily="34" charset="0"/>
              <a:cs typeface="Calibri" panose="020F0502020204030204" pitchFamily="34" charset="0"/>
            </a:endParaRPr>
          </a:p>
          <a:p>
            <a:pPr rtl="0" eaLnBrk="1" fontAlgn="auto" latinLnBrk="0" hangingPunct="1"/>
            <a:r>
              <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indent="-228600" rtl="0" eaLnBrk="1" fontAlgn="auto" latinLnBrk="0" hangingPunct="1">
              <a:buFont typeface="+mj-lt"/>
              <a:buAutoNum type="arabicPeriod"/>
            </a:pPr>
            <a:r>
              <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GBD 2021 Diseases and Injuries Collaborators. Global incidence, prevalence, years lived with disability (YLDs), disability-adjusted life-years (DALYs), and healthy life expectancy (HALE) for 371 diseases and injuries in 204 countries and territories and 811 subnational locations, 1990-2021: a systematic analysis for the Global Burden of Disease Study 2021. Lancet 2024; 403: 2133–2161.</a:t>
            </a:r>
            <a:endParaRPr lang="en-GB" sz="1000">
              <a:effectLst/>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Peng B, Hu F, He Q, et al. Global, regional, and national burden and trends of schizophrenia among adolescents and young adults aged 15-39 years from 1990 to 2021: an analysis of the global burden of disease study 2021. Front Psychiatry 2025; 16: 1682955.</a:t>
            </a:r>
          </a:p>
          <a:p>
            <a:pPr marL="228600" lvl="0" indent="-228600">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Liao W, Chen Z, Wu W, et al. Trends and future burden of schizophrenia in youth across G20 countries: a systematic analysis of the global burden of disease 2021 study. BMC Psychiatry 2025; 25: 1101.</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a:latin typeface="Calibri" panose="020F0502020204030204" pitchFamily="34" charset="0"/>
                <a:ea typeface="Calibri" panose="020F0502020204030204" pitchFamily="34" charset="0"/>
                <a:cs typeface="Calibri" panose="020F0502020204030204" pitchFamily="34" charset="0"/>
              </a:rPr>
              <a:t>Zhan Z, Wang J, Shen T, et al. Results of the global burden of disease study for schizophrenia: trends from 1990 to 2021 and projections to 2050. Front Psychiatry 2025; 16: 1629032.</a:t>
            </a:r>
          </a:p>
          <a:p>
            <a:pPr marL="228600" indent="-228600">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Solmi M, Seitidis G, Mavridis D, et al. Incidence, prevalence, and global burden of schizophrenia - data, with critical appraisal, from the Global Burden of Disease (GBD) 2019. Mol Psychiatry 2023; 28: 5319–5327.</a:t>
            </a:r>
          </a:p>
        </p:txBody>
      </p:sp>
      <p:sp>
        <p:nvSpPr>
          <p:cNvPr id="2" name="Slide Image Placeholder 1">
            <a:extLst>
              <a:ext uri="{FF2B5EF4-FFF2-40B4-BE49-F238E27FC236}">
                <a16:creationId xmlns:a16="http://schemas.microsoft.com/office/drawing/2014/main" id="{2FE100E8-A2D5-11C6-4F56-9BDAFEF010DE}"/>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A35A9E5C-B76A-5313-DE74-AE37818055C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6474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4386"/>
            <a:ext cx="11110914" cy="332399"/>
          </a:xfrm>
        </p:spPr>
        <p:txBody>
          <a:bodyPr vert="horz" lIns="0" tIns="0" rIns="0" bIns="0" rtlCol="0" anchor="b" anchorCtr="0">
            <a:noAutofit/>
          </a:bodyPr>
          <a:lstStyle>
            <a:lvl1pPr>
              <a:defRPr lang="en-GB"/>
            </a:lvl1pPr>
          </a:lstStyle>
          <a:p>
            <a:pPr lvl="0"/>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a:t>
            </a:r>
            <a:r>
              <a:rPr lang="en-GB" sz="3600" b="1" err="1">
                <a:solidFill>
                  <a:srgbClr val="3F1A01"/>
                </a:solidFill>
                <a:latin typeface="+mj-lt"/>
                <a:cs typeface="Times New Roman" panose="02020603050405020304" pitchFamily="18" charset="0"/>
              </a:rPr>
              <a:t>masterslides</a:t>
            </a:r>
            <a:r>
              <a:rPr lang="en-GB" sz="3600" b="1">
                <a:solidFill>
                  <a:srgbClr val="3F1A01"/>
                </a:solidFill>
                <a:latin typeface="+mj-lt"/>
                <a:cs typeface="Times New Roman" panose="02020603050405020304" pitchFamily="18" charset="0"/>
              </a:rPr>
              <a:t>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2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49" userDrawn="1">
          <p15:clr>
            <a:srgbClr val="F26B43"/>
          </p15:clr>
        </p15:guide>
        <p15:guide id="15" pos="3976" userDrawn="1">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1.xml"/><Relationship Id="rId1" Type="http://schemas.openxmlformats.org/officeDocument/2006/relationships/tags" Target="../tags/tag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BEC6E-831F-5559-2780-74180483ACAA}"/>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7ACF70DC-3924-DAA6-007F-D9E69C2487F2}"/>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867D8270-C1B5-AAC2-12D5-F5FEE71F7849}"/>
              </a:ext>
            </a:extLst>
          </p:cNvPr>
          <p:cNvSpPr>
            <a:spLocks noGrp="1"/>
          </p:cNvSpPr>
          <p:nvPr>
            <p:ph type="title"/>
          </p:nvPr>
        </p:nvSpPr>
        <p:spPr/>
        <p:txBody>
          <a:bodyPr/>
          <a:lstStyle/>
          <a:p>
            <a:r>
              <a:rPr lang="en-GB" noProof="0"/>
              <a:t>Prevalence and </a:t>
            </a:r>
            <a:r>
              <a:rPr lang="en-GB" noProof="0">
                <a:solidFill>
                  <a:schemeClr val="tx1"/>
                </a:solidFill>
              </a:rPr>
              <a:t>incidence of schizophrenia by sex</a:t>
            </a:r>
          </a:p>
        </p:txBody>
      </p:sp>
      <p:sp>
        <p:nvSpPr>
          <p:cNvPr id="41" name="Content Placeholder 40">
            <a:extLst>
              <a:ext uri="{FF2B5EF4-FFF2-40B4-BE49-F238E27FC236}">
                <a16:creationId xmlns:a16="http://schemas.microsoft.com/office/drawing/2014/main" id="{CF320D79-69B2-BDD0-3370-9B0B32ECAA5F}"/>
              </a:ext>
            </a:extLst>
          </p:cNvPr>
          <p:cNvSpPr>
            <a:spLocks noGrp="1"/>
          </p:cNvSpPr>
          <p:nvPr>
            <p:ph sz="half" idx="21"/>
          </p:nvPr>
        </p:nvSpPr>
        <p:spPr/>
        <p:txBody>
          <a:bodyPr rIns="216000"/>
          <a:lstStyle/>
          <a:p>
            <a:pPr>
              <a:spcBef>
                <a:spcPts val="300"/>
              </a:spcBef>
            </a:pPr>
            <a:r>
              <a:rPr lang="en-GB" noProof="0"/>
              <a:t>The GBD 2021 analysis showed a higher prevalence of </a:t>
            </a:r>
            <a:r>
              <a:rPr lang="en-GB" noProof="0">
                <a:solidFill>
                  <a:schemeClr val="tx1"/>
                </a:solidFill>
              </a:rPr>
              <a:t>schizophrenia in </a:t>
            </a:r>
            <a:r>
              <a:rPr lang="en-GB" noProof="0"/>
              <a:t>males</a:t>
            </a:r>
            <a:r>
              <a:rPr lang="en-GB" baseline="30000" noProof="0"/>
              <a:t>1</a:t>
            </a:r>
          </a:p>
          <a:p>
            <a:pPr lvl="1">
              <a:spcBef>
                <a:spcPts val="300"/>
              </a:spcBef>
            </a:pPr>
            <a:r>
              <a:rPr lang="en-GB" b="1" noProof="0"/>
              <a:t>Male ASPR: </a:t>
            </a:r>
            <a:br>
              <a:rPr lang="en-GB" b="1" noProof="0"/>
            </a:br>
            <a:r>
              <a:rPr lang="en-GB" noProof="0"/>
              <a:t>291.6 per 100,000</a:t>
            </a:r>
            <a:br>
              <a:rPr lang="en-GB" noProof="0"/>
            </a:br>
            <a:r>
              <a:rPr lang="en-GB" noProof="0"/>
              <a:t>(95% UI: 241.6, 345.0)</a:t>
            </a:r>
          </a:p>
          <a:p>
            <a:pPr lvl="1">
              <a:spcBef>
                <a:spcPts val="300"/>
              </a:spcBef>
            </a:pPr>
            <a:r>
              <a:rPr lang="en-GB" b="1" noProof="0"/>
              <a:t>Female ASPR: </a:t>
            </a:r>
            <a:br>
              <a:rPr lang="en-GB" b="1" noProof="0"/>
            </a:br>
            <a:r>
              <a:rPr lang="en-GB" noProof="0"/>
              <a:t>263.6 per 100,000</a:t>
            </a:r>
            <a:br>
              <a:rPr lang="en-GB" noProof="0"/>
            </a:br>
            <a:r>
              <a:rPr lang="en-GB" noProof="0"/>
              <a:t>(95% UI: 217.7, 311.9)</a:t>
            </a:r>
          </a:p>
          <a:p>
            <a:pPr lvl="1"/>
            <a:r>
              <a:rPr lang="en-GB" noProof="0"/>
              <a:t>A similar pattern is observed with incidence</a:t>
            </a:r>
            <a:r>
              <a:rPr lang="en-GB" baseline="30000" noProof="0"/>
              <a:t>1</a:t>
            </a:r>
            <a:endParaRPr lang="en-GB" noProof="0"/>
          </a:p>
          <a:p>
            <a:pPr>
              <a:spcBef>
                <a:spcPts val="300"/>
              </a:spcBef>
            </a:pPr>
            <a:r>
              <a:rPr lang="en-GB" noProof="0"/>
              <a:t>Various GBD analyses show mostly similar sex patterns across countries and SDI regions</a:t>
            </a:r>
            <a:r>
              <a:rPr lang="en-GB" baseline="30000" noProof="0"/>
              <a:t>2–4 </a:t>
            </a:r>
            <a:endParaRPr lang="en-GB" noProof="0"/>
          </a:p>
          <a:p>
            <a:endParaRPr lang="en-GB" noProof="0"/>
          </a:p>
          <a:p>
            <a:endParaRPr lang="en-GB" noProof="0"/>
          </a:p>
          <a:p>
            <a:endParaRPr lang="en-GB" noProof="0"/>
          </a:p>
          <a:p>
            <a:endParaRPr lang="en-GB" noProof="0"/>
          </a:p>
        </p:txBody>
      </p:sp>
      <p:sp>
        <p:nvSpPr>
          <p:cNvPr id="4" name="Text Placeholder 3">
            <a:extLst>
              <a:ext uri="{FF2B5EF4-FFF2-40B4-BE49-F238E27FC236}">
                <a16:creationId xmlns:a16="http://schemas.microsoft.com/office/drawing/2014/main" id="{E9AA4414-AA82-9643-BCD4-D4DAE41304DD}"/>
              </a:ext>
            </a:extLst>
          </p:cNvPr>
          <p:cNvSpPr>
            <a:spLocks noGrp="1"/>
          </p:cNvSpPr>
          <p:nvPr>
            <p:ph type="body" sz="quarter" idx="18"/>
          </p:nvPr>
        </p:nvSpPr>
        <p:spPr/>
        <p:txBody>
          <a:bodyPr/>
          <a:lstStyle/>
          <a:p>
            <a:r>
              <a:rPr lang="en-GB" noProof="0"/>
              <a:t>ASPR=age-standardized prevalence rates; GBD=Global Burden of Disease; SDI=sociodemographic index; UI=uncertainty interval</a:t>
            </a:r>
          </a:p>
          <a:p>
            <a:r>
              <a:rPr lang="en-GB" noProof="0"/>
              <a:t>1. GBD 2021 Diseases and Injuries Collaborators. Lancet 2024;403:2133–2161; 2. Peng et al. Front Psychiatry 2025;16:1682955; 3. Liao et al. BMC Psychiatry 2025;25:1101; </a:t>
            </a:r>
            <a:br>
              <a:rPr lang="en-GB" noProof="0"/>
            </a:br>
            <a:r>
              <a:rPr lang="en-GB" noProof="0"/>
              <a:t>4. Zhan et al. Front Psychiatry 2025;16:1629032; 5. Solmi et al. Mol Psychiatry 2023;28:5319–5327</a:t>
            </a:r>
          </a:p>
        </p:txBody>
      </p:sp>
      <p:sp>
        <p:nvSpPr>
          <p:cNvPr id="19" name="Rectangle: Rounded Corners 18">
            <a:extLst>
              <a:ext uri="{FF2B5EF4-FFF2-40B4-BE49-F238E27FC236}">
                <a16:creationId xmlns:a16="http://schemas.microsoft.com/office/drawing/2014/main" id="{BC52F8E7-8A25-AB83-F303-15528A51E59D}"/>
              </a:ext>
            </a:extLst>
          </p:cNvPr>
          <p:cNvSpPr/>
          <p:nvPr/>
        </p:nvSpPr>
        <p:spPr>
          <a:xfrm>
            <a:off x="3384551" y="5169347"/>
            <a:ext cx="8266112" cy="646986"/>
          </a:xfrm>
          <a:prstGeom prst="roundRect">
            <a:avLst/>
          </a:prstGeom>
          <a:solidFill>
            <a:schemeClr val="accent4">
              <a:lumMod val="40000"/>
              <a:lumOff val="60000"/>
            </a:schemeClr>
          </a:solidFill>
        </p:spPr>
        <p:txBody>
          <a:bodyPr wrap="square">
            <a:spAutoFit/>
          </a:bodyPr>
          <a:lstStyle/>
          <a:p>
            <a:pPr algn="ctr"/>
            <a:r>
              <a:rPr lang="en-GB" sz="1600" noProof="0">
                <a:solidFill>
                  <a:srgbClr val="3F1A01"/>
                </a:solidFill>
              </a:rPr>
              <a:t>The male-to-female prevalence ratio has remained stable over the past three decades, with a consistently </a:t>
            </a:r>
            <a:r>
              <a:rPr lang="en-GB" sz="1600" b="1" noProof="0">
                <a:solidFill>
                  <a:srgbClr val="3F1A01"/>
                </a:solidFill>
              </a:rPr>
              <a:t>higher global risk of schizophrenia observed in males</a:t>
            </a:r>
            <a:r>
              <a:rPr lang="en-GB" sz="1600" baseline="30000" noProof="0">
                <a:solidFill>
                  <a:srgbClr val="3F1A01"/>
                </a:solidFill>
              </a:rPr>
              <a:t>2,5</a:t>
            </a:r>
          </a:p>
        </p:txBody>
      </p:sp>
      <p:sp>
        <p:nvSpPr>
          <p:cNvPr id="30" name="Content Placeholder 21">
            <a:extLst>
              <a:ext uri="{FF2B5EF4-FFF2-40B4-BE49-F238E27FC236}">
                <a16:creationId xmlns:a16="http://schemas.microsoft.com/office/drawing/2014/main" id="{5D0E5482-E0B8-3FCE-D30C-C2C12FE01DAD}"/>
              </a:ext>
            </a:extLst>
          </p:cNvPr>
          <p:cNvSpPr txBox="1">
            <a:spLocks/>
          </p:cNvSpPr>
          <p:nvPr/>
        </p:nvSpPr>
        <p:spPr>
          <a:xfrm>
            <a:off x="467549" y="1416785"/>
            <a:ext cx="3677688" cy="1495735"/>
          </a:xfrm>
          <a:prstGeom prst="round1Rect">
            <a:avLst>
              <a:gd name="adj" fmla="val 7879"/>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noProof="0"/>
          </a:p>
        </p:txBody>
      </p:sp>
      <p:sp>
        <p:nvSpPr>
          <p:cNvPr id="42" name="TextBox 41">
            <a:extLst>
              <a:ext uri="{FF2B5EF4-FFF2-40B4-BE49-F238E27FC236}">
                <a16:creationId xmlns:a16="http://schemas.microsoft.com/office/drawing/2014/main" id="{F2E5D98D-C116-36E1-A33A-B9F9D4606880}"/>
              </a:ext>
            </a:extLst>
          </p:cNvPr>
          <p:cNvSpPr txBox="1"/>
          <p:nvPr/>
        </p:nvSpPr>
        <p:spPr>
          <a:xfrm>
            <a:off x="3504193" y="1518654"/>
            <a:ext cx="8146469" cy="338554"/>
          </a:xfrm>
          <a:prstGeom prst="rect">
            <a:avLst/>
          </a:prstGeom>
          <a:noFill/>
        </p:spPr>
        <p:txBody>
          <a:bodyPr wrap="square" rtlCol="0">
            <a:spAutoFit/>
          </a:bodyPr>
          <a:lstStyle/>
          <a:p>
            <a:pPr lvl="0" algn="ctr">
              <a:defRPr/>
            </a:pPr>
            <a:r>
              <a:rPr kumimoji="0" lang="en-GB" sz="1600" b="1" i="0" u="none" strike="noStrike" kern="1200" cap="none" spc="0" normalizeH="0" baseline="0" noProof="0">
                <a:ln>
                  <a:noFill/>
                </a:ln>
                <a:solidFill>
                  <a:schemeClr val="accent2">
                    <a:lumMod val="50000"/>
                  </a:schemeClr>
                </a:solidFill>
                <a:effectLst/>
                <a:uLnTx/>
                <a:uFillTx/>
                <a:ea typeface="+mn-ea"/>
                <a:cs typeface="+mn-cs"/>
              </a:rPr>
              <a:t>Global trends in schizophrenia prevalence by sex </a:t>
            </a:r>
            <a:r>
              <a:rPr lang="en-GB" sz="1600" b="1" noProof="0">
                <a:solidFill>
                  <a:schemeClr val="accent2">
                    <a:lumMod val="50000"/>
                  </a:schemeClr>
                </a:solidFill>
              </a:rPr>
              <a:t>(1990–2021)</a:t>
            </a:r>
            <a:r>
              <a:rPr lang="en-GB" sz="1600" b="1" baseline="30000" noProof="0">
                <a:solidFill>
                  <a:schemeClr val="accent2">
                    <a:lumMod val="50000"/>
                  </a:schemeClr>
                </a:solidFill>
              </a:rPr>
              <a:t>4</a:t>
            </a:r>
            <a:endParaRPr kumimoji="0" lang="en-GB" sz="1600" b="1" i="0" u="none" strike="noStrike" kern="1200" cap="none" spc="0" normalizeH="0" baseline="0" noProof="0">
              <a:ln>
                <a:noFill/>
              </a:ln>
              <a:solidFill>
                <a:schemeClr val="accent2">
                  <a:lumMod val="50000"/>
                </a:schemeClr>
              </a:solidFill>
              <a:effectLst/>
              <a:uLnTx/>
              <a:uFillTx/>
              <a:ea typeface="+mn-ea"/>
              <a:cs typeface="+mn-cs"/>
            </a:endParaRPr>
          </a:p>
        </p:txBody>
      </p:sp>
      <p:sp>
        <p:nvSpPr>
          <p:cNvPr id="2" name="TextBox 7">
            <a:extLst>
              <a:ext uri="{FF2B5EF4-FFF2-40B4-BE49-F238E27FC236}">
                <a16:creationId xmlns:a16="http://schemas.microsoft.com/office/drawing/2014/main" id="{1ED0FAA7-E5B0-569D-4332-0AC34ECA13E5}"/>
              </a:ext>
            </a:extLst>
          </p:cNvPr>
          <p:cNvSpPr txBox="1"/>
          <p:nvPr/>
        </p:nvSpPr>
        <p:spPr>
          <a:xfrm>
            <a:off x="3504193" y="4693937"/>
            <a:ext cx="8249436" cy="369332"/>
          </a:xfrm>
          <a:prstGeom prst="rect">
            <a:avLst/>
          </a:prstGeom>
          <a:noFill/>
        </p:spPr>
        <p:txBody>
          <a:bodyPr wrap="square">
            <a:spAutoFit/>
          </a:bodyPr>
          <a:lstStyle/>
          <a:p>
            <a:pPr fontAlgn="base"/>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This work is adapted from ‘Results of the global burden of disease study for schizophrenia: trends from 1990 to 2021 and projections to 2050’ by Zhan et al., used under CC-BY-4.0. This work is licensed under Creative Commons license CC-BY-SA by The Lundbeck Foundation.</a:t>
            </a:r>
            <a:endParaRPr lang="en-GB" sz="1200" noProof="0">
              <a:solidFill>
                <a:srgbClr val="3F1A01"/>
              </a:solidFill>
              <a:latin typeface="Times New Roman" panose="02020603050405020304" pitchFamily="18" charset="0"/>
              <a:ea typeface="Times New Roman" panose="02020603050405020304" pitchFamily="18" charset="0"/>
            </a:endParaRPr>
          </a:p>
        </p:txBody>
      </p:sp>
      <p:grpSp>
        <p:nvGrpSpPr>
          <p:cNvPr id="77" name="Group 76">
            <a:extLst>
              <a:ext uri="{FF2B5EF4-FFF2-40B4-BE49-F238E27FC236}">
                <a16:creationId xmlns:a16="http://schemas.microsoft.com/office/drawing/2014/main" id="{18842A9F-78D8-0707-23CF-70F7942306D4}"/>
              </a:ext>
            </a:extLst>
          </p:cNvPr>
          <p:cNvGrpSpPr/>
          <p:nvPr/>
        </p:nvGrpSpPr>
        <p:grpSpPr>
          <a:xfrm>
            <a:off x="3185300" y="1793301"/>
            <a:ext cx="8640035" cy="2929397"/>
            <a:chOff x="3010627" y="1879025"/>
            <a:chExt cx="8841433" cy="2997682"/>
          </a:xfrm>
        </p:grpSpPr>
        <p:pic>
          <p:nvPicPr>
            <p:cNvPr id="3" name="Picture 2">
              <a:extLst>
                <a:ext uri="{FF2B5EF4-FFF2-40B4-BE49-F238E27FC236}">
                  <a16:creationId xmlns:a16="http://schemas.microsoft.com/office/drawing/2014/main" id="{3446E32E-F88E-2713-4502-FE02E59F0543}"/>
                </a:ext>
              </a:extLst>
            </p:cNvPr>
            <p:cNvPicPr>
              <a:picLocks noChangeAspect="1"/>
            </p:cNvPicPr>
            <p:nvPr/>
          </p:nvPicPr>
          <p:blipFill>
            <a:blip r:embed="rId4"/>
            <a:srcRect l="6897" t="6637" r="9700" b="10413"/>
            <a:stretch>
              <a:fillRect/>
            </a:stretch>
          </p:blipFill>
          <p:spPr>
            <a:xfrm>
              <a:off x="3894770" y="1979087"/>
              <a:ext cx="7010069" cy="2545606"/>
            </a:xfrm>
            <a:prstGeom prst="rect">
              <a:avLst/>
            </a:prstGeom>
          </p:spPr>
        </p:pic>
        <p:grpSp>
          <p:nvGrpSpPr>
            <p:cNvPr id="13" name="Group 12">
              <a:extLst>
                <a:ext uri="{FF2B5EF4-FFF2-40B4-BE49-F238E27FC236}">
                  <a16:creationId xmlns:a16="http://schemas.microsoft.com/office/drawing/2014/main" id="{8EC3FF7B-BFA3-6799-3B2B-FCAB73D2BD4A}"/>
                </a:ext>
              </a:extLst>
            </p:cNvPr>
            <p:cNvGrpSpPr/>
            <p:nvPr/>
          </p:nvGrpSpPr>
          <p:grpSpPr>
            <a:xfrm>
              <a:off x="3894771" y="1990089"/>
              <a:ext cx="7007542" cy="2537461"/>
              <a:chOff x="3904297" y="1996440"/>
              <a:chExt cx="7007543" cy="2537460"/>
            </a:xfrm>
          </p:grpSpPr>
          <p:cxnSp>
            <p:nvCxnSpPr>
              <p:cNvPr id="5" name="Straight Connector 4">
                <a:extLst>
                  <a:ext uri="{FF2B5EF4-FFF2-40B4-BE49-F238E27FC236}">
                    <a16:creationId xmlns:a16="http://schemas.microsoft.com/office/drawing/2014/main" id="{936816DC-ECB5-4602-970E-94B5BC9159CA}"/>
                  </a:ext>
                </a:extLst>
              </p:cNvPr>
              <p:cNvCxnSpPr>
                <a:cxnSpLocks/>
              </p:cNvCxnSpPr>
              <p:nvPr/>
            </p:nvCxnSpPr>
            <p:spPr>
              <a:xfrm>
                <a:off x="3904297" y="1996440"/>
                <a:ext cx="0" cy="253746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97414B0-75B3-CC52-BB04-6B6FA68C604A}"/>
                  </a:ext>
                </a:extLst>
              </p:cNvPr>
              <p:cNvCxnSpPr/>
              <p:nvPr/>
            </p:nvCxnSpPr>
            <p:spPr>
              <a:xfrm>
                <a:off x="3904297" y="4533900"/>
                <a:ext cx="700278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A3D9FA0-7839-96A4-1DDB-F3F646689361}"/>
                  </a:ext>
                </a:extLst>
              </p:cNvPr>
              <p:cNvCxnSpPr>
                <a:cxnSpLocks/>
              </p:cNvCxnSpPr>
              <p:nvPr/>
            </p:nvCxnSpPr>
            <p:spPr>
              <a:xfrm flipV="1">
                <a:off x="10911840" y="1996440"/>
                <a:ext cx="0" cy="253746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C7ADEE20-12D1-F0D3-58C2-D3AA95A828E9}"/>
                </a:ext>
              </a:extLst>
            </p:cNvPr>
            <p:cNvGrpSpPr/>
            <p:nvPr/>
          </p:nvGrpSpPr>
          <p:grpSpPr>
            <a:xfrm>
              <a:off x="10904838" y="1990089"/>
              <a:ext cx="54000" cy="2539683"/>
              <a:chOff x="10912459" y="1990090"/>
              <a:chExt cx="54000" cy="2539682"/>
            </a:xfrm>
          </p:grpSpPr>
          <p:cxnSp>
            <p:nvCxnSpPr>
              <p:cNvPr id="26" name="Straight Connector 25">
                <a:extLst>
                  <a:ext uri="{FF2B5EF4-FFF2-40B4-BE49-F238E27FC236}">
                    <a16:creationId xmlns:a16="http://schemas.microsoft.com/office/drawing/2014/main" id="{EBD8F01F-36F3-F00E-B0BD-7EDCA653DC87}"/>
                  </a:ext>
                </a:extLst>
              </p:cNvPr>
              <p:cNvCxnSpPr>
                <a:cxnSpLocks/>
              </p:cNvCxnSpPr>
              <p:nvPr/>
            </p:nvCxnSpPr>
            <p:spPr>
              <a:xfrm>
                <a:off x="10912459" y="1990090"/>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6E61E97-5E8D-06B0-279C-D34C42B06275}"/>
                  </a:ext>
                </a:extLst>
              </p:cNvPr>
              <p:cNvCxnSpPr>
                <a:cxnSpLocks/>
              </p:cNvCxnSpPr>
              <p:nvPr/>
            </p:nvCxnSpPr>
            <p:spPr>
              <a:xfrm>
                <a:off x="10912459" y="2835698"/>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836ECC1-C45C-B9E9-B5F3-91E2B215582E}"/>
                  </a:ext>
                </a:extLst>
              </p:cNvPr>
              <p:cNvCxnSpPr>
                <a:cxnSpLocks/>
              </p:cNvCxnSpPr>
              <p:nvPr/>
            </p:nvCxnSpPr>
            <p:spPr>
              <a:xfrm>
                <a:off x="10912459" y="3681306"/>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0800AA9-477C-46E5-4C32-24F3179D3176}"/>
                  </a:ext>
                </a:extLst>
              </p:cNvPr>
              <p:cNvCxnSpPr>
                <a:cxnSpLocks/>
              </p:cNvCxnSpPr>
              <p:nvPr/>
            </p:nvCxnSpPr>
            <p:spPr>
              <a:xfrm>
                <a:off x="10912459" y="4529772"/>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D052B3A8-2FD8-9BC7-B515-5D0013036EAE}"/>
                </a:ext>
              </a:extLst>
            </p:cNvPr>
            <p:cNvGrpSpPr/>
            <p:nvPr/>
          </p:nvGrpSpPr>
          <p:grpSpPr>
            <a:xfrm>
              <a:off x="3843193" y="1990089"/>
              <a:ext cx="54000" cy="2536826"/>
              <a:chOff x="10912459" y="1990090"/>
              <a:chExt cx="54000" cy="2536825"/>
            </a:xfrm>
          </p:grpSpPr>
          <p:cxnSp>
            <p:nvCxnSpPr>
              <p:cNvPr id="40" name="Straight Connector 39">
                <a:extLst>
                  <a:ext uri="{FF2B5EF4-FFF2-40B4-BE49-F238E27FC236}">
                    <a16:creationId xmlns:a16="http://schemas.microsoft.com/office/drawing/2014/main" id="{316CD11C-F11C-6ECA-DFA7-188467CAE713}"/>
                  </a:ext>
                </a:extLst>
              </p:cNvPr>
              <p:cNvCxnSpPr>
                <a:cxnSpLocks/>
              </p:cNvCxnSpPr>
              <p:nvPr/>
            </p:nvCxnSpPr>
            <p:spPr>
              <a:xfrm>
                <a:off x="10912459" y="1990090"/>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40DFF4B-9A6F-5164-D9A6-73E06A4B1FDF}"/>
                  </a:ext>
                </a:extLst>
              </p:cNvPr>
              <p:cNvCxnSpPr>
                <a:cxnSpLocks/>
              </p:cNvCxnSpPr>
              <p:nvPr/>
            </p:nvCxnSpPr>
            <p:spPr>
              <a:xfrm>
                <a:off x="10912459" y="2835698"/>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BD192B5-3FCD-D5F2-376F-3DBA0ABFCD7C}"/>
                  </a:ext>
                </a:extLst>
              </p:cNvPr>
              <p:cNvCxnSpPr>
                <a:cxnSpLocks/>
              </p:cNvCxnSpPr>
              <p:nvPr/>
            </p:nvCxnSpPr>
            <p:spPr>
              <a:xfrm>
                <a:off x="10912459" y="3681306"/>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FE220BA-B9EE-D6C8-88ED-CC89C573AF3B}"/>
                  </a:ext>
                </a:extLst>
              </p:cNvPr>
              <p:cNvCxnSpPr>
                <a:cxnSpLocks/>
              </p:cNvCxnSpPr>
              <p:nvPr/>
            </p:nvCxnSpPr>
            <p:spPr>
              <a:xfrm>
                <a:off x="10912459" y="4526915"/>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6" name="TextBox 45">
              <a:extLst>
                <a:ext uri="{FF2B5EF4-FFF2-40B4-BE49-F238E27FC236}">
                  <a16:creationId xmlns:a16="http://schemas.microsoft.com/office/drawing/2014/main" id="{39255735-6E68-C088-4908-EAFBDE27B17F}"/>
                </a:ext>
              </a:extLst>
            </p:cNvPr>
            <p:cNvSpPr txBox="1"/>
            <p:nvPr/>
          </p:nvSpPr>
          <p:spPr>
            <a:xfrm>
              <a:off x="3010627" y="1879025"/>
              <a:ext cx="903286" cy="251960"/>
            </a:xfrm>
            <a:prstGeom prst="rect">
              <a:avLst/>
            </a:prstGeom>
            <a:noFill/>
          </p:spPr>
          <p:txBody>
            <a:bodyPr wrap="square" rtlCol="0">
              <a:spAutoFit/>
            </a:bodyPr>
            <a:lstStyle/>
            <a:p>
              <a:pPr algn="r"/>
              <a:r>
                <a:rPr lang="en-GB" sz="1000" noProof="0">
                  <a:solidFill>
                    <a:schemeClr val="tx2"/>
                  </a:solidFill>
                </a:rPr>
                <a:t>1.5x10</a:t>
              </a:r>
              <a:r>
                <a:rPr lang="en-GB" sz="1000" baseline="30000" noProof="0">
                  <a:solidFill>
                    <a:schemeClr val="tx2"/>
                  </a:solidFill>
                </a:rPr>
                <a:t>7</a:t>
              </a:r>
            </a:p>
          </p:txBody>
        </p:sp>
        <p:sp>
          <p:nvSpPr>
            <p:cNvPr id="47" name="TextBox 46">
              <a:extLst>
                <a:ext uri="{FF2B5EF4-FFF2-40B4-BE49-F238E27FC236}">
                  <a16:creationId xmlns:a16="http://schemas.microsoft.com/office/drawing/2014/main" id="{91079737-2FAF-5222-EC89-F1C1962FDCD7}"/>
                </a:ext>
              </a:extLst>
            </p:cNvPr>
            <p:cNvSpPr txBox="1"/>
            <p:nvPr/>
          </p:nvSpPr>
          <p:spPr>
            <a:xfrm>
              <a:off x="3010627" y="2718388"/>
              <a:ext cx="903286" cy="251960"/>
            </a:xfrm>
            <a:prstGeom prst="rect">
              <a:avLst/>
            </a:prstGeom>
            <a:noFill/>
          </p:spPr>
          <p:txBody>
            <a:bodyPr wrap="square" rtlCol="0">
              <a:spAutoFit/>
            </a:bodyPr>
            <a:lstStyle/>
            <a:p>
              <a:pPr algn="r"/>
              <a:r>
                <a:rPr lang="en-GB" sz="1000" noProof="0">
                  <a:solidFill>
                    <a:schemeClr val="tx2"/>
                  </a:solidFill>
                </a:rPr>
                <a:t>1.0x10</a:t>
              </a:r>
              <a:r>
                <a:rPr lang="en-GB" sz="1000" baseline="30000" noProof="0">
                  <a:solidFill>
                    <a:schemeClr val="tx2"/>
                  </a:solidFill>
                </a:rPr>
                <a:t>7</a:t>
              </a:r>
            </a:p>
          </p:txBody>
        </p:sp>
        <p:sp>
          <p:nvSpPr>
            <p:cNvPr id="48" name="TextBox 47">
              <a:extLst>
                <a:ext uri="{FF2B5EF4-FFF2-40B4-BE49-F238E27FC236}">
                  <a16:creationId xmlns:a16="http://schemas.microsoft.com/office/drawing/2014/main" id="{2E460F9F-D81A-E2DC-6691-E6B7417DB51E}"/>
                </a:ext>
              </a:extLst>
            </p:cNvPr>
            <p:cNvSpPr txBox="1"/>
            <p:nvPr/>
          </p:nvSpPr>
          <p:spPr>
            <a:xfrm>
              <a:off x="3010627" y="3557752"/>
              <a:ext cx="903286" cy="251960"/>
            </a:xfrm>
            <a:prstGeom prst="rect">
              <a:avLst/>
            </a:prstGeom>
            <a:noFill/>
          </p:spPr>
          <p:txBody>
            <a:bodyPr wrap="square" rtlCol="0">
              <a:spAutoFit/>
            </a:bodyPr>
            <a:lstStyle/>
            <a:p>
              <a:pPr algn="r"/>
              <a:r>
                <a:rPr lang="en-GB" sz="1000" noProof="0">
                  <a:solidFill>
                    <a:schemeClr val="tx2"/>
                  </a:solidFill>
                </a:rPr>
                <a:t>5.0x</a:t>
              </a:r>
              <a:r>
                <a:rPr lang="en-GB" sz="1000">
                  <a:solidFill>
                    <a:schemeClr val="tx2"/>
                  </a:solidFill>
                </a:rPr>
                <a:t>10</a:t>
              </a:r>
              <a:r>
                <a:rPr lang="en-GB" sz="1000" baseline="30000">
                  <a:solidFill>
                    <a:schemeClr val="tx2"/>
                  </a:solidFill>
                </a:rPr>
                <a:t>6</a:t>
              </a:r>
              <a:endParaRPr lang="en-GB" sz="1000" noProof="0">
                <a:solidFill>
                  <a:schemeClr val="tx2"/>
                </a:solidFill>
              </a:endParaRPr>
            </a:p>
          </p:txBody>
        </p:sp>
        <p:sp>
          <p:nvSpPr>
            <p:cNvPr id="50" name="TextBox 49">
              <a:extLst>
                <a:ext uri="{FF2B5EF4-FFF2-40B4-BE49-F238E27FC236}">
                  <a16:creationId xmlns:a16="http://schemas.microsoft.com/office/drawing/2014/main" id="{25224D53-C458-7816-BFEE-4ADF937D1FBB}"/>
                </a:ext>
              </a:extLst>
            </p:cNvPr>
            <p:cNvSpPr txBox="1"/>
            <p:nvPr/>
          </p:nvSpPr>
          <p:spPr>
            <a:xfrm>
              <a:off x="10948774" y="1879025"/>
              <a:ext cx="903286" cy="251960"/>
            </a:xfrm>
            <a:prstGeom prst="rect">
              <a:avLst/>
            </a:prstGeom>
            <a:noFill/>
          </p:spPr>
          <p:txBody>
            <a:bodyPr wrap="square" rtlCol="0">
              <a:spAutoFit/>
            </a:bodyPr>
            <a:lstStyle/>
            <a:p>
              <a:r>
                <a:rPr lang="en-GB" sz="1000" noProof="0">
                  <a:solidFill>
                    <a:schemeClr val="tx2"/>
                  </a:solidFill>
                </a:rPr>
                <a:t>1,500</a:t>
              </a:r>
            </a:p>
          </p:txBody>
        </p:sp>
        <p:sp>
          <p:nvSpPr>
            <p:cNvPr id="51" name="TextBox 50">
              <a:extLst>
                <a:ext uri="{FF2B5EF4-FFF2-40B4-BE49-F238E27FC236}">
                  <a16:creationId xmlns:a16="http://schemas.microsoft.com/office/drawing/2014/main" id="{B48B4367-73C9-C1D3-0B4F-3DD87F7B5B1F}"/>
                </a:ext>
              </a:extLst>
            </p:cNvPr>
            <p:cNvSpPr txBox="1"/>
            <p:nvPr/>
          </p:nvSpPr>
          <p:spPr>
            <a:xfrm>
              <a:off x="10948774" y="2718388"/>
              <a:ext cx="903286" cy="251960"/>
            </a:xfrm>
            <a:prstGeom prst="rect">
              <a:avLst/>
            </a:prstGeom>
            <a:noFill/>
          </p:spPr>
          <p:txBody>
            <a:bodyPr wrap="square" rtlCol="0">
              <a:spAutoFit/>
            </a:bodyPr>
            <a:lstStyle/>
            <a:p>
              <a:r>
                <a:rPr lang="en-GB" sz="1000" noProof="0">
                  <a:solidFill>
                    <a:schemeClr val="tx2"/>
                  </a:solidFill>
                </a:rPr>
                <a:t>1,000</a:t>
              </a:r>
            </a:p>
          </p:txBody>
        </p:sp>
        <p:sp>
          <p:nvSpPr>
            <p:cNvPr id="52" name="TextBox 51">
              <a:extLst>
                <a:ext uri="{FF2B5EF4-FFF2-40B4-BE49-F238E27FC236}">
                  <a16:creationId xmlns:a16="http://schemas.microsoft.com/office/drawing/2014/main" id="{1002767C-205E-61F4-D4E7-B31F21558577}"/>
                </a:ext>
              </a:extLst>
            </p:cNvPr>
            <p:cNvSpPr txBox="1"/>
            <p:nvPr/>
          </p:nvSpPr>
          <p:spPr>
            <a:xfrm>
              <a:off x="10948774" y="3557752"/>
              <a:ext cx="903286" cy="251960"/>
            </a:xfrm>
            <a:prstGeom prst="rect">
              <a:avLst/>
            </a:prstGeom>
            <a:noFill/>
          </p:spPr>
          <p:txBody>
            <a:bodyPr wrap="square" rtlCol="0">
              <a:spAutoFit/>
            </a:bodyPr>
            <a:lstStyle/>
            <a:p>
              <a:r>
                <a:rPr lang="en-GB" sz="1000" noProof="0">
                  <a:solidFill>
                    <a:schemeClr val="tx2"/>
                  </a:solidFill>
                </a:rPr>
                <a:t>500</a:t>
              </a:r>
            </a:p>
          </p:txBody>
        </p:sp>
        <p:sp>
          <p:nvSpPr>
            <p:cNvPr id="53" name="TextBox 52">
              <a:extLst>
                <a:ext uri="{FF2B5EF4-FFF2-40B4-BE49-F238E27FC236}">
                  <a16:creationId xmlns:a16="http://schemas.microsoft.com/office/drawing/2014/main" id="{A3861A1A-7669-CD8A-6A63-776D481000B5}"/>
                </a:ext>
              </a:extLst>
            </p:cNvPr>
            <p:cNvSpPr txBox="1"/>
            <p:nvPr/>
          </p:nvSpPr>
          <p:spPr>
            <a:xfrm>
              <a:off x="10948774" y="4397115"/>
              <a:ext cx="319787" cy="251960"/>
            </a:xfrm>
            <a:prstGeom prst="rect">
              <a:avLst/>
            </a:prstGeom>
            <a:noFill/>
          </p:spPr>
          <p:txBody>
            <a:bodyPr wrap="square" rtlCol="0">
              <a:spAutoFit/>
            </a:bodyPr>
            <a:lstStyle/>
            <a:p>
              <a:r>
                <a:rPr lang="en-GB" sz="1000" noProof="0">
                  <a:solidFill>
                    <a:schemeClr val="tx2"/>
                  </a:solidFill>
                </a:rPr>
                <a:t>0</a:t>
              </a:r>
            </a:p>
          </p:txBody>
        </p:sp>
        <p:sp>
          <p:nvSpPr>
            <p:cNvPr id="54" name="TextBox 53">
              <a:extLst>
                <a:ext uri="{FF2B5EF4-FFF2-40B4-BE49-F238E27FC236}">
                  <a16:creationId xmlns:a16="http://schemas.microsoft.com/office/drawing/2014/main" id="{D26E1C16-4800-CA87-F241-C83DAEE16170}"/>
                </a:ext>
              </a:extLst>
            </p:cNvPr>
            <p:cNvSpPr txBox="1"/>
            <p:nvPr/>
          </p:nvSpPr>
          <p:spPr>
            <a:xfrm rot="16200000">
              <a:off x="1790038" y="3181337"/>
              <a:ext cx="2867025" cy="283456"/>
            </a:xfrm>
            <a:prstGeom prst="rect">
              <a:avLst/>
            </a:prstGeom>
            <a:noFill/>
          </p:spPr>
          <p:txBody>
            <a:bodyPr wrap="square" rtlCol="0">
              <a:spAutoFit/>
            </a:bodyPr>
            <a:lstStyle/>
            <a:p>
              <a:pPr algn="ctr"/>
              <a:r>
                <a:rPr lang="en-GB" sz="1200" b="1" noProof="0">
                  <a:solidFill>
                    <a:schemeClr val="tx2"/>
                  </a:solidFill>
                </a:rPr>
                <a:t>Prevalence number</a:t>
              </a:r>
            </a:p>
          </p:txBody>
        </p:sp>
        <p:sp>
          <p:nvSpPr>
            <p:cNvPr id="55" name="TextBox 54">
              <a:extLst>
                <a:ext uri="{FF2B5EF4-FFF2-40B4-BE49-F238E27FC236}">
                  <a16:creationId xmlns:a16="http://schemas.microsoft.com/office/drawing/2014/main" id="{F84F56C1-9AF1-A1A1-FF53-4687D5260F03}"/>
                </a:ext>
              </a:extLst>
            </p:cNvPr>
            <p:cNvSpPr txBox="1"/>
            <p:nvPr/>
          </p:nvSpPr>
          <p:spPr>
            <a:xfrm rot="5400000">
              <a:off x="10115610" y="3181337"/>
              <a:ext cx="2867025" cy="283456"/>
            </a:xfrm>
            <a:prstGeom prst="rect">
              <a:avLst/>
            </a:prstGeom>
            <a:noFill/>
          </p:spPr>
          <p:txBody>
            <a:bodyPr wrap="square" rtlCol="0">
              <a:spAutoFit/>
            </a:bodyPr>
            <a:lstStyle/>
            <a:p>
              <a:pPr algn="ctr"/>
              <a:r>
                <a:rPr lang="en-GB" sz="1200" b="1" noProof="0">
                  <a:solidFill>
                    <a:schemeClr val="tx2"/>
                  </a:solidFill>
                </a:rPr>
                <a:t>ASPR per 100,0000</a:t>
              </a:r>
            </a:p>
          </p:txBody>
        </p:sp>
        <p:sp>
          <p:nvSpPr>
            <p:cNvPr id="67" name="TextBox 66">
              <a:extLst>
                <a:ext uri="{FF2B5EF4-FFF2-40B4-BE49-F238E27FC236}">
                  <a16:creationId xmlns:a16="http://schemas.microsoft.com/office/drawing/2014/main" id="{CF449040-BD0C-609E-B652-A5FDD014BE17}"/>
                </a:ext>
              </a:extLst>
            </p:cNvPr>
            <p:cNvSpPr txBox="1"/>
            <p:nvPr/>
          </p:nvSpPr>
          <p:spPr>
            <a:xfrm>
              <a:off x="3685006" y="4558626"/>
              <a:ext cx="903286" cy="251960"/>
            </a:xfrm>
            <a:prstGeom prst="rect">
              <a:avLst/>
            </a:prstGeom>
            <a:noFill/>
          </p:spPr>
          <p:txBody>
            <a:bodyPr wrap="square" rtlCol="0">
              <a:spAutoFit/>
            </a:bodyPr>
            <a:lstStyle/>
            <a:p>
              <a:pPr algn="ctr"/>
              <a:r>
                <a:rPr lang="en-GB" sz="1000" noProof="0">
                  <a:solidFill>
                    <a:schemeClr val="tx2"/>
                  </a:solidFill>
                </a:rPr>
                <a:t>1990</a:t>
              </a:r>
            </a:p>
          </p:txBody>
        </p:sp>
        <p:sp>
          <p:nvSpPr>
            <p:cNvPr id="69" name="TextBox 68">
              <a:extLst>
                <a:ext uri="{FF2B5EF4-FFF2-40B4-BE49-F238E27FC236}">
                  <a16:creationId xmlns:a16="http://schemas.microsoft.com/office/drawing/2014/main" id="{1237397E-6E8F-D8ED-EEED-19B5950EFCA0}"/>
                </a:ext>
              </a:extLst>
            </p:cNvPr>
            <p:cNvSpPr txBox="1"/>
            <p:nvPr/>
          </p:nvSpPr>
          <p:spPr>
            <a:xfrm>
              <a:off x="3594126" y="4397111"/>
              <a:ext cx="319787" cy="251960"/>
            </a:xfrm>
            <a:prstGeom prst="rect">
              <a:avLst/>
            </a:prstGeom>
            <a:noFill/>
          </p:spPr>
          <p:txBody>
            <a:bodyPr wrap="square" rtlCol="0">
              <a:spAutoFit/>
            </a:bodyPr>
            <a:lstStyle/>
            <a:p>
              <a:pPr algn="r"/>
              <a:r>
                <a:rPr lang="en-GB" sz="1000" noProof="0">
                  <a:solidFill>
                    <a:schemeClr val="tx2"/>
                  </a:solidFill>
                </a:rPr>
                <a:t>0</a:t>
              </a:r>
            </a:p>
          </p:txBody>
        </p:sp>
        <p:cxnSp>
          <p:nvCxnSpPr>
            <p:cNvPr id="70" name="Straight Connector 69">
              <a:extLst>
                <a:ext uri="{FF2B5EF4-FFF2-40B4-BE49-F238E27FC236}">
                  <a16:creationId xmlns:a16="http://schemas.microsoft.com/office/drawing/2014/main" id="{79A8D653-BD42-1847-CAE7-FB0266783159}"/>
                </a:ext>
              </a:extLst>
            </p:cNvPr>
            <p:cNvCxnSpPr>
              <a:cxnSpLocks/>
            </p:cNvCxnSpPr>
            <p:nvPr/>
          </p:nvCxnSpPr>
          <p:spPr>
            <a:xfrm rot="5400000">
              <a:off x="4118237" y="4553911"/>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0DE8785-F0A6-4219-A4AA-1E02E11807E4}"/>
                </a:ext>
              </a:extLst>
            </p:cNvPr>
            <p:cNvCxnSpPr>
              <a:cxnSpLocks/>
            </p:cNvCxnSpPr>
            <p:nvPr/>
          </p:nvCxnSpPr>
          <p:spPr>
            <a:xfrm rot="5400000">
              <a:off x="6223692" y="4553912"/>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0342829-F1A5-C8E6-81BD-B8EDF2720105}"/>
                </a:ext>
              </a:extLst>
            </p:cNvPr>
            <p:cNvCxnSpPr>
              <a:cxnSpLocks/>
            </p:cNvCxnSpPr>
            <p:nvPr/>
          </p:nvCxnSpPr>
          <p:spPr>
            <a:xfrm rot="5400000">
              <a:off x="8329146" y="4553914"/>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BF4599D-4BF5-9A1D-826C-C1096626F7C4}"/>
                </a:ext>
              </a:extLst>
            </p:cNvPr>
            <p:cNvCxnSpPr>
              <a:cxnSpLocks/>
            </p:cNvCxnSpPr>
            <p:nvPr/>
          </p:nvCxnSpPr>
          <p:spPr>
            <a:xfrm rot="5400000">
              <a:off x="10434600" y="4553919"/>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156F2561-FA90-9D97-6B51-2F5198581EB1}"/>
                </a:ext>
              </a:extLst>
            </p:cNvPr>
            <p:cNvSpPr txBox="1"/>
            <p:nvPr/>
          </p:nvSpPr>
          <p:spPr>
            <a:xfrm>
              <a:off x="5796347" y="4558630"/>
              <a:ext cx="903286" cy="251960"/>
            </a:xfrm>
            <a:prstGeom prst="rect">
              <a:avLst/>
            </a:prstGeom>
            <a:noFill/>
          </p:spPr>
          <p:txBody>
            <a:bodyPr wrap="square" rtlCol="0">
              <a:spAutoFit/>
            </a:bodyPr>
            <a:lstStyle/>
            <a:p>
              <a:pPr algn="ctr"/>
              <a:r>
                <a:rPr lang="en-GB" sz="1000" noProof="0">
                  <a:solidFill>
                    <a:schemeClr val="tx2"/>
                  </a:solidFill>
                </a:rPr>
                <a:t>2000</a:t>
              </a:r>
            </a:p>
          </p:txBody>
        </p:sp>
        <p:sp>
          <p:nvSpPr>
            <p:cNvPr id="75" name="TextBox 74">
              <a:extLst>
                <a:ext uri="{FF2B5EF4-FFF2-40B4-BE49-F238E27FC236}">
                  <a16:creationId xmlns:a16="http://schemas.microsoft.com/office/drawing/2014/main" id="{8B01A74B-F163-4FBE-2DE9-222E75423D56}"/>
                </a:ext>
              </a:extLst>
            </p:cNvPr>
            <p:cNvSpPr txBox="1"/>
            <p:nvPr/>
          </p:nvSpPr>
          <p:spPr>
            <a:xfrm>
              <a:off x="7907687" y="4558631"/>
              <a:ext cx="903286" cy="251960"/>
            </a:xfrm>
            <a:prstGeom prst="rect">
              <a:avLst/>
            </a:prstGeom>
            <a:noFill/>
          </p:spPr>
          <p:txBody>
            <a:bodyPr wrap="square" rtlCol="0">
              <a:spAutoFit/>
            </a:bodyPr>
            <a:lstStyle/>
            <a:p>
              <a:pPr algn="ctr"/>
              <a:r>
                <a:rPr lang="en-GB" sz="1000" noProof="0">
                  <a:solidFill>
                    <a:schemeClr val="tx2"/>
                  </a:solidFill>
                </a:rPr>
                <a:t>2010</a:t>
              </a:r>
            </a:p>
          </p:txBody>
        </p:sp>
        <p:sp>
          <p:nvSpPr>
            <p:cNvPr id="76" name="TextBox 75">
              <a:extLst>
                <a:ext uri="{FF2B5EF4-FFF2-40B4-BE49-F238E27FC236}">
                  <a16:creationId xmlns:a16="http://schemas.microsoft.com/office/drawing/2014/main" id="{008F3C36-1A93-7375-06A2-F2C546EF1D89}"/>
                </a:ext>
              </a:extLst>
            </p:cNvPr>
            <p:cNvSpPr txBox="1"/>
            <p:nvPr/>
          </p:nvSpPr>
          <p:spPr>
            <a:xfrm>
              <a:off x="10019027" y="4558633"/>
              <a:ext cx="903286" cy="251960"/>
            </a:xfrm>
            <a:prstGeom prst="rect">
              <a:avLst/>
            </a:prstGeom>
            <a:noFill/>
          </p:spPr>
          <p:txBody>
            <a:bodyPr wrap="square" rtlCol="0">
              <a:spAutoFit/>
            </a:bodyPr>
            <a:lstStyle/>
            <a:p>
              <a:pPr algn="ctr"/>
              <a:r>
                <a:rPr lang="en-GB" sz="1000" noProof="0">
                  <a:solidFill>
                    <a:schemeClr val="tx2"/>
                  </a:solidFill>
                </a:rPr>
                <a:t>2020</a:t>
              </a:r>
            </a:p>
          </p:txBody>
        </p:sp>
        <p:sp>
          <p:nvSpPr>
            <p:cNvPr id="78" name="TextBox 77">
              <a:extLst>
                <a:ext uri="{FF2B5EF4-FFF2-40B4-BE49-F238E27FC236}">
                  <a16:creationId xmlns:a16="http://schemas.microsoft.com/office/drawing/2014/main" id="{44710D7C-23CC-C070-2639-340DBC475D2E}"/>
                </a:ext>
              </a:extLst>
            </p:cNvPr>
            <p:cNvSpPr txBox="1"/>
            <p:nvPr/>
          </p:nvSpPr>
          <p:spPr>
            <a:xfrm>
              <a:off x="3894770" y="4624747"/>
              <a:ext cx="7064069" cy="251960"/>
            </a:xfrm>
            <a:prstGeom prst="rect">
              <a:avLst/>
            </a:prstGeom>
            <a:noFill/>
          </p:spPr>
          <p:txBody>
            <a:bodyPr wrap="square" rtlCol="0">
              <a:spAutoFit/>
            </a:bodyPr>
            <a:lstStyle/>
            <a:p>
              <a:pPr algn="ctr"/>
              <a:r>
                <a:rPr lang="en-GB" sz="1000" b="1" noProof="0">
                  <a:solidFill>
                    <a:schemeClr val="tx2"/>
                  </a:solidFill>
                </a:rPr>
                <a:t>Year</a:t>
              </a:r>
            </a:p>
          </p:txBody>
        </p:sp>
      </p:grpSp>
      <p:grpSp>
        <p:nvGrpSpPr>
          <p:cNvPr id="115" name="Group 114">
            <a:extLst>
              <a:ext uri="{FF2B5EF4-FFF2-40B4-BE49-F238E27FC236}">
                <a16:creationId xmlns:a16="http://schemas.microsoft.com/office/drawing/2014/main" id="{D354050D-046D-86B0-E8F0-89D8CD02EE4B}"/>
              </a:ext>
            </a:extLst>
          </p:cNvPr>
          <p:cNvGrpSpPr/>
          <p:nvPr/>
        </p:nvGrpSpPr>
        <p:grpSpPr>
          <a:xfrm>
            <a:off x="4294065" y="2012454"/>
            <a:ext cx="1913717" cy="687118"/>
            <a:chOff x="8853520" y="107475"/>
            <a:chExt cx="1913717" cy="687118"/>
          </a:xfrm>
        </p:grpSpPr>
        <p:grpSp>
          <p:nvGrpSpPr>
            <p:cNvPr id="113" name="Group 112">
              <a:extLst>
                <a:ext uri="{FF2B5EF4-FFF2-40B4-BE49-F238E27FC236}">
                  <a16:creationId xmlns:a16="http://schemas.microsoft.com/office/drawing/2014/main" id="{D04901E6-C995-07D8-DB89-45A88F34F8A2}"/>
                </a:ext>
              </a:extLst>
            </p:cNvPr>
            <p:cNvGrpSpPr/>
            <p:nvPr/>
          </p:nvGrpSpPr>
          <p:grpSpPr>
            <a:xfrm>
              <a:off x="8853520" y="107475"/>
              <a:ext cx="1149666" cy="687118"/>
              <a:chOff x="8853520" y="107475"/>
              <a:chExt cx="1149666" cy="687118"/>
            </a:xfrm>
          </p:grpSpPr>
          <p:sp>
            <p:nvSpPr>
              <p:cNvPr id="56" name="Rectangle 55">
                <a:extLst>
                  <a:ext uri="{FF2B5EF4-FFF2-40B4-BE49-F238E27FC236}">
                    <a16:creationId xmlns:a16="http://schemas.microsoft.com/office/drawing/2014/main" id="{879C367C-7E2A-9C9D-F412-134F3D591524}"/>
                  </a:ext>
                </a:extLst>
              </p:cNvPr>
              <p:cNvSpPr/>
              <p:nvPr/>
            </p:nvSpPr>
            <p:spPr>
              <a:xfrm>
                <a:off x="8989237" y="388583"/>
                <a:ext cx="144000" cy="144000"/>
              </a:xfrm>
              <a:prstGeom prst="rect">
                <a:avLst/>
              </a:prstGeom>
              <a:solidFill>
                <a:srgbClr val="FFAA00"/>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7" name="Rectangle 56">
                <a:extLst>
                  <a:ext uri="{FF2B5EF4-FFF2-40B4-BE49-F238E27FC236}">
                    <a16:creationId xmlns:a16="http://schemas.microsoft.com/office/drawing/2014/main" id="{8EEE97A4-7F5A-E522-FF99-86B63348227B}"/>
                  </a:ext>
                </a:extLst>
              </p:cNvPr>
              <p:cNvSpPr/>
              <p:nvPr/>
            </p:nvSpPr>
            <p:spPr>
              <a:xfrm>
                <a:off x="8989237" y="599482"/>
                <a:ext cx="144000" cy="144000"/>
              </a:xfrm>
              <a:prstGeom prst="rect">
                <a:avLst/>
              </a:prstGeom>
              <a:solidFill>
                <a:srgbClr val="1140AB"/>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8" name="TextBox 57">
                <a:extLst>
                  <a:ext uri="{FF2B5EF4-FFF2-40B4-BE49-F238E27FC236}">
                    <a16:creationId xmlns:a16="http://schemas.microsoft.com/office/drawing/2014/main" id="{E265375B-EB6D-1250-9978-7197538BB2B8}"/>
                  </a:ext>
                </a:extLst>
              </p:cNvPr>
              <p:cNvSpPr txBox="1"/>
              <p:nvPr/>
            </p:nvSpPr>
            <p:spPr>
              <a:xfrm>
                <a:off x="9099900" y="337473"/>
                <a:ext cx="903286" cy="246221"/>
              </a:xfrm>
              <a:prstGeom prst="rect">
                <a:avLst/>
              </a:prstGeom>
              <a:noFill/>
            </p:spPr>
            <p:txBody>
              <a:bodyPr wrap="square" rtlCol="0">
                <a:spAutoFit/>
              </a:bodyPr>
              <a:lstStyle/>
              <a:p>
                <a:r>
                  <a:rPr lang="en-GB" sz="1000" noProof="0">
                    <a:solidFill>
                      <a:schemeClr val="tx2"/>
                    </a:solidFill>
                  </a:rPr>
                  <a:t>Female</a:t>
                </a:r>
              </a:p>
            </p:txBody>
          </p:sp>
          <p:sp>
            <p:nvSpPr>
              <p:cNvPr id="59" name="TextBox 58">
                <a:extLst>
                  <a:ext uri="{FF2B5EF4-FFF2-40B4-BE49-F238E27FC236}">
                    <a16:creationId xmlns:a16="http://schemas.microsoft.com/office/drawing/2014/main" id="{C4B349A0-2257-0245-CA9C-725788E09DD3}"/>
                  </a:ext>
                </a:extLst>
              </p:cNvPr>
              <p:cNvSpPr txBox="1"/>
              <p:nvPr/>
            </p:nvSpPr>
            <p:spPr>
              <a:xfrm>
                <a:off x="9099900" y="548372"/>
                <a:ext cx="903286" cy="246221"/>
              </a:xfrm>
              <a:prstGeom prst="rect">
                <a:avLst/>
              </a:prstGeom>
              <a:noFill/>
            </p:spPr>
            <p:txBody>
              <a:bodyPr wrap="square" rtlCol="0">
                <a:spAutoFit/>
              </a:bodyPr>
              <a:lstStyle/>
              <a:p>
                <a:r>
                  <a:rPr lang="en-GB" sz="1000" noProof="0">
                    <a:solidFill>
                      <a:schemeClr val="tx2"/>
                    </a:solidFill>
                  </a:rPr>
                  <a:t>Male</a:t>
                </a:r>
              </a:p>
            </p:txBody>
          </p:sp>
          <p:sp>
            <p:nvSpPr>
              <p:cNvPr id="60" name="TextBox 59">
                <a:extLst>
                  <a:ext uri="{FF2B5EF4-FFF2-40B4-BE49-F238E27FC236}">
                    <a16:creationId xmlns:a16="http://schemas.microsoft.com/office/drawing/2014/main" id="{B68772A4-1EEE-732F-AA2A-A37B363A908C}"/>
                  </a:ext>
                </a:extLst>
              </p:cNvPr>
              <p:cNvSpPr txBox="1"/>
              <p:nvPr/>
            </p:nvSpPr>
            <p:spPr>
              <a:xfrm>
                <a:off x="8853520" y="107475"/>
                <a:ext cx="903286" cy="246221"/>
              </a:xfrm>
              <a:prstGeom prst="rect">
                <a:avLst/>
              </a:prstGeom>
              <a:noFill/>
            </p:spPr>
            <p:txBody>
              <a:bodyPr wrap="square" rtlCol="0">
                <a:spAutoFit/>
              </a:bodyPr>
              <a:lstStyle/>
              <a:p>
                <a:r>
                  <a:rPr lang="en-GB" sz="1000" b="1" noProof="0">
                    <a:solidFill>
                      <a:schemeClr val="tx2"/>
                    </a:solidFill>
                  </a:rPr>
                  <a:t>Number</a:t>
                </a:r>
              </a:p>
            </p:txBody>
          </p:sp>
        </p:grpSp>
        <p:grpSp>
          <p:nvGrpSpPr>
            <p:cNvPr id="114" name="Group 113">
              <a:extLst>
                <a:ext uri="{FF2B5EF4-FFF2-40B4-BE49-F238E27FC236}">
                  <a16:creationId xmlns:a16="http://schemas.microsoft.com/office/drawing/2014/main" id="{92B8EA05-0CC4-7AA5-1418-9A86B080DCD4}"/>
                </a:ext>
              </a:extLst>
            </p:cNvPr>
            <p:cNvGrpSpPr/>
            <p:nvPr/>
          </p:nvGrpSpPr>
          <p:grpSpPr>
            <a:xfrm>
              <a:off x="9617571" y="107475"/>
              <a:ext cx="1149666" cy="687118"/>
              <a:chOff x="8853520" y="805609"/>
              <a:chExt cx="1149666" cy="687118"/>
            </a:xfrm>
          </p:grpSpPr>
          <p:sp>
            <p:nvSpPr>
              <p:cNvPr id="61" name="Rectangle 60">
                <a:extLst>
                  <a:ext uri="{FF2B5EF4-FFF2-40B4-BE49-F238E27FC236}">
                    <a16:creationId xmlns:a16="http://schemas.microsoft.com/office/drawing/2014/main" id="{45D2713D-D08A-3C67-DB6B-17688267C892}"/>
                  </a:ext>
                </a:extLst>
              </p:cNvPr>
              <p:cNvSpPr/>
              <p:nvPr/>
            </p:nvSpPr>
            <p:spPr>
              <a:xfrm>
                <a:off x="8989237" y="1149717"/>
                <a:ext cx="144000" cy="18000"/>
              </a:xfrm>
              <a:prstGeom prst="rect">
                <a:avLst/>
              </a:prstGeom>
              <a:solidFill>
                <a:srgbClr val="FFAA00"/>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2" name="Rectangle 61">
                <a:extLst>
                  <a:ext uri="{FF2B5EF4-FFF2-40B4-BE49-F238E27FC236}">
                    <a16:creationId xmlns:a16="http://schemas.microsoft.com/office/drawing/2014/main" id="{E1B8B497-90D1-F770-7C8A-7A256F192D79}"/>
                  </a:ext>
                </a:extLst>
              </p:cNvPr>
              <p:cNvSpPr/>
              <p:nvPr/>
            </p:nvSpPr>
            <p:spPr>
              <a:xfrm>
                <a:off x="8989237" y="1360616"/>
                <a:ext cx="144000" cy="18000"/>
              </a:xfrm>
              <a:prstGeom prst="rect">
                <a:avLst/>
              </a:prstGeom>
              <a:solidFill>
                <a:srgbClr val="1140AB"/>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3" name="TextBox 62">
                <a:extLst>
                  <a:ext uri="{FF2B5EF4-FFF2-40B4-BE49-F238E27FC236}">
                    <a16:creationId xmlns:a16="http://schemas.microsoft.com/office/drawing/2014/main" id="{E4AD00A2-1B85-3BCA-5BDC-6BE366DC77BD}"/>
                  </a:ext>
                </a:extLst>
              </p:cNvPr>
              <p:cNvSpPr txBox="1"/>
              <p:nvPr/>
            </p:nvSpPr>
            <p:spPr>
              <a:xfrm>
                <a:off x="9099900" y="1035607"/>
                <a:ext cx="903286" cy="246221"/>
              </a:xfrm>
              <a:prstGeom prst="rect">
                <a:avLst/>
              </a:prstGeom>
              <a:noFill/>
            </p:spPr>
            <p:txBody>
              <a:bodyPr wrap="square" rtlCol="0">
                <a:spAutoFit/>
              </a:bodyPr>
              <a:lstStyle/>
              <a:p>
                <a:r>
                  <a:rPr lang="en-GB" sz="1000" noProof="0">
                    <a:solidFill>
                      <a:schemeClr val="tx2"/>
                    </a:solidFill>
                  </a:rPr>
                  <a:t>Female</a:t>
                </a:r>
              </a:p>
            </p:txBody>
          </p:sp>
          <p:sp>
            <p:nvSpPr>
              <p:cNvPr id="64" name="TextBox 63">
                <a:extLst>
                  <a:ext uri="{FF2B5EF4-FFF2-40B4-BE49-F238E27FC236}">
                    <a16:creationId xmlns:a16="http://schemas.microsoft.com/office/drawing/2014/main" id="{45D8EE26-4699-0C26-E07C-7135DEF0E80B}"/>
                  </a:ext>
                </a:extLst>
              </p:cNvPr>
              <p:cNvSpPr txBox="1"/>
              <p:nvPr/>
            </p:nvSpPr>
            <p:spPr>
              <a:xfrm>
                <a:off x="9099900" y="1246506"/>
                <a:ext cx="903286" cy="246221"/>
              </a:xfrm>
              <a:prstGeom prst="rect">
                <a:avLst/>
              </a:prstGeom>
              <a:noFill/>
            </p:spPr>
            <p:txBody>
              <a:bodyPr wrap="square" rtlCol="0">
                <a:spAutoFit/>
              </a:bodyPr>
              <a:lstStyle/>
              <a:p>
                <a:r>
                  <a:rPr lang="en-GB" sz="1000" noProof="0">
                    <a:solidFill>
                      <a:schemeClr val="tx2"/>
                    </a:solidFill>
                  </a:rPr>
                  <a:t>Male</a:t>
                </a:r>
              </a:p>
            </p:txBody>
          </p:sp>
          <p:sp>
            <p:nvSpPr>
              <p:cNvPr id="65" name="TextBox 64">
                <a:extLst>
                  <a:ext uri="{FF2B5EF4-FFF2-40B4-BE49-F238E27FC236}">
                    <a16:creationId xmlns:a16="http://schemas.microsoft.com/office/drawing/2014/main" id="{66F474E9-53E8-5B37-83F7-4A9F3156D8BE}"/>
                  </a:ext>
                </a:extLst>
              </p:cNvPr>
              <p:cNvSpPr txBox="1"/>
              <p:nvPr/>
            </p:nvSpPr>
            <p:spPr>
              <a:xfrm>
                <a:off x="8853520" y="805609"/>
                <a:ext cx="903286" cy="246221"/>
              </a:xfrm>
              <a:prstGeom prst="rect">
                <a:avLst/>
              </a:prstGeom>
              <a:noFill/>
            </p:spPr>
            <p:txBody>
              <a:bodyPr wrap="square" rtlCol="0">
                <a:spAutoFit/>
              </a:bodyPr>
              <a:lstStyle/>
              <a:p>
                <a:r>
                  <a:rPr lang="en-GB" sz="1000" b="1" noProof="0">
                    <a:solidFill>
                      <a:schemeClr val="tx2"/>
                    </a:solidFill>
                  </a:rPr>
                  <a:t>Rate</a:t>
                </a:r>
              </a:p>
            </p:txBody>
          </p:sp>
        </p:grpSp>
      </p:grpSp>
    </p:spTree>
    <p:custDataLst>
      <p:tags r:id="rId1"/>
    </p:custDataLst>
    <p:extLst>
      <p:ext uri="{BB962C8B-B14F-4D97-AF65-F5344CB8AC3E}">
        <p14:creationId xmlns:p14="http://schemas.microsoft.com/office/powerpoint/2010/main" val="39118325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chemeClr val="accent5"/>
          </a:solidFill>
          <a:headEnd type="triangle"/>
          <a:tailEnd type="triangle"/>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FF0000"/>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AE9F05-DA2D-4B16-9965-37043D7D9979}">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BD39940-7EB5-43CC-8DC6-FBBAD45474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79A87D-6E65-4547-B410-F385D8934D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114</TotalTime>
  <Words>667</Words>
  <Application>Microsoft Office PowerPoint</Application>
  <PresentationFormat>Widescreen</PresentationFormat>
  <Paragraphs>49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Prevalence and incidence of schizophrenia by sex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Christina Polyzogopoulou</cp:lastModifiedBy>
  <cp:revision>11</cp:revision>
  <dcterms:created xsi:type="dcterms:W3CDTF">2026-02-02T13:01:55Z</dcterms:created>
  <dcterms:modified xsi:type="dcterms:W3CDTF">2026-06-17T12:38:13Z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y fmtid="{D5CDD505-2E9C-101B-9397-08002B2CF9AE}" pid="4" name="ArticulateGUID">
    <vt:lpwstr>5E388557-2AE2-428E-AA6E-C72C8BEFBDF4</vt:lpwstr>
  </property>
  <property fmtid="{D5CDD505-2E9C-101B-9397-08002B2CF9AE}" pid="5" name="ArticulatePath">
    <vt:lpwstr>https://primemedica.sharepoint.com/sites/LundbeckFoundation/Shared Documents/General/Lundbeck Foundation/SCZ theme deck updates/2_Epidemiology-Burden/D2 (studio)/SCZ_Epidemiology &amp; Burden_D0.2 13Apr26_v1</vt:lpwstr>
  </property>
</Properties>
</file>