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69" r:id="rId5"/>
  </p:sldIdLst>
  <p:sldSz cx="12192000" cy="6858000"/>
  <p:notesSz cx="6797675" cy="9929813"/>
  <p:custDataLst>
    <p:tags r:id="rId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58" userDrawn="1">
          <p15:clr>
            <a:srgbClr val="A4A3A4"/>
          </p15:clr>
        </p15:guide>
        <p15:guide id="2" pos="3830" userDrawn="1">
          <p15:clr>
            <a:srgbClr val="A4A3A4"/>
          </p15:clr>
        </p15:guide>
        <p15:guide id="3" orient="horz" pos="422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123D0B-7B15-8241-114F-0F509F9C0883}" name="Jerry Huang" initials="JH" userId="S::jerry.huang@primeglobalpeople.com::47175e71-6f0f-4bf1-922a-f2da50266449" providerId="AD"/>
  <p188:author id="{7200DB5C-181B-713E-D95A-FCC30802ADB3}" name="Lucy Helas" initials="" userId="S::lucy.helas@primeglobalpeople.com::ddfafa0a-b6b5-4bdd-b86f-ac994cb89b8b" providerId="AD"/>
  <p188:author id="{C07A505D-5E7E-6BEB-4195-801D42364FA7}" name="Ceren Akdeniz Vogt" initials="CA" userId="S::cak@lundbeckfonden.com::6291f9b8-8487-4396-8769-615d243e0f4b" providerId="AD"/>
  <p188:author id="{ADE37966-333E-8291-1ACB-8B19D2CDD2BF}" name="Jess Fawcett" initials="JF" userId="Jess Fawcett" providerId="None"/>
  <p188:author id="{F5456967-F741-A654-320C-431971991AEE}" name="Emma Bone" initials="EB" userId="Emma Bone" providerId="None"/>
  <p188:author id="{F748F99F-CA20-F231-7E95-A58759BCCA69}" name="Marco Solmi" initials="MS" userId="16471aee42b87e67" providerId="Windows Live"/>
  <p188:author id="{94C370A1-4AED-0C13-4D86-49DFA89BCE0B}" name="Prime" initials="P" userId="Prime" providerId="None"/>
  <p188:author id="{8EBDF5A9-C4BC-A8A8-CDF6-CD616BF5A6CC}" name="Lucy Helas" initials="LH" userId="Lucy Helas" providerId="None"/>
  <p188:author id="{3EAC8EB7-4CC7-A5D1-7863-C77B3332D2E6}" name="Prime – Senior Medical Writer" initials="SMW" userId="Prime – Senior Medical Writer" providerId="None"/>
  <p188:author id="{418AA2D6-496A-47C3-5018-89298CC9AEF7}" name="Elliot Piper-Brown" initials="EP" userId="S::elliot.piper-brown@primeglobalpeople.com::f9f5c069-9888-4662-9765-c25bc9bb0b78" providerId="AD"/>
  <p188:author id="{B832B1DC-702B-2076-34F6-ABE5906ECE9E}" name="Sarah Ramsden" initials="SR" userId="Sarah Ramsden" providerId="None"/>
  <p188:author id="{FFE47EE6-A2F0-13A5-8EE8-3661DB1849A6}" name="Medical Writer" initials="MW" userId="Medical Writer" providerId="None"/>
  <p188:author id="{08570DE8-E322-79A5-B3DE-BB47867C02E7}" name="Louise Martin" initials="LM" userId="S::louise.martin@primeglobalpeople.com::4fcac71d-3899-4a5b-ba16-0351c4500b4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3864"/>
    <a:srgbClr val="3F1A01"/>
    <a:srgbClr val="99B3A8"/>
    <a:srgbClr val="1A1A17"/>
    <a:srgbClr val="4472C4"/>
    <a:srgbClr val="B4C7E7"/>
    <a:srgbClr val="0D76BF"/>
    <a:srgbClr val="B7CCEA"/>
    <a:srgbClr val="7CA3D6"/>
    <a:srgbClr val="C1C0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603" autoAdjust="0"/>
  </p:normalViewPr>
  <p:slideViewPr>
    <p:cSldViewPr snapToGrid="0">
      <p:cViewPr varScale="1">
        <p:scale>
          <a:sx n="80" d="100"/>
          <a:sy n="80" d="100"/>
        </p:scale>
        <p:origin x="60" y="96"/>
      </p:cViewPr>
      <p:guideLst>
        <p:guide orient="horz" pos="3158"/>
        <p:guide pos="3830"/>
        <p:guide orient="horz" pos="4224"/>
      </p:guideLst>
    </p:cSldViewPr>
  </p:slideViewPr>
  <p:notesTextViewPr>
    <p:cViewPr>
      <p:scale>
        <a:sx n="3" d="2"/>
        <a:sy n="3" d="2"/>
      </p:scale>
      <p:origin x="0" y="0"/>
    </p:cViewPr>
  </p:notesTextViewPr>
  <p:notesViewPr>
    <p:cSldViewPr snapToGrid="0" showGuides="1">
      <p:cViewPr varScale="1">
        <p:scale>
          <a:sx n="111" d="100"/>
          <a:sy n="111" d="100"/>
        </p:scale>
        <p:origin x="5028" y="12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tags" Target="tags/tag1.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BEEAA615-5510-4769-A084-647B102C2045}" type="datetimeFigureOut">
              <a:rPr lang="en-GB" smtClean="0"/>
              <a:t>17/06/2026</a:t>
            </a:fld>
            <a:endParaRPr lang="en-GB"/>
          </a:p>
        </p:txBody>
      </p:sp>
      <p:sp>
        <p:nvSpPr>
          <p:cNvPr id="4" name="Slide Image Placeholder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8722"/>
            <a:ext cx="543814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9E4441FC-7B67-43FA-BD36-9EFD361338B9}" type="slidenum">
              <a:rPr lang="en-GB" smtClean="0"/>
              <a:t>‹#›</a:t>
            </a:fld>
            <a:endParaRPr lang="en-GB"/>
          </a:p>
        </p:txBody>
      </p:sp>
    </p:spTree>
    <p:extLst>
      <p:ext uri="{BB962C8B-B14F-4D97-AF65-F5344CB8AC3E}">
        <p14:creationId xmlns:p14="http://schemas.microsoft.com/office/powerpoint/2010/main" val="354891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8" userDrawn="1">
          <p15:clr>
            <a:srgbClr val="F26B43"/>
          </p15:clr>
        </p15:guide>
        <p15:guide id="2" pos="214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66D41-552D-FA4D-D5EC-32CCFD3B72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C47E85-48A7-D45A-62A5-075A122ED47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50B6562-522C-A6C5-B13C-5212FA39C4F3}"/>
              </a:ext>
            </a:extLst>
          </p:cNvPr>
          <p:cNvSpPr>
            <a:spLocks noGrp="1"/>
          </p:cNvSpPr>
          <p:nvPr>
            <p:ph type="body" idx="1"/>
          </p:nvPr>
        </p:nvSpPr>
        <p:spPr/>
        <p:txBody>
          <a:bodyPr/>
          <a:lstStyle/>
          <a:p>
            <a:pPr marL="0" indent="0">
              <a:buFont typeface="Arial" panose="020B0604020202020204" pitchFamily="34" charset="0"/>
              <a:buNone/>
              <a:defRPr/>
            </a:pPr>
            <a:r>
              <a:rPr lang="en-GB" sz="1000">
                <a:latin typeface="Calibri" panose="020F0502020204030204" pitchFamily="34" charset="0"/>
                <a:ea typeface="Calibri" panose="020F0502020204030204" pitchFamily="34" charset="0"/>
                <a:cs typeface="Calibri" panose="020F0502020204030204" pitchFamily="34" charset="0"/>
              </a:rPr>
              <a:t>A GBD 2021 analysis among </a:t>
            </a:r>
            <a:r>
              <a:rPr lang="en-US" sz="1000">
                <a:latin typeface="Calibri" panose="020F0502020204030204" pitchFamily="34" charset="0"/>
                <a:ea typeface="Calibri" panose="020F0502020204030204" pitchFamily="34" charset="0"/>
                <a:cs typeface="Calibri" panose="020F0502020204030204" pitchFamily="34" charset="0"/>
              </a:rPr>
              <a:t>young people (aged 10–24 years) across the G20 countries revealed schizophrenia incidence was generally higher in males, although prevalence showed more variable sex differences across countries.</a:t>
            </a:r>
            <a:r>
              <a:rPr lang="en-US" sz="1000" baseline="30000">
                <a:latin typeface="Calibri" panose="020F0502020204030204" pitchFamily="34" charset="0"/>
                <a:ea typeface="Calibri" panose="020F0502020204030204" pitchFamily="34" charset="0"/>
                <a:cs typeface="Calibri" panose="020F0502020204030204" pitchFamily="34" charset="0"/>
              </a:rPr>
              <a:t>3</a:t>
            </a:r>
            <a:endParaRPr lang="en-US" sz="1000" baseline="30000">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endParaRPr>
          </a:p>
          <a:p>
            <a:pPr marL="0" indent="0">
              <a:buFont typeface="Arial" panose="020B0604020202020204" pitchFamily="34" charset="0"/>
              <a:buNone/>
              <a:defRPr/>
            </a:pPr>
            <a:endParaRPr lang="en-GB" sz="1000">
              <a:latin typeface="Calibri" panose="020F0502020204030204" pitchFamily="34" charset="0"/>
              <a:ea typeface="Calibri" panose="020F0502020204030204" pitchFamily="34" charset="0"/>
              <a:cs typeface="Calibri" panose="020F0502020204030204" pitchFamily="34" charset="0"/>
            </a:endParaRPr>
          </a:p>
          <a:p>
            <a:pPr marL="0" indent="0">
              <a:buFont typeface="Arial" panose="020B0604020202020204" pitchFamily="34" charset="0"/>
              <a:buNone/>
              <a:defRPr/>
            </a:pPr>
            <a:r>
              <a:rPr lang="en-GB" sz="1000">
                <a:latin typeface="Calibri" panose="020F0502020204030204" pitchFamily="34" charset="0"/>
                <a:ea typeface="Calibri" panose="020F0502020204030204" pitchFamily="34" charset="0"/>
                <a:cs typeface="Calibri" panose="020F0502020204030204" pitchFamily="34" charset="0"/>
              </a:rPr>
              <a:t>In an analysis of people aged 15–39 years, the GBD 2021 study reported higher ASPR estimates in males: 384.6 per 100,000 males (95% UI: 295.4, 483.1) and 344.0 (95% UI: 264.1, 434.0) per 100,000 females, with prevalence consistently ~1.2-fold higher in males than in females.</a:t>
            </a:r>
            <a:r>
              <a:rPr lang="en-GB" sz="1000" baseline="30000">
                <a:latin typeface="Calibri" panose="020F0502020204030204" pitchFamily="34" charset="0"/>
                <a:ea typeface="Calibri" panose="020F0502020204030204" pitchFamily="34" charset="0"/>
                <a:cs typeface="Calibri" panose="020F0502020204030204" pitchFamily="34" charset="0"/>
              </a:rPr>
              <a:t>4</a:t>
            </a:r>
            <a:endParaRPr lang="en-GB" sz="1000">
              <a:latin typeface="Calibri" panose="020F0502020204030204" pitchFamily="34" charset="0"/>
              <a:ea typeface="Calibri" panose="020F0502020204030204" pitchFamily="34" charset="0"/>
              <a:cs typeface="Calibri" panose="020F0502020204030204" pitchFamily="34" charset="0"/>
            </a:endParaRPr>
          </a:p>
          <a:p>
            <a:pPr marL="0" indent="0">
              <a:buFont typeface="Arial" panose="020B0604020202020204" pitchFamily="34" charset="0"/>
              <a:buNone/>
              <a:defRPr/>
            </a:pPr>
            <a:endParaRPr lang="en-US" sz="1000">
              <a:latin typeface="Calibri" panose="020F0502020204030204" pitchFamily="34" charset="0"/>
              <a:ea typeface="Calibri" panose="020F0502020204030204" pitchFamily="34" charset="0"/>
              <a:cs typeface="Calibri" panose="020F0502020204030204" pitchFamily="34" charset="0"/>
            </a:endParaRPr>
          </a:p>
          <a:p>
            <a:pPr marL="0" indent="0">
              <a:buFont typeface="Arial" panose="020B0604020202020204" pitchFamily="34" charset="0"/>
              <a:buNone/>
              <a:defRPr/>
            </a:pPr>
            <a:r>
              <a:rPr lang="en-US" sz="1000">
                <a:latin typeface="Calibri" panose="020F0502020204030204" pitchFamily="34" charset="0"/>
                <a:ea typeface="Calibri" panose="020F0502020204030204" pitchFamily="34" charset="0"/>
                <a:cs typeface="Calibri" panose="020F0502020204030204" pitchFamily="34" charset="0"/>
              </a:rPr>
              <a:t>The male-to-female ratio for schizophrenia prevalence inverts from more males in younger age groups to more females in older age groups, reflecting earlier age at onset in males and longer life expectancy in females</a:t>
            </a:r>
            <a:r>
              <a:rPr lang="en-GB" sz="1000">
                <a:latin typeface="Calibri" panose="020F0502020204030204" pitchFamily="34" charset="0"/>
                <a:ea typeface="Calibri" panose="020F0502020204030204" pitchFamily="34" charset="0"/>
                <a:cs typeface="Calibri" panose="020F0502020204030204" pitchFamily="34" charset="0"/>
              </a:rPr>
              <a:t>.</a:t>
            </a:r>
            <a:r>
              <a:rPr lang="en-GB" sz="1000" baseline="30000">
                <a:latin typeface="Calibri" panose="020F0502020204030204" pitchFamily="34" charset="0"/>
                <a:ea typeface="Calibri" panose="020F0502020204030204" pitchFamily="34" charset="0"/>
                <a:cs typeface="Calibri" panose="020F0502020204030204" pitchFamily="34" charset="0"/>
              </a:rPr>
              <a:t>5</a:t>
            </a:r>
          </a:p>
          <a:p>
            <a:pPr marL="0" indent="0">
              <a:buFont typeface="Arial" panose="020B0604020202020204" pitchFamily="34" charset="0"/>
              <a:buNone/>
              <a:defRPr/>
            </a:pPr>
            <a:endParaRPr lang="en-GB" sz="1000" baseline="3000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b="0" i="0" kern="1200" baseline="0">
                <a:solidFill>
                  <a:schemeClr val="tx1"/>
                </a:solidFill>
                <a:effectLst/>
                <a:latin typeface="Calibri" panose="020F0502020204030204" pitchFamily="34" charset="0"/>
                <a:ea typeface="Calibri" panose="020F0502020204030204" pitchFamily="34" charset="0"/>
                <a:cs typeface="Calibri" panose="020F0502020204030204" pitchFamily="34" charset="0"/>
              </a:rPr>
              <a:t>Abbreviations: </a:t>
            </a:r>
            <a:r>
              <a:rPr lang="en-US" sz="100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ASPR=age-standardized prevalence rate; G20=Group of 20; </a:t>
            </a:r>
            <a:r>
              <a:rPr lang="en-GB" sz="1000" i="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GBD=G</a:t>
            </a:r>
            <a:r>
              <a:rPr lang="en-US" sz="1000" i="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lobal Burden of Diseases; UI=uncertainty interval</a:t>
            </a:r>
            <a:endParaRPr lang="en-GB" sz="1000">
              <a:effectLst/>
              <a:latin typeface="Calibri" panose="020F0502020204030204" pitchFamily="34" charset="0"/>
              <a:ea typeface="Calibri" panose="020F0502020204030204" pitchFamily="34" charset="0"/>
              <a:cs typeface="Calibri" panose="020F0502020204030204" pitchFamily="34" charset="0"/>
            </a:endParaRPr>
          </a:p>
          <a:p>
            <a:pPr marL="0" indent="0">
              <a:buFont typeface="Arial" panose="020B0604020202020204" pitchFamily="34" charset="0"/>
              <a:buNone/>
              <a:defRPr/>
            </a:pPr>
            <a:endParaRPr lang="en-GB" sz="1000" baseline="0">
              <a:latin typeface="Calibri" panose="020F0502020204030204" pitchFamily="34" charset="0"/>
              <a:ea typeface="Calibri" panose="020F0502020204030204" pitchFamily="34" charset="0"/>
              <a:cs typeface="Calibri" panose="020F0502020204030204" pitchFamily="34" charset="0"/>
            </a:endParaRPr>
          </a:p>
          <a:p>
            <a:pPr marR="0" lvl="0" algn="l" defTabSz="914400" rtl="0" eaLnBrk="1" fontAlgn="auto" latinLnBrk="0" hangingPunct="1">
              <a:lnSpc>
                <a:spcPct val="100000"/>
              </a:lnSpc>
              <a:spcBef>
                <a:spcPts val="0"/>
              </a:spcBef>
              <a:spcAft>
                <a:spcPts val="0"/>
              </a:spcAft>
              <a:buClrTx/>
              <a:buSzTx/>
              <a:tabLst/>
              <a:defRPr/>
            </a:pPr>
            <a:r>
              <a:rPr lang="en-CA" sz="100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Tx/>
              <a:buAutoNum type="arabicPeriod"/>
              <a:defRPr/>
            </a:pPr>
            <a:r>
              <a:rPr lang="en-CA" sz="1000">
                <a:latin typeface="Calibri" panose="020F0502020204030204" pitchFamily="34" charset="0"/>
                <a:ea typeface="Calibri" panose="020F0502020204030204" pitchFamily="34" charset="0"/>
                <a:cs typeface="Calibri" panose="020F0502020204030204" pitchFamily="34" charset="0"/>
              </a:rPr>
              <a:t>Solmi M, Radua J, Olivola M. et al. Age at onset of mental disorders worldwide: large-scale meta-analysis of 192 epidemiological studies. Mol Psychiatry 2022; 27: 281–295.</a:t>
            </a:r>
          </a:p>
          <a:p>
            <a:pPr marL="228600" indent="-228600">
              <a:buFontTx/>
              <a:buAutoNum type="arabicPeriod"/>
              <a:defRPr/>
            </a:pPr>
            <a:r>
              <a:rPr lang="en-US" sz="1000">
                <a:latin typeface="Calibri" panose="020F0502020204030204" pitchFamily="34" charset="0"/>
                <a:ea typeface="Calibri" panose="020F0502020204030204" pitchFamily="34" charset="0"/>
                <a:cs typeface="Calibri" panose="020F0502020204030204" pitchFamily="34" charset="0"/>
              </a:rPr>
              <a:t>Zhan Z, Wang J, Shen T, et al. Results of the global burden of disease study for schizophrenia: trends from 1990 to 2021 and projections to 2050. Front Psychiatry 2025; 16: 1629032.</a:t>
            </a:r>
            <a:endParaRPr lang="en-CA" sz="1000">
              <a:latin typeface="Calibri" panose="020F0502020204030204" pitchFamily="34" charset="0"/>
              <a:ea typeface="Calibri" panose="020F0502020204030204" pitchFamily="34" charset="0"/>
              <a:cs typeface="Calibri" panose="020F0502020204030204" pitchFamily="34" charset="0"/>
            </a:endParaRPr>
          </a:p>
          <a:p>
            <a:pPr marL="228600" indent="-228600">
              <a:buFont typeface="+mj-lt"/>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Liao W, Chen Z, Wu W, et al. Trends and future burden of schizophrenia in youth across G20 countries: a systematic analysis of the global burden of disease 2021 study. BMC Psychiatry 2025; 25: 1101.</a:t>
            </a:r>
            <a:endParaRPr lang="en-US" sz="1000">
              <a:latin typeface="Calibri" panose="020F0502020204030204" pitchFamily="34" charset="0"/>
              <a:ea typeface="Calibri" panose="020F0502020204030204" pitchFamily="34" charset="0"/>
              <a:cs typeface="Calibri" panose="020F0502020204030204" pitchFamily="34" charset="0"/>
            </a:endParaRPr>
          </a:p>
          <a:p>
            <a:pPr marL="228600" lvl="0" indent="-228600">
              <a:buFont typeface="+mj-lt"/>
              <a:buAutoNum type="arabicPeriod"/>
              <a:defRPr/>
            </a:pPr>
            <a:r>
              <a:rPr lang="en-US" sz="1000">
                <a:latin typeface="Calibri" panose="020F0502020204030204" pitchFamily="34" charset="0"/>
                <a:ea typeface="Calibri" panose="020F0502020204030204" pitchFamily="34" charset="0"/>
                <a:cs typeface="Calibri" panose="020F0502020204030204" pitchFamily="34" charset="0"/>
              </a:rPr>
              <a:t>Peng B, Hu F, He Q, et al. Global, regional, and national burden and trends of schizophrenia among adolescents and young adults aged 15-39 years from 1990 to 2021: an analysis of the global burden of disease study 2021. Front Psychiatry 2025; 16: 1682955.</a:t>
            </a:r>
          </a:p>
          <a:p>
            <a:pPr marL="228600" indent="-228600">
              <a:buFont typeface="+mj-lt"/>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Solmi M, Seitidis G, Mavridis D, et al. Incidence, prevalence, and global burden of schizophrenia - data, with critical appraisal, from the Global Burden of Disease (GBD) 2019. Mol Psychiatry 2023; 28: 5319–5327.</a:t>
            </a:r>
          </a:p>
          <a:p>
            <a:pPr lvl="0">
              <a:defRPr/>
            </a:pPr>
            <a:endParaRPr lang="en-US" sz="1000">
              <a:latin typeface="Calibri" panose="020F0502020204030204" pitchFamily="34" charset="0"/>
              <a:ea typeface="Calibri" panose="020F0502020204030204" pitchFamily="34" charset="0"/>
              <a:cs typeface="Calibri" panose="020F0502020204030204" pitchFamily="34" charset="0"/>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CA" sz="1000">
              <a:highlight>
                <a:srgbClr val="FFFF00"/>
              </a:highlight>
              <a:latin typeface="Calibri" panose="020F0502020204030204" pitchFamily="34" charset="0"/>
              <a:ea typeface="Calibri" panose="020F0502020204030204" pitchFamily="34" charset="0"/>
              <a:cs typeface="Calibri" panose="020F0502020204030204" pitchFamily="34" charset="0"/>
            </a:endParaRPr>
          </a:p>
          <a:p>
            <a:endParaRPr lang="en-GB" sz="100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97DE03A7-7B7F-8336-B98E-6BB7CC8156D7}"/>
              </a:ext>
            </a:extLst>
          </p:cNvPr>
          <p:cNvSpPr>
            <a:spLocks noGrp="1"/>
          </p:cNvSpPr>
          <p:nvPr>
            <p:ph type="sldNum" sz="quarter" idx="5"/>
          </p:nvPr>
        </p:nvSpPr>
        <p:spPr/>
        <p:txBody>
          <a:bodyPr/>
          <a:lstStyle/>
          <a:p>
            <a:fld id="{9E4441FC-7B67-43FA-BD36-9EFD361338B9}" type="slidenum">
              <a:rPr lang="en-GB" smtClean="0"/>
              <a:t>1</a:t>
            </a:fld>
            <a:endParaRPr lang="en-GB"/>
          </a:p>
        </p:txBody>
      </p:sp>
    </p:spTree>
    <p:extLst>
      <p:ext uri="{BB962C8B-B14F-4D97-AF65-F5344CB8AC3E}">
        <p14:creationId xmlns:p14="http://schemas.microsoft.com/office/powerpoint/2010/main" val="2252428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48781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553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176360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44804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13338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37201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58857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81682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19210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51004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16732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631744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4386"/>
            <a:ext cx="11110914" cy="332399"/>
          </a:xfrm>
        </p:spPr>
        <p:txBody>
          <a:bodyPr vert="horz" lIns="0" tIns="0" rIns="0" bIns="0" rtlCol="0" anchor="b" anchorCtr="0">
            <a:noAutofit/>
          </a:bodyPr>
          <a:lstStyle>
            <a:lvl1pPr>
              <a:defRPr lang="en-GB"/>
            </a:lvl1pPr>
          </a:lstStyle>
          <a:p>
            <a:pPr lvl="0"/>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71589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8869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48847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10002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60758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9274263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26935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94785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330651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080347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852834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11068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426135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65968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744479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72491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434068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094855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556709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053937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713487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392492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390652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a:t>
            </a:r>
            <a:r>
              <a:rPr lang="en-GB" sz="3600" b="1" err="1">
                <a:solidFill>
                  <a:srgbClr val="3F1A01"/>
                </a:solidFill>
                <a:latin typeface="+mj-lt"/>
                <a:cs typeface="Times New Roman" panose="02020603050405020304" pitchFamily="18" charset="0"/>
              </a:rPr>
              <a:t>masterslides</a:t>
            </a:r>
            <a:r>
              <a:rPr lang="en-GB" sz="3600" b="1">
                <a:solidFill>
                  <a:srgbClr val="3F1A01"/>
                </a:solidFill>
                <a:latin typeface="+mj-lt"/>
                <a:cs typeface="Times New Roman" panose="02020603050405020304" pitchFamily="18" charset="0"/>
              </a:rPr>
              <a:t>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270667781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471558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sldNum="0" hdr="0" ftr="0" dt="0"/>
  <p:txStyles>
    <p:titleStyle>
      <a:lvl1pPr algn="l" defTabSz="914400" rtl="0" eaLnBrk="1" latinLnBrk="0" hangingPunct="1">
        <a:lnSpc>
          <a:spcPct val="90000"/>
        </a:lnSpc>
        <a:spcBef>
          <a:spcPct val="0"/>
        </a:spcBef>
        <a:buNone/>
        <a:defRPr sz="22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49" userDrawn="1">
          <p15:clr>
            <a:srgbClr val="F26B43"/>
          </p15:clr>
        </p15:guide>
        <p15:guide id="15" pos="3976" userDrawn="1">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1.xml"/><Relationship Id="rId1" Type="http://schemas.openxmlformats.org/officeDocument/2006/relationships/tags" Target="../tags/tag2.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11DBE-D79F-F553-C9F9-2BFC7C7CAE03}"/>
            </a:ext>
          </a:extLst>
        </p:cNvPr>
        <p:cNvGrpSpPr/>
        <p:nvPr/>
      </p:nvGrpSpPr>
      <p:grpSpPr>
        <a:xfrm>
          <a:off x="0" y="0"/>
          <a:ext cx="0" cy="0"/>
          <a:chOff x="0" y="0"/>
          <a:chExt cx="0" cy="0"/>
        </a:xfrm>
      </p:grpSpPr>
      <p:sp>
        <p:nvSpPr>
          <p:cNvPr id="18" name="Text Placeholder 17">
            <a:extLst>
              <a:ext uri="{FF2B5EF4-FFF2-40B4-BE49-F238E27FC236}">
                <a16:creationId xmlns:a16="http://schemas.microsoft.com/office/drawing/2014/main" id="{03A5E21A-58A9-AF8F-7380-B0EF269594A2}"/>
              </a:ext>
            </a:extLst>
          </p:cNvPr>
          <p:cNvSpPr>
            <a:spLocks noGrp="1"/>
          </p:cNvSpPr>
          <p:nvPr>
            <p:ph type="body" sz="quarter" idx="17"/>
          </p:nvPr>
        </p:nvSpPr>
        <p:spPr/>
        <p:txBody>
          <a:bodyPr/>
          <a:lstStyle/>
          <a:p>
            <a:r>
              <a:rPr lang="en-GB" noProof="0"/>
              <a:t>Schizophrenia – Epidemiology and burden</a:t>
            </a:r>
          </a:p>
          <a:p>
            <a:endParaRPr lang="en-GB" noProof="0"/>
          </a:p>
        </p:txBody>
      </p:sp>
      <p:sp>
        <p:nvSpPr>
          <p:cNvPr id="23" name="Title 22">
            <a:extLst>
              <a:ext uri="{FF2B5EF4-FFF2-40B4-BE49-F238E27FC236}">
                <a16:creationId xmlns:a16="http://schemas.microsoft.com/office/drawing/2014/main" id="{832A4DBD-2A0A-BA5F-2FB4-0E7AEF05B5B1}"/>
              </a:ext>
            </a:extLst>
          </p:cNvPr>
          <p:cNvSpPr>
            <a:spLocks noGrp="1"/>
          </p:cNvSpPr>
          <p:nvPr>
            <p:ph type="title"/>
          </p:nvPr>
        </p:nvSpPr>
        <p:spPr/>
        <p:txBody>
          <a:bodyPr/>
          <a:lstStyle/>
          <a:p>
            <a:r>
              <a:rPr lang="en-GB" noProof="0"/>
              <a:t>Prevalence and incidence of schizophrenia by age</a:t>
            </a:r>
          </a:p>
        </p:txBody>
      </p:sp>
      <p:sp>
        <p:nvSpPr>
          <p:cNvPr id="15" name="Content Placeholder 14">
            <a:extLst>
              <a:ext uri="{FF2B5EF4-FFF2-40B4-BE49-F238E27FC236}">
                <a16:creationId xmlns:a16="http://schemas.microsoft.com/office/drawing/2014/main" id="{6B15BB9F-D65E-4AC0-4B93-8E1977354647}"/>
              </a:ext>
            </a:extLst>
          </p:cNvPr>
          <p:cNvSpPr>
            <a:spLocks noGrp="1"/>
          </p:cNvSpPr>
          <p:nvPr>
            <p:ph sz="half" idx="21"/>
          </p:nvPr>
        </p:nvSpPr>
        <p:spPr>
          <a:xfrm>
            <a:off x="0" y="1416785"/>
            <a:ext cx="2436813" cy="4415215"/>
          </a:xfrm>
        </p:spPr>
        <p:txBody>
          <a:bodyPr/>
          <a:lstStyle/>
          <a:p>
            <a:pPr marL="0" indent="0">
              <a:buNone/>
            </a:pPr>
            <a:r>
              <a:rPr lang="en-GB" noProof="0"/>
              <a:t>Schizophrenia and other psychotic disorders typically emerge in </a:t>
            </a:r>
            <a:r>
              <a:rPr lang="en-GB" b="1" noProof="0"/>
              <a:t>early adulthood</a:t>
            </a:r>
            <a:r>
              <a:rPr lang="en-GB" b="1" baseline="30000" noProof="0"/>
              <a:t>1</a:t>
            </a:r>
            <a:endParaRPr lang="en-GB" b="1" noProof="0"/>
          </a:p>
          <a:p>
            <a:endParaRPr lang="en-GB" noProof="0"/>
          </a:p>
        </p:txBody>
      </p:sp>
      <p:sp>
        <p:nvSpPr>
          <p:cNvPr id="9" name="Text Placeholder 8">
            <a:extLst>
              <a:ext uri="{FF2B5EF4-FFF2-40B4-BE49-F238E27FC236}">
                <a16:creationId xmlns:a16="http://schemas.microsoft.com/office/drawing/2014/main" id="{56263376-322C-2DDE-1878-924F25E8FE2D}"/>
              </a:ext>
            </a:extLst>
          </p:cNvPr>
          <p:cNvSpPr>
            <a:spLocks noGrp="1"/>
          </p:cNvSpPr>
          <p:nvPr>
            <p:ph type="body" sz="quarter" idx="18"/>
          </p:nvPr>
        </p:nvSpPr>
        <p:spPr/>
        <p:txBody>
          <a:bodyPr/>
          <a:lstStyle/>
          <a:p>
            <a:r>
              <a:rPr lang="en-GB" noProof="0"/>
              <a:t>ASIR=age-standardized incidence rate; ASPR=age-standardized prevalence rate</a:t>
            </a:r>
          </a:p>
          <a:p>
            <a:r>
              <a:rPr lang="en-GB" noProof="0"/>
              <a:t>1. Solmi et al. Mol Psychiatry 2022;27:281–295; 2. Zhan et al. Front Psychiatry 2025;16:1629032</a:t>
            </a:r>
          </a:p>
        </p:txBody>
      </p:sp>
      <p:sp>
        <p:nvSpPr>
          <p:cNvPr id="17" name="Rectangle: Rounded Corners 16">
            <a:extLst>
              <a:ext uri="{FF2B5EF4-FFF2-40B4-BE49-F238E27FC236}">
                <a16:creationId xmlns:a16="http://schemas.microsoft.com/office/drawing/2014/main" id="{07DF6450-FEE3-66D9-C6A6-F05C1ABBA46A}"/>
              </a:ext>
            </a:extLst>
          </p:cNvPr>
          <p:cNvSpPr/>
          <p:nvPr/>
        </p:nvSpPr>
        <p:spPr>
          <a:xfrm>
            <a:off x="2831391" y="5181297"/>
            <a:ext cx="8879926" cy="646986"/>
          </a:xfrm>
          <a:prstGeom prst="roundRect">
            <a:avLst/>
          </a:prstGeom>
          <a:solidFill>
            <a:schemeClr val="accent4">
              <a:lumMod val="40000"/>
              <a:lumOff val="60000"/>
            </a:schemeClr>
          </a:solidFill>
        </p:spPr>
        <p:txBody>
          <a:bodyPr wrap="square">
            <a:spAutoFit/>
          </a:bodyPr>
          <a:lstStyle/>
          <a:p>
            <a:pPr algn="ctr"/>
            <a:r>
              <a:rPr lang="en-GB" sz="1600" noProof="0">
                <a:solidFill>
                  <a:srgbClr val="3F1A01"/>
                </a:solidFill>
              </a:rPr>
              <a:t>The incidence of schizophrenia is highest among individuals aged </a:t>
            </a:r>
            <a:r>
              <a:rPr lang="en-GB" sz="1600" b="1" noProof="0">
                <a:solidFill>
                  <a:srgbClr val="3F1A01"/>
                </a:solidFill>
              </a:rPr>
              <a:t>20–24 years</a:t>
            </a:r>
            <a:r>
              <a:rPr lang="en-GB" sz="1600" noProof="0">
                <a:solidFill>
                  <a:srgbClr val="3F1A01"/>
                </a:solidFill>
              </a:rPr>
              <a:t>, </a:t>
            </a:r>
            <a:br>
              <a:rPr lang="en-GB" sz="1600" noProof="0">
                <a:solidFill>
                  <a:srgbClr val="3F1A01"/>
                </a:solidFill>
              </a:rPr>
            </a:br>
            <a:r>
              <a:rPr lang="en-GB" sz="1600" noProof="0">
                <a:solidFill>
                  <a:srgbClr val="3F1A01"/>
                </a:solidFill>
              </a:rPr>
              <a:t>while prevalence peaks in those aged 35–39 years</a:t>
            </a:r>
            <a:r>
              <a:rPr lang="en-GB" sz="1600" baseline="30000" noProof="0">
                <a:solidFill>
                  <a:srgbClr val="3F1A01"/>
                </a:solidFill>
              </a:rPr>
              <a:t>2</a:t>
            </a:r>
          </a:p>
        </p:txBody>
      </p:sp>
      <p:sp>
        <p:nvSpPr>
          <p:cNvPr id="16" name="TextBox 15">
            <a:extLst>
              <a:ext uri="{FF2B5EF4-FFF2-40B4-BE49-F238E27FC236}">
                <a16:creationId xmlns:a16="http://schemas.microsoft.com/office/drawing/2014/main" id="{189E9B91-49E7-2863-6846-3B4CDFB3549A}"/>
              </a:ext>
            </a:extLst>
          </p:cNvPr>
          <p:cNvSpPr txBox="1"/>
          <p:nvPr/>
        </p:nvSpPr>
        <p:spPr>
          <a:xfrm>
            <a:off x="2617596" y="1411670"/>
            <a:ext cx="4291205" cy="523220"/>
          </a:xfrm>
          <a:prstGeom prst="rect">
            <a:avLst/>
          </a:prstGeom>
          <a:noFill/>
        </p:spPr>
        <p:txBody>
          <a:bodyPr wrap="square" rtlCol="0">
            <a:spAutoFit/>
          </a:bodyPr>
          <a:lstStyle>
            <a:defPPr>
              <a:defRPr lang="en-US"/>
            </a:defPPr>
            <a:lvl1pPr algn="ctr">
              <a:defRPr sz="1400" b="1">
                <a:solidFill>
                  <a:schemeClr val="accent2">
                    <a:lumMod val="75000"/>
                  </a:schemeClr>
                </a:solidFill>
              </a:defRPr>
            </a:lvl1pPr>
          </a:lstStyle>
          <a:p>
            <a:r>
              <a:rPr lang="en-GB" noProof="0">
                <a:solidFill>
                  <a:schemeClr val="accent2">
                    <a:lumMod val="50000"/>
                  </a:schemeClr>
                </a:solidFill>
              </a:rPr>
              <a:t>Prevalence of schizophrenia,</a:t>
            </a:r>
            <a:br>
              <a:rPr lang="en-GB" noProof="0">
                <a:solidFill>
                  <a:schemeClr val="accent2">
                    <a:lumMod val="50000"/>
                  </a:schemeClr>
                </a:solidFill>
              </a:rPr>
            </a:br>
            <a:r>
              <a:rPr lang="en-GB" noProof="0">
                <a:solidFill>
                  <a:schemeClr val="accent2">
                    <a:lumMod val="50000"/>
                  </a:schemeClr>
                </a:solidFill>
              </a:rPr>
              <a:t>by age and sex </a:t>
            </a:r>
            <a:r>
              <a:rPr lang="en-GB">
                <a:solidFill>
                  <a:schemeClr val="accent2">
                    <a:lumMod val="50000"/>
                  </a:schemeClr>
                </a:solidFill>
              </a:rPr>
              <a:t>(1990–2021)</a:t>
            </a:r>
            <a:r>
              <a:rPr lang="en-GB" baseline="30000" noProof="0">
                <a:solidFill>
                  <a:schemeClr val="accent2">
                    <a:lumMod val="50000"/>
                  </a:schemeClr>
                </a:solidFill>
              </a:rPr>
              <a:t>2</a:t>
            </a:r>
            <a:endParaRPr lang="en-GB" noProof="0">
              <a:solidFill>
                <a:schemeClr val="accent2">
                  <a:lumMod val="50000"/>
                </a:schemeClr>
              </a:solidFill>
            </a:endParaRPr>
          </a:p>
        </p:txBody>
      </p:sp>
      <p:sp>
        <p:nvSpPr>
          <p:cNvPr id="7" name="TextBox 6">
            <a:extLst>
              <a:ext uri="{FF2B5EF4-FFF2-40B4-BE49-F238E27FC236}">
                <a16:creationId xmlns:a16="http://schemas.microsoft.com/office/drawing/2014/main" id="{66AB030F-1197-EE3E-545E-B14CFBC300D7}"/>
              </a:ext>
            </a:extLst>
          </p:cNvPr>
          <p:cNvSpPr txBox="1"/>
          <p:nvPr/>
        </p:nvSpPr>
        <p:spPr>
          <a:xfrm>
            <a:off x="7063991" y="1411670"/>
            <a:ext cx="4401177" cy="523220"/>
          </a:xfrm>
          <a:prstGeom prst="rect">
            <a:avLst/>
          </a:prstGeom>
          <a:noFill/>
        </p:spPr>
        <p:txBody>
          <a:bodyPr wrap="square" rtlCol="0">
            <a:spAutoFit/>
          </a:bodyPr>
          <a:lstStyle>
            <a:defPPr>
              <a:defRPr lang="en-US"/>
            </a:defPPr>
            <a:lvl1pPr algn="ctr">
              <a:defRPr sz="1400" b="1">
                <a:solidFill>
                  <a:schemeClr val="accent2">
                    <a:lumMod val="75000"/>
                  </a:schemeClr>
                </a:solidFill>
              </a:defRPr>
            </a:lvl1pPr>
          </a:lstStyle>
          <a:p>
            <a:r>
              <a:rPr lang="en-GB" noProof="0">
                <a:solidFill>
                  <a:schemeClr val="accent2">
                    <a:lumMod val="50000"/>
                  </a:schemeClr>
                </a:solidFill>
              </a:rPr>
              <a:t>Incidence of schizophrenia,</a:t>
            </a:r>
            <a:br>
              <a:rPr lang="en-GB" noProof="0">
                <a:solidFill>
                  <a:schemeClr val="accent2">
                    <a:lumMod val="50000"/>
                  </a:schemeClr>
                </a:solidFill>
              </a:rPr>
            </a:br>
            <a:r>
              <a:rPr lang="en-GB" noProof="0">
                <a:solidFill>
                  <a:schemeClr val="accent2">
                    <a:lumMod val="50000"/>
                  </a:schemeClr>
                </a:solidFill>
              </a:rPr>
              <a:t>by age and sex </a:t>
            </a:r>
            <a:r>
              <a:rPr lang="en-GB">
                <a:solidFill>
                  <a:schemeClr val="accent2">
                    <a:lumMod val="50000"/>
                  </a:schemeClr>
                </a:solidFill>
              </a:rPr>
              <a:t>(1990–2021)</a:t>
            </a:r>
            <a:r>
              <a:rPr lang="en-GB" baseline="30000" noProof="0">
                <a:solidFill>
                  <a:schemeClr val="accent2">
                    <a:lumMod val="50000"/>
                  </a:schemeClr>
                </a:solidFill>
              </a:rPr>
              <a:t>2</a:t>
            </a:r>
            <a:endParaRPr lang="en-GB" noProof="0">
              <a:solidFill>
                <a:schemeClr val="accent2">
                  <a:lumMod val="50000"/>
                </a:schemeClr>
              </a:solidFill>
            </a:endParaRPr>
          </a:p>
        </p:txBody>
      </p:sp>
      <p:pic>
        <p:nvPicPr>
          <p:cNvPr id="28" name="Picture 27">
            <a:extLst>
              <a:ext uri="{FF2B5EF4-FFF2-40B4-BE49-F238E27FC236}">
                <a16:creationId xmlns:a16="http://schemas.microsoft.com/office/drawing/2014/main" id="{7381E85A-FAD9-4B7A-9DA8-7E8FEBE6E6E3}"/>
              </a:ext>
            </a:extLst>
          </p:cNvPr>
          <p:cNvPicPr>
            <a:picLocks noChangeAspect="1"/>
          </p:cNvPicPr>
          <p:nvPr/>
        </p:nvPicPr>
        <p:blipFill>
          <a:blip r:embed="rId4"/>
          <a:srcRect l="86422" t="35268" r="2007" b="44304"/>
          <a:stretch>
            <a:fillRect/>
          </a:stretch>
        </p:blipFill>
        <p:spPr>
          <a:xfrm>
            <a:off x="21701709" y="3603634"/>
            <a:ext cx="596899" cy="622300"/>
          </a:xfrm>
          <a:prstGeom prst="rect">
            <a:avLst/>
          </a:prstGeom>
        </p:spPr>
      </p:pic>
      <p:sp>
        <p:nvSpPr>
          <p:cNvPr id="4" name="TextBox 7">
            <a:extLst>
              <a:ext uri="{FF2B5EF4-FFF2-40B4-BE49-F238E27FC236}">
                <a16:creationId xmlns:a16="http://schemas.microsoft.com/office/drawing/2014/main" id="{1AF56917-C5BC-68A0-7E4A-7D9BB8581A0B}"/>
              </a:ext>
            </a:extLst>
          </p:cNvPr>
          <p:cNvSpPr txBox="1"/>
          <p:nvPr/>
        </p:nvSpPr>
        <p:spPr>
          <a:xfrm>
            <a:off x="3010216" y="4766245"/>
            <a:ext cx="8249436" cy="369332"/>
          </a:xfrm>
          <a:prstGeom prst="rect">
            <a:avLst/>
          </a:prstGeom>
          <a:noFill/>
        </p:spPr>
        <p:txBody>
          <a:bodyPr wrap="square">
            <a:spAutoFit/>
          </a:bodyPr>
          <a:lstStyle/>
          <a:p>
            <a:pPr fontAlgn="base"/>
            <a: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t>This work is adapted from ‘Results of the global burden of disease study for schizophrenia: trends from 1990 to 2021 and projections to 2050’, by Zhan et al., used under CC-BY-4.0. This work is licensed under Creative Commons license CC-BY-SA by The Lundbeck Foundation.</a:t>
            </a:r>
            <a:endParaRPr lang="en-GB" sz="1200" noProof="0">
              <a:solidFill>
                <a:srgbClr val="3F1A01"/>
              </a:solidFill>
              <a:latin typeface="Times New Roman" panose="02020603050405020304" pitchFamily="18" charset="0"/>
              <a:ea typeface="Times New Roman" panose="02020603050405020304" pitchFamily="18" charset="0"/>
            </a:endParaRPr>
          </a:p>
        </p:txBody>
      </p:sp>
      <p:grpSp>
        <p:nvGrpSpPr>
          <p:cNvPr id="2" name="Group 1">
            <a:extLst>
              <a:ext uri="{FF2B5EF4-FFF2-40B4-BE49-F238E27FC236}">
                <a16:creationId xmlns:a16="http://schemas.microsoft.com/office/drawing/2014/main" id="{12FB56D2-55D5-0472-9F1D-94807F18461B}"/>
              </a:ext>
            </a:extLst>
          </p:cNvPr>
          <p:cNvGrpSpPr/>
          <p:nvPr/>
        </p:nvGrpSpPr>
        <p:grpSpPr>
          <a:xfrm>
            <a:off x="2600687" y="2012365"/>
            <a:ext cx="4316096" cy="2741907"/>
            <a:chOff x="2600687" y="2012365"/>
            <a:chExt cx="4316096" cy="2741907"/>
          </a:xfrm>
        </p:grpSpPr>
        <p:sp>
          <p:nvSpPr>
            <p:cNvPr id="8" name="Freeform 5">
              <a:extLst>
                <a:ext uri="{FF2B5EF4-FFF2-40B4-BE49-F238E27FC236}">
                  <a16:creationId xmlns:a16="http://schemas.microsoft.com/office/drawing/2014/main" id="{345245CB-1F77-54B8-52B5-1F4F1CCA7F85}"/>
                </a:ext>
              </a:extLst>
            </p:cNvPr>
            <p:cNvSpPr>
              <a:spLocks/>
            </p:cNvSpPr>
            <p:nvPr/>
          </p:nvSpPr>
          <p:spPr bwMode="auto">
            <a:xfrm>
              <a:off x="3405188" y="2344737"/>
              <a:ext cx="3392488" cy="1871663"/>
            </a:xfrm>
            <a:custGeom>
              <a:avLst/>
              <a:gdLst>
                <a:gd name="T0" fmla="*/ 0 w 2137"/>
                <a:gd name="T1" fmla="*/ 1179 h 1179"/>
                <a:gd name="T2" fmla="*/ 117 w 2137"/>
                <a:gd name="T3" fmla="*/ 1175 h 1179"/>
                <a:gd name="T4" fmla="*/ 241 w 2137"/>
                <a:gd name="T5" fmla="*/ 1099 h 1179"/>
                <a:gd name="T6" fmla="*/ 359 w 2137"/>
                <a:gd name="T7" fmla="*/ 901 h 1179"/>
                <a:gd name="T8" fmla="*/ 476 w 2137"/>
                <a:gd name="T9" fmla="*/ 656 h 1179"/>
                <a:gd name="T10" fmla="*/ 594 w 2137"/>
                <a:gd name="T11" fmla="*/ 489 h 1179"/>
                <a:gd name="T12" fmla="*/ 709 w 2137"/>
                <a:gd name="T13" fmla="*/ 431 h 1179"/>
                <a:gd name="T14" fmla="*/ 833 w 2137"/>
                <a:gd name="T15" fmla="*/ 415 h 1179"/>
                <a:gd name="T16" fmla="*/ 953 w 2137"/>
                <a:gd name="T17" fmla="*/ 443 h 1179"/>
                <a:gd name="T18" fmla="*/ 1070 w 2137"/>
                <a:gd name="T19" fmla="*/ 481 h 1179"/>
                <a:gd name="T20" fmla="*/ 1188 w 2137"/>
                <a:gd name="T21" fmla="*/ 542 h 1179"/>
                <a:gd name="T22" fmla="*/ 1305 w 2137"/>
                <a:gd name="T23" fmla="*/ 632 h 1179"/>
                <a:gd name="T24" fmla="*/ 1427 w 2137"/>
                <a:gd name="T25" fmla="*/ 716 h 1179"/>
                <a:gd name="T26" fmla="*/ 1547 w 2137"/>
                <a:gd name="T27" fmla="*/ 802 h 1179"/>
                <a:gd name="T28" fmla="*/ 1780 w 2137"/>
                <a:gd name="T29" fmla="*/ 957 h 1179"/>
                <a:gd name="T30" fmla="*/ 1897 w 2137"/>
                <a:gd name="T31" fmla="*/ 1021 h 1179"/>
                <a:gd name="T32" fmla="*/ 2019 w 2137"/>
                <a:gd name="T33" fmla="*/ 1069 h 1179"/>
                <a:gd name="T34" fmla="*/ 2137 w 2137"/>
                <a:gd name="T35" fmla="*/ 1107 h 1179"/>
                <a:gd name="T36" fmla="*/ 2137 w 2137"/>
                <a:gd name="T37" fmla="*/ 1051 h 1179"/>
                <a:gd name="T38" fmla="*/ 2017 w 2137"/>
                <a:gd name="T39" fmla="*/ 999 h 1179"/>
                <a:gd name="T40" fmla="*/ 1897 w 2137"/>
                <a:gd name="T41" fmla="*/ 935 h 1179"/>
                <a:gd name="T42" fmla="*/ 1780 w 2137"/>
                <a:gd name="T43" fmla="*/ 860 h 1179"/>
                <a:gd name="T44" fmla="*/ 1662 w 2137"/>
                <a:gd name="T45" fmla="*/ 762 h 1179"/>
                <a:gd name="T46" fmla="*/ 1547 w 2137"/>
                <a:gd name="T47" fmla="*/ 664 h 1179"/>
                <a:gd name="T48" fmla="*/ 1427 w 2137"/>
                <a:gd name="T49" fmla="*/ 542 h 1179"/>
                <a:gd name="T50" fmla="*/ 1303 w 2137"/>
                <a:gd name="T51" fmla="*/ 415 h 1179"/>
                <a:gd name="T52" fmla="*/ 1188 w 2137"/>
                <a:gd name="T53" fmla="*/ 289 h 1179"/>
                <a:gd name="T54" fmla="*/ 1068 w 2137"/>
                <a:gd name="T55" fmla="*/ 185 h 1179"/>
                <a:gd name="T56" fmla="*/ 953 w 2137"/>
                <a:gd name="T57" fmla="*/ 106 h 1179"/>
                <a:gd name="T58" fmla="*/ 829 w 2137"/>
                <a:gd name="T59" fmla="*/ 36 h 1179"/>
                <a:gd name="T60" fmla="*/ 709 w 2137"/>
                <a:gd name="T61" fmla="*/ 0 h 1179"/>
                <a:gd name="T62" fmla="*/ 592 w 2137"/>
                <a:gd name="T63" fmla="*/ 36 h 1179"/>
                <a:gd name="T64" fmla="*/ 474 w 2137"/>
                <a:gd name="T65" fmla="*/ 213 h 1179"/>
                <a:gd name="T66" fmla="*/ 359 w 2137"/>
                <a:gd name="T67" fmla="*/ 554 h 1179"/>
                <a:gd name="T68" fmla="*/ 241 w 2137"/>
                <a:gd name="T69" fmla="*/ 999 h 1179"/>
                <a:gd name="T70" fmla="*/ 115 w 2137"/>
                <a:gd name="T71" fmla="*/ 1155 h 1179"/>
                <a:gd name="T72" fmla="*/ 0 w 2137"/>
                <a:gd name="T73" fmla="*/ 1179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37" h="1179">
                  <a:moveTo>
                    <a:pt x="0" y="1179"/>
                  </a:moveTo>
                  <a:lnTo>
                    <a:pt x="117" y="1175"/>
                  </a:lnTo>
                  <a:lnTo>
                    <a:pt x="241" y="1099"/>
                  </a:lnTo>
                  <a:lnTo>
                    <a:pt x="359" y="901"/>
                  </a:lnTo>
                  <a:lnTo>
                    <a:pt x="476" y="656"/>
                  </a:lnTo>
                  <a:lnTo>
                    <a:pt x="594" y="489"/>
                  </a:lnTo>
                  <a:lnTo>
                    <a:pt x="709" y="431"/>
                  </a:lnTo>
                  <a:lnTo>
                    <a:pt x="833" y="415"/>
                  </a:lnTo>
                  <a:lnTo>
                    <a:pt x="953" y="443"/>
                  </a:lnTo>
                  <a:lnTo>
                    <a:pt x="1070" y="481"/>
                  </a:lnTo>
                  <a:lnTo>
                    <a:pt x="1188" y="542"/>
                  </a:lnTo>
                  <a:lnTo>
                    <a:pt x="1305" y="632"/>
                  </a:lnTo>
                  <a:lnTo>
                    <a:pt x="1427" y="716"/>
                  </a:lnTo>
                  <a:lnTo>
                    <a:pt x="1547" y="802"/>
                  </a:lnTo>
                  <a:lnTo>
                    <a:pt x="1780" y="957"/>
                  </a:lnTo>
                  <a:lnTo>
                    <a:pt x="1897" y="1021"/>
                  </a:lnTo>
                  <a:lnTo>
                    <a:pt x="2019" y="1069"/>
                  </a:lnTo>
                  <a:lnTo>
                    <a:pt x="2137" y="1107"/>
                  </a:lnTo>
                  <a:lnTo>
                    <a:pt x="2137" y="1051"/>
                  </a:lnTo>
                  <a:lnTo>
                    <a:pt x="2017" y="999"/>
                  </a:lnTo>
                  <a:lnTo>
                    <a:pt x="1897" y="935"/>
                  </a:lnTo>
                  <a:lnTo>
                    <a:pt x="1780" y="860"/>
                  </a:lnTo>
                  <a:lnTo>
                    <a:pt x="1662" y="762"/>
                  </a:lnTo>
                  <a:lnTo>
                    <a:pt x="1547" y="664"/>
                  </a:lnTo>
                  <a:lnTo>
                    <a:pt x="1427" y="542"/>
                  </a:lnTo>
                  <a:lnTo>
                    <a:pt x="1303" y="415"/>
                  </a:lnTo>
                  <a:lnTo>
                    <a:pt x="1188" y="289"/>
                  </a:lnTo>
                  <a:lnTo>
                    <a:pt x="1068" y="185"/>
                  </a:lnTo>
                  <a:lnTo>
                    <a:pt x="953" y="106"/>
                  </a:lnTo>
                  <a:lnTo>
                    <a:pt x="829" y="36"/>
                  </a:lnTo>
                  <a:lnTo>
                    <a:pt x="709" y="0"/>
                  </a:lnTo>
                  <a:lnTo>
                    <a:pt x="592" y="36"/>
                  </a:lnTo>
                  <a:lnTo>
                    <a:pt x="474" y="213"/>
                  </a:lnTo>
                  <a:lnTo>
                    <a:pt x="359" y="554"/>
                  </a:lnTo>
                  <a:lnTo>
                    <a:pt x="241" y="999"/>
                  </a:lnTo>
                  <a:lnTo>
                    <a:pt x="115" y="1155"/>
                  </a:lnTo>
                  <a:lnTo>
                    <a:pt x="0" y="1179"/>
                  </a:lnTo>
                  <a:close/>
                </a:path>
              </a:pathLst>
            </a:custGeom>
            <a:solidFill>
              <a:srgbClr val="99B3A8">
                <a:alpha val="20000"/>
              </a:srgbClr>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0" name="Freeform 50">
              <a:extLst>
                <a:ext uri="{FF2B5EF4-FFF2-40B4-BE49-F238E27FC236}">
                  <a16:creationId xmlns:a16="http://schemas.microsoft.com/office/drawing/2014/main" id="{BAD0ABE9-A6FA-0BA9-50B5-3972BE1D6D2C}"/>
                </a:ext>
              </a:extLst>
            </p:cNvPr>
            <p:cNvSpPr>
              <a:spLocks/>
            </p:cNvSpPr>
            <p:nvPr/>
          </p:nvSpPr>
          <p:spPr bwMode="auto">
            <a:xfrm>
              <a:off x="3408363" y="2119312"/>
              <a:ext cx="3389313" cy="2097088"/>
            </a:xfrm>
            <a:custGeom>
              <a:avLst/>
              <a:gdLst>
                <a:gd name="T0" fmla="*/ 0 w 2135"/>
                <a:gd name="T1" fmla="*/ 1321 h 1321"/>
                <a:gd name="T2" fmla="*/ 113 w 2135"/>
                <a:gd name="T3" fmla="*/ 1317 h 1321"/>
                <a:gd name="T4" fmla="*/ 237 w 2135"/>
                <a:gd name="T5" fmla="*/ 1223 h 1321"/>
                <a:gd name="T6" fmla="*/ 357 w 2135"/>
                <a:gd name="T7" fmla="*/ 1004 h 1321"/>
                <a:gd name="T8" fmla="*/ 474 w 2135"/>
                <a:gd name="T9" fmla="*/ 732 h 1321"/>
                <a:gd name="T10" fmla="*/ 592 w 2135"/>
                <a:gd name="T11" fmla="*/ 549 h 1321"/>
                <a:gd name="T12" fmla="*/ 707 w 2135"/>
                <a:gd name="T13" fmla="*/ 481 h 1321"/>
                <a:gd name="T14" fmla="*/ 829 w 2135"/>
                <a:gd name="T15" fmla="*/ 469 h 1321"/>
                <a:gd name="T16" fmla="*/ 949 w 2135"/>
                <a:gd name="T17" fmla="*/ 503 h 1321"/>
                <a:gd name="T18" fmla="*/ 1066 w 2135"/>
                <a:gd name="T19" fmla="*/ 551 h 1321"/>
                <a:gd name="T20" fmla="*/ 1186 w 2135"/>
                <a:gd name="T21" fmla="*/ 631 h 1321"/>
                <a:gd name="T22" fmla="*/ 1303 w 2135"/>
                <a:gd name="T23" fmla="*/ 730 h 1321"/>
                <a:gd name="T24" fmla="*/ 1425 w 2135"/>
                <a:gd name="T25" fmla="*/ 826 h 1321"/>
                <a:gd name="T26" fmla="*/ 1545 w 2135"/>
                <a:gd name="T27" fmla="*/ 932 h 1321"/>
                <a:gd name="T28" fmla="*/ 1660 w 2135"/>
                <a:gd name="T29" fmla="*/ 1021 h 1321"/>
                <a:gd name="T30" fmla="*/ 1778 w 2135"/>
                <a:gd name="T31" fmla="*/ 1111 h 1321"/>
                <a:gd name="T32" fmla="*/ 1895 w 2135"/>
                <a:gd name="T33" fmla="*/ 1181 h 1321"/>
                <a:gd name="T34" fmla="*/ 2017 w 2135"/>
                <a:gd name="T35" fmla="*/ 1233 h 1321"/>
                <a:gd name="T36" fmla="*/ 2135 w 2135"/>
                <a:gd name="T37" fmla="*/ 1269 h 1321"/>
                <a:gd name="T38" fmla="*/ 2135 w 2135"/>
                <a:gd name="T39" fmla="*/ 1223 h 1321"/>
                <a:gd name="T40" fmla="*/ 2015 w 2135"/>
                <a:gd name="T41" fmla="*/ 1171 h 1321"/>
                <a:gd name="T42" fmla="*/ 1895 w 2135"/>
                <a:gd name="T43" fmla="*/ 1107 h 1321"/>
                <a:gd name="T44" fmla="*/ 1778 w 2135"/>
                <a:gd name="T45" fmla="*/ 1017 h 1321"/>
                <a:gd name="T46" fmla="*/ 1664 w 2135"/>
                <a:gd name="T47" fmla="*/ 912 h 1321"/>
                <a:gd name="T48" fmla="*/ 1545 w 2135"/>
                <a:gd name="T49" fmla="*/ 788 h 1321"/>
                <a:gd name="T50" fmla="*/ 1423 w 2135"/>
                <a:gd name="T51" fmla="*/ 643 h 1321"/>
                <a:gd name="T52" fmla="*/ 1301 w 2135"/>
                <a:gd name="T53" fmla="*/ 499 h 1321"/>
                <a:gd name="T54" fmla="*/ 1184 w 2135"/>
                <a:gd name="T55" fmla="*/ 343 h 1321"/>
                <a:gd name="T56" fmla="*/ 1066 w 2135"/>
                <a:gd name="T57" fmla="*/ 222 h 1321"/>
                <a:gd name="T58" fmla="*/ 949 w 2135"/>
                <a:gd name="T59" fmla="*/ 116 h 1321"/>
                <a:gd name="T60" fmla="*/ 827 w 2135"/>
                <a:gd name="T61" fmla="*/ 44 h 1321"/>
                <a:gd name="T62" fmla="*/ 707 w 2135"/>
                <a:gd name="T63" fmla="*/ 0 h 1321"/>
                <a:gd name="T64" fmla="*/ 590 w 2135"/>
                <a:gd name="T65" fmla="*/ 50 h 1321"/>
                <a:gd name="T66" fmla="*/ 472 w 2135"/>
                <a:gd name="T67" fmla="*/ 228 h 1321"/>
                <a:gd name="T68" fmla="*/ 359 w 2135"/>
                <a:gd name="T69" fmla="*/ 607 h 1321"/>
                <a:gd name="T70" fmla="*/ 313 w 2135"/>
                <a:gd name="T71" fmla="*/ 790 h 1321"/>
                <a:gd name="T72" fmla="*/ 241 w 2135"/>
                <a:gd name="T73" fmla="*/ 1119 h 1321"/>
                <a:gd name="T74" fmla="*/ 111 w 2135"/>
                <a:gd name="T75" fmla="*/ 1295 h 1321"/>
                <a:gd name="T76" fmla="*/ 0 w 2135"/>
                <a:gd name="T77" fmla="*/ 1321 h 1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35" h="1321">
                  <a:moveTo>
                    <a:pt x="0" y="1321"/>
                  </a:moveTo>
                  <a:lnTo>
                    <a:pt x="113" y="1317"/>
                  </a:lnTo>
                  <a:lnTo>
                    <a:pt x="237" y="1223"/>
                  </a:lnTo>
                  <a:lnTo>
                    <a:pt x="357" y="1004"/>
                  </a:lnTo>
                  <a:lnTo>
                    <a:pt x="474" y="732"/>
                  </a:lnTo>
                  <a:lnTo>
                    <a:pt x="592" y="549"/>
                  </a:lnTo>
                  <a:lnTo>
                    <a:pt x="707" y="481"/>
                  </a:lnTo>
                  <a:lnTo>
                    <a:pt x="829" y="469"/>
                  </a:lnTo>
                  <a:lnTo>
                    <a:pt x="949" y="503"/>
                  </a:lnTo>
                  <a:lnTo>
                    <a:pt x="1066" y="551"/>
                  </a:lnTo>
                  <a:lnTo>
                    <a:pt x="1186" y="631"/>
                  </a:lnTo>
                  <a:lnTo>
                    <a:pt x="1303" y="730"/>
                  </a:lnTo>
                  <a:lnTo>
                    <a:pt x="1425" y="826"/>
                  </a:lnTo>
                  <a:lnTo>
                    <a:pt x="1545" y="932"/>
                  </a:lnTo>
                  <a:lnTo>
                    <a:pt x="1660" y="1021"/>
                  </a:lnTo>
                  <a:lnTo>
                    <a:pt x="1778" y="1111"/>
                  </a:lnTo>
                  <a:lnTo>
                    <a:pt x="1895" y="1181"/>
                  </a:lnTo>
                  <a:lnTo>
                    <a:pt x="2017" y="1233"/>
                  </a:lnTo>
                  <a:lnTo>
                    <a:pt x="2135" y="1269"/>
                  </a:lnTo>
                  <a:lnTo>
                    <a:pt x="2135" y="1223"/>
                  </a:lnTo>
                  <a:lnTo>
                    <a:pt x="2015" y="1171"/>
                  </a:lnTo>
                  <a:lnTo>
                    <a:pt x="1895" y="1107"/>
                  </a:lnTo>
                  <a:lnTo>
                    <a:pt x="1778" y="1017"/>
                  </a:lnTo>
                  <a:lnTo>
                    <a:pt x="1664" y="912"/>
                  </a:lnTo>
                  <a:lnTo>
                    <a:pt x="1545" y="788"/>
                  </a:lnTo>
                  <a:lnTo>
                    <a:pt x="1423" y="643"/>
                  </a:lnTo>
                  <a:lnTo>
                    <a:pt x="1301" y="499"/>
                  </a:lnTo>
                  <a:lnTo>
                    <a:pt x="1184" y="343"/>
                  </a:lnTo>
                  <a:lnTo>
                    <a:pt x="1066" y="222"/>
                  </a:lnTo>
                  <a:lnTo>
                    <a:pt x="949" y="116"/>
                  </a:lnTo>
                  <a:lnTo>
                    <a:pt x="827" y="44"/>
                  </a:lnTo>
                  <a:lnTo>
                    <a:pt x="707" y="0"/>
                  </a:lnTo>
                  <a:lnTo>
                    <a:pt x="590" y="50"/>
                  </a:lnTo>
                  <a:lnTo>
                    <a:pt x="472" y="228"/>
                  </a:lnTo>
                  <a:lnTo>
                    <a:pt x="359" y="607"/>
                  </a:lnTo>
                  <a:lnTo>
                    <a:pt x="313" y="790"/>
                  </a:lnTo>
                  <a:lnTo>
                    <a:pt x="241" y="1119"/>
                  </a:lnTo>
                  <a:lnTo>
                    <a:pt x="111" y="1295"/>
                  </a:lnTo>
                  <a:lnTo>
                    <a:pt x="0" y="1321"/>
                  </a:lnTo>
                  <a:close/>
                </a:path>
              </a:pathLst>
            </a:custGeom>
            <a:solidFill>
              <a:srgbClr val="7B9CBB">
                <a:alpha val="20000"/>
              </a:srgbClr>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grpSp>
          <p:nvGrpSpPr>
            <p:cNvPr id="11" name="Group 10">
              <a:extLst>
                <a:ext uri="{FF2B5EF4-FFF2-40B4-BE49-F238E27FC236}">
                  <a16:creationId xmlns:a16="http://schemas.microsoft.com/office/drawing/2014/main" id="{21A9DCD2-053D-63F5-90B3-E0D897077D12}"/>
                </a:ext>
              </a:extLst>
            </p:cNvPr>
            <p:cNvGrpSpPr/>
            <p:nvPr/>
          </p:nvGrpSpPr>
          <p:grpSpPr>
            <a:xfrm>
              <a:off x="2600687" y="2012365"/>
              <a:ext cx="4316096" cy="2553027"/>
              <a:chOff x="2600687" y="2090057"/>
              <a:chExt cx="4316096" cy="2553027"/>
            </a:xfrm>
          </p:grpSpPr>
          <p:sp>
            <p:nvSpPr>
              <p:cNvPr id="64" name="TextBox 63">
                <a:extLst>
                  <a:ext uri="{FF2B5EF4-FFF2-40B4-BE49-F238E27FC236}">
                    <a16:creationId xmlns:a16="http://schemas.microsoft.com/office/drawing/2014/main" id="{ED5FEBF1-D7EE-5473-974F-9F553F95DA6D}"/>
                  </a:ext>
                </a:extLst>
              </p:cNvPr>
              <p:cNvSpPr txBox="1"/>
              <p:nvPr/>
            </p:nvSpPr>
            <p:spPr>
              <a:xfrm>
                <a:off x="2813988" y="2512761"/>
                <a:ext cx="211596" cy="153888"/>
              </a:xfrm>
              <a:prstGeom prst="rect">
                <a:avLst/>
              </a:prstGeom>
              <a:noFill/>
            </p:spPr>
            <p:txBody>
              <a:bodyPr wrap="none" lIns="0" tIns="0" rIns="0" bIns="0" rtlCol="0" anchor="ctr">
                <a:noAutofit/>
              </a:bodyPr>
              <a:lstStyle/>
              <a:p>
                <a:pPr algn="r"/>
                <a:r>
                  <a:rPr lang="en-GB" sz="1000" noProof="0">
                    <a:solidFill>
                      <a:srgbClr val="1A1A17"/>
                    </a:solidFill>
                  </a:rPr>
                  <a:t>600</a:t>
                </a:r>
              </a:p>
            </p:txBody>
          </p:sp>
          <p:cxnSp>
            <p:nvCxnSpPr>
              <p:cNvPr id="65" name="Straight Connector 64">
                <a:extLst>
                  <a:ext uri="{FF2B5EF4-FFF2-40B4-BE49-F238E27FC236}">
                    <a16:creationId xmlns:a16="http://schemas.microsoft.com/office/drawing/2014/main" id="{A5B08B9D-8FF3-2A5E-DE78-8017D4325EBA}"/>
                  </a:ext>
                </a:extLst>
              </p:cNvPr>
              <p:cNvCxnSpPr>
                <a:cxnSpLocks/>
              </p:cNvCxnSpPr>
              <p:nvPr/>
            </p:nvCxnSpPr>
            <p:spPr>
              <a:xfrm>
                <a:off x="3050384" y="2589705"/>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CD5BDA15-69B9-E15A-A13F-8B21C1BDE381}"/>
                  </a:ext>
                </a:extLst>
              </p:cNvPr>
              <p:cNvSpPr txBox="1"/>
              <p:nvPr/>
            </p:nvSpPr>
            <p:spPr>
              <a:xfrm>
                <a:off x="2813988" y="3084261"/>
                <a:ext cx="211596" cy="153888"/>
              </a:xfrm>
              <a:prstGeom prst="rect">
                <a:avLst/>
              </a:prstGeom>
              <a:noFill/>
            </p:spPr>
            <p:txBody>
              <a:bodyPr wrap="none" lIns="0" tIns="0" rIns="0" bIns="0" rtlCol="0" anchor="ctr">
                <a:noAutofit/>
              </a:bodyPr>
              <a:lstStyle/>
              <a:p>
                <a:pPr algn="r"/>
                <a:r>
                  <a:rPr lang="en-GB" sz="1000" noProof="0">
                    <a:solidFill>
                      <a:srgbClr val="1A1A17"/>
                    </a:solidFill>
                  </a:rPr>
                  <a:t>400</a:t>
                </a:r>
              </a:p>
            </p:txBody>
          </p:sp>
          <p:cxnSp>
            <p:nvCxnSpPr>
              <p:cNvPr id="67" name="Straight Connector 66">
                <a:extLst>
                  <a:ext uri="{FF2B5EF4-FFF2-40B4-BE49-F238E27FC236}">
                    <a16:creationId xmlns:a16="http://schemas.microsoft.com/office/drawing/2014/main" id="{EDB3A459-D848-BB81-61AD-1CD23B1CFD01}"/>
                  </a:ext>
                </a:extLst>
              </p:cNvPr>
              <p:cNvCxnSpPr>
                <a:cxnSpLocks/>
              </p:cNvCxnSpPr>
              <p:nvPr/>
            </p:nvCxnSpPr>
            <p:spPr>
              <a:xfrm>
                <a:off x="3050384" y="3161205"/>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60E862E5-8D8F-5B13-164C-6B31632D711A}"/>
                  </a:ext>
                </a:extLst>
              </p:cNvPr>
              <p:cNvSpPr txBox="1"/>
              <p:nvPr/>
            </p:nvSpPr>
            <p:spPr>
              <a:xfrm>
                <a:off x="2813988" y="3646236"/>
                <a:ext cx="211596" cy="153888"/>
              </a:xfrm>
              <a:prstGeom prst="rect">
                <a:avLst/>
              </a:prstGeom>
              <a:noFill/>
            </p:spPr>
            <p:txBody>
              <a:bodyPr wrap="none" lIns="0" tIns="0" rIns="0" bIns="0" rtlCol="0" anchor="ctr">
                <a:noAutofit/>
              </a:bodyPr>
              <a:lstStyle/>
              <a:p>
                <a:pPr algn="r"/>
                <a:r>
                  <a:rPr lang="en-GB" sz="1000" noProof="0">
                    <a:solidFill>
                      <a:srgbClr val="1A1A17"/>
                    </a:solidFill>
                  </a:rPr>
                  <a:t>200</a:t>
                </a:r>
              </a:p>
            </p:txBody>
          </p:sp>
          <p:cxnSp>
            <p:nvCxnSpPr>
              <p:cNvPr id="69" name="Straight Connector 68">
                <a:extLst>
                  <a:ext uri="{FF2B5EF4-FFF2-40B4-BE49-F238E27FC236}">
                    <a16:creationId xmlns:a16="http://schemas.microsoft.com/office/drawing/2014/main" id="{167E3DC6-11E7-2CFD-B6AA-1D47A8D7B353}"/>
                  </a:ext>
                </a:extLst>
              </p:cNvPr>
              <p:cNvCxnSpPr>
                <a:cxnSpLocks/>
              </p:cNvCxnSpPr>
              <p:nvPr/>
            </p:nvCxnSpPr>
            <p:spPr>
              <a:xfrm>
                <a:off x="3050384" y="3723180"/>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9203AEF5-06DF-E306-78E7-AAFE00656598}"/>
                  </a:ext>
                </a:extLst>
              </p:cNvPr>
              <p:cNvSpPr txBox="1"/>
              <p:nvPr/>
            </p:nvSpPr>
            <p:spPr>
              <a:xfrm>
                <a:off x="2813988" y="4220117"/>
                <a:ext cx="211596" cy="153888"/>
              </a:xfrm>
              <a:prstGeom prst="rect">
                <a:avLst/>
              </a:prstGeom>
              <a:noFill/>
            </p:spPr>
            <p:txBody>
              <a:bodyPr wrap="none" lIns="0" tIns="0" rIns="0" bIns="0" rtlCol="0" anchor="ctr">
                <a:noAutofit/>
              </a:bodyPr>
              <a:lstStyle/>
              <a:p>
                <a:pPr algn="r"/>
                <a:r>
                  <a:rPr lang="en-GB" sz="1000" noProof="0">
                    <a:solidFill>
                      <a:srgbClr val="1A1A17"/>
                    </a:solidFill>
                  </a:rPr>
                  <a:t>0</a:t>
                </a:r>
              </a:p>
            </p:txBody>
          </p:sp>
          <p:cxnSp>
            <p:nvCxnSpPr>
              <p:cNvPr id="71" name="Straight Connector 70">
                <a:extLst>
                  <a:ext uri="{FF2B5EF4-FFF2-40B4-BE49-F238E27FC236}">
                    <a16:creationId xmlns:a16="http://schemas.microsoft.com/office/drawing/2014/main" id="{3CEF76E3-74B5-F4A8-73C0-BD63E0FDE42A}"/>
                  </a:ext>
                </a:extLst>
              </p:cNvPr>
              <p:cNvCxnSpPr>
                <a:cxnSpLocks/>
              </p:cNvCxnSpPr>
              <p:nvPr/>
            </p:nvCxnSpPr>
            <p:spPr>
              <a:xfrm>
                <a:off x="3050384" y="4297061"/>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E57DDA85-E9E4-7EAD-9F23-B30284486B94}"/>
                  </a:ext>
                </a:extLst>
              </p:cNvPr>
              <p:cNvSpPr txBox="1"/>
              <p:nvPr/>
            </p:nvSpPr>
            <p:spPr>
              <a:xfrm rot="16200000">
                <a:off x="1531059" y="3166029"/>
                <a:ext cx="2293143" cy="153888"/>
              </a:xfrm>
              <a:prstGeom prst="rect">
                <a:avLst/>
              </a:prstGeom>
              <a:noFill/>
            </p:spPr>
            <p:txBody>
              <a:bodyPr wrap="none" lIns="0" tIns="0" rIns="0" bIns="0" rtlCol="0" anchor="ctr">
                <a:noAutofit/>
              </a:bodyPr>
              <a:lstStyle/>
              <a:p>
                <a:pPr algn="ctr"/>
                <a:r>
                  <a:rPr lang="en-GB" sz="1000" b="1" noProof="0">
                    <a:solidFill>
                      <a:srgbClr val="1A1A17"/>
                    </a:solidFill>
                  </a:rPr>
                  <a:t>Rate of prevalence</a:t>
                </a:r>
              </a:p>
            </p:txBody>
          </p:sp>
          <p:cxnSp>
            <p:nvCxnSpPr>
              <p:cNvPr id="73" name="Straight Connector 72">
                <a:extLst>
                  <a:ext uri="{FF2B5EF4-FFF2-40B4-BE49-F238E27FC236}">
                    <a16:creationId xmlns:a16="http://schemas.microsoft.com/office/drawing/2014/main" id="{6117F87F-5896-A357-CFC3-10B3C9E81744}"/>
                  </a:ext>
                </a:extLst>
              </p:cNvPr>
              <p:cNvCxnSpPr>
                <a:cxnSpLocks/>
              </p:cNvCxnSpPr>
              <p:nvPr/>
            </p:nvCxnSpPr>
            <p:spPr>
              <a:xfrm rot="5400000">
                <a:off x="3186316"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AE9A7799-31B7-BF46-C8CE-89E2D94BB161}"/>
                  </a:ext>
                </a:extLst>
              </p:cNvPr>
              <p:cNvSpPr txBox="1"/>
              <p:nvPr/>
            </p:nvSpPr>
            <p:spPr>
              <a:xfrm rot="19800000">
                <a:off x="3052111" y="4489196"/>
                <a:ext cx="211596" cy="153888"/>
              </a:xfrm>
              <a:prstGeom prst="rect">
                <a:avLst/>
              </a:prstGeom>
              <a:noFill/>
            </p:spPr>
            <p:txBody>
              <a:bodyPr wrap="none" lIns="0" tIns="0" rIns="0" bIns="0" rtlCol="0" anchor="ctr">
                <a:noAutofit/>
              </a:bodyPr>
              <a:lstStyle/>
              <a:p>
                <a:pPr algn="r"/>
                <a:r>
                  <a:rPr lang="en-GB" sz="800" noProof="0">
                    <a:solidFill>
                      <a:srgbClr val="1A1A17"/>
                    </a:solidFill>
                  </a:rPr>
                  <a:t>&lt;5</a:t>
                </a:r>
              </a:p>
            </p:txBody>
          </p:sp>
          <p:cxnSp>
            <p:nvCxnSpPr>
              <p:cNvPr id="75" name="Straight Connector 74">
                <a:extLst>
                  <a:ext uri="{FF2B5EF4-FFF2-40B4-BE49-F238E27FC236}">
                    <a16:creationId xmlns:a16="http://schemas.microsoft.com/office/drawing/2014/main" id="{27BA486A-F0BB-407D-CC99-D80DA03DBD4F}"/>
                  </a:ext>
                </a:extLst>
              </p:cNvPr>
              <p:cNvCxnSpPr>
                <a:cxnSpLocks/>
              </p:cNvCxnSpPr>
              <p:nvPr/>
            </p:nvCxnSpPr>
            <p:spPr>
              <a:xfrm rot="5400000">
                <a:off x="3375688"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E3734821-C06F-6CB5-7674-5C06946B3010}"/>
                  </a:ext>
                </a:extLst>
              </p:cNvPr>
              <p:cNvSpPr txBox="1"/>
              <p:nvPr/>
            </p:nvSpPr>
            <p:spPr>
              <a:xfrm rot="19800000">
                <a:off x="3237848"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5–9</a:t>
                </a:r>
              </a:p>
            </p:txBody>
          </p:sp>
          <p:cxnSp>
            <p:nvCxnSpPr>
              <p:cNvPr id="77" name="Straight Connector 76">
                <a:extLst>
                  <a:ext uri="{FF2B5EF4-FFF2-40B4-BE49-F238E27FC236}">
                    <a16:creationId xmlns:a16="http://schemas.microsoft.com/office/drawing/2014/main" id="{383A1C96-188E-C7F7-F5D5-62382E9AFCA8}"/>
                  </a:ext>
                </a:extLst>
              </p:cNvPr>
              <p:cNvCxnSpPr>
                <a:cxnSpLocks/>
              </p:cNvCxnSpPr>
              <p:nvPr/>
            </p:nvCxnSpPr>
            <p:spPr>
              <a:xfrm rot="5400000">
                <a:off x="3565060"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609CE424-8AFC-7ABA-3479-B188B2AB1431}"/>
                  </a:ext>
                </a:extLst>
              </p:cNvPr>
              <p:cNvSpPr txBox="1"/>
              <p:nvPr/>
            </p:nvSpPr>
            <p:spPr>
              <a:xfrm rot="19800000">
                <a:off x="3428348"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10–14</a:t>
                </a:r>
              </a:p>
            </p:txBody>
          </p:sp>
          <p:cxnSp>
            <p:nvCxnSpPr>
              <p:cNvPr id="79" name="Straight Connector 78">
                <a:extLst>
                  <a:ext uri="{FF2B5EF4-FFF2-40B4-BE49-F238E27FC236}">
                    <a16:creationId xmlns:a16="http://schemas.microsoft.com/office/drawing/2014/main" id="{F44E790F-D099-3A28-3101-86A8006D0096}"/>
                  </a:ext>
                </a:extLst>
              </p:cNvPr>
              <p:cNvCxnSpPr>
                <a:cxnSpLocks/>
              </p:cNvCxnSpPr>
              <p:nvPr/>
            </p:nvCxnSpPr>
            <p:spPr>
              <a:xfrm rot="5400000">
                <a:off x="3754432"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EE101AB2-2530-93CB-6BDB-AFC5D174195F}"/>
                  </a:ext>
                </a:extLst>
              </p:cNvPr>
              <p:cNvSpPr txBox="1"/>
              <p:nvPr/>
            </p:nvSpPr>
            <p:spPr>
              <a:xfrm rot="19800000">
                <a:off x="3621230"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15–19</a:t>
                </a:r>
              </a:p>
            </p:txBody>
          </p:sp>
          <p:cxnSp>
            <p:nvCxnSpPr>
              <p:cNvPr id="81" name="Straight Connector 80">
                <a:extLst>
                  <a:ext uri="{FF2B5EF4-FFF2-40B4-BE49-F238E27FC236}">
                    <a16:creationId xmlns:a16="http://schemas.microsoft.com/office/drawing/2014/main" id="{1A01DCBE-35E9-6BAE-FAF7-98685311A16F}"/>
                  </a:ext>
                </a:extLst>
              </p:cNvPr>
              <p:cNvCxnSpPr>
                <a:cxnSpLocks/>
              </p:cNvCxnSpPr>
              <p:nvPr/>
            </p:nvCxnSpPr>
            <p:spPr>
              <a:xfrm rot="5400000">
                <a:off x="3943804"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180AAF80-C38B-707D-AD1F-66AFABAEE1C1}"/>
                  </a:ext>
                </a:extLst>
              </p:cNvPr>
              <p:cNvSpPr txBox="1"/>
              <p:nvPr/>
            </p:nvSpPr>
            <p:spPr>
              <a:xfrm rot="19800000">
                <a:off x="3811730"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20–24</a:t>
                </a:r>
              </a:p>
            </p:txBody>
          </p:sp>
          <p:cxnSp>
            <p:nvCxnSpPr>
              <p:cNvPr id="83" name="Straight Connector 82">
                <a:extLst>
                  <a:ext uri="{FF2B5EF4-FFF2-40B4-BE49-F238E27FC236}">
                    <a16:creationId xmlns:a16="http://schemas.microsoft.com/office/drawing/2014/main" id="{827CA111-7545-1B4C-10A3-4FDBE9FCE431}"/>
                  </a:ext>
                </a:extLst>
              </p:cNvPr>
              <p:cNvCxnSpPr>
                <a:cxnSpLocks/>
              </p:cNvCxnSpPr>
              <p:nvPr/>
            </p:nvCxnSpPr>
            <p:spPr>
              <a:xfrm rot="5400000">
                <a:off x="4133176"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32B472E7-BF9A-6BAC-54EC-0ED25F90679B}"/>
                  </a:ext>
                </a:extLst>
              </p:cNvPr>
              <p:cNvSpPr txBox="1"/>
              <p:nvPr/>
            </p:nvSpPr>
            <p:spPr>
              <a:xfrm rot="19800000">
                <a:off x="3997467"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25–29</a:t>
                </a:r>
              </a:p>
            </p:txBody>
          </p:sp>
          <p:cxnSp>
            <p:nvCxnSpPr>
              <p:cNvPr id="85" name="Straight Connector 84">
                <a:extLst>
                  <a:ext uri="{FF2B5EF4-FFF2-40B4-BE49-F238E27FC236}">
                    <a16:creationId xmlns:a16="http://schemas.microsoft.com/office/drawing/2014/main" id="{46ED5C68-291C-7FAA-5157-6A647D26CF9D}"/>
                  </a:ext>
                </a:extLst>
              </p:cNvPr>
              <p:cNvCxnSpPr>
                <a:cxnSpLocks/>
              </p:cNvCxnSpPr>
              <p:nvPr/>
            </p:nvCxnSpPr>
            <p:spPr>
              <a:xfrm rot="5400000">
                <a:off x="4322548"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A130751C-18E5-4CF4-7AD6-019689C5591C}"/>
                  </a:ext>
                </a:extLst>
              </p:cNvPr>
              <p:cNvSpPr txBox="1"/>
              <p:nvPr/>
            </p:nvSpPr>
            <p:spPr>
              <a:xfrm rot="19800000">
                <a:off x="4185586"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30–34</a:t>
                </a:r>
              </a:p>
            </p:txBody>
          </p:sp>
          <p:cxnSp>
            <p:nvCxnSpPr>
              <p:cNvPr id="87" name="Straight Connector 86">
                <a:extLst>
                  <a:ext uri="{FF2B5EF4-FFF2-40B4-BE49-F238E27FC236}">
                    <a16:creationId xmlns:a16="http://schemas.microsoft.com/office/drawing/2014/main" id="{ED5B3750-6C7F-329D-0DF4-DA0613FA6CAA}"/>
                  </a:ext>
                </a:extLst>
              </p:cNvPr>
              <p:cNvCxnSpPr>
                <a:cxnSpLocks/>
              </p:cNvCxnSpPr>
              <p:nvPr/>
            </p:nvCxnSpPr>
            <p:spPr>
              <a:xfrm rot="5400000">
                <a:off x="4511920"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EC15F085-4368-3B52-673F-182C66275E98}"/>
                  </a:ext>
                </a:extLst>
              </p:cNvPr>
              <p:cNvSpPr txBox="1"/>
              <p:nvPr/>
            </p:nvSpPr>
            <p:spPr>
              <a:xfrm rot="19800000">
                <a:off x="4373705"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35–39</a:t>
                </a:r>
              </a:p>
            </p:txBody>
          </p:sp>
          <p:cxnSp>
            <p:nvCxnSpPr>
              <p:cNvPr id="89" name="Straight Connector 88">
                <a:extLst>
                  <a:ext uri="{FF2B5EF4-FFF2-40B4-BE49-F238E27FC236}">
                    <a16:creationId xmlns:a16="http://schemas.microsoft.com/office/drawing/2014/main" id="{FB38508A-DEDA-3D34-33C1-3CA62C53631A}"/>
                  </a:ext>
                </a:extLst>
              </p:cNvPr>
              <p:cNvCxnSpPr>
                <a:cxnSpLocks/>
              </p:cNvCxnSpPr>
              <p:nvPr/>
            </p:nvCxnSpPr>
            <p:spPr>
              <a:xfrm rot="5400000">
                <a:off x="4701292"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90" name="TextBox 89">
                <a:extLst>
                  <a:ext uri="{FF2B5EF4-FFF2-40B4-BE49-F238E27FC236}">
                    <a16:creationId xmlns:a16="http://schemas.microsoft.com/office/drawing/2014/main" id="{0F08751E-5E10-AB2F-7757-C0B22EC2DD42}"/>
                  </a:ext>
                </a:extLst>
              </p:cNvPr>
              <p:cNvSpPr txBox="1"/>
              <p:nvPr/>
            </p:nvSpPr>
            <p:spPr>
              <a:xfrm rot="19800000">
                <a:off x="4566586"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40–44</a:t>
                </a:r>
              </a:p>
            </p:txBody>
          </p:sp>
          <p:cxnSp>
            <p:nvCxnSpPr>
              <p:cNvPr id="91" name="Straight Connector 90">
                <a:extLst>
                  <a:ext uri="{FF2B5EF4-FFF2-40B4-BE49-F238E27FC236}">
                    <a16:creationId xmlns:a16="http://schemas.microsoft.com/office/drawing/2014/main" id="{7E7DED01-92DB-D2AC-38CE-5E4FC1FE84D4}"/>
                  </a:ext>
                </a:extLst>
              </p:cNvPr>
              <p:cNvCxnSpPr>
                <a:cxnSpLocks/>
              </p:cNvCxnSpPr>
              <p:nvPr/>
            </p:nvCxnSpPr>
            <p:spPr>
              <a:xfrm rot="5400000">
                <a:off x="4890664"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92" name="TextBox 91">
                <a:extLst>
                  <a:ext uri="{FF2B5EF4-FFF2-40B4-BE49-F238E27FC236}">
                    <a16:creationId xmlns:a16="http://schemas.microsoft.com/office/drawing/2014/main" id="{B66C4C29-7FC6-0948-14C7-884EC5C8A251}"/>
                  </a:ext>
                </a:extLst>
              </p:cNvPr>
              <p:cNvSpPr txBox="1"/>
              <p:nvPr/>
            </p:nvSpPr>
            <p:spPr>
              <a:xfrm rot="19800000">
                <a:off x="4757086"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45–49</a:t>
                </a:r>
              </a:p>
            </p:txBody>
          </p:sp>
          <p:cxnSp>
            <p:nvCxnSpPr>
              <p:cNvPr id="93" name="Straight Connector 92">
                <a:extLst>
                  <a:ext uri="{FF2B5EF4-FFF2-40B4-BE49-F238E27FC236}">
                    <a16:creationId xmlns:a16="http://schemas.microsoft.com/office/drawing/2014/main" id="{B250E39E-C96A-2059-37A5-8E2D00B7C890}"/>
                  </a:ext>
                </a:extLst>
              </p:cNvPr>
              <p:cNvCxnSpPr>
                <a:cxnSpLocks/>
              </p:cNvCxnSpPr>
              <p:nvPr/>
            </p:nvCxnSpPr>
            <p:spPr>
              <a:xfrm rot="5400000">
                <a:off x="5080036"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94" name="TextBox 93">
                <a:extLst>
                  <a:ext uri="{FF2B5EF4-FFF2-40B4-BE49-F238E27FC236}">
                    <a16:creationId xmlns:a16="http://schemas.microsoft.com/office/drawing/2014/main" id="{C205F0AB-EE94-7FD4-1800-E1923ABC9C16}"/>
                  </a:ext>
                </a:extLst>
              </p:cNvPr>
              <p:cNvSpPr txBox="1"/>
              <p:nvPr/>
            </p:nvSpPr>
            <p:spPr>
              <a:xfrm rot="19800000">
                <a:off x="4945205"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50–54</a:t>
                </a:r>
              </a:p>
            </p:txBody>
          </p:sp>
          <p:cxnSp>
            <p:nvCxnSpPr>
              <p:cNvPr id="95" name="Straight Connector 94">
                <a:extLst>
                  <a:ext uri="{FF2B5EF4-FFF2-40B4-BE49-F238E27FC236}">
                    <a16:creationId xmlns:a16="http://schemas.microsoft.com/office/drawing/2014/main" id="{8FF7790C-259B-A4B2-DA94-D5F283C45058}"/>
                  </a:ext>
                </a:extLst>
              </p:cNvPr>
              <p:cNvCxnSpPr>
                <a:cxnSpLocks/>
              </p:cNvCxnSpPr>
              <p:nvPr/>
            </p:nvCxnSpPr>
            <p:spPr>
              <a:xfrm rot="5400000">
                <a:off x="5269408"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96" name="TextBox 95">
                <a:extLst>
                  <a:ext uri="{FF2B5EF4-FFF2-40B4-BE49-F238E27FC236}">
                    <a16:creationId xmlns:a16="http://schemas.microsoft.com/office/drawing/2014/main" id="{AF26FF51-E45D-A2AC-F038-055C239CDA51}"/>
                  </a:ext>
                </a:extLst>
              </p:cNvPr>
              <p:cNvSpPr txBox="1"/>
              <p:nvPr/>
            </p:nvSpPr>
            <p:spPr>
              <a:xfrm rot="19800000">
                <a:off x="5130942"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55–59</a:t>
                </a:r>
              </a:p>
            </p:txBody>
          </p:sp>
          <p:cxnSp>
            <p:nvCxnSpPr>
              <p:cNvPr id="97" name="Straight Connector 96">
                <a:extLst>
                  <a:ext uri="{FF2B5EF4-FFF2-40B4-BE49-F238E27FC236}">
                    <a16:creationId xmlns:a16="http://schemas.microsoft.com/office/drawing/2014/main" id="{EACB0565-B20C-FD7A-E993-095021313BEF}"/>
                  </a:ext>
                </a:extLst>
              </p:cNvPr>
              <p:cNvCxnSpPr>
                <a:cxnSpLocks/>
              </p:cNvCxnSpPr>
              <p:nvPr/>
            </p:nvCxnSpPr>
            <p:spPr>
              <a:xfrm rot="5400000">
                <a:off x="5458780"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7B2FB795-A6BE-6679-124E-4492ED3F23D1}"/>
                  </a:ext>
                </a:extLst>
              </p:cNvPr>
              <p:cNvSpPr txBox="1"/>
              <p:nvPr/>
            </p:nvSpPr>
            <p:spPr>
              <a:xfrm rot="19800000">
                <a:off x="5323824"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60–64</a:t>
                </a:r>
              </a:p>
            </p:txBody>
          </p:sp>
          <p:cxnSp>
            <p:nvCxnSpPr>
              <p:cNvPr id="99" name="Straight Connector 98">
                <a:extLst>
                  <a:ext uri="{FF2B5EF4-FFF2-40B4-BE49-F238E27FC236}">
                    <a16:creationId xmlns:a16="http://schemas.microsoft.com/office/drawing/2014/main" id="{2AC9620F-69F8-5509-ADEA-33DE83975C4D}"/>
                  </a:ext>
                </a:extLst>
              </p:cNvPr>
              <p:cNvCxnSpPr>
                <a:cxnSpLocks/>
              </p:cNvCxnSpPr>
              <p:nvPr/>
            </p:nvCxnSpPr>
            <p:spPr>
              <a:xfrm rot="5400000">
                <a:off x="5648152"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CD39D45F-1CBA-444C-8C99-B6348B99192D}"/>
                  </a:ext>
                </a:extLst>
              </p:cNvPr>
              <p:cNvSpPr txBox="1"/>
              <p:nvPr/>
            </p:nvSpPr>
            <p:spPr>
              <a:xfrm rot="19800000">
                <a:off x="5511943"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65–69</a:t>
                </a:r>
              </a:p>
            </p:txBody>
          </p:sp>
          <p:cxnSp>
            <p:nvCxnSpPr>
              <p:cNvPr id="101" name="Straight Connector 100">
                <a:extLst>
                  <a:ext uri="{FF2B5EF4-FFF2-40B4-BE49-F238E27FC236}">
                    <a16:creationId xmlns:a16="http://schemas.microsoft.com/office/drawing/2014/main" id="{1F662096-627A-9CE7-DC73-317D93DBCEA0}"/>
                  </a:ext>
                </a:extLst>
              </p:cNvPr>
              <p:cNvCxnSpPr>
                <a:cxnSpLocks/>
              </p:cNvCxnSpPr>
              <p:nvPr/>
            </p:nvCxnSpPr>
            <p:spPr>
              <a:xfrm rot="5400000">
                <a:off x="5837524"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02" name="TextBox 101">
                <a:extLst>
                  <a:ext uri="{FF2B5EF4-FFF2-40B4-BE49-F238E27FC236}">
                    <a16:creationId xmlns:a16="http://schemas.microsoft.com/office/drawing/2014/main" id="{810160BF-1FAD-F96B-44ED-BC4EAE045C6D}"/>
                  </a:ext>
                </a:extLst>
              </p:cNvPr>
              <p:cNvSpPr txBox="1"/>
              <p:nvPr/>
            </p:nvSpPr>
            <p:spPr>
              <a:xfrm rot="19800000">
                <a:off x="5704824"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70–74</a:t>
                </a:r>
              </a:p>
            </p:txBody>
          </p:sp>
          <p:cxnSp>
            <p:nvCxnSpPr>
              <p:cNvPr id="103" name="Straight Connector 102">
                <a:extLst>
                  <a:ext uri="{FF2B5EF4-FFF2-40B4-BE49-F238E27FC236}">
                    <a16:creationId xmlns:a16="http://schemas.microsoft.com/office/drawing/2014/main" id="{5D171CD0-04DC-4140-B0C2-50492B2C3448}"/>
                  </a:ext>
                </a:extLst>
              </p:cNvPr>
              <p:cNvCxnSpPr>
                <a:cxnSpLocks/>
              </p:cNvCxnSpPr>
              <p:nvPr/>
            </p:nvCxnSpPr>
            <p:spPr>
              <a:xfrm rot="5400000">
                <a:off x="6026896"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04" name="TextBox 103">
                <a:extLst>
                  <a:ext uri="{FF2B5EF4-FFF2-40B4-BE49-F238E27FC236}">
                    <a16:creationId xmlns:a16="http://schemas.microsoft.com/office/drawing/2014/main" id="{F2B5C4A7-1B48-4944-C230-E23CA17C16AD}"/>
                  </a:ext>
                </a:extLst>
              </p:cNvPr>
              <p:cNvSpPr txBox="1"/>
              <p:nvPr/>
            </p:nvSpPr>
            <p:spPr>
              <a:xfrm rot="19800000">
                <a:off x="5890561"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75–79</a:t>
                </a:r>
              </a:p>
            </p:txBody>
          </p:sp>
          <p:cxnSp>
            <p:nvCxnSpPr>
              <p:cNvPr id="105" name="Straight Connector 104">
                <a:extLst>
                  <a:ext uri="{FF2B5EF4-FFF2-40B4-BE49-F238E27FC236}">
                    <a16:creationId xmlns:a16="http://schemas.microsoft.com/office/drawing/2014/main" id="{28F221E1-9A99-1907-A6D4-FA9DC4F1E512}"/>
                  </a:ext>
                </a:extLst>
              </p:cNvPr>
              <p:cNvCxnSpPr>
                <a:cxnSpLocks/>
              </p:cNvCxnSpPr>
              <p:nvPr/>
            </p:nvCxnSpPr>
            <p:spPr>
              <a:xfrm rot="5400000">
                <a:off x="6216268"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06" name="TextBox 105">
                <a:extLst>
                  <a:ext uri="{FF2B5EF4-FFF2-40B4-BE49-F238E27FC236}">
                    <a16:creationId xmlns:a16="http://schemas.microsoft.com/office/drawing/2014/main" id="{C1DD801E-D175-013D-B9AE-B6A079C858F0}"/>
                  </a:ext>
                </a:extLst>
              </p:cNvPr>
              <p:cNvSpPr txBox="1"/>
              <p:nvPr/>
            </p:nvSpPr>
            <p:spPr>
              <a:xfrm rot="19800000">
                <a:off x="6078680"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80–84</a:t>
                </a:r>
              </a:p>
            </p:txBody>
          </p:sp>
          <p:cxnSp>
            <p:nvCxnSpPr>
              <p:cNvPr id="107" name="Straight Connector 106">
                <a:extLst>
                  <a:ext uri="{FF2B5EF4-FFF2-40B4-BE49-F238E27FC236}">
                    <a16:creationId xmlns:a16="http://schemas.microsoft.com/office/drawing/2014/main" id="{C48CC523-A18C-4C94-9D3C-B219A14C3522}"/>
                  </a:ext>
                </a:extLst>
              </p:cNvPr>
              <p:cNvCxnSpPr>
                <a:cxnSpLocks/>
              </p:cNvCxnSpPr>
              <p:nvPr/>
            </p:nvCxnSpPr>
            <p:spPr>
              <a:xfrm rot="5400000">
                <a:off x="6405640"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08" name="TextBox 107">
                <a:extLst>
                  <a:ext uri="{FF2B5EF4-FFF2-40B4-BE49-F238E27FC236}">
                    <a16:creationId xmlns:a16="http://schemas.microsoft.com/office/drawing/2014/main" id="{BAD29CD0-B561-3369-3CA6-B1E3ED5BBE7B}"/>
                  </a:ext>
                </a:extLst>
              </p:cNvPr>
              <p:cNvSpPr txBox="1"/>
              <p:nvPr/>
            </p:nvSpPr>
            <p:spPr>
              <a:xfrm rot="19800000">
                <a:off x="6266799"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85–89</a:t>
                </a:r>
              </a:p>
            </p:txBody>
          </p:sp>
          <p:cxnSp>
            <p:nvCxnSpPr>
              <p:cNvPr id="109" name="Straight Connector 108">
                <a:extLst>
                  <a:ext uri="{FF2B5EF4-FFF2-40B4-BE49-F238E27FC236}">
                    <a16:creationId xmlns:a16="http://schemas.microsoft.com/office/drawing/2014/main" id="{F3732FD8-8641-40E7-B7F1-B051BAD97907}"/>
                  </a:ext>
                </a:extLst>
              </p:cNvPr>
              <p:cNvCxnSpPr>
                <a:cxnSpLocks/>
              </p:cNvCxnSpPr>
              <p:nvPr/>
            </p:nvCxnSpPr>
            <p:spPr>
              <a:xfrm rot="5400000">
                <a:off x="6595012"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33E5F056-4E53-1283-3245-8AEC3B4E1445}"/>
                  </a:ext>
                </a:extLst>
              </p:cNvPr>
              <p:cNvSpPr txBox="1"/>
              <p:nvPr/>
            </p:nvSpPr>
            <p:spPr>
              <a:xfrm rot="19800000">
                <a:off x="6457299"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90–94</a:t>
                </a:r>
              </a:p>
            </p:txBody>
          </p:sp>
          <p:cxnSp>
            <p:nvCxnSpPr>
              <p:cNvPr id="111" name="Straight Connector 110">
                <a:extLst>
                  <a:ext uri="{FF2B5EF4-FFF2-40B4-BE49-F238E27FC236}">
                    <a16:creationId xmlns:a16="http://schemas.microsoft.com/office/drawing/2014/main" id="{49A88178-BDA1-A655-0F37-41298DBB81E3}"/>
                  </a:ext>
                </a:extLst>
              </p:cNvPr>
              <p:cNvCxnSpPr>
                <a:cxnSpLocks/>
              </p:cNvCxnSpPr>
              <p:nvPr/>
            </p:nvCxnSpPr>
            <p:spPr>
              <a:xfrm rot="5400000">
                <a:off x="6784386"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12" name="TextBox 111">
                <a:extLst>
                  <a:ext uri="{FF2B5EF4-FFF2-40B4-BE49-F238E27FC236}">
                    <a16:creationId xmlns:a16="http://schemas.microsoft.com/office/drawing/2014/main" id="{81129C81-CFBB-4320-7961-DE6A1524FCE0}"/>
                  </a:ext>
                </a:extLst>
              </p:cNvPr>
              <p:cNvSpPr txBox="1"/>
              <p:nvPr/>
            </p:nvSpPr>
            <p:spPr>
              <a:xfrm rot="19800000">
                <a:off x="6650181"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95+</a:t>
                </a:r>
              </a:p>
            </p:txBody>
          </p:sp>
          <p:sp>
            <p:nvSpPr>
              <p:cNvPr id="113" name="Freeform: Shape 112">
                <a:extLst>
                  <a:ext uri="{FF2B5EF4-FFF2-40B4-BE49-F238E27FC236}">
                    <a16:creationId xmlns:a16="http://schemas.microsoft.com/office/drawing/2014/main" id="{905D77F4-3A07-B8F6-D584-5076B387D1E2}"/>
                  </a:ext>
                </a:extLst>
              </p:cNvPr>
              <p:cNvSpPr/>
              <p:nvPr/>
            </p:nvSpPr>
            <p:spPr>
              <a:xfrm>
                <a:off x="3099163" y="2090057"/>
                <a:ext cx="3817620" cy="2315392"/>
              </a:xfrm>
              <a:custGeom>
                <a:avLst/>
                <a:gdLst>
                  <a:gd name="csX0" fmla="*/ 0 w 3817620"/>
                  <a:gd name="csY0" fmla="*/ 0 h 2315392"/>
                  <a:gd name="csX1" fmla="*/ 0 w 3817620"/>
                  <a:gd name="csY1" fmla="*/ 2315392 h 2315392"/>
                  <a:gd name="csX2" fmla="*/ 3817620 w 3817620"/>
                  <a:gd name="csY2" fmla="*/ 2315392 h 2315392"/>
                </a:gdLst>
                <a:ahLst/>
                <a:cxnLst>
                  <a:cxn ang="0">
                    <a:pos x="csX0" y="csY0"/>
                  </a:cxn>
                  <a:cxn ang="0">
                    <a:pos x="csX1" y="csY1"/>
                  </a:cxn>
                  <a:cxn ang="0">
                    <a:pos x="csX2" y="csY2"/>
                  </a:cxn>
                </a:cxnLst>
                <a:rect l="l" t="t" r="r" b="b"/>
                <a:pathLst>
                  <a:path w="3817620" h="2315392">
                    <a:moveTo>
                      <a:pt x="0" y="0"/>
                    </a:moveTo>
                    <a:lnTo>
                      <a:pt x="0" y="2315392"/>
                    </a:lnTo>
                    <a:lnTo>
                      <a:pt x="3817620" y="2315392"/>
                    </a:lnTo>
                  </a:path>
                </a:pathLst>
              </a:custGeom>
              <a:ln w="19050" cap="sq">
                <a:solidFill>
                  <a:srgbClr val="1A1A1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sp>
          <p:nvSpPr>
            <p:cNvPr id="12" name="TextBox 11">
              <a:extLst>
                <a:ext uri="{FF2B5EF4-FFF2-40B4-BE49-F238E27FC236}">
                  <a16:creationId xmlns:a16="http://schemas.microsoft.com/office/drawing/2014/main" id="{A143F081-6149-987A-660F-895592312DDD}"/>
                </a:ext>
              </a:extLst>
            </p:cNvPr>
            <p:cNvSpPr txBox="1"/>
            <p:nvPr/>
          </p:nvSpPr>
          <p:spPr>
            <a:xfrm>
              <a:off x="3114676" y="4600384"/>
              <a:ext cx="3794124" cy="153888"/>
            </a:xfrm>
            <a:prstGeom prst="rect">
              <a:avLst/>
            </a:prstGeom>
            <a:noFill/>
          </p:spPr>
          <p:txBody>
            <a:bodyPr wrap="none" lIns="0" tIns="0" rIns="0" bIns="0" rtlCol="0" anchor="ctr">
              <a:noAutofit/>
            </a:bodyPr>
            <a:lstStyle/>
            <a:p>
              <a:pPr algn="ctr"/>
              <a:r>
                <a:rPr lang="en-GB" sz="1000" b="1" noProof="0">
                  <a:solidFill>
                    <a:srgbClr val="1A1A17"/>
                  </a:solidFill>
                </a:rPr>
                <a:t>Age</a:t>
              </a:r>
            </a:p>
          </p:txBody>
        </p:sp>
        <p:sp>
          <p:nvSpPr>
            <p:cNvPr id="14" name="Freeform 6">
              <a:extLst>
                <a:ext uri="{FF2B5EF4-FFF2-40B4-BE49-F238E27FC236}">
                  <a16:creationId xmlns:a16="http://schemas.microsoft.com/office/drawing/2014/main" id="{7EB546A5-904F-129C-128B-148604C67FC7}"/>
                </a:ext>
              </a:extLst>
            </p:cNvPr>
            <p:cNvSpPr>
              <a:spLocks/>
            </p:cNvSpPr>
            <p:nvPr/>
          </p:nvSpPr>
          <p:spPr bwMode="auto">
            <a:xfrm>
              <a:off x="3211513" y="2708275"/>
              <a:ext cx="3589338" cy="1508125"/>
            </a:xfrm>
            <a:custGeom>
              <a:avLst/>
              <a:gdLst>
                <a:gd name="T0" fmla="*/ 0 w 2261"/>
                <a:gd name="T1" fmla="*/ 950 h 950"/>
                <a:gd name="T2" fmla="*/ 118 w 2261"/>
                <a:gd name="T3" fmla="*/ 950 h 950"/>
                <a:gd name="T4" fmla="*/ 239 w 2261"/>
                <a:gd name="T5" fmla="*/ 938 h 950"/>
                <a:gd name="T6" fmla="*/ 361 w 2261"/>
                <a:gd name="T7" fmla="*/ 830 h 950"/>
                <a:gd name="T8" fmla="*/ 477 w 2261"/>
                <a:gd name="T9" fmla="*/ 527 h 950"/>
                <a:gd name="T10" fmla="*/ 596 w 2261"/>
                <a:gd name="T11" fmla="*/ 224 h 950"/>
                <a:gd name="T12" fmla="*/ 716 w 2261"/>
                <a:gd name="T13" fmla="*/ 52 h 950"/>
                <a:gd name="T14" fmla="*/ 833 w 2261"/>
                <a:gd name="T15" fmla="*/ 0 h 950"/>
                <a:gd name="T16" fmla="*/ 953 w 2261"/>
                <a:gd name="T17" fmla="*/ 8 h 950"/>
                <a:gd name="T18" fmla="*/ 1073 w 2261"/>
                <a:gd name="T19" fmla="*/ 46 h 950"/>
                <a:gd name="T20" fmla="*/ 1190 w 2261"/>
                <a:gd name="T21" fmla="*/ 108 h 950"/>
                <a:gd name="T22" fmla="*/ 1310 w 2261"/>
                <a:gd name="T23" fmla="*/ 198 h 950"/>
                <a:gd name="T24" fmla="*/ 1427 w 2261"/>
                <a:gd name="T25" fmla="*/ 303 h 950"/>
                <a:gd name="T26" fmla="*/ 1549 w 2261"/>
                <a:gd name="T27" fmla="*/ 407 h 950"/>
                <a:gd name="T28" fmla="*/ 1665 w 2261"/>
                <a:gd name="T29" fmla="*/ 503 h 950"/>
                <a:gd name="T30" fmla="*/ 1784 w 2261"/>
                <a:gd name="T31" fmla="*/ 603 h 950"/>
                <a:gd name="T32" fmla="*/ 1904 w 2261"/>
                <a:gd name="T33" fmla="*/ 688 h 950"/>
                <a:gd name="T34" fmla="*/ 2023 w 2261"/>
                <a:gd name="T35" fmla="*/ 758 h 950"/>
                <a:gd name="T36" fmla="*/ 2141 w 2261"/>
                <a:gd name="T37" fmla="*/ 812 h 950"/>
                <a:gd name="T38" fmla="*/ 2261 w 2261"/>
                <a:gd name="T39" fmla="*/ 852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61" h="950">
                  <a:moveTo>
                    <a:pt x="0" y="950"/>
                  </a:moveTo>
                  <a:lnTo>
                    <a:pt x="118" y="950"/>
                  </a:lnTo>
                  <a:lnTo>
                    <a:pt x="239" y="938"/>
                  </a:lnTo>
                  <a:lnTo>
                    <a:pt x="361" y="830"/>
                  </a:lnTo>
                  <a:lnTo>
                    <a:pt x="477" y="527"/>
                  </a:lnTo>
                  <a:lnTo>
                    <a:pt x="596" y="224"/>
                  </a:lnTo>
                  <a:lnTo>
                    <a:pt x="716" y="52"/>
                  </a:lnTo>
                  <a:lnTo>
                    <a:pt x="833" y="0"/>
                  </a:lnTo>
                  <a:lnTo>
                    <a:pt x="953" y="8"/>
                  </a:lnTo>
                  <a:lnTo>
                    <a:pt x="1073" y="46"/>
                  </a:lnTo>
                  <a:lnTo>
                    <a:pt x="1190" y="108"/>
                  </a:lnTo>
                  <a:lnTo>
                    <a:pt x="1310" y="198"/>
                  </a:lnTo>
                  <a:lnTo>
                    <a:pt x="1427" y="303"/>
                  </a:lnTo>
                  <a:lnTo>
                    <a:pt x="1549" y="407"/>
                  </a:lnTo>
                  <a:lnTo>
                    <a:pt x="1665" y="503"/>
                  </a:lnTo>
                  <a:lnTo>
                    <a:pt x="1784" y="603"/>
                  </a:lnTo>
                  <a:lnTo>
                    <a:pt x="1904" y="688"/>
                  </a:lnTo>
                  <a:lnTo>
                    <a:pt x="2023" y="758"/>
                  </a:lnTo>
                  <a:lnTo>
                    <a:pt x="2141" y="812"/>
                  </a:lnTo>
                  <a:lnTo>
                    <a:pt x="2261" y="852"/>
                  </a:lnTo>
                </a:path>
              </a:pathLst>
            </a:custGeom>
            <a:noFill/>
            <a:ln w="19050" cap="flat">
              <a:solidFill>
                <a:srgbClr val="99B3A8"/>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19" name="Oval 7">
              <a:extLst>
                <a:ext uri="{FF2B5EF4-FFF2-40B4-BE49-F238E27FC236}">
                  <a16:creationId xmlns:a16="http://schemas.microsoft.com/office/drawing/2014/main" id="{34E51DD9-41C5-DA51-878F-1060FC92F452}"/>
                </a:ext>
              </a:extLst>
            </p:cNvPr>
            <p:cNvSpPr>
              <a:spLocks noChangeArrowheads="1"/>
            </p:cNvSpPr>
            <p:nvPr/>
          </p:nvSpPr>
          <p:spPr bwMode="auto">
            <a:xfrm>
              <a:off x="6784975" y="4044950"/>
              <a:ext cx="33338" cy="3175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21" name="Oval 8">
              <a:extLst>
                <a:ext uri="{FF2B5EF4-FFF2-40B4-BE49-F238E27FC236}">
                  <a16:creationId xmlns:a16="http://schemas.microsoft.com/office/drawing/2014/main" id="{81B93A3E-7805-E647-8885-2709AC8D57A4}"/>
                </a:ext>
              </a:extLst>
            </p:cNvPr>
            <p:cNvSpPr>
              <a:spLocks noChangeArrowheads="1"/>
            </p:cNvSpPr>
            <p:nvPr/>
          </p:nvSpPr>
          <p:spPr bwMode="auto">
            <a:xfrm>
              <a:off x="6594475" y="3981450"/>
              <a:ext cx="31750" cy="3175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22" name="Oval 9">
              <a:extLst>
                <a:ext uri="{FF2B5EF4-FFF2-40B4-BE49-F238E27FC236}">
                  <a16:creationId xmlns:a16="http://schemas.microsoft.com/office/drawing/2014/main" id="{A6DE8063-70CC-CD75-8DD3-CB6529525830}"/>
                </a:ext>
              </a:extLst>
            </p:cNvPr>
            <p:cNvSpPr>
              <a:spLocks noChangeArrowheads="1"/>
            </p:cNvSpPr>
            <p:nvPr/>
          </p:nvSpPr>
          <p:spPr bwMode="auto">
            <a:xfrm>
              <a:off x="6400800" y="3895725"/>
              <a:ext cx="34925" cy="3175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24" name="Oval 10">
              <a:extLst>
                <a:ext uri="{FF2B5EF4-FFF2-40B4-BE49-F238E27FC236}">
                  <a16:creationId xmlns:a16="http://schemas.microsoft.com/office/drawing/2014/main" id="{5CED164C-6F5E-DA32-56B7-2D862587C84C}"/>
                </a:ext>
              </a:extLst>
            </p:cNvPr>
            <p:cNvSpPr>
              <a:spLocks noChangeArrowheads="1"/>
            </p:cNvSpPr>
            <p:nvPr/>
          </p:nvSpPr>
          <p:spPr bwMode="auto">
            <a:xfrm>
              <a:off x="6215063" y="3784600"/>
              <a:ext cx="34925"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25" name="Oval 11">
              <a:extLst>
                <a:ext uri="{FF2B5EF4-FFF2-40B4-BE49-F238E27FC236}">
                  <a16:creationId xmlns:a16="http://schemas.microsoft.com/office/drawing/2014/main" id="{7D92F762-3054-F6D8-ABD7-0180CDAF64BB}"/>
                </a:ext>
              </a:extLst>
            </p:cNvPr>
            <p:cNvSpPr>
              <a:spLocks noChangeArrowheads="1"/>
            </p:cNvSpPr>
            <p:nvPr/>
          </p:nvSpPr>
          <p:spPr bwMode="auto">
            <a:xfrm>
              <a:off x="6027738" y="3646488"/>
              <a:ext cx="34925"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26" name="Oval 12">
              <a:extLst>
                <a:ext uri="{FF2B5EF4-FFF2-40B4-BE49-F238E27FC236}">
                  <a16:creationId xmlns:a16="http://schemas.microsoft.com/office/drawing/2014/main" id="{9F80F39A-86CA-B0F5-8A84-81C0556A4D68}"/>
                </a:ext>
              </a:extLst>
            </p:cNvPr>
            <p:cNvSpPr>
              <a:spLocks noChangeArrowheads="1"/>
            </p:cNvSpPr>
            <p:nvPr/>
          </p:nvSpPr>
          <p:spPr bwMode="auto">
            <a:xfrm>
              <a:off x="5842000" y="3490913"/>
              <a:ext cx="33338"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27" name="Oval 13">
              <a:extLst>
                <a:ext uri="{FF2B5EF4-FFF2-40B4-BE49-F238E27FC236}">
                  <a16:creationId xmlns:a16="http://schemas.microsoft.com/office/drawing/2014/main" id="{AD26E8DB-4446-5452-0698-DB72D4EB9A36}"/>
                </a:ext>
              </a:extLst>
            </p:cNvPr>
            <p:cNvSpPr>
              <a:spLocks noChangeArrowheads="1"/>
            </p:cNvSpPr>
            <p:nvPr/>
          </p:nvSpPr>
          <p:spPr bwMode="auto">
            <a:xfrm>
              <a:off x="5651500" y="3338512"/>
              <a:ext cx="34925" cy="3175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29" name="Oval 14">
              <a:extLst>
                <a:ext uri="{FF2B5EF4-FFF2-40B4-BE49-F238E27FC236}">
                  <a16:creationId xmlns:a16="http://schemas.microsoft.com/office/drawing/2014/main" id="{F9A5CED5-6839-DA54-7D1A-A7C55A5EB71B}"/>
                </a:ext>
              </a:extLst>
            </p:cNvPr>
            <p:cNvSpPr>
              <a:spLocks noChangeArrowheads="1"/>
            </p:cNvSpPr>
            <p:nvPr/>
          </p:nvSpPr>
          <p:spPr bwMode="auto">
            <a:xfrm>
              <a:off x="5457825" y="3173412"/>
              <a:ext cx="34925" cy="3175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0" name="Oval 15">
              <a:extLst>
                <a:ext uri="{FF2B5EF4-FFF2-40B4-BE49-F238E27FC236}">
                  <a16:creationId xmlns:a16="http://schemas.microsoft.com/office/drawing/2014/main" id="{ECFE1815-26C4-232F-F90D-37037450C1C9}"/>
                </a:ext>
              </a:extLst>
            </p:cNvPr>
            <p:cNvSpPr>
              <a:spLocks noChangeArrowheads="1"/>
            </p:cNvSpPr>
            <p:nvPr/>
          </p:nvSpPr>
          <p:spPr bwMode="auto">
            <a:xfrm>
              <a:off x="5272088" y="3006725"/>
              <a:ext cx="31750" cy="3175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1" name="Oval 16">
              <a:extLst>
                <a:ext uri="{FF2B5EF4-FFF2-40B4-BE49-F238E27FC236}">
                  <a16:creationId xmlns:a16="http://schemas.microsoft.com/office/drawing/2014/main" id="{685E8154-29AA-BB49-DCFD-41978E56376E}"/>
                </a:ext>
              </a:extLst>
            </p:cNvPr>
            <p:cNvSpPr>
              <a:spLocks noChangeArrowheads="1"/>
            </p:cNvSpPr>
            <p:nvPr/>
          </p:nvSpPr>
          <p:spPr bwMode="auto">
            <a:xfrm>
              <a:off x="5084763" y="2863850"/>
              <a:ext cx="34925"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2" name="Oval 17">
              <a:extLst>
                <a:ext uri="{FF2B5EF4-FFF2-40B4-BE49-F238E27FC236}">
                  <a16:creationId xmlns:a16="http://schemas.microsoft.com/office/drawing/2014/main" id="{796C8E14-6A56-D1A8-B0E0-20DACA31FDBE}"/>
                </a:ext>
              </a:extLst>
            </p:cNvPr>
            <p:cNvSpPr>
              <a:spLocks noChangeArrowheads="1"/>
            </p:cNvSpPr>
            <p:nvPr/>
          </p:nvSpPr>
          <p:spPr bwMode="auto">
            <a:xfrm>
              <a:off x="4899025" y="2765425"/>
              <a:ext cx="30163" cy="3175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3" name="Oval 18">
              <a:extLst>
                <a:ext uri="{FF2B5EF4-FFF2-40B4-BE49-F238E27FC236}">
                  <a16:creationId xmlns:a16="http://schemas.microsoft.com/office/drawing/2014/main" id="{8E0A6078-D8F4-4082-1267-E8BE139BFDA9}"/>
                </a:ext>
              </a:extLst>
            </p:cNvPr>
            <p:cNvSpPr>
              <a:spLocks noChangeArrowheads="1"/>
            </p:cNvSpPr>
            <p:nvPr/>
          </p:nvSpPr>
          <p:spPr bwMode="auto">
            <a:xfrm>
              <a:off x="4705350" y="2705100"/>
              <a:ext cx="34925"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4" name="Oval 19">
              <a:extLst>
                <a:ext uri="{FF2B5EF4-FFF2-40B4-BE49-F238E27FC236}">
                  <a16:creationId xmlns:a16="http://schemas.microsoft.com/office/drawing/2014/main" id="{A3E8BFEF-AFC2-AC00-87D2-D0F52F14CD09}"/>
                </a:ext>
              </a:extLst>
            </p:cNvPr>
            <p:cNvSpPr>
              <a:spLocks noChangeArrowheads="1"/>
            </p:cNvSpPr>
            <p:nvPr/>
          </p:nvSpPr>
          <p:spPr bwMode="auto">
            <a:xfrm>
              <a:off x="4514850" y="2689225"/>
              <a:ext cx="34925"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5" name="Oval 20">
              <a:extLst>
                <a:ext uri="{FF2B5EF4-FFF2-40B4-BE49-F238E27FC236}">
                  <a16:creationId xmlns:a16="http://schemas.microsoft.com/office/drawing/2014/main" id="{F90145A6-E4C4-025B-E5CC-6C424F001B62}"/>
                </a:ext>
              </a:extLst>
            </p:cNvPr>
            <p:cNvSpPr>
              <a:spLocks noChangeArrowheads="1"/>
            </p:cNvSpPr>
            <p:nvPr/>
          </p:nvSpPr>
          <p:spPr bwMode="auto">
            <a:xfrm>
              <a:off x="4332288" y="2774950"/>
              <a:ext cx="31750"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6" name="Oval 21">
              <a:extLst>
                <a:ext uri="{FF2B5EF4-FFF2-40B4-BE49-F238E27FC236}">
                  <a16:creationId xmlns:a16="http://schemas.microsoft.com/office/drawing/2014/main" id="{0CC44839-431C-763C-81F4-BDE2818ED0D2}"/>
                </a:ext>
              </a:extLst>
            </p:cNvPr>
            <p:cNvSpPr>
              <a:spLocks noChangeArrowheads="1"/>
            </p:cNvSpPr>
            <p:nvPr/>
          </p:nvSpPr>
          <p:spPr bwMode="auto">
            <a:xfrm>
              <a:off x="4141788" y="3048000"/>
              <a:ext cx="34925"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7" name="Oval 22">
              <a:extLst>
                <a:ext uri="{FF2B5EF4-FFF2-40B4-BE49-F238E27FC236}">
                  <a16:creationId xmlns:a16="http://schemas.microsoft.com/office/drawing/2014/main" id="{48514BD5-D8B3-174A-34F4-F8463522E2EF}"/>
                </a:ext>
              </a:extLst>
            </p:cNvPr>
            <p:cNvSpPr>
              <a:spLocks noChangeArrowheads="1"/>
            </p:cNvSpPr>
            <p:nvPr/>
          </p:nvSpPr>
          <p:spPr bwMode="auto">
            <a:xfrm>
              <a:off x="3952875" y="3525838"/>
              <a:ext cx="33338"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8" name="Oval 23">
              <a:extLst>
                <a:ext uri="{FF2B5EF4-FFF2-40B4-BE49-F238E27FC236}">
                  <a16:creationId xmlns:a16="http://schemas.microsoft.com/office/drawing/2014/main" id="{F3C68BF0-6EFC-3216-A3C1-F0695FEEE71A}"/>
                </a:ext>
              </a:extLst>
            </p:cNvPr>
            <p:cNvSpPr>
              <a:spLocks noChangeArrowheads="1"/>
            </p:cNvSpPr>
            <p:nvPr/>
          </p:nvSpPr>
          <p:spPr bwMode="auto">
            <a:xfrm>
              <a:off x="3765550" y="4006850"/>
              <a:ext cx="34925"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9" name="Oval 24">
              <a:extLst>
                <a:ext uri="{FF2B5EF4-FFF2-40B4-BE49-F238E27FC236}">
                  <a16:creationId xmlns:a16="http://schemas.microsoft.com/office/drawing/2014/main" id="{6793DABE-FF1C-C42C-0AFA-CB086CA6FE51}"/>
                </a:ext>
              </a:extLst>
            </p:cNvPr>
            <p:cNvSpPr>
              <a:spLocks noChangeArrowheads="1"/>
            </p:cNvSpPr>
            <p:nvPr/>
          </p:nvSpPr>
          <p:spPr bwMode="auto">
            <a:xfrm>
              <a:off x="3575050" y="4178300"/>
              <a:ext cx="31750"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40" name="Oval 25">
              <a:extLst>
                <a:ext uri="{FF2B5EF4-FFF2-40B4-BE49-F238E27FC236}">
                  <a16:creationId xmlns:a16="http://schemas.microsoft.com/office/drawing/2014/main" id="{155A92C8-3ED6-1C35-8389-1259CF1690AE}"/>
                </a:ext>
              </a:extLst>
            </p:cNvPr>
            <p:cNvSpPr>
              <a:spLocks noChangeArrowheads="1"/>
            </p:cNvSpPr>
            <p:nvPr/>
          </p:nvSpPr>
          <p:spPr bwMode="auto">
            <a:xfrm>
              <a:off x="3382963" y="4197350"/>
              <a:ext cx="34925"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41" name="Oval 26">
              <a:extLst>
                <a:ext uri="{FF2B5EF4-FFF2-40B4-BE49-F238E27FC236}">
                  <a16:creationId xmlns:a16="http://schemas.microsoft.com/office/drawing/2014/main" id="{90644C3B-84B6-AB22-A7DF-918006AACFB5}"/>
                </a:ext>
              </a:extLst>
            </p:cNvPr>
            <p:cNvSpPr>
              <a:spLocks noChangeArrowheads="1"/>
            </p:cNvSpPr>
            <p:nvPr/>
          </p:nvSpPr>
          <p:spPr bwMode="auto">
            <a:xfrm>
              <a:off x="3195638" y="4197350"/>
              <a:ext cx="34925"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42" name="Freeform 27">
              <a:extLst>
                <a:ext uri="{FF2B5EF4-FFF2-40B4-BE49-F238E27FC236}">
                  <a16:creationId xmlns:a16="http://schemas.microsoft.com/office/drawing/2014/main" id="{40A40FE8-FBC6-4183-12D8-14D8C79AEC09}"/>
                </a:ext>
              </a:extLst>
            </p:cNvPr>
            <p:cNvSpPr>
              <a:spLocks/>
            </p:cNvSpPr>
            <p:nvPr/>
          </p:nvSpPr>
          <p:spPr bwMode="auto">
            <a:xfrm>
              <a:off x="3214688" y="2525712"/>
              <a:ext cx="3586163" cy="1690688"/>
            </a:xfrm>
            <a:custGeom>
              <a:avLst/>
              <a:gdLst>
                <a:gd name="T0" fmla="*/ 0 w 2259"/>
                <a:gd name="T1" fmla="*/ 1065 h 1065"/>
                <a:gd name="T2" fmla="*/ 118 w 2259"/>
                <a:gd name="T3" fmla="*/ 1065 h 1065"/>
                <a:gd name="T4" fmla="*/ 239 w 2259"/>
                <a:gd name="T5" fmla="*/ 1053 h 1065"/>
                <a:gd name="T6" fmla="*/ 359 w 2259"/>
                <a:gd name="T7" fmla="*/ 927 h 1065"/>
                <a:gd name="T8" fmla="*/ 477 w 2259"/>
                <a:gd name="T9" fmla="*/ 582 h 1065"/>
                <a:gd name="T10" fmla="*/ 594 w 2259"/>
                <a:gd name="T11" fmla="*/ 247 h 1065"/>
                <a:gd name="T12" fmla="*/ 712 w 2259"/>
                <a:gd name="T13" fmla="*/ 61 h 1065"/>
                <a:gd name="T14" fmla="*/ 831 w 2259"/>
                <a:gd name="T15" fmla="*/ 0 h 1065"/>
                <a:gd name="T16" fmla="*/ 951 w 2259"/>
                <a:gd name="T17" fmla="*/ 14 h 1065"/>
                <a:gd name="T18" fmla="*/ 1071 w 2259"/>
                <a:gd name="T19" fmla="*/ 61 h 1065"/>
                <a:gd name="T20" fmla="*/ 1188 w 2259"/>
                <a:gd name="T21" fmla="*/ 141 h 1065"/>
                <a:gd name="T22" fmla="*/ 1306 w 2259"/>
                <a:gd name="T23" fmla="*/ 245 h 1065"/>
                <a:gd name="T24" fmla="*/ 1423 w 2259"/>
                <a:gd name="T25" fmla="*/ 369 h 1065"/>
                <a:gd name="T26" fmla="*/ 1547 w 2259"/>
                <a:gd name="T27" fmla="*/ 490 h 1065"/>
                <a:gd name="T28" fmla="*/ 1667 w 2259"/>
                <a:gd name="T29" fmla="*/ 604 h 1065"/>
                <a:gd name="T30" fmla="*/ 1782 w 2259"/>
                <a:gd name="T31" fmla="*/ 714 h 1065"/>
                <a:gd name="T32" fmla="*/ 1902 w 2259"/>
                <a:gd name="T33" fmla="*/ 815 h 1065"/>
                <a:gd name="T34" fmla="*/ 2019 w 2259"/>
                <a:gd name="T35" fmla="*/ 891 h 1065"/>
                <a:gd name="T36" fmla="*/ 2137 w 2259"/>
                <a:gd name="T37" fmla="*/ 949 h 1065"/>
                <a:gd name="T38" fmla="*/ 2259 w 2259"/>
                <a:gd name="T39" fmla="*/ 991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59" h="1065">
                  <a:moveTo>
                    <a:pt x="0" y="1065"/>
                  </a:moveTo>
                  <a:lnTo>
                    <a:pt x="118" y="1065"/>
                  </a:lnTo>
                  <a:lnTo>
                    <a:pt x="239" y="1053"/>
                  </a:lnTo>
                  <a:lnTo>
                    <a:pt x="359" y="927"/>
                  </a:lnTo>
                  <a:lnTo>
                    <a:pt x="477" y="582"/>
                  </a:lnTo>
                  <a:lnTo>
                    <a:pt x="594" y="247"/>
                  </a:lnTo>
                  <a:lnTo>
                    <a:pt x="712" y="61"/>
                  </a:lnTo>
                  <a:lnTo>
                    <a:pt x="831" y="0"/>
                  </a:lnTo>
                  <a:lnTo>
                    <a:pt x="951" y="14"/>
                  </a:lnTo>
                  <a:lnTo>
                    <a:pt x="1071" y="61"/>
                  </a:lnTo>
                  <a:lnTo>
                    <a:pt x="1188" y="141"/>
                  </a:lnTo>
                  <a:lnTo>
                    <a:pt x="1306" y="245"/>
                  </a:lnTo>
                  <a:lnTo>
                    <a:pt x="1423" y="369"/>
                  </a:lnTo>
                  <a:lnTo>
                    <a:pt x="1547" y="490"/>
                  </a:lnTo>
                  <a:lnTo>
                    <a:pt x="1667" y="604"/>
                  </a:lnTo>
                  <a:lnTo>
                    <a:pt x="1782" y="714"/>
                  </a:lnTo>
                  <a:lnTo>
                    <a:pt x="1902" y="815"/>
                  </a:lnTo>
                  <a:lnTo>
                    <a:pt x="2019" y="891"/>
                  </a:lnTo>
                  <a:lnTo>
                    <a:pt x="2137" y="949"/>
                  </a:lnTo>
                  <a:lnTo>
                    <a:pt x="2259" y="991"/>
                  </a:lnTo>
                </a:path>
              </a:pathLst>
            </a:custGeom>
            <a:noFill/>
            <a:ln w="6350" cap="flat">
              <a:solidFill>
                <a:srgbClr val="009FE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43" name="Freeform 28">
              <a:extLst>
                <a:ext uri="{FF2B5EF4-FFF2-40B4-BE49-F238E27FC236}">
                  <a16:creationId xmlns:a16="http://schemas.microsoft.com/office/drawing/2014/main" id="{324D2A48-2228-FEFE-0205-437BFE219764}"/>
                </a:ext>
              </a:extLst>
            </p:cNvPr>
            <p:cNvSpPr>
              <a:spLocks/>
            </p:cNvSpPr>
            <p:nvPr/>
          </p:nvSpPr>
          <p:spPr bwMode="auto">
            <a:xfrm>
              <a:off x="3214688" y="2525712"/>
              <a:ext cx="3586163" cy="1690688"/>
            </a:xfrm>
            <a:custGeom>
              <a:avLst/>
              <a:gdLst>
                <a:gd name="T0" fmla="*/ 0 w 2259"/>
                <a:gd name="T1" fmla="*/ 1065 h 1065"/>
                <a:gd name="T2" fmla="*/ 118 w 2259"/>
                <a:gd name="T3" fmla="*/ 1065 h 1065"/>
                <a:gd name="T4" fmla="*/ 239 w 2259"/>
                <a:gd name="T5" fmla="*/ 1053 h 1065"/>
                <a:gd name="T6" fmla="*/ 359 w 2259"/>
                <a:gd name="T7" fmla="*/ 927 h 1065"/>
                <a:gd name="T8" fmla="*/ 477 w 2259"/>
                <a:gd name="T9" fmla="*/ 582 h 1065"/>
                <a:gd name="T10" fmla="*/ 594 w 2259"/>
                <a:gd name="T11" fmla="*/ 247 h 1065"/>
                <a:gd name="T12" fmla="*/ 712 w 2259"/>
                <a:gd name="T13" fmla="*/ 61 h 1065"/>
                <a:gd name="T14" fmla="*/ 831 w 2259"/>
                <a:gd name="T15" fmla="*/ 0 h 1065"/>
                <a:gd name="T16" fmla="*/ 951 w 2259"/>
                <a:gd name="T17" fmla="*/ 14 h 1065"/>
                <a:gd name="T18" fmla="*/ 1071 w 2259"/>
                <a:gd name="T19" fmla="*/ 61 h 1065"/>
                <a:gd name="T20" fmla="*/ 1188 w 2259"/>
                <a:gd name="T21" fmla="*/ 141 h 1065"/>
                <a:gd name="T22" fmla="*/ 1306 w 2259"/>
                <a:gd name="T23" fmla="*/ 245 h 1065"/>
                <a:gd name="T24" fmla="*/ 1423 w 2259"/>
                <a:gd name="T25" fmla="*/ 369 h 1065"/>
                <a:gd name="T26" fmla="*/ 1547 w 2259"/>
                <a:gd name="T27" fmla="*/ 490 h 1065"/>
                <a:gd name="T28" fmla="*/ 1667 w 2259"/>
                <a:gd name="T29" fmla="*/ 604 h 1065"/>
                <a:gd name="T30" fmla="*/ 1782 w 2259"/>
                <a:gd name="T31" fmla="*/ 714 h 1065"/>
                <a:gd name="T32" fmla="*/ 1902 w 2259"/>
                <a:gd name="T33" fmla="*/ 815 h 1065"/>
                <a:gd name="T34" fmla="*/ 2019 w 2259"/>
                <a:gd name="T35" fmla="*/ 891 h 1065"/>
                <a:gd name="T36" fmla="*/ 2137 w 2259"/>
                <a:gd name="T37" fmla="*/ 949 h 1065"/>
                <a:gd name="T38" fmla="*/ 2259 w 2259"/>
                <a:gd name="T39" fmla="*/ 991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59" h="1065">
                  <a:moveTo>
                    <a:pt x="0" y="1065"/>
                  </a:moveTo>
                  <a:lnTo>
                    <a:pt x="118" y="1065"/>
                  </a:lnTo>
                  <a:lnTo>
                    <a:pt x="239" y="1053"/>
                  </a:lnTo>
                  <a:lnTo>
                    <a:pt x="359" y="927"/>
                  </a:lnTo>
                  <a:lnTo>
                    <a:pt x="477" y="582"/>
                  </a:lnTo>
                  <a:lnTo>
                    <a:pt x="594" y="247"/>
                  </a:lnTo>
                  <a:lnTo>
                    <a:pt x="712" y="61"/>
                  </a:lnTo>
                  <a:lnTo>
                    <a:pt x="831" y="0"/>
                  </a:lnTo>
                  <a:lnTo>
                    <a:pt x="951" y="14"/>
                  </a:lnTo>
                  <a:lnTo>
                    <a:pt x="1071" y="61"/>
                  </a:lnTo>
                  <a:lnTo>
                    <a:pt x="1188" y="141"/>
                  </a:lnTo>
                  <a:lnTo>
                    <a:pt x="1306" y="245"/>
                  </a:lnTo>
                  <a:lnTo>
                    <a:pt x="1423" y="369"/>
                  </a:lnTo>
                  <a:lnTo>
                    <a:pt x="1547" y="490"/>
                  </a:lnTo>
                  <a:lnTo>
                    <a:pt x="1667" y="604"/>
                  </a:lnTo>
                  <a:lnTo>
                    <a:pt x="1782" y="714"/>
                  </a:lnTo>
                  <a:lnTo>
                    <a:pt x="1902" y="815"/>
                  </a:lnTo>
                  <a:lnTo>
                    <a:pt x="2019" y="891"/>
                  </a:lnTo>
                  <a:lnTo>
                    <a:pt x="2137" y="949"/>
                  </a:lnTo>
                  <a:lnTo>
                    <a:pt x="2259" y="991"/>
                  </a:lnTo>
                </a:path>
              </a:pathLst>
            </a:custGeom>
            <a:noFill/>
            <a:ln w="19050" cap="flat">
              <a:solidFill>
                <a:srgbClr val="7B9CB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44" name="Oval 29">
              <a:extLst>
                <a:ext uri="{FF2B5EF4-FFF2-40B4-BE49-F238E27FC236}">
                  <a16:creationId xmlns:a16="http://schemas.microsoft.com/office/drawing/2014/main" id="{509E84C5-21C6-3534-ABFA-32D3B9AF7FBB}"/>
                </a:ext>
              </a:extLst>
            </p:cNvPr>
            <p:cNvSpPr>
              <a:spLocks noChangeArrowheads="1"/>
            </p:cNvSpPr>
            <p:nvPr/>
          </p:nvSpPr>
          <p:spPr bwMode="auto">
            <a:xfrm>
              <a:off x="6784975" y="4083050"/>
              <a:ext cx="33338"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45" name="Oval 30">
              <a:extLst>
                <a:ext uri="{FF2B5EF4-FFF2-40B4-BE49-F238E27FC236}">
                  <a16:creationId xmlns:a16="http://schemas.microsoft.com/office/drawing/2014/main" id="{050866A8-798A-B2AA-2C6A-BE412FA94AA6}"/>
                </a:ext>
              </a:extLst>
            </p:cNvPr>
            <p:cNvSpPr>
              <a:spLocks noChangeArrowheads="1"/>
            </p:cNvSpPr>
            <p:nvPr/>
          </p:nvSpPr>
          <p:spPr bwMode="auto">
            <a:xfrm>
              <a:off x="6591300" y="4013200"/>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46" name="Oval 31">
              <a:extLst>
                <a:ext uri="{FF2B5EF4-FFF2-40B4-BE49-F238E27FC236}">
                  <a16:creationId xmlns:a16="http://schemas.microsoft.com/office/drawing/2014/main" id="{95836293-6D8A-E8B1-E41E-9C3BD0A9A414}"/>
                </a:ext>
              </a:extLst>
            </p:cNvPr>
            <p:cNvSpPr>
              <a:spLocks noChangeArrowheads="1"/>
            </p:cNvSpPr>
            <p:nvPr/>
          </p:nvSpPr>
          <p:spPr bwMode="auto">
            <a:xfrm>
              <a:off x="6400800" y="3924300"/>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47" name="Oval 32">
              <a:extLst>
                <a:ext uri="{FF2B5EF4-FFF2-40B4-BE49-F238E27FC236}">
                  <a16:creationId xmlns:a16="http://schemas.microsoft.com/office/drawing/2014/main" id="{A25516D1-6E1B-5430-4E63-C546B3C25BA0}"/>
                </a:ext>
              </a:extLst>
            </p:cNvPr>
            <p:cNvSpPr>
              <a:spLocks noChangeArrowheads="1"/>
            </p:cNvSpPr>
            <p:nvPr/>
          </p:nvSpPr>
          <p:spPr bwMode="auto">
            <a:xfrm>
              <a:off x="6215063" y="3803650"/>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48" name="Oval 33">
              <a:extLst>
                <a:ext uri="{FF2B5EF4-FFF2-40B4-BE49-F238E27FC236}">
                  <a16:creationId xmlns:a16="http://schemas.microsoft.com/office/drawing/2014/main" id="{03547A43-1C5F-AF30-E3C7-0D9EE2C2B618}"/>
                </a:ext>
              </a:extLst>
            </p:cNvPr>
            <p:cNvSpPr>
              <a:spLocks noChangeArrowheads="1"/>
            </p:cNvSpPr>
            <p:nvPr/>
          </p:nvSpPr>
          <p:spPr bwMode="auto">
            <a:xfrm>
              <a:off x="6027738" y="3640138"/>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49" name="Oval 34">
              <a:extLst>
                <a:ext uri="{FF2B5EF4-FFF2-40B4-BE49-F238E27FC236}">
                  <a16:creationId xmlns:a16="http://schemas.microsoft.com/office/drawing/2014/main" id="{E7558F1D-740C-789A-6B61-11B8594AA867}"/>
                </a:ext>
              </a:extLst>
            </p:cNvPr>
            <p:cNvSpPr>
              <a:spLocks noChangeArrowheads="1"/>
            </p:cNvSpPr>
            <p:nvPr/>
          </p:nvSpPr>
          <p:spPr bwMode="auto">
            <a:xfrm>
              <a:off x="5842000" y="3468688"/>
              <a:ext cx="33338" cy="31750"/>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50" name="Oval 35">
              <a:extLst>
                <a:ext uri="{FF2B5EF4-FFF2-40B4-BE49-F238E27FC236}">
                  <a16:creationId xmlns:a16="http://schemas.microsoft.com/office/drawing/2014/main" id="{D7E8ACEB-CE36-02E9-38ED-10298356A531}"/>
                </a:ext>
              </a:extLst>
            </p:cNvPr>
            <p:cNvSpPr>
              <a:spLocks noChangeArrowheads="1"/>
            </p:cNvSpPr>
            <p:nvPr/>
          </p:nvSpPr>
          <p:spPr bwMode="auto">
            <a:xfrm>
              <a:off x="5651500" y="3287712"/>
              <a:ext cx="34925" cy="31750"/>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51" name="Oval 36">
              <a:extLst>
                <a:ext uri="{FF2B5EF4-FFF2-40B4-BE49-F238E27FC236}">
                  <a16:creationId xmlns:a16="http://schemas.microsoft.com/office/drawing/2014/main" id="{88086386-4D36-5360-2F6E-2A88E3257EA9}"/>
                </a:ext>
              </a:extLst>
            </p:cNvPr>
            <p:cNvSpPr>
              <a:spLocks noChangeArrowheads="1"/>
            </p:cNvSpPr>
            <p:nvPr/>
          </p:nvSpPr>
          <p:spPr bwMode="auto">
            <a:xfrm>
              <a:off x="5457825" y="3092450"/>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52" name="Oval 37">
              <a:extLst>
                <a:ext uri="{FF2B5EF4-FFF2-40B4-BE49-F238E27FC236}">
                  <a16:creationId xmlns:a16="http://schemas.microsoft.com/office/drawing/2014/main" id="{754BC309-CB70-06BD-63F7-4EA3D195C7E5}"/>
                </a:ext>
              </a:extLst>
            </p:cNvPr>
            <p:cNvSpPr>
              <a:spLocks noChangeArrowheads="1"/>
            </p:cNvSpPr>
            <p:nvPr/>
          </p:nvSpPr>
          <p:spPr bwMode="auto">
            <a:xfrm>
              <a:off x="5272088" y="2895600"/>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53" name="Oval 38">
              <a:extLst>
                <a:ext uri="{FF2B5EF4-FFF2-40B4-BE49-F238E27FC236}">
                  <a16:creationId xmlns:a16="http://schemas.microsoft.com/office/drawing/2014/main" id="{12F7E3AE-828B-C061-5A7F-632FB1A43AA6}"/>
                </a:ext>
              </a:extLst>
            </p:cNvPr>
            <p:cNvSpPr>
              <a:spLocks noChangeArrowheads="1"/>
            </p:cNvSpPr>
            <p:nvPr/>
          </p:nvSpPr>
          <p:spPr bwMode="auto">
            <a:xfrm>
              <a:off x="5084763" y="2730500"/>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54" name="Oval 39">
              <a:extLst>
                <a:ext uri="{FF2B5EF4-FFF2-40B4-BE49-F238E27FC236}">
                  <a16:creationId xmlns:a16="http://schemas.microsoft.com/office/drawing/2014/main" id="{62E24DFE-10F4-784A-36C9-DE8D7F27B431}"/>
                </a:ext>
              </a:extLst>
            </p:cNvPr>
            <p:cNvSpPr>
              <a:spLocks noChangeArrowheads="1"/>
            </p:cNvSpPr>
            <p:nvPr/>
          </p:nvSpPr>
          <p:spPr bwMode="auto">
            <a:xfrm>
              <a:off x="4899025" y="2606675"/>
              <a:ext cx="33338" cy="31750"/>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55" name="Oval 40">
              <a:extLst>
                <a:ext uri="{FF2B5EF4-FFF2-40B4-BE49-F238E27FC236}">
                  <a16:creationId xmlns:a16="http://schemas.microsoft.com/office/drawing/2014/main" id="{EEE9FC91-8F72-C76C-6CCB-581E5FDC647F}"/>
                </a:ext>
              </a:extLst>
            </p:cNvPr>
            <p:cNvSpPr>
              <a:spLocks noChangeArrowheads="1"/>
            </p:cNvSpPr>
            <p:nvPr/>
          </p:nvSpPr>
          <p:spPr bwMode="auto">
            <a:xfrm>
              <a:off x="4705350" y="2532062"/>
              <a:ext cx="34925" cy="31750"/>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56" name="Oval 41">
              <a:extLst>
                <a:ext uri="{FF2B5EF4-FFF2-40B4-BE49-F238E27FC236}">
                  <a16:creationId xmlns:a16="http://schemas.microsoft.com/office/drawing/2014/main" id="{71888700-BD61-AD6E-44A1-18626DAD8B6E}"/>
                </a:ext>
              </a:extLst>
            </p:cNvPr>
            <p:cNvSpPr>
              <a:spLocks noChangeArrowheads="1"/>
            </p:cNvSpPr>
            <p:nvPr/>
          </p:nvSpPr>
          <p:spPr bwMode="auto">
            <a:xfrm>
              <a:off x="4514850" y="2506662"/>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57" name="Oval 42">
              <a:extLst>
                <a:ext uri="{FF2B5EF4-FFF2-40B4-BE49-F238E27FC236}">
                  <a16:creationId xmlns:a16="http://schemas.microsoft.com/office/drawing/2014/main" id="{E33303E9-7F9B-70BA-B69B-FAD18F4AC349}"/>
                </a:ext>
              </a:extLst>
            </p:cNvPr>
            <p:cNvSpPr>
              <a:spLocks noChangeArrowheads="1"/>
            </p:cNvSpPr>
            <p:nvPr/>
          </p:nvSpPr>
          <p:spPr bwMode="auto">
            <a:xfrm>
              <a:off x="4329113" y="2606675"/>
              <a:ext cx="31750"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58" name="Oval 43">
              <a:extLst>
                <a:ext uri="{FF2B5EF4-FFF2-40B4-BE49-F238E27FC236}">
                  <a16:creationId xmlns:a16="http://schemas.microsoft.com/office/drawing/2014/main" id="{9FEFC112-1B2E-4987-F49D-40663B4FFC60}"/>
                </a:ext>
              </a:extLst>
            </p:cNvPr>
            <p:cNvSpPr>
              <a:spLocks noChangeArrowheads="1"/>
            </p:cNvSpPr>
            <p:nvPr/>
          </p:nvSpPr>
          <p:spPr bwMode="auto">
            <a:xfrm>
              <a:off x="4141788" y="2898775"/>
              <a:ext cx="31750"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59" name="Oval 44">
              <a:extLst>
                <a:ext uri="{FF2B5EF4-FFF2-40B4-BE49-F238E27FC236}">
                  <a16:creationId xmlns:a16="http://schemas.microsoft.com/office/drawing/2014/main" id="{3D285D33-0B4D-D764-E7BF-CA47574F6E12}"/>
                </a:ext>
              </a:extLst>
            </p:cNvPr>
            <p:cNvSpPr>
              <a:spLocks noChangeArrowheads="1"/>
            </p:cNvSpPr>
            <p:nvPr/>
          </p:nvSpPr>
          <p:spPr bwMode="auto">
            <a:xfrm>
              <a:off x="3956050" y="3433763"/>
              <a:ext cx="30163"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60" name="Oval 45">
              <a:extLst>
                <a:ext uri="{FF2B5EF4-FFF2-40B4-BE49-F238E27FC236}">
                  <a16:creationId xmlns:a16="http://schemas.microsoft.com/office/drawing/2014/main" id="{782B5E6D-7309-2308-6A05-351A62E6E531}"/>
                </a:ext>
              </a:extLst>
            </p:cNvPr>
            <p:cNvSpPr>
              <a:spLocks noChangeArrowheads="1"/>
            </p:cNvSpPr>
            <p:nvPr/>
          </p:nvSpPr>
          <p:spPr bwMode="auto">
            <a:xfrm>
              <a:off x="3765550" y="3981450"/>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61" name="Oval 46">
              <a:extLst>
                <a:ext uri="{FF2B5EF4-FFF2-40B4-BE49-F238E27FC236}">
                  <a16:creationId xmlns:a16="http://schemas.microsoft.com/office/drawing/2014/main" id="{62E055AC-741F-8A4C-9EE8-A66D3C943764}"/>
                </a:ext>
              </a:extLst>
            </p:cNvPr>
            <p:cNvSpPr>
              <a:spLocks noChangeArrowheads="1"/>
            </p:cNvSpPr>
            <p:nvPr/>
          </p:nvSpPr>
          <p:spPr bwMode="auto">
            <a:xfrm>
              <a:off x="3575050" y="4178300"/>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62" name="Oval 47">
              <a:extLst>
                <a:ext uri="{FF2B5EF4-FFF2-40B4-BE49-F238E27FC236}">
                  <a16:creationId xmlns:a16="http://schemas.microsoft.com/office/drawing/2014/main" id="{112C74CC-27B9-FFFB-F929-891D8D4CAF01}"/>
                </a:ext>
              </a:extLst>
            </p:cNvPr>
            <p:cNvSpPr>
              <a:spLocks noChangeArrowheads="1"/>
            </p:cNvSpPr>
            <p:nvPr/>
          </p:nvSpPr>
          <p:spPr bwMode="auto">
            <a:xfrm>
              <a:off x="3386138" y="4200525"/>
              <a:ext cx="31750" cy="31750"/>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63" name="Oval 48">
              <a:extLst>
                <a:ext uri="{FF2B5EF4-FFF2-40B4-BE49-F238E27FC236}">
                  <a16:creationId xmlns:a16="http://schemas.microsoft.com/office/drawing/2014/main" id="{BBFF9266-C8AC-CF4D-07F1-C1DC8A72EC3B}"/>
                </a:ext>
              </a:extLst>
            </p:cNvPr>
            <p:cNvSpPr>
              <a:spLocks noChangeArrowheads="1"/>
            </p:cNvSpPr>
            <p:nvPr/>
          </p:nvSpPr>
          <p:spPr bwMode="auto">
            <a:xfrm>
              <a:off x="3198813" y="4200525"/>
              <a:ext cx="31750" cy="31750"/>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grpSp>
      <p:grpSp>
        <p:nvGrpSpPr>
          <p:cNvPr id="114" name="Group 113">
            <a:extLst>
              <a:ext uri="{FF2B5EF4-FFF2-40B4-BE49-F238E27FC236}">
                <a16:creationId xmlns:a16="http://schemas.microsoft.com/office/drawing/2014/main" id="{50D6A687-7D92-A93D-F2BC-53B567DD7A58}"/>
              </a:ext>
            </a:extLst>
          </p:cNvPr>
          <p:cNvGrpSpPr/>
          <p:nvPr/>
        </p:nvGrpSpPr>
        <p:grpSpPr>
          <a:xfrm>
            <a:off x="7021504" y="2012365"/>
            <a:ext cx="4301024" cy="2741907"/>
            <a:chOff x="7021504" y="2012365"/>
            <a:chExt cx="4301024" cy="2741907"/>
          </a:xfrm>
        </p:grpSpPr>
        <p:sp>
          <p:nvSpPr>
            <p:cNvPr id="115" name="Freeform 95">
              <a:extLst>
                <a:ext uri="{FF2B5EF4-FFF2-40B4-BE49-F238E27FC236}">
                  <a16:creationId xmlns:a16="http://schemas.microsoft.com/office/drawing/2014/main" id="{DF2E734F-98AC-C50E-F9B6-539314740A73}"/>
                </a:ext>
              </a:extLst>
            </p:cNvPr>
            <p:cNvSpPr>
              <a:spLocks/>
            </p:cNvSpPr>
            <p:nvPr/>
          </p:nvSpPr>
          <p:spPr bwMode="auto">
            <a:xfrm>
              <a:off x="7807788" y="2184400"/>
              <a:ext cx="2828925" cy="2036763"/>
            </a:xfrm>
            <a:custGeom>
              <a:avLst/>
              <a:gdLst>
                <a:gd name="T0" fmla="*/ 0 w 1782"/>
                <a:gd name="T1" fmla="*/ 1283 h 1283"/>
                <a:gd name="T2" fmla="*/ 120 w 1782"/>
                <a:gd name="T3" fmla="*/ 1201 h 1283"/>
                <a:gd name="T4" fmla="*/ 238 w 1782"/>
                <a:gd name="T5" fmla="*/ 1003 h 1283"/>
                <a:gd name="T6" fmla="*/ 357 w 1782"/>
                <a:gd name="T7" fmla="*/ 706 h 1283"/>
                <a:gd name="T8" fmla="*/ 473 w 1782"/>
                <a:gd name="T9" fmla="*/ 818 h 1283"/>
                <a:gd name="T10" fmla="*/ 594 w 1782"/>
                <a:gd name="T11" fmla="*/ 1001 h 1283"/>
                <a:gd name="T12" fmla="*/ 716 w 1782"/>
                <a:gd name="T13" fmla="*/ 1005 h 1283"/>
                <a:gd name="T14" fmla="*/ 832 w 1782"/>
                <a:gd name="T15" fmla="*/ 1113 h 1283"/>
                <a:gd name="T16" fmla="*/ 951 w 1782"/>
                <a:gd name="T17" fmla="*/ 1139 h 1283"/>
                <a:gd name="T18" fmla="*/ 1069 w 1782"/>
                <a:gd name="T19" fmla="*/ 1171 h 1283"/>
                <a:gd name="T20" fmla="*/ 1188 w 1782"/>
                <a:gd name="T21" fmla="*/ 1211 h 1283"/>
                <a:gd name="T22" fmla="*/ 1308 w 1782"/>
                <a:gd name="T23" fmla="*/ 1245 h 1283"/>
                <a:gd name="T24" fmla="*/ 1426 w 1782"/>
                <a:gd name="T25" fmla="*/ 1257 h 1283"/>
                <a:gd name="T26" fmla="*/ 1547 w 1782"/>
                <a:gd name="T27" fmla="*/ 1263 h 1283"/>
                <a:gd name="T28" fmla="*/ 1665 w 1782"/>
                <a:gd name="T29" fmla="*/ 1277 h 1283"/>
                <a:gd name="T30" fmla="*/ 1782 w 1782"/>
                <a:gd name="T31" fmla="*/ 1283 h 1283"/>
                <a:gd name="T32" fmla="*/ 1663 w 1782"/>
                <a:gd name="T33" fmla="*/ 1267 h 1283"/>
                <a:gd name="T34" fmla="*/ 1545 w 1782"/>
                <a:gd name="T35" fmla="*/ 1247 h 1283"/>
                <a:gd name="T36" fmla="*/ 1424 w 1782"/>
                <a:gd name="T37" fmla="*/ 1215 h 1283"/>
                <a:gd name="T38" fmla="*/ 1308 w 1782"/>
                <a:gd name="T39" fmla="*/ 1191 h 1283"/>
                <a:gd name="T40" fmla="*/ 1188 w 1782"/>
                <a:gd name="T41" fmla="*/ 1139 h 1283"/>
                <a:gd name="T42" fmla="*/ 1067 w 1782"/>
                <a:gd name="T43" fmla="*/ 1031 h 1283"/>
                <a:gd name="T44" fmla="*/ 951 w 1782"/>
                <a:gd name="T45" fmla="*/ 920 h 1283"/>
                <a:gd name="T46" fmla="*/ 830 w 1782"/>
                <a:gd name="T47" fmla="*/ 806 h 1283"/>
                <a:gd name="T48" fmla="*/ 716 w 1782"/>
                <a:gd name="T49" fmla="*/ 748 h 1283"/>
                <a:gd name="T50" fmla="*/ 596 w 1782"/>
                <a:gd name="T51" fmla="*/ 417 h 1283"/>
                <a:gd name="T52" fmla="*/ 475 w 1782"/>
                <a:gd name="T53" fmla="*/ 142 h 1283"/>
                <a:gd name="T54" fmla="*/ 359 w 1782"/>
                <a:gd name="T55" fmla="*/ 0 h 1283"/>
                <a:gd name="T56" fmla="*/ 236 w 1782"/>
                <a:gd name="T57" fmla="*/ 519 h 1283"/>
                <a:gd name="T58" fmla="*/ 122 w 1782"/>
                <a:gd name="T59" fmla="*/ 1105 h 1283"/>
                <a:gd name="T60" fmla="*/ 0 w 1782"/>
                <a:gd name="T61" fmla="*/ 1283 h 1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82" h="1283">
                  <a:moveTo>
                    <a:pt x="0" y="1283"/>
                  </a:moveTo>
                  <a:lnTo>
                    <a:pt x="120" y="1201"/>
                  </a:lnTo>
                  <a:lnTo>
                    <a:pt x="238" y="1003"/>
                  </a:lnTo>
                  <a:lnTo>
                    <a:pt x="357" y="706"/>
                  </a:lnTo>
                  <a:lnTo>
                    <a:pt x="473" y="818"/>
                  </a:lnTo>
                  <a:lnTo>
                    <a:pt x="594" y="1001"/>
                  </a:lnTo>
                  <a:lnTo>
                    <a:pt x="716" y="1005"/>
                  </a:lnTo>
                  <a:lnTo>
                    <a:pt x="832" y="1113"/>
                  </a:lnTo>
                  <a:lnTo>
                    <a:pt x="951" y="1139"/>
                  </a:lnTo>
                  <a:lnTo>
                    <a:pt x="1069" y="1171"/>
                  </a:lnTo>
                  <a:lnTo>
                    <a:pt x="1188" y="1211"/>
                  </a:lnTo>
                  <a:lnTo>
                    <a:pt x="1308" y="1245"/>
                  </a:lnTo>
                  <a:lnTo>
                    <a:pt x="1426" y="1257"/>
                  </a:lnTo>
                  <a:lnTo>
                    <a:pt x="1547" y="1263"/>
                  </a:lnTo>
                  <a:lnTo>
                    <a:pt x="1665" y="1277"/>
                  </a:lnTo>
                  <a:lnTo>
                    <a:pt x="1782" y="1283"/>
                  </a:lnTo>
                  <a:lnTo>
                    <a:pt x="1663" y="1267"/>
                  </a:lnTo>
                  <a:lnTo>
                    <a:pt x="1545" y="1247"/>
                  </a:lnTo>
                  <a:lnTo>
                    <a:pt x="1424" y="1215"/>
                  </a:lnTo>
                  <a:lnTo>
                    <a:pt x="1308" y="1191"/>
                  </a:lnTo>
                  <a:lnTo>
                    <a:pt x="1188" y="1139"/>
                  </a:lnTo>
                  <a:lnTo>
                    <a:pt x="1067" y="1031"/>
                  </a:lnTo>
                  <a:lnTo>
                    <a:pt x="951" y="920"/>
                  </a:lnTo>
                  <a:lnTo>
                    <a:pt x="830" y="806"/>
                  </a:lnTo>
                  <a:lnTo>
                    <a:pt x="716" y="748"/>
                  </a:lnTo>
                  <a:lnTo>
                    <a:pt x="596" y="417"/>
                  </a:lnTo>
                  <a:lnTo>
                    <a:pt x="475" y="142"/>
                  </a:lnTo>
                  <a:lnTo>
                    <a:pt x="359" y="0"/>
                  </a:lnTo>
                  <a:lnTo>
                    <a:pt x="236" y="519"/>
                  </a:lnTo>
                  <a:lnTo>
                    <a:pt x="122" y="1105"/>
                  </a:lnTo>
                  <a:lnTo>
                    <a:pt x="0" y="1283"/>
                  </a:lnTo>
                  <a:close/>
                </a:path>
              </a:pathLst>
            </a:custGeom>
            <a:solidFill>
              <a:srgbClr val="7B9CBB">
                <a:alpha val="20000"/>
              </a:srgbClr>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16" name="Freeform 54">
              <a:extLst>
                <a:ext uri="{FF2B5EF4-FFF2-40B4-BE49-F238E27FC236}">
                  <a16:creationId xmlns:a16="http://schemas.microsoft.com/office/drawing/2014/main" id="{71DCCD52-68FB-EA8C-B1F6-61E5D3CF09F0}"/>
                </a:ext>
              </a:extLst>
            </p:cNvPr>
            <p:cNvSpPr>
              <a:spLocks/>
            </p:cNvSpPr>
            <p:nvPr/>
          </p:nvSpPr>
          <p:spPr bwMode="auto">
            <a:xfrm>
              <a:off x="7807788" y="2393950"/>
              <a:ext cx="2828925" cy="1827213"/>
            </a:xfrm>
            <a:custGeom>
              <a:avLst/>
              <a:gdLst>
                <a:gd name="T0" fmla="*/ 0 w 1782"/>
                <a:gd name="T1" fmla="*/ 1149 h 1151"/>
                <a:gd name="T2" fmla="*/ 118 w 1782"/>
                <a:gd name="T3" fmla="*/ 1099 h 1151"/>
                <a:gd name="T4" fmla="*/ 240 w 1782"/>
                <a:gd name="T5" fmla="*/ 899 h 1151"/>
                <a:gd name="T6" fmla="*/ 357 w 1782"/>
                <a:gd name="T7" fmla="*/ 638 h 1151"/>
                <a:gd name="T8" fmla="*/ 473 w 1782"/>
                <a:gd name="T9" fmla="*/ 740 h 1151"/>
                <a:gd name="T10" fmla="*/ 594 w 1782"/>
                <a:gd name="T11" fmla="*/ 913 h 1151"/>
                <a:gd name="T12" fmla="*/ 716 w 1782"/>
                <a:gd name="T13" fmla="*/ 909 h 1151"/>
                <a:gd name="T14" fmla="*/ 832 w 1782"/>
                <a:gd name="T15" fmla="*/ 1005 h 1151"/>
                <a:gd name="T16" fmla="*/ 953 w 1782"/>
                <a:gd name="T17" fmla="*/ 1029 h 1151"/>
                <a:gd name="T18" fmla="*/ 1069 w 1782"/>
                <a:gd name="T19" fmla="*/ 1057 h 1151"/>
                <a:gd name="T20" fmla="*/ 1188 w 1782"/>
                <a:gd name="T21" fmla="*/ 1093 h 1151"/>
                <a:gd name="T22" fmla="*/ 1308 w 1782"/>
                <a:gd name="T23" fmla="*/ 1123 h 1151"/>
                <a:gd name="T24" fmla="*/ 1426 w 1782"/>
                <a:gd name="T25" fmla="*/ 1131 h 1151"/>
                <a:gd name="T26" fmla="*/ 1547 w 1782"/>
                <a:gd name="T27" fmla="*/ 1139 h 1151"/>
                <a:gd name="T28" fmla="*/ 1667 w 1782"/>
                <a:gd name="T29" fmla="*/ 1147 h 1151"/>
                <a:gd name="T30" fmla="*/ 1782 w 1782"/>
                <a:gd name="T31" fmla="*/ 1151 h 1151"/>
                <a:gd name="T32" fmla="*/ 1665 w 1782"/>
                <a:gd name="T33" fmla="*/ 1141 h 1151"/>
                <a:gd name="T34" fmla="*/ 1547 w 1782"/>
                <a:gd name="T35" fmla="*/ 1117 h 1151"/>
                <a:gd name="T36" fmla="*/ 1426 w 1782"/>
                <a:gd name="T37" fmla="*/ 1097 h 1151"/>
                <a:gd name="T38" fmla="*/ 1308 w 1782"/>
                <a:gd name="T39" fmla="*/ 1075 h 1151"/>
                <a:gd name="T40" fmla="*/ 1188 w 1782"/>
                <a:gd name="T41" fmla="*/ 1035 h 1151"/>
                <a:gd name="T42" fmla="*/ 1067 w 1782"/>
                <a:gd name="T43" fmla="*/ 939 h 1151"/>
                <a:gd name="T44" fmla="*/ 951 w 1782"/>
                <a:gd name="T45" fmla="*/ 843 h 1151"/>
                <a:gd name="T46" fmla="*/ 830 w 1782"/>
                <a:gd name="T47" fmla="*/ 742 h 1151"/>
                <a:gd name="T48" fmla="*/ 716 w 1782"/>
                <a:gd name="T49" fmla="*/ 682 h 1151"/>
                <a:gd name="T50" fmla="*/ 594 w 1782"/>
                <a:gd name="T51" fmla="*/ 381 h 1151"/>
                <a:gd name="T52" fmla="*/ 473 w 1782"/>
                <a:gd name="T53" fmla="*/ 137 h 1151"/>
                <a:gd name="T54" fmla="*/ 357 w 1782"/>
                <a:gd name="T55" fmla="*/ 0 h 1151"/>
                <a:gd name="T56" fmla="*/ 238 w 1782"/>
                <a:gd name="T57" fmla="*/ 455 h 1151"/>
                <a:gd name="T58" fmla="*/ 122 w 1782"/>
                <a:gd name="T59" fmla="*/ 989 h 1151"/>
                <a:gd name="T60" fmla="*/ 0 w 1782"/>
                <a:gd name="T61" fmla="*/ 1149 h 1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82" h="1151">
                  <a:moveTo>
                    <a:pt x="0" y="1149"/>
                  </a:moveTo>
                  <a:lnTo>
                    <a:pt x="118" y="1099"/>
                  </a:lnTo>
                  <a:lnTo>
                    <a:pt x="240" y="899"/>
                  </a:lnTo>
                  <a:lnTo>
                    <a:pt x="357" y="638"/>
                  </a:lnTo>
                  <a:lnTo>
                    <a:pt x="473" y="740"/>
                  </a:lnTo>
                  <a:lnTo>
                    <a:pt x="594" y="913"/>
                  </a:lnTo>
                  <a:lnTo>
                    <a:pt x="716" y="909"/>
                  </a:lnTo>
                  <a:lnTo>
                    <a:pt x="832" y="1005"/>
                  </a:lnTo>
                  <a:lnTo>
                    <a:pt x="953" y="1029"/>
                  </a:lnTo>
                  <a:lnTo>
                    <a:pt x="1069" y="1057"/>
                  </a:lnTo>
                  <a:lnTo>
                    <a:pt x="1188" y="1093"/>
                  </a:lnTo>
                  <a:lnTo>
                    <a:pt x="1308" y="1123"/>
                  </a:lnTo>
                  <a:lnTo>
                    <a:pt x="1426" y="1131"/>
                  </a:lnTo>
                  <a:lnTo>
                    <a:pt x="1547" y="1139"/>
                  </a:lnTo>
                  <a:lnTo>
                    <a:pt x="1667" y="1147"/>
                  </a:lnTo>
                  <a:lnTo>
                    <a:pt x="1782" y="1151"/>
                  </a:lnTo>
                  <a:lnTo>
                    <a:pt x="1665" y="1141"/>
                  </a:lnTo>
                  <a:lnTo>
                    <a:pt x="1547" y="1117"/>
                  </a:lnTo>
                  <a:lnTo>
                    <a:pt x="1426" y="1097"/>
                  </a:lnTo>
                  <a:lnTo>
                    <a:pt x="1308" y="1075"/>
                  </a:lnTo>
                  <a:lnTo>
                    <a:pt x="1188" y="1035"/>
                  </a:lnTo>
                  <a:lnTo>
                    <a:pt x="1067" y="939"/>
                  </a:lnTo>
                  <a:lnTo>
                    <a:pt x="951" y="843"/>
                  </a:lnTo>
                  <a:lnTo>
                    <a:pt x="830" y="742"/>
                  </a:lnTo>
                  <a:lnTo>
                    <a:pt x="716" y="682"/>
                  </a:lnTo>
                  <a:lnTo>
                    <a:pt x="594" y="381"/>
                  </a:lnTo>
                  <a:lnTo>
                    <a:pt x="473" y="137"/>
                  </a:lnTo>
                  <a:lnTo>
                    <a:pt x="357" y="0"/>
                  </a:lnTo>
                  <a:lnTo>
                    <a:pt x="238" y="455"/>
                  </a:lnTo>
                  <a:lnTo>
                    <a:pt x="122" y="989"/>
                  </a:lnTo>
                  <a:lnTo>
                    <a:pt x="0" y="1149"/>
                  </a:lnTo>
                  <a:close/>
                </a:path>
              </a:pathLst>
            </a:custGeom>
            <a:solidFill>
              <a:srgbClr val="99B3A8">
                <a:alpha val="20000"/>
              </a:srgbClr>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117" name="Oval 72">
              <a:extLst>
                <a:ext uri="{FF2B5EF4-FFF2-40B4-BE49-F238E27FC236}">
                  <a16:creationId xmlns:a16="http://schemas.microsoft.com/office/drawing/2014/main" id="{5048F374-4105-C995-6A9F-2D182CF61B75}"/>
                </a:ext>
              </a:extLst>
            </p:cNvPr>
            <p:cNvSpPr>
              <a:spLocks noChangeArrowheads="1"/>
            </p:cNvSpPr>
            <p:nvPr/>
          </p:nvSpPr>
          <p:spPr bwMode="auto">
            <a:xfrm>
              <a:off x="7596650" y="4198938"/>
              <a:ext cx="34925"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grpSp>
          <p:nvGrpSpPr>
            <p:cNvPr id="118" name="Group 117">
              <a:extLst>
                <a:ext uri="{FF2B5EF4-FFF2-40B4-BE49-F238E27FC236}">
                  <a16:creationId xmlns:a16="http://schemas.microsoft.com/office/drawing/2014/main" id="{174AD11B-4F86-A47B-B4E4-CE505F95667F}"/>
                </a:ext>
              </a:extLst>
            </p:cNvPr>
            <p:cNvGrpSpPr/>
            <p:nvPr/>
          </p:nvGrpSpPr>
          <p:grpSpPr>
            <a:xfrm>
              <a:off x="7021504" y="2012365"/>
              <a:ext cx="4301024" cy="2553027"/>
              <a:chOff x="2615759" y="2090057"/>
              <a:chExt cx="4301024" cy="2553027"/>
            </a:xfrm>
          </p:grpSpPr>
          <p:sp>
            <p:nvSpPr>
              <p:cNvPr id="158" name="TextBox 157">
                <a:extLst>
                  <a:ext uri="{FF2B5EF4-FFF2-40B4-BE49-F238E27FC236}">
                    <a16:creationId xmlns:a16="http://schemas.microsoft.com/office/drawing/2014/main" id="{3FA5A006-05F2-9B78-104F-8CE3242B1E96}"/>
                  </a:ext>
                </a:extLst>
              </p:cNvPr>
              <p:cNvSpPr txBox="1"/>
              <p:nvPr/>
            </p:nvSpPr>
            <p:spPr>
              <a:xfrm>
                <a:off x="2813988" y="2512761"/>
                <a:ext cx="211596" cy="153888"/>
              </a:xfrm>
              <a:prstGeom prst="rect">
                <a:avLst/>
              </a:prstGeom>
              <a:noFill/>
            </p:spPr>
            <p:txBody>
              <a:bodyPr wrap="none" lIns="0" tIns="0" rIns="0" bIns="0" rtlCol="0" anchor="ctr">
                <a:noAutofit/>
              </a:bodyPr>
              <a:lstStyle/>
              <a:p>
                <a:pPr algn="r"/>
                <a:r>
                  <a:rPr lang="en-GB" sz="1000" noProof="0">
                    <a:solidFill>
                      <a:srgbClr val="1A1A17"/>
                    </a:solidFill>
                  </a:rPr>
                  <a:t>60</a:t>
                </a:r>
              </a:p>
            </p:txBody>
          </p:sp>
          <p:cxnSp>
            <p:nvCxnSpPr>
              <p:cNvPr id="159" name="Straight Connector 158">
                <a:extLst>
                  <a:ext uri="{FF2B5EF4-FFF2-40B4-BE49-F238E27FC236}">
                    <a16:creationId xmlns:a16="http://schemas.microsoft.com/office/drawing/2014/main" id="{67ED1885-904C-DF20-DE10-4EC7248B20C7}"/>
                  </a:ext>
                </a:extLst>
              </p:cNvPr>
              <p:cNvCxnSpPr>
                <a:cxnSpLocks/>
              </p:cNvCxnSpPr>
              <p:nvPr/>
            </p:nvCxnSpPr>
            <p:spPr>
              <a:xfrm>
                <a:off x="3050384" y="2589705"/>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60" name="TextBox 159">
                <a:extLst>
                  <a:ext uri="{FF2B5EF4-FFF2-40B4-BE49-F238E27FC236}">
                    <a16:creationId xmlns:a16="http://schemas.microsoft.com/office/drawing/2014/main" id="{97F62D93-A46E-C7B6-D3FA-A94E9885AAC6}"/>
                  </a:ext>
                </a:extLst>
              </p:cNvPr>
              <p:cNvSpPr txBox="1"/>
              <p:nvPr/>
            </p:nvSpPr>
            <p:spPr>
              <a:xfrm>
                <a:off x="2813988" y="3084261"/>
                <a:ext cx="211596" cy="153888"/>
              </a:xfrm>
              <a:prstGeom prst="rect">
                <a:avLst/>
              </a:prstGeom>
              <a:noFill/>
            </p:spPr>
            <p:txBody>
              <a:bodyPr wrap="none" lIns="0" tIns="0" rIns="0" bIns="0" rtlCol="0" anchor="ctr">
                <a:noAutofit/>
              </a:bodyPr>
              <a:lstStyle/>
              <a:p>
                <a:pPr algn="r"/>
                <a:r>
                  <a:rPr lang="en-GB" sz="1000" noProof="0">
                    <a:solidFill>
                      <a:srgbClr val="1A1A17"/>
                    </a:solidFill>
                  </a:rPr>
                  <a:t>40</a:t>
                </a:r>
              </a:p>
            </p:txBody>
          </p:sp>
          <p:cxnSp>
            <p:nvCxnSpPr>
              <p:cNvPr id="161" name="Straight Connector 160">
                <a:extLst>
                  <a:ext uri="{FF2B5EF4-FFF2-40B4-BE49-F238E27FC236}">
                    <a16:creationId xmlns:a16="http://schemas.microsoft.com/office/drawing/2014/main" id="{0D962D54-47D2-D6C5-7794-AF0AE486D502}"/>
                  </a:ext>
                </a:extLst>
              </p:cNvPr>
              <p:cNvCxnSpPr>
                <a:cxnSpLocks/>
              </p:cNvCxnSpPr>
              <p:nvPr/>
            </p:nvCxnSpPr>
            <p:spPr>
              <a:xfrm>
                <a:off x="3050384" y="3161205"/>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62" name="TextBox 161">
                <a:extLst>
                  <a:ext uri="{FF2B5EF4-FFF2-40B4-BE49-F238E27FC236}">
                    <a16:creationId xmlns:a16="http://schemas.microsoft.com/office/drawing/2014/main" id="{6ACE3134-0BEC-15B0-7CE4-1971FA4DB867}"/>
                  </a:ext>
                </a:extLst>
              </p:cNvPr>
              <p:cNvSpPr txBox="1"/>
              <p:nvPr/>
            </p:nvSpPr>
            <p:spPr>
              <a:xfrm>
                <a:off x="2813988" y="3646236"/>
                <a:ext cx="211596" cy="153888"/>
              </a:xfrm>
              <a:prstGeom prst="rect">
                <a:avLst/>
              </a:prstGeom>
              <a:noFill/>
            </p:spPr>
            <p:txBody>
              <a:bodyPr wrap="none" lIns="0" tIns="0" rIns="0" bIns="0" rtlCol="0" anchor="ctr">
                <a:noAutofit/>
              </a:bodyPr>
              <a:lstStyle/>
              <a:p>
                <a:pPr algn="r"/>
                <a:r>
                  <a:rPr lang="en-GB" sz="1000" noProof="0">
                    <a:solidFill>
                      <a:srgbClr val="1A1A17"/>
                    </a:solidFill>
                  </a:rPr>
                  <a:t>20</a:t>
                </a:r>
              </a:p>
            </p:txBody>
          </p:sp>
          <p:cxnSp>
            <p:nvCxnSpPr>
              <p:cNvPr id="163" name="Straight Connector 162">
                <a:extLst>
                  <a:ext uri="{FF2B5EF4-FFF2-40B4-BE49-F238E27FC236}">
                    <a16:creationId xmlns:a16="http://schemas.microsoft.com/office/drawing/2014/main" id="{1DDB82C4-7EDF-71BB-D3FB-362D603D7CF7}"/>
                  </a:ext>
                </a:extLst>
              </p:cNvPr>
              <p:cNvCxnSpPr>
                <a:cxnSpLocks/>
              </p:cNvCxnSpPr>
              <p:nvPr/>
            </p:nvCxnSpPr>
            <p:spPr>
              <a:xfrm>
                <a:off x="3050384" y="3723180"/>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64" name="TextBox 163">
                <a:extLst>
                  <a:ext uri="{FF2B5EF4-FFF2-40B4-BE49-F238E27FC236}">
                    <a16:creationId xmlns:a16="http://schemas.microsoft.com/office/drawing/2014/main" id="{2464A6E0-EFC4-147D-6B62-6421E2ADE032}"/>
                  </a:ext>
                </a:extLst>
              </p:cNvPr>
              <p:cNvSpPr txBox="1"/>
              <p:nvPr/>
            </p:nvSpPr>
            <p:spPr>
              <a:xfrm>
                <a:off x="2813988" y="4220117"/>
                <a:ext cx="211596" cy="153888"/>
              </a:xfrm>
              <a:prstGeom prst="rect">
                <a:avLst/>
              </a:prstGeom>
              <a:noFill/>
            </p:spPr>
            <p:txBody>
              <a:bodyPr wrap="none" lIns="0" tIns="0" rIns="0" bIns="0" rtlCol="0" anchor="ctr">
                <a:noAutofit/>
              </a:bodyPr>
              <a:lstStyle/>
              <a:p>
                <a:pPr algn="r"/>
                <a:r>
                  <a:rPr lang="en-GB" sz="1000" noProof="0">
                    <a:solidFill>
                      <a:srgbClr val="1A1A17"/>
                    </a:solidFill>
                  </a:rPr>
                  <a:t>0</a:t>
                </a:r>
              </a:p>
            </p:txBody>
          </p:sp>
          <p:cxnSp>
            <p:nvCxnSpPr>
              <p:cNvPr id="165" name="Straight Connector 164">
                <a:extLst>
                  <a:ext uri="{FF2B5EF4-FFF2-40B4-BE49-F238E27FC236}">
                    <a16:creationId xmlns:a16="http://schemas.microsoft.com/office/drawing/2014/main" id="{87B13995-A687-DFA6-FFF4-13C5FF924648}"/>
                  </a:ext>
                </a:extLst>
              </p:cNvPr>
              <p:cNvCxnSpPr>
                <a:cxnSpLocks/>
              </p:cNvCxnSpPr>
              <p:nvPr/>
            </p:nvCxnSpPr>
            <p:spPr>
              <a:xfrm>
                <a:off x="3050384" y="4297061"/>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66" name="TextBox 165">
                <a:extLst>
                  <a:ext uri="{FF2B5EF4-FFF2-40B4-BE49-F238E27FC236}">
                    <a16:creationId xmlns:a16="http://schemas.microsoft.com/office/drawing/2014/main" id="{58F7F330-6ED2-1BE5-7DF4-CB060ED54832}"/>
                  </a:ext>
                </a:extLst>
              </p:cNvPr>
              <p:cNvSpPr txBox="1"/>
              <p:nvPr/>
            </p:nvSpPr>
            <p:spPr>
              <a:xfrm rot="16200000">
                <a:off x="1546131" y="3166029"/>
                <a:ext cx="2293143" cy="153888"/>
              </a:xfrm>
              <a:prstGeom prst="rect">
                <a:avLst/>
              </a:prstGeom>
              <a:noFill/>
            </p:spPr>
            <p:txBody>
              <a:bodyPr wrap="none" lIns="0" tIns="0" rIns="0" bIns="0" rtlCol="0" anchor="ctr">
                <a:noAutofit/>
              </a:bodyPr>
              <a:lstStyle/>
              <a:p>
                <a:pPr algn="ctr"/>
                <a:r>
                  <a:rPr lang="en-GB" sz="1000" b="1" noProof="0">
                    <a:solidFill>
                      <a:srgbClr val="1A1A17"/>
                    </a:solidFill>
                  </a:rPr>
                  <a:t>Rate of incidence</a:t>
                </a:r>
              </a:p>
            </p:txBody>
          </p:sp>
          <p:cxnSp>
            <p:nvCxnSpPr>
              <p:cNvPr id="167" name="Straight Connector 166">
                <a:extLst>
                  <a:ext uri="{FF2B5EF4-FFF2-40B4-BE49-F238E27FC236}">
                    <a16:creationId xmlns:a16="http://schemas.microsoft.com/office/drawing/2014/main" id="{23BCC384-D46F-C02C-BA54-DD7D852630CB}"/>
                  </a:ext>
                </a:extLst>
              </p:cNvPr>
              <p:cNvCxnSpPr>
                <a:cxnSpLocks/>
              </p:cNvCxnSpPr>
              <p:nvPr/>
            </p:nvCxnSpPr>
            <p:spPr>
              <a:xfrm rot="5400000">
                <a:off x="3186316"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68" name="TextBox 167">
                <a:extLst>
                  <a:ext uri="{FF2B5EF4-FFF2-40B4-BE49-F238E27FC236}">
                    <a16:creationId xmlns:a16="http://schemas.microsoft.com/office/drawing/2014/main" id="{BA61D3AA-3262-8278-EF2E-51454CC26957}"/>
                  </a:ext>
                </a:extLst>
              </p:cNvPr>
              <p:cNvSpPr txBox="1"/>
              <p:nvPr/>
            </p:nvSpPr>
            <p:spPr>
              <a:xfrm rot="19800000">
                <a:off x="3052111" y="4489196"/>
                <a:ext cx="211596" cy="153888"/>
              </a:xfrm>
              <a:prstGeom prst="rect">
                <a:avLst/>
              </a:prstGeom>
              <a:noFill/>
            </p:spPr>
            <p:txBody>
              <a:bodyPr wrap="none" lIns="0" tIns="0" rIns="0" bIns="0" rtlCol="0" anchor="ctr">
                <a:noAutofit/>
              </a:bodyPr>
              <a:lstStyle/>
              <a:p>
                <a:pPr algn="r"/>
                <a:r>
                  <a:rPr lang="en-GB" sz="800" noProof="0">
                    <a:solidFill>
                      <a:srgbClr val="1A1A17"/>
                    </a:solidFill>
                  </a:rPr>
                  <a:t>&lt;5</a:t>
                </a:r>
              </a:p>
            </p:txBody>
          </p:sp>
          <p:cxnSp>
            <p:nvCxnSpPr>
              <p:cNvPr id="169" name="Straight Connector 168">
                <a:extLst>
                  <a:ext uri="{FF2B5EF4-FFF2-40B4-BE49-F238E27FC236}">
                    <a16:creationId xmlns:a16="http://schemas.microsoft.com/office/drawing/2014/main" id="{84EAF855-8887-3D46-C13A-091644B0E740}"/>
                  </a:ext>
                </a:extLst>
              </p:cNvPr>
              <p:cNvCxnSpPr>
                <a:cxnSpLocks/>
              </p:cNvCxnSpPr>
              <p:nvPr/>
            </p:nvCxnSpPr>
            <p:spPr>
              <a:xfrm rot="5400000">
                <a:off x="3375688"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70" name="TextBox 169">
                <a:extLst>
                  <a:ext uri="{FF2B5EF4-FFF2-40B4-BE49-F238E27FC236}">
                    <a16:creationId xmlns:a16="http://schemas.microsoft.com/office/drawing/2014/main" id="{F7A55214-02B1-AC74-2E99-D4791BDC4932}"/>
                  </a:ext>
                </a:extLst>
              </p:cNvPr>
              <p:cNvSpPr txBox="1"/>
              <p:nvPr/>
            </p:nvSpPr>
            <p:spPr>
              <a:xfrm rot="19800000">
                <a:off x="3237848"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5–9</a:t>
                </a:r>
              </a:p>
            </p:txBody>
          </p:sp>
          <p:cxnSp>
            <p:nvCxnSpPr>
              <p:cNvPr id="171" name="Straight Connector 170">
                <a:extLst>
                  <a:ext uri="{FF2B5EF4-FFF2-40B4-BE49-F238E27FC236}">
                    <a16:creationId xmlns:a16="http://schemas.microsoft.com/office/drawing/2014/main" id="{40EB9A98-4A6F-3712-544C-64C693C04C97}"/>
                  </a:ext>
                </a:extLst>
              </p:cNvPr>
              <p:cNvCxnSpPr>
                <a:cxnSpLocks/>
              </p:cNvCxnSpPr>
              <p:nvPr/>
            </p:nvCxnSpPr>
            <p:spPr>
              <a:xfrm rot="5400000">
                <a:off x="3565060"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72" name="TextBox 171">
                <a:extLst>
                  <a:ext uri="{FF2B5EF4-FFF2-40B4-BE49-F238E27FC236}">
                    <a16:creationId xmlns:a16="http://schemas.microsoft.com/office/drawing/2014/main" id="{F3BD7747-C90C-C208-DBF0-82EA0F10F1C4}"/>
                  </a:ext>
                </a:extLst>
              </p:cNvPr>
              <p:cNvSpPr txBox="1"/>
              <p:nvPr/>
            </p:nvSpPr>
            <p:spPr>
              <a:xfrm rot="19800000">
                <a:off x="3428348"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10–14</a:t>
                </a:r>
              </a:p>
            </p:txBody>
          </p:sp>
          <p:cxnSp>
            <p:nvCxnSpPr>
              <p:cNvPr id="173" name="Straight Connector 172">
                <a:extLst>
                  <a:ext uri="{FF2B5EF4-FFF2-40B4-BE49-F238E27FC236}">
                    <a16:creationId xmlns:a16="http://schemas.microsoft.com/office/drawing/2014/main" id="{BF7F6FD4-5112-E2CD-42E9-A0E1CD00D7AC}"/>
                  </a:ext>
                </a:extLst>
              </p:cNvPr>
              <p:cNvCxnSpPr>
                <a:cxnSpLocks/>
              </p:cNvCxnSpPr>
              <p:nvPr/>
            </p:nvCxnSpPr>
            <p:spPr>
              <a:xfrm rot="5400000">
                <a:off x="3754432"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74" name="TextBox 173">
                <a:extLst>
                  <a:ext uri="{FF2B5EF4-FFF2-40B4-BE49-F238E27FC236}">
                    <a16:creationId xmlns:a16="http://schemas.microsoft.com/office/drawing/2014/main" id="{C2B68B9B-FA3C-88FE-E78C-EB753F801C5E}"/>
                  </a:ext>
                </a:extLst>
              </p:cNvPr>
              <p:cNvSpPr txBox="1"/>
              <p:nvPr/>
            </p:nvSpPr>
            <p:spPr>
              <a:xfrm rot="19800000">
                <a:off x="3621230"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15–19</a:t>
                </a:r>
              </a:p>
            </p:txBody>
          </p:sp>
          <p:cxnSp>
            <p:nvCxnSpPr>
              <p:cNvPr id="175" name="Straight Connector 174">
                <a:extLst>
                  <a:ext uri="{FF2B5EF4-FFF2-40B4-BE49-F238E27FC236}">
                    <a16:creationId xmlns:a16="http://schemas.microsoft.com/office/drawing/2014/main" id="{A8540942-A1C5-D386-139D-C47FD5CF5313}"/>
                  </a:ext>
                </a:extLst>
              </p:cNvPr>
              <p:cNvCxnSpPr>
                <a:cxnSpLocks/>
              </p:cNvCxnSpPr>
              <p:nvPr/>
            </p:nvCxnSpPr>
            <p:spPr>
              <a:xfrm rot="5400000">
                <a:off x="3943804"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76" name="TextBox 175">
                <a:extLst>
                  <a:ext uri="{FF2B5EF4-FFF2-40B4-BE49-F238E27FC236}">
                    <a16:creationId xmlns:a16="http://schemas.microsoft.com/office/drawing/2014/main" id="{993E023B-8492-4DE1-0C49-B2329F013A11}"/>
                  </a:ext>
                </a:extLst>
              </p:cNvPr>
              <p:cNvSpPr txBox="1"/>
              <p:nvPr/>
            </p:nvSpPr>
            <p:spPr>
              <a:xfrm rot="19800000">
                <a:off x="3811730"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20–24</a:t>
                </a:r>
              </a:p>
            </p:txBody>
          </p:sp>
          <p:cxnSp>
            <p:nvCxnSpPr>
              <p:cNvPr id="177" name="Straight Connector 176">
                <a:extLst>
                  <a:ext uri="{FF2B5EF4-FFF2-40B4-BE49-F238E27FC236}">
                    <a16:creationId xmlns:a16="http://schemas.microsoft.com/office/drawing/2014/main" id="{0E0CBA18-196F-31AC-3C22-73A9A3AD08C3}"/>
                  </a:ext>
                </a:extLst>
              </p:cNvPr>
              <p:cNvCxnSpPr>
                <a:cxnSpLocks/>
              </p:cNvCxnSpPr>
              <p:nvPr/>
            </p:nvCxnSpPr>
            <p:spPr>
              <a:xfrm rot="5400000">
                <a:off x="4133176"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78" name="TextBox 177">
                <a:extLst>
                  <a:ext uri="{FF2B5EF4-FFF2-40B4-BE49-F238E27FC236}">
                    <a16:creationId xmlns:a16="http://schemas.microsoft.com/office/drawing/2014/main" id="{52490CFC-6FEA-6C3A-40D9-084FA3BD0FDD}"/>
                  </a:ext>
                </a:extLst>
              </p:cNvPr>
              <p:cNvSpPr txBox="1"/>
              <p:nvPr/>
            </p:nvSpPr>
            <p:spPr>
              <a:xfrm rot="19800000">
                <a:off x="3997467"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25–29</a:t>
                </a:r>
              </a:p>
            </p:txBody>
          </p:sp>
          <p:cxnSp>
            <p:nvCxnSpPr>
              <p:cNvPr id="179" name="Straight Connector 178">
                <a:extLst>
                  <a:ext uri="{FF2B5EF4-FFF2-40B4-BE49-F238E27FC236}">
                    <a16:creationId xmlns:a16="http://schemas.microsoft.com/office/drawing/2014/main" id="{A28908C3-DB8B-BFA1-45CF-157000DC60A5}"/>
                  </a:ext>
                </a:extLst>
              </p:cNvPr>
              <p:cNvCxnSpPr>
                <a:cxnSpLocks/>
              </p:cNvCxnSpPr>
              <p:nvPr/>
            </p:nvCxnSpPr>
            <p:spPr>
              <a:xfrm rot="5400000">
                <a:off x="4322548"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80" name="TextBox 179">
                <a:extLst>
                  <a:ext uri="{FF2B5EF4-FFF2-40B4-BE49-F238E27FC236}">
                    <a16:creationId xmlns:a16="http://schemas.microsoft.com/office/drawing/2014/main" id="{CF5B2548-4132-D0E7-236C-3084A49FE654}"/>
                  </a:ext>
                </a:extLst>
              </p:cNvPr>
              <p:cNvSpPr txBox="1"/>
              <p:nvPr/>
            </p:nvSpPr>
            <p:spPr>
              <a:xfrm rot="19800000">
                <a:off x="4185586"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30–34</a:t>
                </a:r>
              </a:p>
            </p:txBody>
          </p:sp>
          <p:cxnSp>
            <p:nvCxnSpPr>
              <p:cNvPr id="181" name="Straight Connector 180">
                <a:extLst>
                  <a:ext uri="{FF2B5EF4-FFF2-40B4-BE49-F238E27FC236}">
                    <a16:creationId xmlns:a16="http://schemas.microsoft.com/office/drawing/2014/main" id="{F1E56FBD-84EB-5C79-82B0-68899963F603}"/>
                  </a:ext>
                </a:extLst>
              </p:cNvPr>
              <p:cNvCxnSpPr>
                <a:cxnSpLocks/>
              </p:cNvCxnSpPr>
              <p:nvPr/>
            </p:nvCxnSpPr>
            <p:spPr>
              <a:xfrm rot="5400000">
                <a:off x="4511920"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82" name="TextBox 181">
                <a:extLst>
                  <a:ext uri="{FF2B5EF4-FFF2-40B4-BE49-F238E27FC236}">
                    <a16:creationId xmlns:a16="http://schemas.microsoft.com/office/drawing/2014/main" id="{1A8E1F87-1574-04FB-0C42-C5485CCCEF2B}"/>
                  </a:ext>
                </a:extLst>
              </p:cNvPr>
              <p:cNvSpPr txBox="1"/>
              <p:nvPr/>
            </p:nvSpPr>
            <p:spPr>
              <a:xfrm rot="19800000">
                <a:off x="4373705"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35–39</a:t>
                </a:r>
              </a:p>
            </p:txBody>
          </p:sp>
          <p:cxnSp>
            <p:nvCxnSpPr>
              <p:cNvPr id="183" name="Straight Connector 182">
                <a:extLst>
                  <a:ext uri="{FF2B5EF4-FFF2-40B4-BE49-F238E27FC236}">
                    <a16:creationId xmlns:a16="http://schemas.microsoft.com/office/drawing/2014/main" id="{C024D556-253C-68B8-5EAE-C4CA97A6FED2}"/>
                  </a:ext>
                </a:extLst>
              </p:cNvPr>
              <p:cNvCxnSpPr>
                <a:cxnSpLocks/>
              </p:cNvCxnSpPr>
              <p:nvPr/>
            </p:nvCxnSpPr>
            <p:spPr>
              <a:xfrm rot="5400000">
                <a:off x="4701292"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84" name="TextBox 183">
                <a:extLst>
                  <a:ext uri="{FF2B5EF4-FFF2-40B4-BE49-F238E27FC236}">
                    <a16:creationId xmlns:a16="http://schemas.microsoft.com/office/drawing/2014/main" id="{7DA15330-8658-2585-FC80-60C112114DD6}"/>
                  </a:ext>
                </a:extLst>
              </p:cNvPr>
              <p:cNvSpPr txBox="1"/>
              <p:nvPr/>
            </p:nvSpPr>
            <p:spPr>
              <a:xfrm rot="19800000">
                <a:off x="4566586"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40–44</a:t>
                </a:r>
              </a:p>
            </p:txBody>
          </p:sp>
          <p:cxnSp>
            <p:nvCxnSpPr>
              <p:cNvPr id="185" name="Straight Connector 184">
                <a:extLst>
                  <a:ext uri="{FF2B5EF4-FFF2-40B4-BE49-F238E27FC236}">
                    <a16:creationId xmlns:a16="http://schemas.microsoft.com/office/drawing/2014/main" id="{52786A26-33CA-7F87-AD7A-F59343D01461}"/>
                  </a:ext>
                </a:extLst>
              </p:cNvPr>
              <p:cNvCxnSpPr>
                <a:cxnSpLocks/>
              </p:cNvCxnSpPr>
              <p:nvPr/>
            </p:nvCxnSpPr>
            <p:spPr>
              <a:xfrm rot="5400000">
                <a:off x="4890664"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86" name="TextBox 185">
                <a:extLst>
                  <a:ext uri="{FF2B5EF4-FFF2-40B4-BE49-F238E27FC236}">
                    <a16:creationId xmlns:a16="http://schemas.microsoft.com/office/drawing/2014/main" id="{CD22A641-B74C-BB6A-29CB-9B3DEBD58CEE}"/>
                  </a:ext>
                </a:extLst>
              </p:cNvPr>
              <p:cNvSpPr txBox="1"/>
              <p:nvPr/>
            </p:nvSpPr>
            <p:spPr>
              <a:xfrm rot="19800000">
                <a:off x="4757086"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45–49</a:t>
                </a:r>
              </a:p>
            </p:txBody>
          </p:sp>
          <p:cxnSp>
            <p:nvCxnSpPr>
              <p:cNvPr id="187" name="Straight Connector 186">
                <a:extLst>
                  <a:ext uri="{FF2B5EF4-FFF2-40B4-BE49-F238E27FC236}">
                    <a16:creationId xmlns:a16="http://schemas.microsoft.com/office/drawing/2014/main" id="{D14B4796-4CE4-AC0B-78A9-B642E4725BD8}"/>
                  </a:ext>
                </a:extLst>
              </p:cNvPr>
              <p:cNvCxnSpPr>
                <a:cxnSpLocks/>
              </p:cNvCxnSpPr>
              <p:nvPr/>
            </p:nvCxnSpPr>
            <p:spPr>
              <a:xfrm rot="5400000">
                <a:off x="5080036"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88" name="TextBox 187">
                <a:extLst>
                  <a:ext uri="{FF2B5EF4-FFF2-40B4-BE49-F238E27FC236}">
                    <a16:creationId xmlns:a16="http://schemas.microsoft.com/office/drawing/2014/main" id="{9353EB65-631F-550C-75DD-03ABAE8F9306}"/>
                  </a:ext>
                </a:extLst>
              </p:cNvPr>
              <p:cNvSpPr txBox="1"/>
              <p:nvPr/>
            </p:nvSpPr>
            <p:spPr>
              <a:xfrm rot="19800000">
                <a:off x="4945205"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50–54</a:t>
                </a:r>
              </a:p>
            </p:txBody>
          </p:sp>
          <p:cxnSp>
            <p:nvCxnSpPr>
              <p:cNvPr id="189" name="Straight Connector 188">
                <a:extLst>
                  <a:ext uri="{FF2B5EF4-FFF2-40B4-BE49-F238E27FC236}">
                    <a16:creationId xmlns:a16="http://schemas.microsoft.com/office/drawing/2014/main" id="{25C12928-CB28-390C-28FA-60C8877E21CF}"/>
                  </a:ext>
                </a:extLst>
              </p:cNvPr>
              <p:cNvCxnSpPr>
                <a:cxnSpLocks/>
              </p:cNvCxnSpPr>
              <p:nvPr/>
            </p:nvCxnSpPr>
            <p:spPr>
              <a:xfrm rot="5400000">
                <a:off x="5269408"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90" name="TextBox 189">
                <a:extLst>
                  <a:ext uri="{FF2B5EF4-FFF2-40B4-BE49-F238E27FC236}">
                    <a16:creationId xmlns:a16="http://schemas.microsoft.com/office/drawing/2014/main" id="{973B4E87-E6EE-032D-470C-1E24BCEC4516}"/>
                  </a:ext>
                </a:extLst>
              </p:cNvPr>
              <p:cNvSpPr txBox="1"/>
              <p:nvPr/>
            </p:nvSpPr>
            <p:spPr>
              <a:xfrm rot="19800000">
                <a:off x="5130942"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55–59</a:t>
                </a:r>
              </a:p>
            </p:txBody>
          </p:sp>
          <p:cxnSp>
            <p:nvCxnSpPr>
              <p:cNvPr id="191" name="Straight Connector 190">
                <a:extLst>
                  <a:ext uri="{FF2B5EF4-FFF2-40B4-BE49-F238E27FC236}">
                    <a16:creationId xmlns:a16="http://schemas.microsoft.com/office/drawing/2014/main" id="{6CD7870C-37A5-2FDD-68BB-8B16910914B1}"/>
                  </a:ext>
                </a:extLst>
              </p:cNvPr>
              <p:cNvCxnSpPr>
                <a:cxnSpLocks/>
              </p:cNvCxnSpPr>
              <p:nvPr/>
            </p:nvCxnSpPr>
            <p:spPr>
              <a:xfrm rot="5400000">
                <a:off x="5458780"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92" name="TextBox 191">
                <a:extLst>
                  <a:ext uri="{FF2B5EF4-FFF2-40B4-BE49-F238E27FC236}">
                    <a16:creationId xmlns:a16="http://schemas.microsoft.com/office/drawing/2014/main" id="{471AE5AA-532E-580B-BC8D-93582713009E}"/>
                  </a:ext>
                </a:extLst>
              </p:cNvPr>
              <p:cNvSpPr txBox="1"/>
              <p:nvPr/>
            </p:nvSpPr>
            <p:spPr>
              <a:xfrm rot="19800000">
                <a:off x="5323824"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60–64</a:t>
                </a:r>
              </a:p>
            </p:txBody>
          </p:sp>
          <p:cxnSp>
            <p:nvCxnSpPr>
              <p:cNvPr id="193" name="Straight Connector 192">
                <a:extLst>
                  <a:ext uri="{FF2B5EF4-FFF2-40B4-BE49-F238E27FC236}">
                    <a16:creationId xmlns:a16="http://schemas.microsoft.com/office/drawing/2014/main" id="{BC50A14B-BABF-2C07-F66A-9D63AA8DD2A5}"/>
                  </a:ext>
                </a:extLst>
              </p:cNvPr>
              <p:cNvCxnSpPr>
                <a:cxnSpLocks/>
              </p:cNvCxnSpPr>
              <p:nvPr/>
            </p:nvCxnSpPr>
            <p:spPr>
              <a:xfrm rot="5400000">
                <a:off x="5648152"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94" name="TextBox 193">
                <a:extLst>
                  <a:ext uri="{FF2B5EF4-FFF2-40B4-BE49-F238E27FC236}">
                    <a16:creationId xmlns:a16="http://schemas.microsoft.com/office/drawing/2014/main" id="{5B4A6A37-A965-AAA8-3C16-9B9136A76BAF}"/>
                  </a:ext>
                </a:extLst>
              </p:cNvPr>
              <p:cNvSpPr txBox="1"/>
              <p:nvPr/>
            </p:nvSpPr>
            <p:spPr>
              <a:xfrm rot="19800000">
                <a:off x="5511943"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65–69</a:t>
                </a:r>
              </a:p>
            </p:txBody>
          </p:sp>
          <p:cxnSp>
            <p:nvCxnSpPr>
              <p:cNvPr id="195" name="Straight Connector 194">
                <a:extLst>
                  <a:ext uri="{FF2B5EF4-FFF2-40B4-BE49-F238E27FC236}">
                    <a16:creationId xmlns:a16="http://schemas.microsoft.com/office/drawing/2014/main" id="{0E7BE644-DFBA-35E5-C1D5-0E94CCA677F2}"/>
                  </a:ext>
                </a:extLst>
              </p:cNvPr>
              <p:cNvCxnSpPr>
                <a:cxnSpLocks/>
              </p:cNvCxnSpPr>
              <p:nvPr/>
            </p:nvCxnSpPr>
            <p:spPr>
              <a:xfrm rot="5400000">
                <a:off x="5837524"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96" name="TextBox 195">
                <a:extLst>
                  <a:ext uri="{FF2B5EF4-FFF2-40B4-BE49-F238E27FC236}">
                    <a16:creationId xmlns:a16="http://schemas.microsoft.com/office/drawing/2014/main" id="{237B8306-A164-7F0F-7066-DE3FC252A59F}"/>
                  </a:ext>
                </a:extLst>
              </p:cNvPr>
              <p:cNvSpPr txBox="1"/>
              <p:nvPr/>
            </p:nvSpPr>
            <p:spPr>
              <a:xfrm rot="19800000">
                <a:off x="5704824"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70–74</a:t>
                </a:r>
              </a:p>
            </p:txBody>
          </p:sp>
          <p:cxnSp>
            <p:nvCxnSpPr>
              <p:cNvPr id="197" name="Straight Connector 196">
                <a:extLst>
                  <a:ext uri="{FF2B5EF4-FFF2-40B4-BE49-F238E27FC236}">
                    <a16:creationId xmlns:a16="http://schemas.microsoft.com/office/drawing/2014/main" id="{B3FBC710-A0DF-BFF6-7BA6-9220B9D360D5}"/>
                  </a:ext>
                </a:extLst>
              </p:cNvPr>
              <p:cNvCxnSpPr>
                <a:cxnSpLocks/>
              </p:cNvCxnSpPr>
              <p:nvPr/>
            </p:nvCxnSpPr>
            <p:spPr>
              <a:xfrm rot="5400000">
                <a:off x="6026896"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198" name="TextBox 197">
                <a:extLst>
                  <a:ext uri="{FF2B5EF4-FFF2-40B4-BE49-F238E27FC236}">
                    <a16:creationId xmlns:a16="http://schemas.microsoft.com/office/drawing/2014/main" id="{F3A487DA-BD96-A068-EB95-D8828AD3589F}"/>
                  </a:ext>
                </a:extLst>
              </p:cNvPr>
              <p:cNvSpPr txBox="1"/>
              <p:nvPr/>
            </p:nvSpPr>
            <p:spPr>
              <a:xfrm rot="19800000">
                <a:off x="5890561"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75–79</a:t>
                </a:r>
              </a:p>
            </p:txBody>
          </p:sp>
          <p:cxnSp>
            <p:nvCxnSpPr>
              <p:cNvPr id="199" name="Straight Connector 198">
                <a:extLst>
                  <a:ext uri="{FF2B5EF4-FFF2-40B4-BE49-F238E27FC236}">
                    <a16:creationId xmlns:a16="http://schemas.microsoft.com/office/drawing/2014/main" id="{2FB964E8-90AD-16FC-CF0D-BE77C3AE0706}"/>
                  </a:ext>
                </a:extLst>
              </p:cNvPr>
              <p:cNvCxnSpPr>
                <a:cxnSpLocks/>
              </p:cNvCxnSpPr>
              <p:nvPr/>
            </p:nvCxnSpPr>
            <p:spPr>
              <a:xfrm rot="5400000">
                <a:off x="6216268"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200" name="TextBox 199">
                <a:extLst>
                  <a:ext uri="{FF2B5EF4-FFF2-40B4-BE49-F238E27FC236}">
                    <a16:creationId xmlns:a16="http://schemas.microsoft.com/office/drawing/2014/main" id="{8EC675E9-9687-C47F-636E-1EE3D495EE05}"/>
                  </a:ext>
                </a:extLst>
              </p:cNvPr>
              <p:cNvSpPr txBox="1"/>
              <p:nvPr/>
            </p:nvSpPr>
            <p:spPr>
              <a:xfrm rot="19800000">
                <a:off x="6078680"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80–84</a:t>
                </a:r>
              </a:p>
            </p:txBody>
          </p:sp>
          <p:cxnSp>
            <p:nvCxnSpPr>
              <p:cNvPr id="201" name="Straight Connector 200">
                <a:extLst>
                  <a:ext uri="{FF2B5EF4-FFF2-40B4-BE49-F238E27FC236}">
                    <a16:creationId xmlns:a16="http://schemas.microsoft.com/office/drawing/2014/main" id="{FA1D7B5D-7553-D23F-9C65-A114571BFC03}"/>
                  </a:ext>
                </a:extLst>
              </p:cNvPr>
              <p:cNvCxnSpPr>
                <a:cxnSpLocks/>
              </p:cNvCxnSpPr>
              <p:nvPr/>
            </p:nvCxnSpPr>
            <p:spPr>
              <a:xfrm rot="5400000">
                <a:off x="6405640"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202" name="TextBox 201">
                <a:extLst>
                  <a:ext uri="{FF2B5EF4-FFF2-40B4-BE49-F238E27FC236}">
                    <a16:creationId xmlns:a16="http://schemas.microsoft.com/office/drawing/2014/main" id="{22D96940-30CA-3473-5A2A-C305F40749B1}"/>
                  </a:ext>
                </a:extLst>
              </p:cNvPr>
              <p:cNvSpPr txBox="1"/>
              <p:nvPr/>
            </p:nvSpPr>
            <p:spPr>
              <a:xfrm rot="19800000">
                <a:off x="6266799"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85–89</a:t>
                </a:r>
              </a:p>
            </p:txBody>
          </p:sp>
          <p:cxnSp>
            <p:nvCxnSpPr>
              <p:cNvPr id="203" name="Straight Connector 202">
                <a:extLst>
                  <a:ext uri="{FF2B5EF4-FFF2-40B4-BE49-F238E27FC236}">
                    <a16:creationId xmlns:a16="http://schemas.microsoft.com/office/drawing/2014/main" id="{56A79651-708A-D5FE-9600-C00C7BC3427C}"/>
                  </a:ext>
                </a:extLst>
              </p:cNvPr>
              <p:cNvCxnSpPr>
                <a:cxnSpLocks/>
              </p:cNvCxnSpPr>
              <p:nvPr/>
            </p:nvCxnSpPr>
            <p:spPr>
              <a:xfrm rot="5400000">
                <a:off x="6595012"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204" name="TextBox 203">
                <a:extLst>
                  <a:ext uri="{FF2B5EF4-FFF2-40B4-BE49-F238E27FC236}">
                    <a16:creationId xmlns:a16="http://schemas.microsoft.com/office/drawing/2014/main" id="{00F43A19-AC1C-E72B-BF85-D3F60D5EB214}"/>
                  </a:ext>
                </a:extLst>
              </p:cNvPr>
              <p:cNvSpPr txBox="1"/>
              <p:nvPr/>
            </p:nvSpPr>
            <p:spPr>
              <a:xfrm rot="19800000">
                <a:off x="6457299"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90–94</a:t>
                </a:r>
              </a:p>
            </p:txBody>
          </p:sp>
          <p:cxnSp>
            <p:nvCxnSpPr>
              <p:cNvPr id="205" name="Straight Connector 204">
                <a:extLst>
                  <a:ext uri="{FF2B5EF4-FFF2-40B4-BE49-F238E27FC236}">
                    <a16:creationId xmlns:a16="http://schemas.microsoft.com/office/drawing/2014/main" id="{2A4F08F7-61F8-EA3B-4755-4A4B11D99FF5}"/>
                  </a:ext>
                </a:extLst>
              </p:cNvPr>
              <p:cNvCxnSpPr>
                <a:cxnSpLocks/>
              </p:cNvCxnSpPr>
              <p:nvPr/>
            </p:nvCxnSpPr>
            <p:spPr>
              <a:xfrm rot="5400000">
                <a:off x="6784386" y="4428029"/>
                <a:ext cx="43200" cy="0"/>
              </a:xfrm>
              <a:prstGeom prst="line">
                <a:avLst/>
              </a:prstGeom>
              <a:ln w="19050" cap="sq">
                <a:solidFill>
                  <a:srgbClr val="1A1A17"/>
                </a:solidFill>
              </a:ln>
            </p:spPr>
            <p:style>
              <a:lnRef idx="1">
                <a:schemeClr val="accent1"/>
              </a:lnRef>
              <a:fillRef idx="0">
                <a:schemeClr val="accent1"/>
              </a:fillRef>
              <a:effectRef idx="0">
                <a:schemeClr val="accent1"/>
              </a:effectRef>
              <a:fontRef idx="minor">
                <a:schemeClr val="tx1"/>
              </a:fontRef>
            </p:style>
          </p:cxnSp>
          <p:sp>
            <p:nvSpPr>
              <p:cNvPr id="206" name="TextBox 205">
                <a:extLst>
                  <a:ext uri="{FF2B5EF4-FFF2-40B4-BE49-F238E27FC236}">
                    <a16:creationId xmlns:a16="http://schemas.microsoft.com/office/drawing/2014/main" id="{65830B4D-FCA2-295C-90F1-626C802A9DF5}"/>
                  </a:ext>
                </a:extLst>
              </p:cNvPr>
              <p:cNvSpPr txBox="1"/>
              <p:nvPr/>
            </p:nvSpPr>
            <p:spPr>
              <a:xfrm rot="19800000">
                <a:off x="6650181" y="4489196"/>
                <a:ext cx="211596" cy="153888"/>
              </a:xfrm>
              <a:prstGeom prst="rect">
                <a:avLst/>
              </a:prstGeom>
              <a:noFill/>
            </p:spPr>
            <p:txBody>
              <a:bodyPr wrap="none" lIns="0" tIns="0" rIns="0" bIns="0" rtlCol="0" anchor="ctr">
                <a:noAutofit/>
              </a:bodyPr>
              <a:lstStyle/>
              <a:p>
                <a:pPr algn="r"/>
                <a:r>
                  <a:rPr lang="en-GB" sz="800" spc="-50" noProof="0">
                    <a:solidFill>
                      <a:srgbClr val="1A1A17"/>
                    </a:solidFill>
                  </a:rPr>
                  <a:t>95+</a:t>
                </a:r>
              </a:p>
            </p:txBody>
          </p:sp>
          <p:sp>
            <p:nvSpPr>
              <p:cNvPr id="207" name="Freeform: Shape 206">
                <a:extLst>
                  <a:ext uri="{FF2B5EF4-FFF2-40B4-BE49-F238E27FC236}">
                    <a16:creationId xmlns:a16="http://schemas.microsoft.com/office/drawing/2014/main" id="{8B9FA3B0-5A4A-6C5F-4727-8DCCF5370558}"/>
                  </a:ext>
                </a:extLst>
              </p:cNvPr>
              <p:cNvSpPr/>
              <p:nvPr/>
            </p:nvSpPr>
            <p:spPr>
              <a:xfrm>
                <a:off x="3099163" y="2090057"/>
                <a:ext cx="3817620" cy="2315392"/>
              </a:xfrm>
              <a:custGeom>
                <a:avLst/>
                <a:gdLst>
                  <a:gd name="csX0" fmla="*/ 0 w 3817620"/>
                  <a:gd name="csY0" fmla="*/ 0 h 2315392"/>
                  <a:gd name="csX1" fmla="*/ 0 w 3817620"/>
                  <a:gd name="csY1" fmla="*/ 2315392 h 2315392"/>
                  <a:gd name="csX2" fmla="*/ 3817620 w 3817620"/>
                  <a:gd name="csY2" fmla="*/ 2315392 h 2315392"/>
                </a:gdLst>
                <a:ahLst/>
                <a:cxnLst>
                  <a:cxn ang="0">
                    <a:pos x="csX0" y="csY0"/>
                  </a:cxn>
                  <a:cxn ang="0">
                    <a:pos x="csX1" y="csY1"/>
                  </a:cxn>
                  <a:cxn ang="0">
                    <a:pos x="csX2" y="csY2"/>
                  </a:cxn>
                </a:cxnLst>
                <a:rect l="l" t="t" r="r" b="b"/>
                <a:pathLst>
                  <a:path w="3817620" h="2315392">
                    <a:moveTo>
                      <a:pt x="0" y="0"/>
                    </a:moveTo>
                    <a:lnTo>
                      <a:pt x="0" y="2315392"/>
                    </a:lnTo>
                    <a:lnTo>
                      <a:pt x="3817620" y="2315392"/>
                    </a:lnTo>
                  </a:path>
                </a:pathLst>
              </a:custGeom>
              <a:ln w="19050" cap="sq">
                <a:solidFill>
                  <a:srgbClr val="1A1A1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sp>
          <p:nvSpPr>
            <p:cNvPr id="119" name="TextBox 118">
              <a:extLst>
                <a:ext uri="{FF2B5EF4-FFF2-40B4-BE49-F238E27FC236}">
                  <a16:creationId xmlns:a16="http://schemas.microsoft.com/office/drawing/2014/main" id="{19548AAA-CDCA-7F74-09FF-4E473832F0BF}"/>
                </a:ext>
              </a:extLst>
            </p:cNvPr>
            <p:cNvSpPr txBox="1"/>
            <p:nvPr/>
          </p:nvSpPr>
          <p:spPr>
            <a:xfrm>
              <a:off x="7513353" y="4600384"/>
              <a:ext cx="3794124" cy="153888"/>
            </a:xfrm>
            <a:prstGeom prst="rect">
              <a:avLst/>
            </a:prstGeom>
            <a:noFill/>
          </p:spPr>
          <p:txBody>
            <a:bodyPr wrap="none" lIns="0" tIns="0" rIns="0" bIns="0" rtlCol="0" anchor="ctr">
              <a:noAutofit/>
            </a:bodyPr>
            <a:lstStyle/>
            <a:p>
              <a:pPr algn="ctr"/>
              <a:r>
                <a:rPr lang="en-GB" sz="1000" b="1" noProof="0">
                  <a:solidFill>
                    <a:srgbClr val="1A1A17"/>
                  </a:solidFill>
                </a:rPr>
                <a:t>Age</a:t>
              </a:r>
            </a:p>
          </p:txBody>
        </p:sp>
        <p:sp>
          <p:nvSpPr>
            <p:cNvPr id="120" name="Freeform 55">
              <a:extLst>
                <a:ext uri="{FF2B5EF4-FFF2-40B4-BE49-F238E27FC236}">
                  <a16:creationId xmlns:a16="http://schemas.microsoft.com/office/drawing/2014/main" id="{AB7602F1-420A-3BC8-1B7E-0DD665C09EEA}"/>
                </a:ext>
              </a:extLst>
            </p:cNvPr>
            <p:cNvSpPr>
              <a:spLocks/>
            </p:cNvSpPr>
            <p:nvPr/>
          </p:nvSpPr>
          <p:spPr bwMode="auto">
            <a:xfrm>
              <a:off x="7613319" y="2929793"/>
              <a:ext cx="3024188" cy="1291370"/>
            </a:xfrm>
            <a:custGeom>
              <a:avLst/>
              <a:gdLst>
                <a:gd name="T0" fmla="*/ 0 w 1905"/>
                <a:gd name="T1" fmla="*/ 810 h 812"/>
                <a:gd name="T2" fmla="*/ 119 w 1905"/>
                <a:gd name="T3" fmla="*/ 810 h 812"/>
                <a:gd name="T4" fmla="*/ 239 w 1905"/>
                <a:gd name="T5" fmla="*/ 724 h 812"/>
                <a:gd name="T6" fmla="*/ 359 w 1905"/>
                <a:gd name="T7" fmla="*/ 375 h 812"/>
                <a:gd name="T8" fmla="*/ 478 w 1905"/>
                <a:gd name="T9" fmla="*/ 0 h 812"/>
                <a:gd name="T10" fmla="*/ 594 w 1905"/>
                <a:gd name="T11" fmla="*/ 122 h 812"/>
                <a:gd name="T12" fmla="*/ 715 w 1905"/>
                <a:gd name="T13" fmla="*/ 333 h 812"/>
                <a:gd name="T14" fmla="*/ 837 w 1905"/>
                <a:gd name="T15" fmla="*/ 465 h 812"/>
                <a:gd name="T16" fmla="*/ 953 w 1905"/>
                <a:gd name="T17" fmla="*/ 556 h 812"/>
                <a:gd name="T18" fmla="*/ 1074 w 1905"/>
                <a:gd name="T19" fmla="*/ 612 h 812"/>
                <a:gd name="T20" fmla="*/ 1190 w 1905"/>
                <a:gd name="T21" fmla="*/ 668 h 812"/>
                <a:gd name="T22" fmla="*/ 1311 w 1905"/>
                <a:gd name="T23" fmla="*/ 726 h 812"/>
                <a:gd name="T24" fmla="*/ 1429 w 1905"/>
                <a:gd name="T25" fmla="*/ 766 h 812"/>
                <a:gd name="T26" fmla="*/ 1547 w 1905"/>
                <a:gd name="T27" fmla="*/ 780 h 812"/>
                <a:gd name="T28" fmla="*/ 1668 w 1905"/>
                <a:gd name="T29" fmla="*/ 794 h 812"/>
                <a:gd name="T30" fmla="*/ 1788 w 1905"/>
                <a:gd name="T31" fmla="*/ 804 h 812"/>
                <a:gd name="T32" fmla="*/ 1905 w 1905"/>
                <a:gd name="T33" fmla="*/ 812 h 812"/>
                <a:gd name="csX0" fmla="*/ 0 w 10000"/>
                <a:gd name="csY0" fmla="*/ 9993 h 10018"/>
                <a:gd name="csX1" fmla="*/ 625 w 10000"/>
                <a:gd name="csY1" fmla="*/ 9993 h 10018"/>
                <a:gd name="csX2" fmla="*/ 1255 w 10000"/>
                <a:gd name="csY2" fmla="*/ 8934 h 10018"/>
                <a:gd name="csX3" fmla="*/ 1885 w 10000"/>
                <a:gd name="csY3" fmla="*/ 4636 h 10018"/>
                <a:gd name="csX4" fmla="*/ 2493 w 10000"/>
                <a:gd name="csY4" fmla="*/ 0 h 10018"/>
                <a:gd name="csX5" fmla="*/ 3118 w 10000"/>
                <a:gd name="csY5" fmla="*/ 1520 h 10018"/>
                <a:gd name="csX6" fmla="*/ 3753 w 10000"/>
                <a:gd name="csY6" fmla="*/ 4119 h 10018"/>
                <a:gd name="csX7" fmla="*/ 4394 w 10000"/>
                <a:gd name="csY7" fmla="*/ 5745 h 10018"/>
                <a:gd name="csX8" fmla="*/ 5003 w 10000"/>
                <a:gd name="csY8" fmla="*/ 6865 h 10018"/>
                <a:gd name="csX9" fmla="*/ 5638 w 10000"/>
                <a:gd name="csY9" fmla="*/ 7555 h 10018"/>
                <a:gd name="csX10" fmla="*/ 6247 w 10000"/>
                <a:gd name="csY10" fmla="*/ 8245 h 10018"/>
                <a:gd name="csX11" fmla="*/ 6882 w 10000"/>
                <a:gd name="csY11" fmla="*/ 8959 h 10018"/>
                <a:gd name="csX12" fmla="*/ 7501 w 10000"/>
                <a:gd name="csY12" fmla="*/ 9451 h 10018"/>
                <a:gd name="csX13" fmla="*/ 8121 w 10000"/>
                <a:gd name="csY13" fmla="*/ 9624 h 10018"/>
                <a:gd name="csX14" fmla="*/ 8756 w 10000"/>
                <a:gd name="csY14" fmla="*/ 9796 h 10018"/>
                <a:gd name="csX15" fmla="*/ 9386 w 10000"/>
                <a:gd name="csY15" fmla="*/ 9919 h 10018"/>
                <a:gd name="csX16" fmla="*/ 10000 w 10000"/>
                <a:gd name="csY16" fmla="*/ 10018 h 10018"/>
                <a:gd name="csX0" fmla="*/ 0 w 10000"/>
                <a:gd name="csY0" fmla="*/ 9993 h 10018"/>
                <a:gd name="csX1" fmla="*/ 625 w 10000"/>
                <a:gd name="csY1" fmla="*/ 9993 h 10018"/>
                <a:gd name="csX2" fmla="*/ 1255 w 10000"/>
                <a:gd name="csY2" fmla="*/ 8934 h 10018"/>
                <a:gd name="csX3" fmla="*/ 1885 w 10000"/>
                <a:gd name="csY3" fmla="*/ 4636 h 10018"/>
                <a:gd name="csX4" fmla="*/ 2493 w 10000"/>
                <a:gd name="csY4" fmla="*/ 0 h 10018"/>
                <a:gd name="csX5" fmla="*/ 3118 w 10000"/>
                <a:gd name="csY5" fmla="*/ 1520 h 10018"/>
                <a:gd name="csX6" fmla="*/ 3753 w 10000"/>
                <a:gd name="csY6" fmla="*/ 4119 h 10018"/>
                <a:gd name="csX7" fmla="*/ 4394 w 10000"/>
                <a:gd name="csY7" fmla="*/ 5745 h 10018"/>
                <a:gd name="csX8" fmla="*/ 5003 w 10000"/>
                <a:gd name="csY8" fmla="*/ 6865 h 10018"/>
                <a:gd name="csX9" fmla="*/ 5638 w 10000"/>
                <a:gd name="csY9" fmla="*/ 7555 h 10018"/>
                <a:gd name="csX10" fmla="*/ 6247 w 10000"/>
                <a:gd name="csY10" fmla="*/ 8245 h 10018"/>
                <a:gd name="csX11" fmla="*/ 6882 w 10000"/>
                <a:gd name="csY11" fmla="*/ 8959 h 10018"/>
                <a:gd name="csX12" fmla="*/ 7501 w 10000"/>
                <a:gd name="csY12" fmla="*/ 9451 h 10018"/>
                <a:gd name="csX13" fmla="*/ 8121 w 10000"/>
                <a:gd name="csY13" fmla="*/ 9569 h 10018"/>
                <a:gd name="csX14" fmla="*/ 8756 w 10000"/>
                <a:gd name="csY14" fmla="*/ 9796 h 10018"/>
                <a:gd name="csX15" fmla="*/ 9386 w 10000"/>
                <a:gd name="csY15" fmla="*/ 9919 h 10018"/>
                <a:gd name="csX16" fmla="*/ 10000 w 10000"/>
                <a:gd name="csY16" fmla="*/ 10018 h 10018"/>
                <a:gd name="csX0" fmla="*/ 0 w 10000"/>
                <a:gd name="csY0" fmla="*/ 9993 h 10018"/>
                <a:gd name="csX1" fmla="*/ 625 w 10000"/>
                <a:gd name="csY1" fmla="*/ 9993 h 10018"/>
                <a:gd name="csX2" fmla="*/ 1255 w 10000"/>
                <a:gd name="csY2" fmla="*/ 8934 h 10018"/>
                <a:gd name="csX3" fmla="*/ 1885 w 10000"/>
                <a:gd name="csY3" fmla="*/ 4636 h 10018"/>
                <a:gd name="csX4" fmla="*/ 2493 w 10000"/>
                <a:gd name="csY4" fmla="*/ 0 h 10018"/>
                <a:gd name="csX5" fmla="*/ 3118 w 10000"/>
                <a:gd name="csY5" fmla="*/ 1520 h 10018"/>
                <a:gd name="csX6" fmla="*/ 3753 w 10000"/>
                <a:gd name="csY6" fmla="*/ 4119 h 10018"/>
                <a:gd name="csX7" fmla="*/ 4394 w 10000"/>
                <a:gd name="csY7" fmla="*/ 5745 h 10018"/>
                <a:gd name="csX8" fmla="*/ 5003 w 10000"/>
                <a:gd name="csY8" fmla="*/ 6865 h 10018"/>
                <a:gd name="csX9" fmla="*/ 5638 w 10000"/>
                <a:gd name="csY9" fmla="*/ 7555 h 10018"/>
                <a:gd name="csX10" fmla="*/ 6247 w 10000"/>
                <a:gd name="csY10" fmla="*/ 8245 h 10018"/>
                <a:gd name="csX11" fmla="*/ 6882 w 10000"/>
                <a:gd name="csY11" fmla="*/ 8959 h 10018"/>
                <a:gd name="csX12" fmla="*/ 7501 w 10000"/>
                <a:gd name="csY12" fmla="*/ 9451 h 10018"/>
                <a:gd name="csX13" fmla="*/ 8121 w 10000"/>
                <a:gd name="csY13" fmla="*/ 9569 h 10018"/>
                <a:gd name="csX14" fmla="*/ 8740 w 10000"/>
                <a:gd name="csY14" fmla="*/ 9759 h 10018"/>
                <a:gd name="csX15" fmla="*/ 9386 w 10000"/>
                <a:gd name="csY15" fmla="*/ 9919 h 10018"/>
                <a:gd name="csX16" fmla="*/ 10000 w 10000"/>
                <a:gd name="csY16" fmla="*/ 10018 h 10018"/>
                <a:gd name="csX0" fmla="*/ 0 w 10000"/>
                <a:gd name="csY0" fmla="*/ 9993 h 10018"/>
                <a:gd name="csX1" fmla="*/ 625 w 10000"/>
                <a:gd name="csY1" fmla="*/ 9993 h 10018"/>
                <a:gd name="csX2" fmla="*/ 1255 w 10000"/>
                <a:gd name="csY2" fmla="*/ 8934 h 10018"/>
                <a:gd name="csX3" fmla="*/ 1885 w 10000"/>
                <a:gd name="csY3" fmla="*/ 4636 h 10018"/>
                <a:gd name="csX4" fmla="*/ 2501 w 10000"/>
                <a:gd name="csY4" fmla="*/ 0 h 10018"/>
                <a:gd name="csX5" fmla="*/ 3118 w 10000"/>
                <a:gd name="csY5" fmla="*/ 1520 h 10018"/>
                <a:gd name="csX6" fmla="*/ 3753 w 10000"/>
                <a:gd name="csY6" fmla="*/ 4119 h 10018"/>
                <a:gd name="csX7" fmla="*/ 4394 w 10000"/>
                <a:gd name="csY7" fmla="*/ 5745 h 10018"/>
                <a:gd name="csX8" fmla="*/ 5003 w 10000"/>
                <a:gd name="csY8" fmla="*/ 6865 h 10018"/>
                <a:gd name="csX9" fmla="*/ 5638 w 10000"/>
                <a:gd name="csY9" fmla="*/ 7555 h 10018"/>
                <a:gd name="csX10" fmla="*/ 6247 w 10000"/>
                <a:gd name="csY10" fmla="*/ 8245 h 10018"/>
                <a:gd name="csX11" fmla="*/ 6882 w 10000"/>
                <a:gd name="csY11" fmla="*/ 8959 h 10018"/>
                <a:gd name="csX12" fmla="*/ 7501 w 10000"/>
                <a:gd name="csY12" fmla="*/ 9451 h 10018"/>
                <a:gd name="csX13" fmla="*/ 8121 w 10000"/>
                <a:gd name="csY13" fmla="*/ 9569 h 10018"/>
                <a:gd name="csX14" fmla="*/ 8740 w 10000"/>
                <a:gd name="csY14" fmla="*/ 9759 h 10018"/>
                <a:gd name="csX15" fmla="*/ 9386 w 10000"/>
                <a:gd name="csY15" fmla="*/ 9919 h 10018"/>
                <a:gd name="csX16" fmla="*/ 10000 w 10000"/>
                <a:gd name="csY16" fmla="*/ 10018 h 100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000" h="10018">
                  <a:moveTo>
                    <a:pt x="0" y="9993"/>
                  </a:moveTo>
                  <a:lnTo>
                    <a:pt x="625" y="9993"/>
                  </a:lnTo>
                  <a:lnTo>
                    <a:pt x="1255" y="8934"/>
                  </a:lnTo>
                  <a:lnTo>
                    <a:pt x="1885" y="4636"/>
                  </a:lnTo>
                  <a:cubicBezTo>
                    <a:pt x="2088" y="3091"/>
                    <a:pt x="2298" y="1545"/>
                    <a:pt x="2501" y="0"/>
                  </a:cubicBezTo>
                  <a:lnTo>
                    <a:pt x="3118" y="1520"/>
                  </a:lnTo>
                  <a:lnTo>
                    <a:pt x="3753" y="4119"/>
                  </a:lnTo>
                  <a:lnTo>
                    <a:pt x="4394" y="5745"/>
                  </a:lnTo>
                  <a:lnTo>
                    <a:pt x="5003" y="6865"/>
                  </a:lnTo>
                  <a:lnTo>
                    <a:pt x="5638" y="7555"/>
                  </a:lnTo>
                  <a:lnTo>
                    <a:pt x="6247" y="8245"/>
                  </a:lnTo>
                  <a:lnTo>
                    <a:pt x="6882" y="8959"/>
                  </a:lnTo>
                  <a:lnTo>
                    <a:pt x="7501" y="9451"/>
                  </a:lnTo>
                  <a:lnTo>
                    <a:pt x="8121" y="9569"/>
                  </a:lnTo>
                  <a:lnTo>
                    <a:pt x="8740" y="9759"/>
                  </a:lnTo>
                  <a:lnTo>
                    <a:pt x="9386" y="9919"/>
                  </a:lnTo>
                  <a:lnTo>
                    <a:pt x="10000" y="10018"/>
                  </a:lnTo>
                </a:path>
              </a:pathLst>
            </a:custGeom>
            <a:noFill/>
            <a:ln w="19050" cap="rnd">
              <a:solidFill>
                <a:srgbClr val="99B3A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121" name="Oval 56">
              <a:extLst>
                <a:ext uri="{FF2B5EF4-FFF2-40B4-BE49-F238E27FC236}">
                  <a16:creationId xmlns:a16="http://schemas.microsoft.com/office/drawing/2014/main" id="{B290570D-B48E-0A55-4844-28B1ECA0E5AF}"/>
                </a:ext>
              </a:extLst>
            </p:cNvPr>
            <p:cNvSpPr>
              <a:spLocks noChangeArrowheads="1"/>
            </p:cNvSpPr>
            <p:nvPr/>
          </p:nvSpPr>
          <p:spPr bwMode="auto">
            <a:xfrm>
              <a:off x="10624013" y="4202113"/>
              <a:ext cx="31750"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22" name="Oval 57">
              <a:extLst>
                <a:ext uri="{FF2B5EF4-FFF2-40B4-BE49-F238E27FC236}">
                  <a16:creationId xmlns:a16="http://schemas.microsoft.com/office/drawing/2014/main" id="{865AC4B5-EC12-C097-03CC-1AADA20B9D8D}"/>
                </a:ext>
              </a:extLst>
            </p:cNvPr>
            <p:cNvSpPr>
              <a:spLocks noChangeArrowheads="1"/>
            </p:cNvSpPr>
            <p:nvPr/>
          </p:nvSpPr>
          <p:spPr bwMode="auto">
            <a:xfrm>
              <a:off x="10431925" y="4192588"/>
              <a:ext cx="34925" cy="3175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23" name="Oval 58">
              <a:extLst>
                <a:ext uri="{FF2B5EF4-FFF2-40B4-BE49-F238E27FC236}">
                  <a16:creationId xmlns:a16="http://schemas.microsoft.com/office/drawing/2014/main" id="{0BADEE66-26F2-F349-4DA5-5E90DB6B797E}"/>
                </a:ext>
              </a:extLst>
            </p:cNvPr>
            <p:cNvSpPr>
              <a:spLocks noChangeArrowheads="1"/>
            </p:cNvSpPr>
            <p:nvPr/>
          </p:nvSpPr>
          <p:spPr bwMode="auto">
            <a:xfrm>
              <a:off x="10249362" y="4173538"/>
              <a:ext cx="31750"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24" name="Oval 59">
              <a:extLst>
                <a:ext uri="{FF2B5EF4-FFF2-40B4-BE49-F238E27FC236}">
                  <a16:creationId xmlns:a16="http://schemas.microsoft.com/office/drawing/2014/main" id="{1C33B025-DD76-8701-3F70-8E3D0E48B775}"/>
                </a:ext>
              </a:extLst>
            </p:cNvPr>
            <p:cNvSpPr>
              <a:spLocks noChangeArrowheads="1"/>
            </p:cNvSpPr>
            <p:nvPr/>
          </p:nvSpPr>
          <p:spPr bwMode="auto">
            <a:xfrm>
              <a:off x="10055688" y="4151313"/>
              <a:ext cx="34925"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25" name="Oval 60">
              <a:extLst>
                <a:ext uri="{FF2B5EF4-FFF2-40B4-BE49-F238E27FC236}">
                  <a16:creationId xmlns:a16="http://schemas.microsoft.com/office/drawing/2014/main" id="{FED6DB5D-3C1D-2D73-CE4E-BFC4CD7ADF53}"/>
                </a:ext>
              </a:extLst>
            </p:cNvPr>
            <p:cNvSpPr>
              <a:spLocks noChangeArrowheads="1"/>
            </p:cNvSpPr>
            <p:nvPr/>
          </p:nvSpPr>
          <p:spPr bwMode="auto">
            <a:xfrm>
              <a:off x="9871538" y="4132263"/>
              <a:ext cx="31750"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26" name="Oval 61">
              <a:extLst>
                <a:ext uri="{FF2B5EF4-FFF2-40B4-BE49-F238E27FC236}">
                  <a16:creationId xmlns:a16="http://schemas.microsoft.com/office/drawing/2014/main" id="{421CB032-37AA-2439-D55B-B0B0788E7543}"/>
                </a:ext>
              </a:extLst>
            </p:cNvPr>
            <p:cNvSpPr>
              <a:spLocks noChangeArrowheads="1"/>
            </p:cNvSpPr>
            <p:nvPr/>
          </p:nvSpPr>
          <p:spPr bwMode="auto">
            <a:xfrm>
              <a:off x="9677863" y="4068763"/>
              <a:ext cx="34925"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27" name="Oval 62">
              <a:extLst>
                <a:ext uri="{FF2B5EF4-FFF2-40B4-BE49-F238E27FC236}">
                  <a16:creationId xmlns:a16="http://schemas.microsoft.com/office/drawing/2014/main" id="{CF0924BA-8779-3EE5-7BA4-2FF4DC5A42B8}"/>
                </a:ext>
              </a:extLst>
            </p:cNvPr>
            <p:cNvSpPr>
              <a:spLocks noChangeArrowheads="1"/>
            </p:cNvSpPr>
            <p:nvPr/>
          </p:nvSpPr>
          <p:spPr bwMode="auto">
            <a:xfrm>
              <a:off x="9487362" y="3976688"/>
              <a:ext cx="31750" cy="3175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28" name="Oval 63">
              <a:extLst>
                <a:ext uri="{FF2B5EF4-FFF2-40B4-BE49-F238E27FC236}">
                  <a16:creationId xmlns:a16="http://schemas.microsoft.com/office/drawing/2014/main" id="{0B68CEC7-B9B7-BA07-9FE9-D81D2C50BDBA}"/>
                </a:ext>
              </a:extLst>
            </p:cNvPr>
            <p:cNvSpPr>
              <a:spLocks noChangeArrowheads="1"/>
            </p:cNvSpPr>
            <p:nvPr/>
          </p:nvSpPr>
          <p:spPr bwMode="auto">
            <a:xfrm>
              <a:off x="9303212" y="3887788"/>
              <a:ext cx="31750" cy="3175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29" name="Oval 64">
              <a:extLst>
                <a:ext uri="{FF2B5EF4-FFF2-40B4-BE49-F238E27FC236}">
                  <a16:creationId xmlns:a16="http://schemas.microsoft.com/office/drawing/2014/main" id="{5983B84B-42AF-0A9A-7307-D5548CAA1BB9}"/>
                </a:ext>
              </a:extLst>
            </p:cNvPr>
            <p:cNvSpPr>
              <a:spLocks noChangeArrowheads="1"/>
            </p:cNvSpPr>
            <p:nvPr/>
          </p:nvSpPr>
          <p:spPr bwMode="auto">
            <a:xfrm>
              <a:off x="9111125" y="3798888"/>
              <a:ext cx="31750"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30" name="Oval 65">
              <a:extLst>
                <a:ext uri="{FF2B5EF4-FFF2-40B4-BE49-F238E27FC236}">
                  <a16:creationId xmlns:a16="http://schemas.microsoft.com/office/drawing/2014/main" id="{FF5868F0-177F-BC15-9C32-F4B19DD8E7F8}"/>
                </a:ext>
              </a:extLst>
            </p:cNvPr>
            <p:cNvSpPr>
              <a:spLocks noChangeArrowheads="1"/>
            </p:cNvSpPr>
            <p:nvPr/>
          </p:nvSpPr>
          <p:spPr bwMode="auto">
            <a:xfrm>
              <a:off x="8926975" y="3654425"/>
              <a:ext cx="31750" cy="3175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31" name="Oval 66">
              <a:extLst>
                <a:ext uri="{FF2B5EF4-FFF2-40B4-BE49-F238E27FC236}">
                  <a16:creationId xmlns:a16="http://schemas.microsoft.com/office/drawing/2014/main" id="{264DE2B2-E4B3-509E-74C1-89D8275AD77E}"/>
                </a:ext>
              </a:extLst>
            </p:cNvPr>
            <p:cNvSpPr>
              <a:spLocks noChangeArrowheads="1"/>
            </p:cNvSpPr>
            <p:nvPr/>
          </p:nvSpPr>
          <p:spPr bwMode="auto">
            <a:xfrm>
              <a:off x="8734888" y="3444875"/>
              <a:ext cx="31750" cy="3175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32" name="Oval 67">
              <a:extLst>
                <a:ext uri="{FF2B5EF4-FFF2-40B4-BE49-F238E27FC236}">
                  <a16:creationId xmlns:a16="http://schemas.microsoft.com/office/drawing/2014/main" id="{60E05B55-67AA-583E-2F09-31B1A0DA4608}"/>
                </a:ext>
              </a:extLst>
            </p:cNvPr>
            <p:cNvSpPr>
              <a:spLocks noChangeArrowheads="1"/>
            </p:cNvSpPr>
            <p:nvPr/>
          </p:nvSpPr>
          <p:spPr bwMode="auto">
            <a:xfrm>
              <a:off x="8540419" y="3106738"/>
              <a:ext cx="31750"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33" name="Oval 68">
              <a:extLst>
                <a:ext uri="{FF2B5EF4-FFF2-40B4-BE49-F238E27FC236}">
                  <a16:creationId xmlns:a16="http://schemas.microsoft.com/office/drawing/2014/main" id="{490BA7EC-BCC6-A96C-0D53-328B2947500D}"/>
                </a:ext>
              </a:extLst>
            </p:cNvPr>
            <p:cNvSpPr>
              <a:spLocks noChangeArrowheads="1"/>
            </p:cNvSpPr>
            <p:nvPr/>
          </p:nvSpPr>
          <p:spPr bwMode="auto">
            <a:xfrm>
              <a:off x="8356270" y="2916238"/>
              <a:ext cx="34925" cy="3175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34" name="Oval 69">
              <a:extLst>
                <a:ext uri="{FF2B5EF4-FFF2-40B4-BE49-F238E27FC236}">
                  <a16:creationId xmlns:a16="http://schemas.microsoft.com/office/drawing/2014/main" id="{CBBDAF22-AA13-DEBF-1429-D031002A1E16}"/>
                </a:ext>
              </a:extLst>
            </p:cNvPr>
            <p:cNvSpPr>
              <a:spLocks noChangeArrowheads="1"/>
            </p:cNvSpPr>
            <p:nvPr/>
          </p:nvSpPr>
          <p:spPr bwMode="auto">
            <a:xfrm>
              <a:off x="8166563" y="3511550"/>
              <a:ext cx="34925"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35" name="Oval 70">
              <a:extLst>
                <a:ext uri="{FF2B5EF4-FFF2-40B4-BE49-F238E27FC236}">
                  <a16:creationId xmlns:a16="http://schemas.microsoft.com/office/drawing/2014/main" id="{60394FEA-AAD8-DFC5-E6BC-1BB7DF4EDA88}"/>
                </a:ext>
              </a:extLst>
            </p:cNvPr>
            <p:cNvSpPr>
              <a:spLocks noChangeArrowheads="1"/>
            </p:cNvSpPr>
            <p:nvPr/>
          </p:nvSpPr>
          <p:spPr bwMode="auto">
            <a:xfrm>
              <a:off x="7979238" y="4065588"/>
              <a:ext cx="34925" cy="3175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36" name="Oval 71">
              <a:extLst>
                <a:ext uri="{FF2B5EF4-FFF2-40B4-BE49-F238E27FC236}">
                  <a16:creationId xmlns:a16="http://schemas.microsoft.com/office/drawing/2014/main" id="{8644B21B-D6AE-F240-C6C7-B245E8C22783}"/>
                </a:ext>
              </a:extLst>
            </p:cNvPr>
            <p:cNvSpPr>
              <a:spLocks noChangeArrowheads="1"/>
            </p:cNvSpPr>
            <p:nvPr/>
          </p:nvSpPr>
          <p:spPr bwMode="auto">
            <a:xfrm>
              <a:off x="7788738" y="4198938"/>
              <a:ext cx="34925" cy="34925"/>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37" name="Freeform 74">
              <a:extLst>
                <a:ext uri="{FF2B5EF4-FFF2-40B4-BE49-F238E27FC236}">
                  <a16:creationId xmlns:a16="http://schemas.microsoft.com/office/drawing/2014/main" id="{945A3E02-DD3A-8225-3C1E-589DD139EB66}"/>
                </a:ext>
              </a:extLst>
            </p:cNvPr>
            <p:cNvSpPr>
              <a:spLocks/>
            </p:cNvSpPr>
            <p:nvPr/>
          </p:nvSpPr>
          <p:spPr bwMode="auto">
            <a:xfrm>
              <a:off x="7615700" y="2776538"/>
              <a:ext cx="3590925" cy="1441450"/>
            </a:xfrm>
            <a:custGeom>
              <a:avLst/>
              <a:gdLst>
                <a:gd name="T0" fmla="*/ 0 w 2262"/>
                <a:gd name="T1" fmla="*/ 908 h 908"/>
                <a:gd name="T2" fmla="*/ 119 w 2262"/>
                <a:gd name="T3" fmla="*/ 908 h 908"/>
                <a:gd name="T4" fmla="*/ 239 w 2262"/>
                <a:gd name="T5" fmla="*/ 808 h 908"/>
                <a:gd name="T6" fmla="*/ 359 w 2262"/>
                <a:gd name="T7" fmla="*/ 417 h 908"/>
                <a:gd name="T8" fmla="*/ 478 w 2262"/>
                <a:gd name="T9" fmla="*/ 0 h 908"/>
                <a:gd name="T10" fmla="*/ 594 w 2262"/>
                <a:gd name="T11" fmla="*/ 132 h 908"/>
                <a:gd name="T12" fmla="*/ 715 w 2262"/>
                <a:gd name="T13" fmla="*/ 363 h 908"/>
                <a:gd name="T14" fmla="*/ 837 w 2262"/>
                <a:gd name="T15" fmla="*/ 509 h 908"/>
                <a:gd name="T16" fmla="*/ 953 w 2262"/>
                <a:gd name="T17" fmla="*/ 616 h 908"/>
                <a:gd name="T18" fmla="*/ 1072 w 2262"/>
                <a:gd name="T19" fmla="*/ 678 h 908"/>
                <a:gd name="T20" fmla="*/ 1190 w 2262"/>
                <a:gd name="T21" fmla="*/ 738 h 908"/>
                <a:gd name="T22" fmla="*/ 1311 w 2262"/>
                <a:gd name="T23" fmla="*/ 806 h 908"/>
                <a:gd name="T24" fmla="*/ 1429 w 2262"/>
                <a:gd name="T25" fmla="*/ 852 h 908"/>
                <a:gd name="T26" fmla="*/ 1547 w 2262"/>
                <a:gd name="T27" fmla="*/ 866 h 908"/>
                <a:gd name="T28" fmla="*/ 1670 w 2262"/>
                <a:gd name="T29" fmla="*/ 884 h 908"/>
                <a:gd name="T30" fmla="*/ 1786 w 2262"/>
                <a:gd name="T31" fmla="*/ 900 h 908"/>
                <a:gd name="T32" fmla="*/ 1903 w 2262"/>
                <a:gd name="T33" fmla="*/ 908 h 908"/>
                <a:gd name="T34" fmla="*/ 2023 w 2262"/>
                <a:gd name="T35" fmla="*/ 908 h 908"/>
                <a:gd name="T36" fmla="*/ 2143 w 2262"/>
                <a:gd name="T37" fmla="*/ 908 h 908"/>
                <a:gd name="T38" fmla="*/ 2262 w 2262"/>
                <a:gd name="T39" fmla="*/ 908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62" h="908">
                  <a:moveTo>
                    <a:pt x="0" y="908"/>
                  </a:moveTo>
                  <a:lnTo>
                    <a:pt x="119" y="908"/>
                  </a:lnTo>
                  <a:lnTo>
                    <a:pt x="239" y="808"/>
                  </a:lnTo>
                  <a:lnTo>
                    <a:pt x="359" y="417"/>
                  </a:lnTo>
                  <a:lnTo>
                    <a:pt x="478" y="0"/>
                  </a:lnTo>
                  <a:lnTo>
                    <a:pt x="594" y="132"/>
                  </a:lnTo>
                  <a:lnTo>
                    <a:pt x="715" y="363"/>
                  </a:lnTo>
                  <a:lnTo>
                    <a:pt x="837" y="509"/>
                  </a:lnTo>
                  <a:lnTo>
                    <a:pt x="953" y="616"/>
                  </a:lnTo>
                  <a:lnTo>
                    <a:pt x="1072" y="678"/>
                  </a:lnTo>
                  <a:lnTo>
                    <a:pt x="1190" y="738"/>
                  </a:lnTo>
                  <a:lnTo>
                    <a:pt x="1311" y="806"/>
                  </a:lnTo>
                  <a:lnTo>
                    <a:pt x="1429" y="852"/>
                  </a:lnTo>
                  <a:lnTo>
                    <a:pt x="1547" y="866"/>
                  </a:lnTo>
                  <a:lnTo>
                    <a:pt x="1670" y="884"/>
                  </a:lnTo>
                  <a:lnTo>
                    <a:pt x="1786" y="900"/>
                  </a:lnTo>
                  <a:lnTo>
                    <a:pt x="1903" y="908"/>
                  </a:lnTo>
                  <a:lnTo>
                    <a:pt x="2023" y="908"/>
                  </a:lnTo>
                  <a:lnTo>
                    <a:pt x="2143" y="908"/>
                  </a:lnTo>
                  <a:lnTo>
                    <a:pt x="2262" y="908"/>
                  </a:lnTo>
                </a:path>
              </a:pathLst>
            </a:custGeom>
            <a:noFill/>
            <a:ln w="19050" cap="rnd">
              <a:solidFill>
                <a:srgbClr val="7B9C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a:p>
          </p:txBody>
        </p:sp>
        <p:sp>
          <p:nvSpPr>
            <p:cNvPr id="138" name="Oval 75">
              <a:extLst>
                <a:ext uri="{FF2B5EF4-FFF2-40B4-BE49-F238E27FC236}">
                  <a16:creationId xmlns:a16="http://schemas.microsoft.com/office/drawing/2014/main" id="{4C160241-C7E0-18F4-5B37-3D59F61E5FBA}"/>
                </a:ext>
              </a:extLst>
            </p:cNvPr>
            <p:cNvSpPr>
              <a:spLocks noChangeArrowheads="1"/>
            </p:cNvSpPr>
            <p:nvPr/>
          </p:nvSpPr>
          <p:spPr bwMode="auto">
            <a:xfrm>
              <a:off x="11190750" y="4202113"/>
              <a:ext cx="34925" cy="31750"/>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39" name="Oval 76">
              <a:extLst>
                <a:ext uri="{FF2B5EF4-FFF2-40B4-BE49-F238E27FC236}">
                  <a16:creationId xmlns:a16="http://schemas.microsoft.com/office/drawing/2014/main" id="{47291083-67A0-43B4-2BFA-43562183453D}"/>
                </a:ext>
              </a:extLst>
            </p:cNvPr>
            <p:cNvSpPr>
              <a:spLocks noChangeArrowheads="1"/>
            </p:cNvSpPr>
            <p:nvPr/>
          </p:nvSpPr>
          <p:spPr bwMode="auto">
            <a:xfrm>
              <a:off x="10998663" y="4202113"/>
              <a:ext cx="34925" cy="31750"/>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40" name="Oval 77">
              <a:extLst>
                <a:ext uri="{FF2B5EF4-FFF2-40B4-BE49-F238E27FC236}">
                  <a16:creationId xmlns:a16="http://schemas.microsoft.com/office/drawing/2014/main" id="{73790496-24E5-00A3-8B96-3895ADF22DDC}"/>
                </a:ext>
              </a:extLst>
            </p:cNvPr>
            <p:cNvSpPr>
              <a:spLocks noChangeArrowheads="1"/>
            </p:cNvSpPr>
            <p:nvPr/>
          </p:nvSpPr>
          <p:spPr bwMode="auto">
            <a:xfrm>
              <a:off x="10808163" y="4202113"/>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41" name="Oval 78">
              <a:extLst>
                <a:ext uri="{FF2B5EF4-FFF2-40B4-BE49-F238E27FC236}">
                  <a16:creationId xmlns:a16="http://schemas.microsoft.com/office/drawing/2014/main" id="{B5C98A32-E8D9-F2C1-EC02-C3B411AD56F8}"/>
                </a:ext>
              </a:extLst>
            </p:cNvPr>
            <p:cNvSpPr>
              <a:spLocks noChangeArrowheads="1"/>
            </p:cNvSpPr>
            <p:nvPr/>
          </p:nvSpPr>
          <p:spPr bwMode="auto">
            <a:xfrm>
              <a:off x="10620838" y="4202113"/>
              <a:ext cx="34925" cy="31750"/>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42" name="Oval 79">
              <a:extLst>
                <a:ext uri="{FF2B5EF4-FFF2-40B4-BE49-F238E27FC236}">
                  <a16:creationId xmlns:a16="http://schemas.microsoft.com/office/drawing/2014/main" id="{E5AA8E3F-26C6-F4C8-DA02-AB92B22E6C7D}"/>
                </a:ext>
              </a:extLst>
            </p:cNvPr>
            <p:cNvSpPr>
              <a:spLocks noChangeArrowheads="1"/>
            </p:cNvSpPr>
            <p:nvPr/>
          </p:nvSpPr>
          <p:spPr bwMode="auto">
            <a:xfrm>
              <a:off x="10431925" y="4186238"/>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43" name="Oval 80">
              <a:extLst>
                <a:ext uri="{FF2B5EF4-FFF2-40B4-BE49-F238E27FC236}">
                  <a16:creationId xmlns:a16="http://schemas.microsoft.com/office/drawing/2014/main" id="{645D5F19-0FAC-BB9D-8A01-1A3FA605038C}"/>
                </a:ext>
              </a:extLst>
            </p:cNvPr>
            <p:cNvSpPr>
              <a:spLocks noChangeArrowheads="1"/>
            </p:cNvSpPr>
            <p:nvPr/>
          </p:nvSpPr>
          <p:spPr bwMode="auto">
            <a:xfrm>
              <a:off x="10247775" y="4164013"/>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44" name="Oval 81">
              <a:extLst>
                <a:ext uri="{FF2B5EF4-FFF2-40B4-BE49-F238E27FC236}">
                  <a16:creationId xmlns:a16="http://schemas.microsoft.com/office/drawing/2014/main" id="{B507024E-36CD-4307-7035-0D7E3C12AC7E}"/>
                </a:ext>
              </a:extLst>
            </p:cNvPr>
            <p:cNvSpPr>
              <a:spLocks noChangeArrowheads="1"/>
            </p:cNvSpPr>
            <p:nvPr/>
          </p:nvSpPr>
          <p:spPr bwMode="auto">
            <a:xfrm>
              <a:off x="10055688" y="4135438"/>
              <a:ext cx="34925" cy="31750"/>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45" name="Oval 82">
              <a:extLst>
                <a:ext uri="{FF2B5EF4-FFF2-40B4-BE49-F238E27FC236}">
                  <a16:creationId xmlns:a16="http://schemas.microsoft.com/office/drawing/2014/main" id="{6EDC7CAF-A870-71B0-7F87-1D973950D7FA}"/>
                </a:ext>
              </a:extLst>
            </p:cNvPr>
            <p:cNvSpPr>
              <a:spLocks noChangeArrowheads="1"/>
            </p:cNvSpPr>
            <p:nvPr/>
          </p:nvSpPr>
          <p:spPr bwMode="auto">
            <a:xfrm>
              <a:off x="9871538" y="4110038"/>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46" name="Oval 83">
              <a:extLst>
                <a:ext uri="{FF2B5EF4-FFF2-40B4-BE49-F238E27FC236}">
                  <a16:creationId xmlns:a16="http://schemas.microsoft.com/office/drawing/2014/main" id="{2E71134E-C40C-0E68-4783-299D269A9963}"/>
                </a:ext>
              </a:extLst>
            </p:cNvPr>
            <p:cNvSpPr>
              <a:spLocks noChangeArrowheads="1"/>
            </p:cNvSpPr>
            <p:nvPr/>
          </p:nvSpPr>
          <p:spPr bwMode="auto">
            <a:xfrm>
              <a:off x="9677863" y="4040188"/>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47" name="Oval 84">
              <a:extLst>
                <a:ext uri="{FF2B5EF4-FFF2-40B4-BE49-F238E27FC236}">
                  <a16:creationId xmlns:a16="http://schemas.microsoft.com/office/drawing/2014/main" id="{A122CDAB-3CF9-D1A3-CD22-1ED5E1D5877E}"/>
                </a:ext>
              </a:extLst>
            </p:cNvPr>
            <p:cNvSpPr>
              <a:spLocks noChangeArrowheads="1"/>
            </p:cNvSpPr>
            <p:nvPr/>
          </p:nvSpPr>
          <p:spPr bwMode="auto">
            <a:xfrm>
              <a:off x="9485775" y="3932238"/>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48" name="Oval 85">
              <a:extLst>
                <a:ext uri="{FF2B5EF4-FFF2-40B4-BE49-F238E27FC236}">
                  <a16:creationId xmlns:a16="http://schemas.microsoft.com/office/drawing/2014/main" id="{6A9E9AAB-03BD-62AA-23D2-AF71AD6BB7EC}"/>
                </a:ext>
              </a:extLst>
            </p:cNvPr>
            <p:cNvSpPr>
              <a:spLocks noChangeArrowheads="1"/>
            </p:cNvSpPr>
            <p:nvPr/>
          </p:nvSpPr>
          <p:spPr bwMode="auto">
            <a:xfrm>
              <a:off x="9301625" y="3833813"/>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49" name="Oval 86">
              <a:extLst>
                <a:ext uri="{FF2B5EF4-FFF2-40B4-BE49-F238E27FC236}">
                  <a16:creationId xmlns:a16="http://schemas.microsoft.com/office/drawing/2014/main" id="{E15755D4-46EB-E7A1-48DB-A8F73BDC2564}"/>
                </a:ext>
              </a:extLst>
            </p:cNvPr>
            <p:cNvSpPr>
              <a:spLocks noChangeArrowheads="1"/>
            </p:cNvSpPr>
            <p:nvPr/>
          </p:nvSpPr>
          <p:spPr bwMode="auto">
            <a:xfrm>
              <a:off x="9109538" y="3735388"/>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50" name="Oval 87">
              <a:extLst>
                <a:ext uri="{FF2B5EF4-FFF2-40B4-BE49-F238E27FC236}">
                  <a16:creationId xmlns:a16="http://schemas.microsoft.com/office/drawing/2014/main" id="{E106B8FB-4A57-AF06-9291-2545954470B9}"/>
                </a:ext>
              </a:extLst>
            </p:cNvPr>
            <p:cNvSpPr>
              <a:spLocks noChangeArrowheads="1"/>
            </p:cNvSpPr>
            <p:nvPr/>
          </p:nvSpPr>
          <p:spPr bwMode="auto">
            <a:xfrm>
              <a:off x="8925388" y="3568700"/>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51" name="Oval 88">
              <a:extLst>
                <a:ext uri="{FF2B5EF4-FFF2-40B4-BE49-F238E27FC236}">
                  <a16:creationId xmlns:a16="http://schemas.microsoft.com/office/drawing/2014/main" id="{556F7B2C-8826-E5CD-39FF-0DD1C8F1E293}"/>
                </a:ext>
              </a:extLst>
            </p:cNvPr>
            <p:cNvSpPr>
              <a:spLocks noChangeArrowheads="1"/>
            </p:cNvSpPr>
            <p:nvPr/>
          </p:nvSpPr>
          <p:spPr bwMode="auto">
            <a:xfrm>
              <a:off x="8734888" y="3336925"/>
              <a:ext cx="31750" cy="31750"/>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52" name="Oval 89">
              <a:extLst>
                <a:ext uri="{FF2B5EF4-FFF2-40B4-BE49-F238E27FC236}">
                  <a16:creationId xmlns:a16="http://schemas.microsoft.com/office/drawing/2014/main" id="{046DB693-FF24-157D-C9E8-D8E47AEB9E5A}"/>
                </a:ext>
              </a:extLst>
            </p:cNvPr>
            <p:cNvSpPr>
              <a:spLocks noChangeArrowheads="1"/>
            </p:cNvSpPr>
            <p:nvPr/>
          </p:nvSpPr>
          <p:spPr bwMode="auto">
            <a:xfrm>
              <a:off x="8540419" y="2967038"/>
              <a:ext cx="31750"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53" name="Oval 90">
              <a:extLst>
                <a:ext uri="{FF2B5EF4-FFF2-40B4-BE49-F238E27FC236}">
                  <a16:creationId xmlns:a16="http://schemas.microsoft.com/office/drawing/2014/main" id="{1A4E42F5-640D-43D7-3358-08AB9948B70D}"/>
                </a:ext>
              </a:extLst>
            </p:cNvPr>
            <p:cNvSpPr>
              <a:spLocks noChangeArrowheads="1"/>
            </p:cNvSpPr>
            <p:nvPr/>
          </p:nvSpPr>
          <p:spPr bwMode="auto">
            <a:xfrm>
              <a:off x="8356270" y="2764631"/>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54" name="Oval 91">
              <a:extLst>
                <a:ext uri="{FF2B5EF4-FFF2-40B4-BE49-F238E27FC236}">
                  <a16:creationId xmlns:a16="http://schemas.microsoft.com/office/drawing/2014/main" id="{0160A228-D042-429E-1D94-A000AD10C9BF}"/>
                </a:ext>
              </a:extLst>
            </p:cNvPr>
            <p:cNvSpPr>
              <a:spLocks noChangeArrowheads="1"/>
            </p:cNvSpPr>
            <p:nvPr/>
          </p:nvSpPr>
          <p:spPr bwMode="auto">
            <a:xfrm>
              <a:off x="8166563" y="3419475"/>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55" name="Oval 92">
              <a:extLst>
                <a:ext uri="{FF2B5EF4-FFF2-40B4-BE49-F238E27FC236}">
                  <a16:creationId xmlns:a16="http://schemas.microsoft.com/office/drawing/2014/main" id="{7847158E-FB75-2773-3776-3D9DF3245A26}"/>
                </a:ext>
              </a:extLst>
            </p:cNvPr>
            <p:cNvSpPr>
              <a:spLocks noChangeArrowheads="1"/>
            </p:cNvSpPr>
            <p:nvPr/>
          </p:nvSpPr>
          <p:spPr bwMode="auto">
            <a:xfrm>
              <a:off x="7979238" y="4040188"/>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56" name="Oval 93">
              <a:extLst>
                <a:ext uri="{FF2B5EF4-FFF2-40B4-BE49-F238E27FC236}">
                  <a16:creationId xmlns:a16="http://schemas.microsoft.com/office/drawing/2014/main" id="{B8A67099-FFC2-C915-71F5-2FD5751A36B0}"/>
                </a:ext>
              </a:extLst>
            </p:cNvPr>
            <p:cNvSpPr>
              <a:spLocks noChangeArrowheads="1"/>
            </p:cNvSpPr>
            <p:nvPr/>
          </p:nvSpPr>
          <p:spPr bwMode="auto">
            <a:xfrm>
              <a:off x="7788738" y="4198938"/>
              <a:ext cx="34925"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57" name="Oval 94">
              <a:extLst>
                <a:ext uri="{FF2B5EF4-FFF2-40B4-BE49-F238E27FC236}">
                  <a16:creationId xmlns:a16="http://schemas.microsoft.com/office/drawing/2014/main" id="{5B8DCB2E-352A-2790-4A71-A928CD97122D}"/>
                </a:ext>
              </a:extLst>
            </p:cNvPr>
            <p:cNvSpPr>
              <a:spLocks noChangeArrowheads="1"/>
            </p:cNvSpPr>
            <p:nvPr/>
          </p:nvSpPr>
          <p:spPr bwMode="auto">
            <a:xfrm>
              <a:off x="7598237" y="4198938"/>
              <a:ext cx="31750" cy="34925"/>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grpSp>
      <p:grpSp>
        <p:nvGrpSpPr>
          <p:cNvPr id="208" name="Group 207">
            <a:extLst>
              <a:ext uri="{FF2B5EF4-FFF2-40B4-BE49-F238E27FC236}">
                <a16:creationId xmlns:a16="http://schemas.microsoft.com/office/drawing/2014/main" id="{C6675128-82A4-D22B-CC20-C309E37BEBE7}"/>
              </a:ext>
            </a:extLst>
          </p:cNvPr>
          <p:cNvGrpSpPr/>
          <p:nvPr/>
        </p:nvGrpSpPr>
        <p:grpSpPr>
          <a:xfrm>
            <a:off x="11052028" y="2035442"/>
            <a:ext cx="383046" cy="472977"/>
            <a:chOff x="11429783" y="3940016"/>
            <a:chExt cx="383046" cy="472977"/>
          </a:xfrm>
        </p:grpSpPr>
        <p:sp>
          <p:nvSpPr>
            <p:cNvPr id="209" name="Rectangle 208">
              <a:extLst>
                <a:ext uri="{FF2B5EF4-FFF2-40B4-BE49-F238E27FC236}">
                  <a16:creationId xmlns:a16="http://schemas.microsoft.com/office/drawing/2014/main" id="{32D17506-C1A1-D5EF-EF13-49F7CF0953A3}"/>
                </a:ext>
              </a:extLst>
            </p:cNvPr>
            <p:cNvSpPr/>
            <p:nvPr/>
          </p:nvSpPr>
          <p:spPr>
            <a:xfrm>
              <a:off x="11436530" y="4100917"/>
              <a:ext cx="122058" cy="127363"/>
            </a:xfrm>
            <a:prstGeom prst="rect">
              <a:avLst/>
            </a:prstGeom>
            <a:solidFill>
              <a:srgbClr val="99B3A8">
                <a:alpha val="20000"/>
              </a:srgbClr>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210" name="Group 209">
              <a:extLst>
                <a:ext uri="{FF2B5EF4-FFF2-40B4-BE49-F238E27FC236}">
                  <a16:creationId xmlns:a16="http://schemas.microsoft.com/office/drawing/2014/main" id="{838DF29E-9EDC-A722-6D16-E6AD38AF8D35}"/>
                </a:ext>
              </a:extLst>
            </p:cNvPr>
            <p:cNvGrpSpPr/>
            <p:nvPr/>
          </p:nvGrpSpPr>
          <p:grpSpPr>
            <a:xfrm>
              <a:off x="11444695" y="4146598"/>
              <a:ext cx="104503" cy="36000"/>
              <a:chOff x="11432885" y="4127001"/>
              <a:chExt cx="104503" cy="36000"/>
            </a:xfrm>
          </p:grpSpPr>
          <p:sp>
            <p:nvSpPr>
              <p:cNvPr id="218" name="Oval 75">
                <a:extLst>
                  <a:ext uri="{FF2B5EF4-FFF2-40B4-BE49-F238E27FC236}">
                    <a16:creationId xmlns:a16="http://schemas.microsoft.com/office/drawing/2014/main" id="{ED70E2DC-A22B-123D-B205-5DE424C27E5A}"/>
                  </a:ext>
                </a:extLst>
              </p:cNvPr>
              <p:cNvSpPr>
                <a:spLocks noChangeArrowheads="1"/>
              </p:cNvSpPr>
              <p:nvPr/>
            </p:nvSpPr>
            <p:spPr bwMode="auto">
              <a:xfrm>
                <a:off x="11467674" y="4127001"/>
                <a:ext cx="34925" cy="36000"/>
              </a:xfrm>
              <a:prstGeom prst="ellipse">
                <a:avLst/>
              </a:prstGeom>
              <a:solidFill>
                <a:srgbClr val="99B3A8"/>
              </a:solidFill>
              <a:ln>
                <a:noFill/>
              </a:ln>
            </p:spPr>
            <p:txBody>
              <a:bodyPr vert="horz" wrap="square" lIns="91440" tIns="45720" rIns="91440" bIns="45720" numCol="1" anchor="t" anchorCtr="0" compatLnSpc="1">
                <a:prstTxWarp prst="textNoShape">
                  <a:avLst/>
                </a:prstTxWarp>
              </a:bodyPr>
              <a:lstStyle/>
              <a:p>
                <a:endParaRPr lang="en-GB" noProof="0"/>
              </a:p>
            </p:txBody>
          </p:sp>
          <p:cxnSp>
            <p:nvCxnSpPr>
              <p:cNvPr id="219" name="Straight Connector 218">
                <a:extLst>
                  <a:ext uri="{FF2B5EF4-FFF2-40B4-BE49-F238E27FC236}">
                    <a16:creationId xmlns:a16="http://schemas.microsoft.com/office/drawing/2014/main" id="{2B67C422-9806-ED6B-F440-760D9E9357FF}"/>
                  </a:ext>
                </a:extLst>
              </p:cNvPr>
              <p:cNvCxnSpPr>
                <a:cxnSpLocks/>
              </p:cNvCxnSpPr>
              <p:nvPr/>
            </p:nvCxnSpPr>
            <p:spPr>
              <a:xfrm>
                <a:off x="11432885" y="4145001"/>
                <a:ext cx="104503" cy="0"/>
              </a:xfrm>
              <a:prstGeom prst="line">
                <a:avLst/>
              </a:prstGeom>
              <a:ln w="19050" cap="sq">
                <a:solidFill>
                  <a:srgbClr val="99B3A8"/>
                </a:solidFill>
              </a:ln>
            </p:spPr>
            <p:style>
              <a:lnRef idx="1">
                <a:schemeClr val="accent1"/>
              </a:lnRef>
              <a:fillRef idx="0">
                <a:schemeClr val="accent1"/>
              </a:fillRef>
              <a:effectRef idx="0">
                <a:schemeClr val="accent1"/>
              </a:effectRef>
              <a:fontRef idx="minor">
                <a:schemeClr val="tx1"/>
              </a:fontRef>
            </p:style>
          </p:cxnSp>
        </p:grpSp>
        <p:sp>
          <p:nvSpPr>
            <p:cNvPr id="211" name="TextBox 210">
              <a:extLst>
                <a:ext uri="{FF2B5EF4-FFF2-40B4-BE49-F238E27FC236}">
                  <a16:creationId xmlns:a16="http://schemas.microsoft.com/office/drawing/2014/main" id="{7E441971-3556-4DCD-2E23-96F648C1DC7E}"/>
                </a:ext>
              </a:extLst>
            </p:cNvPr>
            <p:cNvSpPr txBox="1"/>
            <p:nvPr/>
          </p:nvSpPr>
          <p:spPr>
            <a:xfrm>
              <a:off x="11601233" y="4087654"/>
              <a:ext cx="211596" cy="153888"/>
            </a:xfrm>
            <a:prstGeom prst="rect">
              <a:avLst/>
            </a:prstGeom>
            <a:noFill/>
          </p:spPr>
          <p:txBody>
            <a:bodyPr wrap="none" lIns="0" tIns="0" rIns="0" bIns="0" rtlCol="0" anchor="ctr">
              <a:noAutofit/>
            </a:bodyPr>
            <a:lstStyle/>
            <a:p>
              <a:r>
                <a:rPr lang="en-GB" sz="800" noProof="0">
                  <a:solidFill>
                    <a:srgbClr val="1A1A17"/>
                  </a:solidFill>
                </a:rPr>
                <a:t>Female</a:t>
              </a:r>
            </a:p>
          </p:txBody>
        </p:sp>
        <p:sp>
          <p:nvSpPr>
            <p:cNvPr id="212" name="Rectangle 211">
              <a:extLst>
                <a:ext uri="{FF2B5EF4-FFF2-40B4-BE49-F238E27FC236}">
                  <a16:creationId xmlns:a16="http://schemas.microsoft.com/office/drawing/2014/main" id="{74478639-52E1-B4E9-B965-ECFE9AB589EA}"/>
                </a:ext>
              </a:extLst>
            </p:cNvPr>
            <p:cNvSpPr/>
            <p:nvPr/>
          </p:nvSpPr>
          <p:spPr>
            <a:xfrm>
              <a:off x="11436530" y="4272368"/>
              <a:ext cx="122058" cy="127363"/>
            </a:xfrm>
            <a:prstGeom prst="rect">
              <a:avLst/>
            </a:prstGeom>
            <a:solidFill>
              <a:srgbClr val="7B9CBB">
                <a:alpha val="20000"/>
              </a:srgbClr>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213" name="Group 212">
              <a:extLst>
                <a:ext uri="{FF2B5EF4-FFF2-40B4-BE49-F238E27FC236}">
                  <a16:creationId xmlns:a16="http://schemas.microsoft.com/office/drawing/2014/main" id="{33AD524B-3EFB-9E2A-7E4A-2984866A6080}"/>
                </a:ext>
              </a:extLst>
            </p:cNvPr>
            <p:cNvGrpSpPr/>
            <p:nvPr/>
          </p:nvGrpSpPr>
          <p:grpSpPr>
            <a:xfrm>
              <a:off x="11444695" y="4318049"/>
              <a:ext cx="104503" cy="36000"/>
              <a:chOff x="11432885" y="4127001"/>
              <a:chExt cx="104503" cy="36000"/>
            </a:xfrm>
          </p:grpSpPr>
          <p:sp>
            <p:nvSpPr>
              <p:cNvPr id="216" name="Oval 75">
                <a:extLst>
                  <a:ext uri="{FF2B5EF4-FFF2-40B4-BE49-F238E27FC236}">
                    <a16:creationId xmlns:a16="http://schemas.microsoft.com/office/drawing/2014/main" id="{46E30C3E-C116-912F-7AA5-55C3E28021DF}"/>
                  </a:ext>
                </a:extLst>
              </p:cNvPr>
              <p:cNvSpPr>
                <a:spLocks noChangeArrowheads="1"/>
              </p:cNvSpPr>
              <p:nvPr/>
            </p:nvSpPr>
            <p:spPr bwMode="auto">
              <a:xfrm>
                <a:off x="11467674" y="4127001"/>
                <a:ext cx="34925" cy="36000"/>
              </a:xfrm>
              <a:prstGeom prst="ellipse">
                <a:avLst/>
              </a:prstGeom>
              <a:solidFill>
                <a:srgbClr val="7B9CBB"/>
              </a:solidFill>
              <a:ln>
                <a:noFill/>
              </a:ln>
            </p:spPr>
            <p:txBody>
              <a:bodyPr vert="horz" wrap="square" lIns="91440" tIns="45720" rIns="91440" bIns="45720" numCol="1" anchor="t" anchorCtr="0" compatLnSpc="1">
                <a:prstTxWarp prst="textNoShape">
                  <a:avLst/>
                </a:prstTxWarp>
              </a:bodyPr>
              <a:lstStyle/>
              <a:p>
                <a:endParaRPr lang="en-GB" noProof="0"/>
              </a:p>
            </p:txBody>
          </p:sp>
          <p:cxnSp>
            <p:nvCxnSpPr>
              <p:cNvPr id="217" name="Straight Connector 216">
                <a:extLst>
                  <a:ext uri="{FF2B5EF4-FFF2-40B4-BE49-F238E27FC236}">
                    <a16:creationId xmlns:a16="http://schemas.microsoft.com/office/drawing/2014/main" id="{198AAF08-C5DF-1496-FF72-20E341620ADC}"/>
                  </a:ext>
                </a:extLst>
              </p:cNvPr>
              <p:cNvCxnSpPr>
                <a:cxnSpLocks/>
              </p:cNvCxnSpPr>
              <p:nvPr/>
            </p:nvCxnSpPr>
            <p:spPr>
              <a:xfrm>
                <a:off x="11432885" y="4145001"/>
                <a:ext cx="104503" cy="0"/>
              </a:xfrm>
              <a:prstGeom prst="line">
                <a:avLst/>
              </a:prstGeom>
              <a:ln w="19050" cap="sq">
                <a:solidFill>
                  <a:srgbClr val="7B9CBB"/>
                </a:solidFill>
              </a:ln>
            </p:spPr>
            <p:style>
              <a:lnRef idx="1">
                <a:schemeClr val="accent1"/>
              </a:lnRef>
              <a:fillRef idx="0">
                <a:schemeClr val="accent1"/>
              </a:fillRef>
              <a:effectRef idx="0">
                <a:schemeClr val="accent1"/>
              </a:effectRef>
              <a:fontRef idx="minor">
                <a:schemeClr val="tx1"/>
              </a:fontRef>
            </p:style>
          </p:cxnSp>
        </p:grpSp>
        <p:sp>
          <p:nvSpPr>
            <p:cNvPr id="214" name="TextBox 213">
              <a:extLst>
                <a:ext uri="{FF2B5EF4-FFF2-40B4-BE49-F238E27FC236}">
                  <a16:creationId xmlns:a16="http://schemas.microsoft.com/office/drawing/2014/main" id="{062E1AD6-05C9-84BF-D184-C53CDE80BE21}"/>
                </a:ext>
              </a:extLst>
            </p:cNvPr>
            <p:cNvSpPr txBox="1"/>
            <p:nvPr/>
          </p:nvSpPr>
          <p:spPr>
            <a:xfrm>
              <a:off x="11601233" y="4259105"/>
              <a:ext cx="211596" cy="153888"/>
            </a:xfrm>
            <a:prstGeom prst="rect">
              <a:avLst/>
            </a:prstGeom>
            <a:noFill/>
          </p:spPr>
          <p:txBody>
            <a:bodyPr wrap="none" lIns="0" tIns="0" rIns="0" bIns="0" rtlCol="0" anchor="ctr">
              <a:noAutofit/>
            </a:bodyPr>
            <a:lstStyle/>
            <a:p>
              <a:r>
                <a:rPr lang="en-GB" sz="800" noProof="0">
                  <a:solidFill>
                    <a:srgbClr val="1A1A17"/>
                  </a:solidFill>
                </a:rPr>
                <a:t>Male</a:t>
              </a:r>
            </a:p>
          </p:txBody>
        </p:sp>
        <p:sp>
          <p:nvSpPr>
            <p:cNvPr id="215" name="TextBox 214">
              <a:extLst>
                <a:ext uri="{FF2B5EF4-FFF2-40B4-BE49-F238E27FC236}">
                  <a16:creationId xmlns:a16="http://schemas.microsoft.com/office/drawing/2014/main" id="{DCAB3381-7FE7-A45E-44D6-8D45256CC6D4}"/>
                </a:ext>
              </a:extLst>
            </p:cNvPr>
            <p:cNvSpPr txBox="1"/>
            <p:nvPr/>
          </p:nvSpPr>
          <p:spPr>
            <a:xfrm>
              <a:off x="11429783" y="3940016"/>
              <a:ext cx="211596" cy="153888"/>
            </a:xfrm>
            <a:prstGeom prst="rect">
              <a:avLst/>
            </a:prstGeom>
            <a:noFill/>
          </p:spPr>
          <p:txBody>
            <a:bodyPr wrap="none" lIns="0" tIns="0" rIns="0" bIns="0" rtlCol="0" anchor="ctr">
              <a:noAutofit/>
            </a:bodyPr>
            <a:lstStyle/>
            <a:p>
              <a:r>
                <a:rPr lang="en-GB" sz="800" noProof="0">
                  <a:solidFill>
                    <a:srgbClr val="1A1A17"/>
                  </a:solidFill>
                </a:rPr>
                <a:t>Sex</a:t>
              </a:r>
            </a:p>
          </p:txBody>
        </p:sp>
      </p:grpSp>
    </p:spTree>
    <p:custDataLst>
      <p:tags r:id="rId1"/>
    </p:custDataLst>
    <p:extLst>
      <p:ext uri="{BB962C8B-B14F-4D97-AF65-F5344CB8AC3E}">
        <p14:creationId xmlns:p14="http://schemas.microsoft.com/office/powerpoint/2010/main" val="340293537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4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19050">
          <a:solidFill>
            <a:schemeClr val="accent5"/>
          </a:solidFill>
          <a:headEnd type="triangle"/>
          <a:tailEnd type="triangle"/>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accent4"/>
          </a:solidFill>
          <a:prstDash val="dash"/>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rgbClr val="FF0000"/>
          </a:solidFill>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BBD39940-7EB5-43CC-8DC6-FBBAD45474F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179A87D-6E65-4547-B410-F385D8934DBD}">
  <ds:schemaRefs>
    <ds:schemaRef ds:uri="http://schemas.microsoft.com/sharepoint/v3/contenttype/forms"/>
  </ds:schemaRefs>
</ds:datastoreItem>
</file>

<file path=customXml/itemProps3.xml><?xml version="1.0" encoding="utf-8"?>
<ds:datastoreItem xmlns:ds="http://schemas.openxmlformats.org/officeDocument/2006/customXml" ds:itemID="{49AE9F05-DA2D-4B16-9965-37043D7D9979}">
  <ds:schemaRefs>
    <ds:schemaRef ds:uri="08562aa6-c0ad-4fb9-8a82-15409d3a28b4"/>
    <ds:schemaRef ds:uri="28627d7c-4416-4bc1-86cf-ca6c3a42a8f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114</TotalTime>
  <Words>593</Words>
  <Application>Microsoft Office PowerPoint</Application>
  <PresentationFormat>Widescreen</PresentationFormat>
  <Paragraphs>80</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Neurotorium - PowerPoint-Skabelon - 2022-01-28</vt:lpstr>
      <vt:lpstr>Prevalence and incidence of schizophrenia by age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Elliot Piper-Brown</dc:creator>
  <cp:lastModifiedBy>Christina Polyzogopoulou</cp:lastModifiedBy>
  <cp:revision>12</cp:revision>
  <dcterms:created xsi:type="dcterms:W3CDTF">2026-02-02T13:01:55Z</dcterms:created>
  <dcterms:modified xsi:type="dcterms:W3CDTF">2026-06-17T12:38:21Z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y fmtid="{D5CDD505-2E9C-101B-9397-08002B2CF9AE}" pid="4" name="ArticulateGUID">
    <vt:lpwstr>5E388557-2AE2-428E-AA6E-C72C8BEFBDF4</vt:lpwstr>
  </property>
  <property fmtid="{D5CDD505-2E9C-101B-9397-08002B2CF9AE}" pid="5" name="ArticulatePath">
    <vt:lpwstr>https://primemedica.sharepoint.com/sites/LundbeckFoundation/Shared Documents/General/Lundbeck Foundation/SCZ theme deck updates/2_Epidemiology-Burden/D2 (studio)/SCZ_Epidemiology &amp; Burden_D0.2 13Apr26_v1</vt:lpwstr>
  </property>
</Properties>
</file>