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1025" r:id="rId5"/>
  </p:sldIdLst>
  <p:sldSz cx="12192000" cy="6858000"/>
  <p:notesSz cx="6797675" cy="9929813"/>
  <p:custDataLst>
    <p:tags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30" userDrawn="1">
          <p15:clr>
            <a:srgbClr val="A4A3A4"/>
          </p15:clr>
        </p15:guide>
        <p15:guide id="3" orient="horz" pos="42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23D0B-7B15-8241-114F-0F509F9C0883}" name="Jerry Huang" initials="JH" userId="S::jerry.huang@primeglobalpeople.com::47175e71-6f0f-4bf1-922a-f2da50266449" providerId="AD"/>
  <p188:author id="{7200DB5C-181B-713E-D95A-FCC30802ADB3}" name="Lucy Helas" initials="" userId="S::lucy.helas@primeglobalpeople.com::ddfafa0a-b6b5-4bdd-b86f-ac994cb89b8b" providerId="AD"/>
  <p188:author id="{C07A505D-5E7E-6BEB-4195-801D42364FA7}" name="Ceren Akdeniz Vogt" initials="CA" userId="S::cak@lundbeckfonden.com::6291f9b8-8487-4396-8769-615d243e0f4b" providerId="AD"/>
  <p188:author id="{ADE37966-333E-8291-1ACB-8B19D2CDD2BF}" name="Jess Fawcett" initials="JF" userId="Jess Fawcett" providerId="None"/>
  <p188:author id="{F5456967-F741-A654-320C-431971991AEE}" name="Emma Bone" initials="EB" userId="Emma Bone" providerId="None"/>
  <p188:author id="{F748F99F-CA20-F231-7E95-A58759BCCA69}" name="Marco Solmi" initials="MS" userId="16471aee42b87e67" providerId="Windows Live"/>
  <p188:author id="{94C370A1-4AED-0C13-4D86-49DFA89BCE0B}" name="Prime" initials="P" userId="Prime" providerId="None"/>
  <p188:author id="{8EBDF5A9-C4BC-A8A8-CDF6-CD616BF5A6CC}" name="Lucy Helas" initials="LH" userId="Lucy Helas" providerId="None"/>
  <p188:author id="{3EAC8EB7-4CC7-A5D1-7863-C77B3332D2E6}" name="Prime – Senior Medical Writer" initials="SMW" userId="Prime – Senior Medical Writer" providerId="None"/>
  <p188:author id="{418AA2D6-496A-47C3-5018-89298CC9AEF7}" name="Elliot Piper-Brown" initials="EP" userId="S::elliot.piper-brown@primeglobalpeople.com::f9f5c069-9888-4662-9765-c25bc9bb0b78" providerId="AD"/>
  <p188:author id="{B832B1DC-702B-2076-34F6-ABE5906ECE9E}" name="Sarah Ramsden" initials="SR" userId="Sarah Ramsden" providerId="None"/>
  <p188:author id="{FFE47EE6-A2F0-13A5-8EE8-3661DB1849A6}" name="Medical Writer" initials="MW" userId="Medical Writer" providerId="None"/>
  <p188:author id="{08570DE8-E322-79A5-B3DE-BB47867C02E7}" name="Louise Martin" initials="LM" userId="S::louise.martin@primeglobalpeople.com::4fcac71d-3899-4a5b-ba16-0351c4500b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3F1A01"/>
    <a:srgbClr val="99B3A8"/>
    <a:srgbClr val="1A1A17"/>
    <a:srgbClr val="4472C4"/>
    <a:srgbClr val="B4C7E7"/>
    <a:srgbClr val="0D76BF"/>
    <a:srgbClr val="B7CCEA"/>
    <a:srgbClr val="7CA3D6"/>
    <a:srgbClr val="C1C0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03" autoAdjust="0"/>
  </p:normalViewPr>
  <p:slideViewPr>
    <p:cSldViewPr snapToGrid="0">
      <p:cViewPr varScale="1">
        <p:scale>
          <a:sx n="83" d="100"/>
          <a:sy n="83" d="100"/>
        </p:scale>
        <p:origin x="1032" y="78"/>
      </p:cViewPr>
      <p:guideLst>
        <p:guide orient="horz" pos="3158"/>
        <p:guide pos="3830"/>
        <p:guide orient="horz" pos="4224"/>
      </p:guideLst>
    </p:cSldViewPr>
  </p:slideViewPr>
  <p:notesTextViewPr>
    <p:cViewPr>
      <p:scale>
        <a:sx n="3" d="2"/>
        <a:sy n="3" d="2"/>
      </p:scale>
      <p:origin x="0" y="0"/>
    </p:cViewPr>
  </p:notesTextViewPr>
  <p:notesViewPr>
    <p:cSldViewPr snapToGrid="0" showGuides="1">
      <p:cViewPr varScale="1">
        <p:scale>
          <a:sx n="111" d="100"/>
          <a:sy n="111" d="100"/>
        </p:scale>
        <p:origin x="5028"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tags" Target="tags/tag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BEEAA615-5510-4769-A084-647B102C2045}" type="datetimeFigureOut">
              <a:rPr lang="en-GB" smtClean="0"/>
              <a:t>17/06/2026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E4441FC-7B67-43FA-BD36-9EFD361338B9}" type="slidenum">
              <a:rPr lang="en-GB" smtClean="0"/>
              <a:t>‹#›</a:t>
            </a:fld>
            <a:endParaRPr lang="en-GB"/>
          </a:p>
        </p:txBody>
      </p:sp>
    </p:spTree>
    <p:extLst>
      <p:ext uri="{BB962C8B-B14F-4D97-AF65-F5344CB8AC3E}">
        <p14:creationId xmlns:p14="http://schemas.microsoft.com/office/powerpoint/2010/main" val="354891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8"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mj-lt"/>
              <a:buNone/>
            </a:pPr>
            <a:r>
              <a:rPr lang="en-GB" sz="1000" dirty="0">
                <a:latin typeface="Calibri" panose="020F0502020204030204" pitchFamily="34" charset="0"/>
                <a:ea typeface="Calibri" panose="020F0502020204030204" pitchFamily="34" charset="0"/>
                <a:cs typeface="Calibri" panose="020F0502020204030204" pitchFamily="34" charset="0"/>
              </a:rPr>
              <a:t>In the GBD study, each death can only be assigned one cause. Schizophrenia is not listed as a cause of death; deaths in people with schizophrenia are recorded due to causes such as suicide or other physical illness. Consequently, the GBD study assigns zero deaths to schizophrenia, so zero years of life are lost. This means that DALYs due to schizophrenia (total burden) may be underestimated because DALYs = years of life lost (YLL; burden related to death) + years living with a disability (YLD; non-fatal burden). One DALY equals loss of one healthy year of life.</a:t>
            </a:r>
            <a:r>
              <a:rPr lang="en-GB" sz="1000" baseline="30000" dirty="0">
                <a:latin typeface="Calibri" panose="020F0502020204030204" pitchFamily="34" charset="0"/>
                <a:ea typeface="Calibri" panose="020F0502020204030204" pitchFamily="34" charset="0"/>
                <a:cs typeface="Calibri" panose="020F0502020204030204" pitchFamily="34" charset="0"/>
              </a:rPr>
              <a:t>2</a:t>
            </a:r>
          </a:p>
          <a:p>
            <a:pPr marL="0" indent="0">
              <a:buFont typeface="+mj-lt"/>
              <a:buNone/>
            </a:pPr>
            <a:endParaRPr lang="en-GB" sz="1000" baseline="30000" dirty="0">
              <a:latin typeface="Calibri" panose="020F0502020204030204" pitchFamily="34" charset="0"/>
              <a:ea typeface="Calibri" panose="020F0502020204030204" pitchFamily="34" charset="0"/>
              <a:cs typeface="Calibri" panose="020F0502020204030204" pitchFamily="34" charset="0"/>
            </a:endParaRPr>
          </a:p>
          <a:p>
            <a:pPr marL="0" indent="0">
              <a:buFont typeface="+mj-lt"/>
              <a:buNone/>
            </a:pPr>
            <a:r>
              <a:rPr lang="en-GB" sz="1000" baseline="0" dirty="0">
                <a:latin typeface="Calibri" panose="020F0502020204030204" pitchFamily="34" charset="0"/>
                <a:ea typeface="Calibri" panose="020F0502020204030204" pitchFamily="34" charset="0"/>
                <a:cs typeface="Calibri" panose="020F0502020204030204" pitchFamily="34" charset="0"/>
              </a:rPr>
              <a:t>Abbreviations: </a:t>
            </a:r>
            <a:r>
              <a:rPr lang="en-US" sz="1000" baseline="0" dirty="0">
                <a:latin typeface="Calibri" panose="020F0502020204030204" pitchFamily="34" charset="0"/>
                <a:ea typeface="Calibri" panose="020F0502020204030204" pitchFamily="34" charset="0"/>
                <a:cs typeface="Calibri" panose="020F0502020204030204" pitchFamily="34" charset="0"/>
              </a:rPr>
              <a:t>DALY=disability-adjusted life year; GBD=Global Burden of Disease; YLD=years lived with a disability; YLL=years of life lost</a:t>
            </a:r>
          </a:p>
          <a:p>
            <a:pPr marL="0" indent="0">
              <a:buFont typeface="+mj-lt"/>
              <a:buNone/>
            </a:pPr>
            <a:endParaRPr lang="en-GB" sz="1000" baseline="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References:</a:t>
            </a:r>
          </a:p>
          <a:p>
            <a:pPr marL="228600" lvl="0" indent="-228600">
              <a:buFont typeface="+mj-lt"/>
              <a:buAutoNum type="arabicPeriod"/>
              <a:defRPr/>
            </a:pPr>
            <a:r>
              <a:rPr lang="en-GB" sz="1000" dirty="0">
                <a:latin typeface="Calibri" panose="020F0502020204030204" pitchFamily="34" charset="0"/>
                <a:ea typeface="Calibri" panose="020F0502020204030204" pitchFamily="34" charset="0"/>
                <a:cs typeface="Calibri" panose="020F0502020204030204" pitchFamily="34" charset="0"/>
              </a:rPr>
              <a:t>GBD 2019 Mental Disorders Collaborators. Global, regional, and national burden of 12 mental disorders in 204 countries and territories, 1990-2019: a systematic analysis for the Global Burden of Disease Study 2019. Lancet Psychiatry 2022; 9: 137–150.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000" dirty="0" err="1">
                <a:latin typeface="Calibri" panose="020F0502020204030204" pitchFamily="34" charset="0"/>
                <a:ea typeface="Calibri" panose="020F0502020204030204" pitchFamily="34" charset="0"/>
                <a:cs typeface="Calibri" panose="020F0502020204030204" pitchFamily="34" charset="0"/>
              </a:rPr>
              <a:t>Solmi</a:t>
            </a:r>
            <a:r>
              <a:rPr lang="en-GB" sz="1000" dirty="0">
                <a:latin typeface="Calibri" panose="020F0502020204030204" pitchFamily="34" charset="0"/>
                <a:ea typeface="Calibri" panose="020F0502020204030204" pitchFamily="34" charset="0"/>
                <a:cs typeface="Calibri" panose="020F0502020204030204" pitchFamily="34" charset="0"/>
              </a:rPr>
              <a:t> M, </a:t>
            </a:r>
            <a:r>
              <a:rPr lang="en-GB" sz="1000" dirty="0" err="1">
                <a:latin typeface="Calibri" panose="020F0502020204030204" pitchFamily="34" charset="0"/>
                <a:ea typeface="Calibri" panose="020F0502020204030204" pitchFamily="34" charset="0"/>
                <a:cs typeface="Calibri" panose="020F0502020204030204" pitchFamily="34" charset="0"/>
              </a:rPr>
              <a:t>Seitidis</a:t>
            </a:r>
            <a:r>
              <a:rPr lang="en-GB" sz="1000" dirty="0">
                <a:latin typeface="Calibri" panose="020F0502020204030204" pitchFamily="34" charset="0"/>
                <a:ea typeface="Calibri" panose="020F0502020204030204" pitchFamily="34" charset="0"/>
                <a:cs typeface="Calibri" panose="020F0502020204030204" pitchFamily="34" charset="0"/>
              </a:rPr>
              <a:t> G, Mavridis D, et al. Incidence, prevalence, and global burden of schizophrenia - data, with critical appraisal, from the Global Burden of Disease (GBD) 2019. Mol Psychiatry 2023; 28: 5319–5327.</a:t>
            </a:r>
          </a:p>
          <a:p>
            <a:pPr marL="228600" indent="-228600">
              <a:buFont typeface="+mj-lt"/>
              <a:buAutoNum type="arabicPeriod"/>
              <a:defRPr/>
            </a:pPr>
            <a:r>
              <a:rPr lang="en-US" sz="1000" dirty="0">
                <a:latin typeface="Calibri" panose="020F0502020204030204" pitchFamily="34" charset="0"/>
                <a:ea typeface="Calibri" panose="020F0502020204030204" pitchFamily="34" charset="0"/>
                <a:cs typeface="Calibri" panose="020F0502020204030204" pitchFamily="34" charset="0"/>
              </a:rPr>
              <a:t>Weye N, Santomauro DF, Agerbo E, et al. Register-based metrics of years lived with disability associated with mental and substance use disorders: a register-based cohort study in Denmark. Lancet Psychiatry 2021; 8: 310–319.</a:t>
            </a:r>
          </a:p>
          <a:p>
            <a:pPr marL="228600" indent="-228600">
              <a:buFont typeface="+mj-lt"/>
              <a:buAutoNum type="arabicPeriod"/>
              <a:defRPr/>
            </a:pPr>
            <a:r>
              <a:rPr lang="en-US" sz="1000" dirty="0">
                <a:latin typeface="Calibri" panose="020F0502020204030204" pitchFamily="34" charset="0"/>
                <a:ea typeface="Calibri" panose="020F0502020204030204" pitchFamily="34" charset="0"/>
                <a:cs typeface="Calibri" panose="020F0502020204030204" pitchFamily="34" charset="0"/>
              </a:rPr>
              <a:t>Peng B, Hu F, He Q, et al. Global, regional, and national burden and trends of schizophrenia among adolescents and young adults aged 15-39 years from 1990 to 2021: an analysis of the global burden of disease study 2021. Front Psychiatry 2025; 16: 1682955.</a:t>
            </a:r>
          </a:p>
          <a:p>
            <a:pPr marL="228600" indent="-228600">
              <a:buFont typeface="+mj-lt"/>
              <a:buAutoNum type="arabicPeriod"/>
              <a:defRPr/>
            </a:pPr>
            <a:r>
              <a:rPr lang="en-US" sz="1000" dirty="0">
                <a:latin typeface="Calibri" panose="020F0502020204030204" pitchFamily="34" charset="0"/>
                <a:ea typeface="Calibri" panose="020F0502020204030204" pitchFamily="34" charset="0"/>
                <a:cs typeface="Calibri" panose="020F0502020204030204" pitchFamily="34" charset="0"/>
              </a:rPr>
              <a:t>Zhan Z, Wang J, Shen T, et al. Results of the global burden of disease study for schizophrenia: trends from 1990 to 2021 and projections to 2050. Front Psychiatry 2025; 16: 1629032.</a:t>
            </a:r>
          </a:p>
          <a:p>
            <a:pPr marL="228600" indent="-228600">
              <a:buFont typeface="+mj-lt"/>
              <a:buAutoNum type="arabicPeriod"/>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dirty="0">
              <a:latin typeface="Calibri" panose="020F0502020204030204" pitchFamily="34" charset="0"/>
              <a:ea typeface="Calibri" panose="020F0502020204030204" pitchFamily="34" charset="0"/>
              <a:cs typeface="Calibri" panose="020F0502020204030204" pitchFamily="34" charset="0"/>
            </a:endParaRPr>
          </a:p>
          <a:p>
            <a:pPr marL="228600" indent="-228600">
              <a:buFont typeface="+mj-lt"/>
              <a:buAutoNum type="arabicPeriod"/>
            </a:pPr>
            <a:endParaRPr lang="en-GB" sz="1000" dirty="0">
              <a:latin typeface="Calibri" panose="020F0502020204030204" pitchFamily="34" charset="0"/>
              <a:ea typeface="Calibri" panose="020F0502020204030204" pitchFamily="34" charset="0"/>
              <a:cs typeface="Calibri" panose="020F0502020204030204" pitchFamily="34" charset="0"/>
            </a:endParaRPr>
          </a:p>
          <a:p>
            <a:endParaRPr lang="en-GB" sz="1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E4441FC-7B67-43FA-BD36-9EFD361338B9}" type="slidenum">
              <a:rPr lang="en-GB" smtClean="0"/>
              <a:t>1</a:t>
            </a:fld>
            <a:endParaRPr lang="en-GB"/>
          </a:p>
        </p:txBody>
      </p:sp>
    </p:spTree>
    <p:extLst>
      <p:ext uri="{BB962C8B-B14F-4D97-AF65-F5344CB8AC3E}">
        <p14:creationId xmlns:p14="http://schemas.microsoft.com/office/powerpoint/2010/main" val="3675689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04878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55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9">
            <a:extLst>
              <a:ext uri="{FF2B5EF4-FFF2-40B4-BE49-F238E27FC236}">
                <a16:creationId xmlns:a16="http://schemas.microsoft.com/office/drawing/2014/main" id="{7545D9E4-D14D-4332-BA4D-8D8CC388251E}"/>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17636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4480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4133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37201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5885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8168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1921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5100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16732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463174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4386"/>
            <a:ext cx="11110914" cy="332399"/>
          </a:xfrm>
        </p:spPr>
        <p:txBody>
          <a:bodyPr vert="horz" lIns="0" tIns="0" rIns="0" bIns="0" rtlCol="0" anchor="b" anchorCtr="0">
            <a:noAutofit/>
          </a:bodyPr>
          <a:lstStyle>
            <a:lvl1pPr>
              <a:defRPr lang="en-GB"/>
            </a:lvl1pPr>
          </a:lstStyle>
          <a:p>
            <a:pPr lvl="0"/>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3715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6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8869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848847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11110914"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11000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56075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92742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7269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494785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330651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508034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8528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1106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642613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416596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97444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67249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6434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09485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255670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1053937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71348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739249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Building blocks</a:t>
            </a:r>
          </a:p>
          <a:p>
            <a:pPr marL="0" indent="0">
              <a:spcBef>
                <a:spcPts val="0"/>
              </a:spcBef>
              <a:buNone/>
            </a:pPr>
            <a:r>
              <a:rPr lang="en-GB" sz="1000">
                <a:solidFill>
                  <a:srgbClr val="3F1A01"/>
                </a:solidFill>
              </a:rPr>
              <a:t>The building block slides are made to help you build the presentation. You find them after this slide</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Among the building blocks you find, </a:t>
            </a:r>
            <a:r>
              <a:rPr lang="en-GB" sz="1000" err="1">
                <a:solidFill>
                  <a:srgbClr val="3F1A01"/>
                </a:solidFill>
              </a:rPr>
              <a:t>colorguides</a:t>
            </a:r>
            <a:r>
              <a:rPr lang="en-GB" sz="1000">
                <a:solidFill>
                  <a:srgbClr val="3F1A01"/>
                </a:solidFill>
              </a:rPr>
              <a:t>, Tables and elements that you can pick from when you need to build your presentation.</a:t>
            </a:r>
          </a:p>
          <a:p>
            <a:pPr marL="0" indent="0">
              <a:spcBef>
                <a:spcPts val="0"/>
              </a:spcBef>
              <a:buNone/>
            </a:pPr>
            <a:endParaRPr lang="en-GB" sz="1000">
              <a:solidFill>
                <a:srgbClr val="3F1A01"/>
              </a:solidFill>
            </a:endParaRPr>
          </a:p>
          <a:p>
            <a:pPr marL="0" indent="0">
              <a:spcBef>
                <a:spcPts val="0"/>
              </a:spcBef>
              <a:buNone/>
            </a:pPr>
            <a:r>
              <a:rPr lang="en-GB" sz="1000">
                <a:solidFill>
                  <a:srgbClr val="3F1A01"/>
                </a:solidFill>
              </a:rPr>
              <a:t>Delete these slides after use. </a:t>
            </a:r>
            <a:r>
              <a:rPr lang="en-GB" sz="1000" b="1">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9065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a:t>
            </a:r>
            <a:r>
              <a:rPr lang="en-GB" sz="3600" b="1" err="1">
                <a:solidFill>
                  <a:srgbClr val="3F1A01"/>
                </a:solidFill>
                <a:latin typeface="+mj-lt"/>
                <a:cs typeface="Times New Roman" panose="02020603050405020304" pitchFamily="18" charset="0"/>
              </a:rPr>
              <a:t>masterslides</a:t>
            </a:r>
            <a:r>
              <a:rPr lang="en-GB" sz="3600" b="1">
                <a:solidFill>
                  <a:srgbClr val="3F1A01"/>
                </a:solidFill>
                <a:latin typeface="+mj-lt"/>
                <a:cs typeface="Times New Roman" panose="02020603050405020304" pitchFamily="18" charset="0"/>
              </a:rPr>
              <a:t>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27066778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94715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p:hf sldNum="0" hdr="0" ftr="0" dt="0"/>
  <p:txStyles>
    <p:titleStyle>
      <a:lvl1pPr algn="l" defTabSz="914400" rtl="0" eaLnBrk="1" latinLnBrk="0" hangingPunct="1">
        <a:lnSpc>
          <a:spcPct val="90000"/>
        </a:lnSpc>
        <a:spcBef>
          <a:spcPct val="0"/>
        </a:spcBef>
        <a:buNone/>
        <a:defRPr sz="22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40">
          <p15:clr>
            <a:srgbClr val="F26B43"/>
          </p15:clr>
        </p15:guide>
        <p15:guide id="4" pos="767">
          <p15:clr>
            <a:srgbClr val="F26B43"/>
          </p15:clr>
        </p15:guide>
        <p15:guide id="5" pos="937">
          <p15:clr>
            <a:srgbClr val="F26B43"/>
          </p15:clr>
        </p15:guide>
        <p15:guide id="6" pos="1365">
          <p15:clr>
            <a:srgbClr val="F26B43"/>
          </p15:clr>
        </p15:guide>
        <p15:guide id="7" pos="1535">
          <p15:clr>
            <a:srgbClr val="F26B43"/>
          </p15:clr>
        </p15:guide>
        <p15:guide id="8" pos="1962">
          <p15:clr>
            <a:srgbClr val="F26B43"/>
          </p15:clr>
        </p15:guide>
        <p15:guide id="9" pos="2132">
          <p15:clr>
            <a:srgbClr val="F26B43"/>
          </p15:clr>
        </p15:guide>
        <p15:guide id="10" pos="2560">
          <p15:clr>
            <a:srgbClr val="F26B43"/>
          </p15:clr>
        </p15:guide>
        <p15:guide id="11" pos="2730">
          <p15:clr>
            <a:srgbClr val="F26B43"/>
          </p15:clr>
        </p15:guide>
        <p15:guide id="12" pos="3157">
          <p15:clr>
            <a:srgbClr val="F26B43"/>
          </p15:clr>
        </p15:guide>
        <p15:guide id="13" pos="3327">
          <p15:clr>
            <a:srgbClr val="F26B43"/>
          </p15:clr>
        </p15:guide>
        <p15:guide id="14" pos="3749" userDrawn="1">
          <p15:clr>
            <a:srgbClr val="F26B43"/>
          </p15:clr>
        </p15:guide>
        <p15:guide id="15" pos="3976" userDrawn="1">
          <p15:clr>
            <a:srgbClr val="F26B43"/>
          </p15:clr>
        </p15:guide>
        <p15:guide id="16" pos="4352">
          <p15:clr>
            <a:srgbClr val="F26B43"/>
          </p15:clr>
        </p15:guide>
        <p15:guide id="17" pos="4522">
          <p15:clr>
            <a:srgbClr val="F26B43"/>
          </p15:clr>
        </p15:guide>
        <p15:guide id="18" pos="4949">
          <p15:clr>
            <a:srgbClr val="F26B43"/>
          </p15:clr>
        </p15:guide>
        <p15:guide id="19" pos="5120">
          <p15:clr>
            <a:srgbClr val="F26B43"/>
          </p15:clr>
        </p15:guide>
        <p15:guide id="20" pos="5547">
          <p15:clr>
            <a:srgbClr val="F26B43"/>
          </p15:clr>
        </p15:guide>
        <p15:guide id="21" pos="5717">
          <p15:clr>
            <a:srgbClr val="F26B43"/>
          </p15:clr>
        </p15:guide>
        <p15:guide id="22" pos="6144">
          <p15:clr>
            <a:srgbClr val="F26B43"/>
          </p15:clr>
        </p15:guide>
        <p15:guide id="23" pos="6314">
          <p15:clr>
            <a:srgbClr val="F26B43"/>
          </p15:clr>
        </p15:guide>
        <p15:guide id="24" pos="6742">
          <p15:clr>
            <a:srgbClr val="F26B43"/>
          </p15:clr>
        </p15:guide>
        <p15:guide id="25" pos="6912">
          <p15:clr>
            <a:srgbClr val="F26B43"/>
          </p15:clr>
        </p15:guide>
        <p15:guide id="26" pos="7339">
          <p15:clr>
            <a:srgbClr val="F26B43"/>
          </p15:clr>
        </p15:guide>
        <p15:guide id="27" orient="horz">
          <p15:clr>
            <a:srgbClr val="F26B43"/>
          </p15:clr>
        </p15:guide>
        <p15:guide id="28" orient="horz" pos="4320">
          <p15:clr>
            <a:srgbClr val="F26B43"/>
          </p15:clr>
        </p15:guide>
        <p15:guide id="29" orient="horz" pos="340">
          <p15:clr>
            <a:srgbClr val="F26B43"/>
          </p15:clr>
        </p15:guide>
        <p15:guide id="32" orient="horz" pos="3675">
          <p15:clr>
            <a:srgbClr val="F26B43"/>
          </p15:clr>
        </p15:guide>
        <p15:guide id="33" orient="horz" pos="3793">
          <p15:clr>
            <a:srgbClr val="F26B43"/>
          </p15:clr>
        </p15:guide>
        <p15:guide id="34" orient="horz" pos="4235">
          <p15:clr>
            <a:srgbClr val="F26B43"/>
          </p15:clr>
        </p15:guide>
        <p15:guide id="36" orient="horz" pos="504">
          <p15:clr>
            <a:srgbClr val="F26B43"/>
          </p15:clr>
        </p15:guide>
        <p15:guide id="37" orient="horz" pos="720">
          <p15:clr>
            <a:srgbClr val="F26B43"/>
          </p15:clr>
        </p15:guide>
        <p15:guide id="38" orient="horz" pos="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C4C68-3771-6B5D-629D-01A31BF53FB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FBE3B5E-4B14-1CB0-B9E2-75BB62B9499C}"/>
              </a:ext>
            </a:extLst>
          </p:cNvPr>
          <p:cNvGraphicFramePr>
            <a:graphicFrameLocks noGrp="1"/>
          </p:cNvGraphicFramePr>
          <p:nvPr>
            <p:extLst>
              <p:ext uri="{D42A27DB-BD31-4B8C-83A1-F6EECF244321}">
                <p14:modId xmlns:p14="http://schemas.microsoft.com/office/powerpoint/2010/main" val="3005874182"/>
              </p:ext>
            </p:extLst>
          </p:nvPr>
        </p:nvGraphicFramePr>
        <p:xfrm>
          <a:off x="540545" y="3328984"/>
          <a:ext cx="5418930" cy="1741279"/>
        </p:xfrm>
        <a:graphic>
          <a:graphicData uri="http://schemas.openxmlformats.org/drawingml/2006/table">
            <a:tbl>
              <a:tblPr firstRow="1" bandRow="1">
                <a:effectLst/>
                <a:tableStyleId>{2D5ABB26-0587-4C30-8999-92F81FD0307C}</a:tableStyleId>
              </a:tblPr>
              <a:tblGrid>
                <a:gridCol w="1591702">
                  <a:extLst>
                    <a:ext uri="{9D8B030D-6E8A-4147-A177-3AD203B41FA5}">
                      <a16:colId xmlns:a16="http://schemas.microsoft.com/office/drawing/2014/main" val="796413520"/>
                    </a:ext>
                  </a:extLst>
                </a:gridCol>
                <a:gridCol w="1989628">
                  <a:extLst>
                    <a:ext uri="{9D8B030D-6E8A-4147-A177-3AD203B41FA5}">
                      <a16:colId xmlns:a16="http://schemas.microsoft.com/office/drawing/2014/main" val="546986024"/>
                    </a:ext>
                  </a:extLst>
                </a:gridCol>
                <a:gridCol w="1837600">
                  <a:extLst>
                    <a:ext uri="{9D8B030D-6E8A-4147-A177-3AD203B41FA5}">
                      <a16:colId xmlns:a16="http://schemas.microsoft.com/office/drawing/2014/main" val="3781591556"/>
                    </a:ext>
                  </a:extLst>
                </a:gridCol>
              </a:tblGrid>
              <a:tr h="312360">
                <a:tc>
                  <a:txBody>
                    <a:bodyPr/>
                    <a:lstStyle/>
                    <a:p>
                      <a:pPr marL="0" marR="0" lvl="0" indent="0" algn="ctr" defTabSz="914400" rtl="0" eaLnBrk="1" fontAlgn="auto" hangingPunct="1">
                        <a:lnSpc>
                          <a:spcPct val="100000"/>
                        </a:lnSpc>
                        <a:spcBef>
                          <a:spcPts val="0"/>
                        </a:spcBef>
                        <a:spcAft>
                          <a:spcPts val="0"/>
                        </a:spcAft>
                        <a:buFontTx/>
                        <a:buNone/>
                      </a:pP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2019</a:t>
                      </a:r>
                      <a:r>
                        <a:rPr lang="en-GB" sz="1600" b="1" i="0" u="none" strike="noStrike" kern="1200" cap="none" spc="0" normalizeH="0" baseline="30000" noProof="0">
                          <a:solidFill>
                            <a:schemeClr val="lt1">
                              <a:lumMod val="100000"/>
                            </a:schemeClr>
                          </a:solidFill>
                          <a:latin typeface="+mj-lt"/>
                          <a:ea typeface="+mn-ea"/>
                          <a:cs typeface="+mn-cs"/>
                          <a:sym typeface=""/>
                        </a:rPr>
                        <a:t>2</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accent5">
                        <a:lumMod val="75000"/>
                      </a:schemeClr>
                    </a:solidFill>
                  </a:tcPr>
                </a:tc>
                <a:tc>
                  <a:txBody>
                    <a:bodyPr/>
                    <a:lstStyle/>
                    <a:p>
                      <a:pPr marL="0" marR="0" lvl="0" indent="0" algn="ctr" defTabSz="914400" rtl="0" eaLnBrk="1" fontAlgn="auto" hangingPunct="1">
                        <a:lnSpc>
                          <a:spcPct val="100000"/>
                        </a:lnSpc>
                        <a:spcBef>
                          <a:spcPts val="0"/>
                        </a:spcBef>
                        <a:spcAft>
                          <a:spcPts val="0"/>
                        </a:spcAft>
                        <a:buFontTx/>
                        <a:buNone/>
                      </a:pPr>
                      <a:r>
                        <a:rPr lang="en-GB" sz="1600" b="1" i="0" u="none" strike="noStrike" kern="1200" cap="none" spc="0" normalizeH="0" baseline="0" noProof="0">
                          <a:solidFill>
                            <a:schemeClr val="lt1">
                              <a:lumMod val="100000"/>
                            </a:schemeClr>
                          </a:solidFill>
                          <a:latin typeface="+mj-lt"/>
                          <a:ea typeface="+mn-ea"/>
                          <a:cs typeface="+mn-cs"/>
                          <a:sym typeface=""/>
                        </a:rPr>
                        <a:t>GBD 2021</a:t>
                      </a:r>
                      <a:r>
                        <a:rPr lang="en-GB" sz="1600" b="1" i="0" u="none" strike="noStrike" kern="1200" cap="none" spc="0" normalizeH="0" baseline="30000" noProof="0">
                          <a:solidFill>
                            <a:schemeClr val="lt1">
                              <a:lumMod val="100000"/>
                            </a:schemeClr>
                          </a:solidFill>
                          <a:latin typeface="+mj-lt"/>
                          <a:ea typeface="+mn-ea"/>
                          <a:cs typeface="+mn-cs"/>
                          <a:sym typeface=""/>
                        </a:rPr>
                        <a:t>5</a:t>
                      </a:r>
                      <a:endParaRPr lang="en-GB" sz="1600" b="1" i="0" u="none" strike="noStrike" kern="1200" cap="none" spc="0" normalizeH="0" baseline="0" noProof="0">
                        <a:solidFill>
                          <a:schemeClr val="lt1">
                            <a:lumMod val="100000"/>
                          </a:schemeClr>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accent5">
                        <a:lumMod val="75000"/>
                      </a:schemeClr>
                    </a:solidFill>
                  </a:tcPr>
                </a:tc>
                <a:extLst>
                  <a:ext uri="{0D108BD9-81ED-4DB2-BD59-A6C34878D82A}">
                    <a16:rowId xmlns:a16="http://schemas.microsoft.com/office/drawing/2014/main" val="691912527"/>
                  </a:ext>
                </a:extLst>
              </a:tr>
              <a:tr h="543456">
                <a:tc>
                  <a:txBody>
                    <a:bodyPr/>
                    <a:lstStyle/>
                    <a:p>
                      <a:pPr marL="0" marR="0" lvl="0" indent="0" algn="l" defTabSz="914400" rtl="0" eaLnBrk="1" fontAlgn="auto" hangingPunct="1">
                        <a:lnSpc>
                          <a:spcPct val="100000"/>
                        </a:lnSpc>
                        <a:spcBef>
                          <a:spcPts val="600"/>
                        </a:spcBef>
                        <a:spcAft>
                          <a:spcPts val="0"/>
                        </a:spcAft>
                        <a:buFontTx/>
                        <a:buNone/>
                      </a:pPr>
                      <a:r>
                        <a:rPr lang="en-GB" sz="1600" b="1" i="0" u="none" strike="noStrike" kern="1200" cap="none" spc="0" normalizeH="0" baseline="0" noProof="0">
                          <a:solidFill>
                            <a:schemeClr val="tx1"/>
                          </a:solidFill>
                          <a:latin typeface="+mj-lt"/>
                          <a:ea typeface="+mn-ea"/>
                          <a:cs typeface="+mn-cs"/>
                          <a:sym typeface=""/>
                        </a:rPr>
                        <a:t>DALYs, count</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noProof="0">
                          <a:solidFill>
                            <a:schemeClr val="tx1"/>
                          </a:solidFill>
                        </a:rPr>
                        <a:t>15.1 million </a:t>
                      </a:r>
                      <a:endParaRPr lang="en-GB" sz="1600" b="0" i="0" u="none" strike="noStrike" kern="1200" cap="none" spc="0" normalizeH="0" baseline="0" noProof="0">
                        <a:solidFill>
                          <a:schemeClr val="tx1"/>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solidFill>
                      <a:schemeClr val="bg1">
                        <a:lumMod val="100000"/>
                      </a:schemeClr>
                    </a:solidFill>
                  </a:tcPr>
                </a:tc>
                <a:tc>
                  <a:txBody>
                    <a:bodyPr/>
                    <a:lstStyle/>
                    <a:p>
                      <a:pPr marL="0" marR="0" lvl="0" indent="0" algn="ctr" defTabSz="914400" rtl="0" eaLnBrk="1" fontAlgn="auto" hangingPunct="1">
                        <a:lnSpc>
                          <a:spcPct val="100000"/>
                        </a:lnSpc>
                        <a:spcBef>
                          <a:spcPts val="600"/>
                        </a:spcBef>
                        <a:spcAft>
                          <a:spcPts val="0"/>
                        </a:spcAft>
                        <a:buFontTx/>
                        <a:buNone/>
                      </a:pPr>
                      <a:r>
                        <a:rPr lang="en-GB" sz="1600" noProof="0">
                          <a:solidFill>
                            <a:schemeClr val="tx1"/>
                          </a:solidFill>
                        </a:rPr>
                        <a:t>14.8 million </a:t>
                      </a:r>
                      <a:endParaRPr lang="en-GB" sz="1600" b="0" i="0" u="none" strike="noStrike" kern="1200" cap="none" spc="0" normalizeH="0" baseline="0" noProof="0">
                        <a:solidFill>
                          <a:schemeClr val="tx1"/>
                        </a:solidFill>
                        <a:latin typeface="+mj-lt"/>
                        <a:ea typeface="+mn-ea"/>
                        <a:cs typeface="+mn-cs"/>
                        <a:sym typeface=""/>
                      </a:endParaRPr>
                    </a:p>
                  </a:txBody>
                  <a:tcPr marL="36000" marR="36000" marT="0" marB="0" anchor="ctr">
                    <a:lnL w="57150" cap="flat" cmpd="sng" algn="ctr">
                      <a:solidFill>
                        <a:schemeClr val="bg1">
                          <a:lumMod val="100000"/>
                        </a:schemeClr>
                      </a:solidFill>
                      <a:prstDash val="solid"/>
                      <a:round/>
                      <a:headEnd type="none" w="med" len="med"/>
                      <a:tailEnd type="none" w="med" len="med"/>
                    </a:lnL>
                    <a:solidFill>
                      <a:schemeClr val="bg1">
                        <a:lumMod val="100000"/>
                      </a:schemeClr>
                    </a:solidFill>
                  </a:tcPr>
                </a:tc>
                <a:extLst>
                  <a:ext uri="{0D108BD9-81ED-4DB2-BD59-A6C34878D82A}">
                    <a16:rowId xmlns:a16="http://schemas.microsoft.com/office/drawing/2014/main" val="1386469266"/>
                  </a:ext>
                </a:extLst>
              </a:tr>
              <a:tr h="885463">
                <a:tc>
                  <a:txBody>
                    <a:bodyPr/>
                    <a:lstStyle/>
                    <a:p>
                      <a:pPr algn="l" defTabSz="914400"/>
                      <a:r>
                        <a:rPr lang="en-GB" sz="1600" b="1" noProof="0">
                          <a:solidFill>
                            <a:schemeClr val="tx1"/>
                          </a:solidFill>
                          <a:latin typeface="+mj-lt"/>
                        </a:rPr>
                        <a:t>ASDR, per 100,000 cases (95% UI)</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lvl="1" algn="ctr"/>
                      <a:r>
                        <a:rPr lang="en-GB" sz="1600" b="1" noProof="0">
                          <a:solidFill>
                            <a:schemeClr val="tx1"/>
                          </a:solidFill>
                        </a:rPr>
                        <a:t>184.15</a:t>
                      </a:r>
                      <a:br>
                        <a:rPr lang="en-GB" sz="1600" noProof="0">
                          <a:solidFill>
                            <a:schemeClr val="tx1"/>
                          </a:solidFill>
                        </a:rPr>
                      </a:br>
                      <a:r>
                        <a:rPr lang="en-GB" sz="1600" noProof="0">
                          <a:solidFill>
                            <a:schemeClr val="tx1"/>
                          </a:solidFill>
                        </a:rPr>
                        <a:t>(134.32, 234.54)</a:t>
                      </a:r>
                    </a:p>
                  </a:txBody>
                  <a:tcPr marL="36000" marR="36000" marT="0" marB="0" anchor="ctr">
                    <a:lnL w="57150" cap="flat" cmpd="sng" algn="ctr">
                      <a:solidFill>
                        <a:schemeClr val="bg1">
                          <a:lumMod val="100000"/>
                        </a:schemeClr>
                      </a:solidFill>
                      <a:prstDash val="solid"/>
                      <a:round/>
                      <a:headEnd type="none" w="med" len="med"/>
                      <a:tailEnd type="none" w="med" len="med"/>
                    </a:lnL>
                    <a:lnR w="57150" cap="flat" cmpd="sng" algn="ctr">
                      <a:solidFill>
                        <a:schemeClr val="bg1">
                          <a:lumMod val="100000"/>
                        </a:schemeClr>
                      </a:solidFill>
                      <a:prstDash val="solid"/>
                      <a:round/>
                      <a:headEnd type="none" w="med" len="med"/>
                      <a:tailEnd type="none" w="med" len="med"/>
                    </a:lnR>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tc>
                  <a:txBody>
                    <a:bodyPr/>
                    <a:lstStyle/>
                    <a:p>
                      <a:pPr marL="36000" lvl="1" algn="ctr" defTabSz="914400" rtl="0" eaLnBrk="1" latinLnBrk="0" hangingPunct="1"/>
                      <a:r>
                        <a:rPr lang="en-GB" sz="1600" b="1" kern="1200" noProof="0">
                          <a:solidFill>
                            <a:schemeClr val="tx1"/>
                          </a:solidFill>
                          <a:latin typeface="+mn-lt"/>
                          <a:ea typeface="+mn-ea"/>
                          <a:cs typeface="+mn-cs"/>
                        </a:rPr>
                        <a:t>177.8</a:t>
                      </a:r>
                      <a:br>
                        <a:rPr lang="en-GB" sz="1600" kern="1200" noProof="0">
                          <a:solidFill>
                            <a:schemeClr val="tx1"/>
                          </a:solidFill>
                          <a:latin typeface="+mn-lt"/>
                          <a:ea typeface="+mn-ea"/>
                          <a:cs typeface="+mn-cs"/>
                        </a:rPr>
                      </a:br>
                      <a:r>
                        <a:rPr lang="en-GB" sz="1600" kern="1200" noProof="0">
                          <a:solidFill>
                            <a:schemeClr val="tx1"/>
                          </a:solidFill>
                          <a:latin typeface="+mn-lt"/>
                          <a:ea typeface="+mn-ea"/>
                          <a:cs typeface="+mn-cs"/>
                        </a:rPr>
                        <a:t>(131.5, 228.8)</a:t>
                      </a:r>
                    </a:p>
                  </a:txBody>
                  <a:tcPr marL="36000" marR="36000" marT="0" marB="0" anchor="ctr">
                    <a:lnL w="57150" cap="flat" cmpd="sng" algn="ctr">
                      <a:solidFill>
                        <a:schemeClr val="bg1">
                          <a:lumMod val="100000"/>
                        </a:schemeClr>
                      </a:solidFill>
                      <a:prstDash val="solid"/>
                      <a:round/>
                      <a:headEnd type="none" w="med" len="med"/>
                      <a:tailEnd type="none" w="med" len="med"/>
                    </a:lnL>
                    <a:lnB w="1905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99384075"/>
                  </a:ext>
                </a:extLst>
              </a:tr>
            </a:tbl>
          </a:graphicData>
        </a:graphic>
      </p:graphicFrame>
      <p:sp>
        <p:nvSpPr>
          <p:cNvPr id="18" name="Text Placeholder 17">
            <a:extLst>
              <a:ext uri="{FF2B5EF4-FFF2-40B4-BE49-F238E27FC236}">
                <a16:creationId xmlns:a16="http://schemas.microsoft.com/office/drawing/2014/main" id="{DF8E0699-F4CA-CD18-DA44-1819B347D209}"/>
              </a:ext>
            </a:extLst>
          </p:cNvPr>
          <p:cNvSpPr>
            <a:spLocks noGrp="1"/>
          </p:cNvSpPr>
          <p:nvPr>
            <p:ph type="body" sz="quarter" idx="17"/>
          </p:nvPr>
        </p:nvSpPr>
        <p:spPr/>
        <p:txBody>
          <a:bodyPr/>
          <a:lstStyle/>
          <a:p>
            <a:r>
              <a:rPr lang="en-GB" noProof="0"/>
              <a:t>Schizophrenia – Epidemiology and burden</a:t>
            </a:r>
          </a:p>
        </p:txBody>
      </p:sp>
      <p:sp>
        <p:nvSpPr>
          <p:cNvPr id="46" name="Title 45">
            <a:extLst>
              <a:ext uri="{FF2B5EF4-FFF2-40B4-BE49-F238E27FC236}">
                <a16:creationId xmlns:a16="http://schemas.microsoft.com/office/drawing/2014/main" id="{BEA2F8C8-C283-DB6A-9FFC-2422D9D5C94A}"/>
              </a:ext>
            </a:extLst>
          </p:cNvPr>
          <p:cNvSpPr>
            <a:spLocks noGrp="1"/>
          </p:cNvSpPr>
          <p:nvPr>
            <p:ph type="title"/>
          </p:nvPr>
        </p:nvSpPr>
        <p:spPr/>
        <p:txBody>
          <a:bodyPr/>
          <a:lstStyle/>
          <a:p>
            <a:r>
              <a:rPr lang="en-GB" noProof="0"/>
              <a:t>Global burden of disability due to schizophrenia</a:t>
            </a:r>
          </a:p>
        </p:txBody>
      </p:sp>
      <p:sp>
        <p:nvSpPr>
          <p:cNvPr id="16" name="Content Placeholder 15">
            <a:extLst>
              <a:ext uri="{FF2B5EF4-FFF2-40B4-BE49-F238E27FC236}">
                <a16:creationId xmlns:a16="http://schemas.microsoft.com/office/drawing/2014/main" id="{B86EDA64-A277-6C49-3F6B-3CD94626C28B}"/>
              </a:ext>
            </a:extLst>
          </p:cNvPr>
          <p:cNvSpPr>
            <a:spLocks noGrp="1"/>
          </p:cNvSpPr>
          <p:nvPr>
            <p:ph idx="20"/>
          </p:nvPr>
        </p:nvSpPr>
        <p:spPr/>
        <p:txBody>
          <a:bodyPr/>
          <a:lstStyle/>
          <a:p>
            <a:r>
              <a:rPr lang="en-GB" noProof="0"/>
              <a:t>Schizophrenia is ranked among the </a:t>
            </a:r>
            <a:r>
              <a:rPr lang="en-GB" b="1" noProof="0"/>
              <a:t>top 20 mental disorders resulting in disability</a:t>
            </a:r>
            <a:r>
              <a:rPr lang="en-GB" noProof="0"/>
              <a:t> globally</a:t>
            </a:r>
            <a:r>
              <a:rPr lang="en-GB" baseline="30000" noProof="0"/>
              <a:t>1</a:t>
            </a:r>
          </a:p>
          <a:p>
            <a:pPr lvl="1"/>
            <a:r>
              <a:rPr lang="en-GB" noProof="0"/>
              <a:t>This burden is attributed to </a:t>
            </a:r>
            <a:r>
              <a:rPr lang="en-GB" b="1" noProof="0"/>
              <a:t>early onset </a:t>
            </a:r>
            <a:r>
              <a:rPr lang="en-GB" noProof="0"/>
              <a:t>in late adolescence/early adulthood, with </a:t>
            </a:r>
            <a:r>
              <a:rPr lang="en-GB" b="1" noProof="0"/>
              <a:t>low remission rates</a:t>
            </a:r>
            <a:r>
              <a:rPr lang="en-GB" noProof="0"/>
              <a:t>, which leads to a cumulative burden</a:t>
            </a:r>
            <a:r>
              <a:rPr lang="en-GB" baseline="30000" noProof="0"/>
              <a:t>2–4</a:t>
            </a:r>
            <a:r>
              <a:rPr lang="en-GB" noProof="0"/>
              <a:t> </a:t>
            </a:r>
          </a:p>
        </p:txBody>
      </p:sp>
      <p:sp>
        <p:nvSpPr>
          <p:cNvPr id="38" name="Text Placeholder 37">
            <a:extLst>
              <a:ext uri="{FF2B5EF4-FFF2-40B4-BE49-F238E27FC236}">
                <a16:creationId xmlns:a16="http://schemas.microsoft.com/office/drawing/2014/main" id="{6331EFF4-B4E4-8176-F371-AE1618AEED9C}"/>
              </a:ext>
            </a:extLst>
          </p:cNvPr>
          <p:cNvSpPr>
            <a:spLocks noGrp="1"/>
          </p:cNvSpPr>
          <p:nvPr>
            <p:ph type="body" sz="quarter" idx="18"/>
          </p:nvPr>
        </p:nvSpPr>
        <p:spPr/>
        <p:txBody>
          <a:bodyPr/>
          <a:lstStyle/>
          <a:p>
            <a:r>
              <a:rPr lang="en-GB" noProof="0"/>
              <a:t>ASDR=age-standardized disability rate; DALY=disability-adjusted life year; GBD=Global Burden of Disease; UI=uncertainly interval</a:t>
            </a:r>
          </a:p>
          <a:p>
            <a:r>
              <a:rPr lang="en-GB" noProof="0"/>
              <a:t>1. GBD 2019 Mental Disorders Collaborators. Lancet Psychiatry 2022;9:137–150; 2. Solmi et al. Mol Psychiatry 2023;28:5319–5327; 3. Weye et al. Lancet Psychiatry 2021;8:310–319;</a:t>
            </a:r>
            <a:br>
              <a:rPr lang="en-GB" noProof="0"/>
            </a:br>
            <a:r>
              <a:rPr lang="en-GB" noProof="0"/>
              <a:t>4. Peng et al. Front Psychiatry 2025;16:1682955; 5. Zhan et al Front Psychiatry 2025;16:1629032</a:t>
            </a:r>
          </a:p>
        </p:txBody>
      </p:sp>
      <p:sp>
        <p:nvSpPr>
          <p:cNvPr id="4" name="TextBox 3">
            <a:extLst>
              <a:ext uri="{FF2B5EF4-FFF2-40B4-BE49-F238E27FC236}">
                <a16:creationId xmlns:a16="http://schemas.microsoft.com/office/drawing/2014/main" id="{831325C3-C1B8-9CD6-10EC-96C49E983132}"/>
              </a:ext>
            </a:extLst>
          </p:cNvPr>
          <p:cNvSpPr txBox="1"/>
          <p:nvPr/>
        </p:nvSpPr>
        <p:spPr>
          <a:xfrm>
            <a:off x="539750" y="2926719"/>
            <a:ext cx="5519738" cy="323165"/>
          </a:xfrm>
          <a:prstGeom prst="rect">
            <a:avLst/>
          </a:prstGeom>
          <a:noFill/>
        </p:spPr>
        <p:txBody>
          <a:bodyPr wrap="square" rtlCol="0">
            <a:spAutoFit/>
          </a:bodyPr>
          <a:lstStyle/>
          <a:p>
            <a:pPr algn="ctr"/>
            <a:r>
              <a:rPr lang="en-GB" sz="1500" b="1" noProof="0">
                <a:solidFill>
                  <a:schemeClr val="accent5">
                    <a:lumMod val="50000"/>
                  </a:schemeClr>
                </a:solidFill>
              </a:rPr>
              <a:t>DALYs due to schizophrenia in 2019 and 2021</a:t>
            </a:r>
          </a:p>
        </p:txBody>
      </p:sp>
      <p:sp>
        <p:nvSpPr>
          <p:cNvPr id="20" name="TextBox 19">
            <a:extLst>
              <a:ext uri="{FF2B5EF4-FFF2-40B4-BE49-F238E27FC236}">
                <a16:creationId xmlns:a16="http://schemas.microsoft.com/office/drawing/2014/main" id="{3FAEA6EF-F247-AFEE-EC9D-8520F5CDCC4A}"/>
              </a:ext>
            </a:extLst>
          </p:cNvPr>
          <p:cNvSpPr txBox="1"/>
          <p:nvPr/>
        </p:nvSpPr>
        <p:spPr>
          <a:xfrm>
            <a:off x="6517090" y="1357066"/>
            <a:ext cx="4900785" cy="553998"/>
          </a:xfrm>
          <a:prstGeom prst="rect">
            <a:avLst/>
          </a:prstGeom>
          <a:noFill/>
        </p:spPr>
        <p:txBody>
          <a:bodyPr wrap="square" rtlCol="0">
            <a:spAutoFit/>
          </a:bodyPr>
          <a:lstStyle/>
          <a:p>
            <a:pPr algn="ctr"/>
            <a:r>
              <a:rPr lang="en-GB" sz="1500" b="1" noProof="0">
                <a:solidFill>
                  <a:schemeClr val="accent2">
                    <a:lumMod val="50000"/>
                  </a:schemeClr>
                </a:solidFill>
              </a:rPr>
              <a:t>ASDRs for schizophrenia per 100,000 persons, </a:t>
            </a:r>
            <a:br>
              <a:rPr lang="en-GB" sz="1500" b="1" noProof="0">
                <a:solidFill>
                  <a:schemeClr val="accent2">
                    <a:lumMod val="50000"/>
                  </a:schemeClr>
                </a:solidFill>
              </a:rPr>
            </a:br>
            <a:r>
              <a:rPr lang="en-GB" sz="1500" b="1" noProof="0">
                <a:solidFill>
                  <a:schemeClr val="accent2">
                    <a:lumMod val="50000"/>
                  </a:schemeClr>
                </a:solidFill>
              </a:rPr>
              <a:t>by region in 2021</a:t>
            </a:r>
            <a:r>
              <a:rPr lang="en-GB" sz="1500" b="1" baseline="30000" noProof="0">
                <a:solidFill>
                  <a:schemeClr val="accent2">
                    <a:lumMod val="50000"/>
                  </a:schemeClr>
                </a:solidFill>
              </a:rPr>
              <a:t>5</a:t>
            </a:r>
          </a:p>
        </p:txBody>
      </p:sp>
      <p:grpSp>
        <p:nvGrpSpPr>
          <p:cNvPr id="31" name="Group 30">
            <a:extLst>
              <a:ext uri="{FF2B5EF4-FFF2-40B4-BE49-F238E27FC236}">
                <a16:creationId xmlns:a16="http://schemas.microsoft.com/office/drawing/2014/main" id="{EC9806E9-447E-6483-2AB3-35DF8AB9FDB0}"/>
              </a:ext>
            </a:extLst>
          </p:cNvPr>
          <p:cNvGrpSpPr/>
          <p:nvPr/>
        </p:nvGrpSpPr>
        <p:grpSpPr>
          <a:xfrm>
            <a:off x="6311900" y="2280693"/>
            <a:ext cx="5289994" cy="2834879"/>
            <a:chOff x="6425080" y="2445360"/>
            <a:chExt cx="5084804" cy="2724919"/>
          </a:xfrm>
        </p:grpSpPr>
        <p:pic>
          <p:nvPicPr>
            <p:cNvPr id="19" name="Picture 18">
              <a:extLst>
                <a:ext uri="{FF2B5EF4-FFF2-40B4-BE49-F238E27FC236}">
                  <a16:creationId xmlns:a16="http://schemas.microsoft.com/office/drawing/2014/main" id="{5ED2587A-482B-ECC1-76FC-7A6987035737}"/>
                </a:ext>
              </a:extLst>
            </p:cNvPr>
            <p:cNvPicPr>
              <a:picLocks noChangeAspect="1"/>
            </p:cNvPicPr>
            <p:nvPr/>
          </p:nvPicPr>
          <p:blipFill>
            <a:blip r:embed="rId4"/>
            <a:stretch>
              <a:fillRect/>
            </a:stretch>
          </p:blipFill>
          <p:spPr>
            <a:xfrm>
              <a:off x="6425080" y="2445360"/>
              <a:ext cx="5084804" cy="2609172"/>
            </a:xfrm>
            <a:prstGeom prst="rect">
              <a:avLst/>
            </a:prstGeom>
          </p:spPr>
        </p:pic>
        <p:sp>
          <p:nvSpPr>
            <p:cNvPr id="30" name="Oval 29">
              <a:extLst>
                <a:ext uri="{FF2B5EF4-FFF2-40B4-BE49-F238E27FC236}">
                  <a16:creationId xmlns:a16="http://schemas.microsoft.com/office/drawing/2014/main" id="{FAB5FB61-80CA-F285-31E7-80727F2BE7B7}"/>
                </a:ext>
              </a:extLst>
            </p:cNvPr>
            <p:cNvSpPr/>
            <p:nvPr/>
          </p:nvSpPr>
          <p:spPr>
            <a:xfrm>
              <a:off x="8540749" y="4584700"/>
              <a:ext cx="1127125" cy="585579"/>
            </a:xfrm>
            <a:prstGeom prst="ellipse">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TextBox 7">
            <a:extLst>
              <a:ext uri="{FF2B5EF4-FFF2-40B4-BE49-F238E27FC236}">
                <a16:creationId xmlns:a16="http://schemas.microsoft.com/office/drawing/2014/main" id="{ADC76DD3-6D9B-CCD5-87AC-EE1ECDA70B49}"/>
              </a:ext>
            </a:extLst>
          </p:cNvPr>
          <p:cNvSpPr txBox="1"/>
          <p:nvPr/>
        </p:nvSpPr>
        <p:spPr>
          <a:xfrm>
            <a:off x="6311901" y="5339166"/>
            <a:ext cx="5340350" cy="507831"/>
          </a:xfrm>
          <a:prstGeom prst="rect">
            <a:avLst/>
          </a:prstGeom>
          <a:noFill/>
        </p:spPr>
        <p:txBody>
          <a:bodyPr wrap="square">
            <a:spAutoFit/>
          </a:bodyPr>
          <a:lstStyle/>
          <a:p>
            <a:pPr fontAlgn="base"/>
            <a:r>
              <a:rPr lang="en-GB" sz="900" noProof="0">
                <a:solidFill>
                  <a:srgbClr val="3F1A01"/>
                </a:solidFill>
                <a:latin typeface="Arial" panose="020B0604020202020204" pitchFamily="34" charset="0"/>
                <a:ea typeface="Times New Roman" panose="02020603050405020304" pitchFamily="18" charset="0"/>
                <a:cs typeface="Times New Roman" panose="02020603050405020304" pitchFamily="18" charset="0"/>
              </a:rPr>
              <a:t>This work is adapted from ‘Results of the global burden of disease study for schizophrenia: trends from 1990 to 2021 and projections to 2050’ by Zhan et al., used under CC-BY-4.0. This work is licensed under Creative Commons license CC-BY-SA by The Lundbeck Foundation.</a:t>
            </a:r>
            <a:endParaRPr lang="en-GB" sz="1200" noProof="0">
              <a:solidFill>
                <a:srgbClr val="3F1A01"/>
              </a:solidFill>
              <a:latin typeface="Times New Roman" panose="02020603050405020304" pitchFamily="18" charset="0"/>
              <a:ea typeface="Times New Roman" panose="02020603050405020304" pitchFamily="18" charset="0"/>
            </a:endParaRPr>
          </a:p>
        </p:txBody>
      </p:sp>
      <p:sp>
        <p:nvSpPr>
          <p:cNvPr id="37" name="Rectangle 36">
            <a:extLst>
              <a:ext uri="{FF2B5EF4-FFF2-40B4-BE49-F238E27FC236}">
                <a16:creationId xmlns:a16="http://schemas.microsoft.com/office/drawing/2014/main" id="{3DF237FC-4C0C-ED2A-0D2E-679871342E11}"/>
              </a:ext>
            </a:extLst>
          </p:cNvPr>
          <p:cNvSpPr/>
          <p:nvPr/>
        </p:nvSpPr>
        <p:spPr>
          <a:xfrm>
            <a:off x="6096000" y="3855751"/>
            <a:ext cx="1564000" cy="1011643"/>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5" name="Group 4">
            <a:extLst>
              <a:ext uri="{FF2B5EF4-FFF2-40B4-BE49-F238E27FC236}">
                <a16:creationId xmlns:a16="http://schemas.microsoft.com/office/drawing/2014/main" id="{6722FF2F-F673-AF37-C0D7-4A421CE4A26F}"/>
              </a:ext>
            </a:extLst>
          </p:cNvPr>
          <p:cNvGrpSpPr/>
          <p:nvPr/>
        </p:nvGrpSpPr>
        <p:grpSpPr>
          <a:xfrm>
            <a:off x="6232527" y="3583636"/>
            <a:ext cx="1427473" cy="1689502"/>
            <a:chOff x="6139230" y="3153284"/>
            <a:chExt cx="1427473" cy="1689502"/>
          </a:xfrm>
        </p:grpSpPr>
        <p:grpSp>
          <p:nvGrpSpPr>
            <p:cNvPr id="7" name="Group 6">
              <a:extLst>
                <a:ext uri="{FF2B5EF4-FFF2-40B4-BE49-F238E27FC236}">
                  <a16:creationId xmlns:a16="http://schemas.microsoft.com/office/drawing/2014/main" id="{2B8C6206-299D-8B56-E468-C7FA750F5058}"/>
                </a:ext>
              </a:extLst>
            </p:cNvPr>
            <p:cNvGrpSpPr/>
            <p:nvPr/>
          </p:nvGrpSpPr>
          <p:grpSpPr>
            <a:xfrm>
              <a:off x="6287916" y="3621334"/>
              <a:ext cx="781671" cy="157599"/>
              <a:chOff x="8334482" y="4278074"/>
              <a:chExt cx="965468" cy="194656"/>
            </a:xfrm>
          </p:grpSpPr>
          <p:sp>
            <p:nvSpPr>
              <p:cNvPr id="35" name="Rectangle 34">
                <a:extLst>
                  <a:ext uri="{FF2B5EF4-FFF2-40B4-BE49-F238E27FC236}">
                    <a16:creationId xmlns:a16="http://schemas.microsoft.com/office/drawing/2014/main" id="{000E35E4-6CA2-58BF-6357-DB854E3C987F}"/>
                  </a:ext>
                </a:extLst>
              </p:cNvPr>
              <p:cNvSpPr/>
              <p:nvPr/>
            </p:nvSpPr>
            <p:spPr>
              <a:xfrm>
                <a:off x="8334482" y="4287719"/>
                <a:ext cx="176784" cy="182464"/>
              </a:xfrm>
              <a:prstGeom prst="rect">
                <a:avLst/>
              </a:prstGeom>
              <a:solidFill>
                <a:srgbClr val="7FC9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6" name="Rectangle 35">
                <a:extLst>
                  <a:ext uri="{FF2B5EF4-FFF2-40B4-BE49-F238E27FC236}">
                    <a16:creationId xmlns:a16="http://schemas.microsoft.com/office/drawing/2014/main" id="{F7D16761-9E96-C91B-9922-C7AED93454D9}"/>
                  </a:ext>
                </a:extLst>
              </p:cNvPr>
              <p:cNvSpPr/>
              <p:nvPr/>
            </p:nvSpPr>
            <p:spPr>
              <a:xfrm>
                <a:off x="8549034" y="4278074"/>
                <a:ext cx="750916"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&lt;143.82</a:t>
                </a:r>
              </a:p>
            </p:txBody>
          </p:sp>
        </p:grpSp>
        <p:grpSp>
          <p:nvGrpSpPr>
            <p:cNvPr id="9" name="Group 8">
              <a:extLst>
                <a:ext uri="{FF2B5EF4-FFF2-40B4-BE49-F238E27FC236}">
                  <a16:creationId xmlns:a16="http://schemas.microsoft.com/office/drawing/2014/main" id="{4AB7DCCF-B885-FD97-68ED-5F9633663203}"/>
                </a:ext>
              </a:extLst>
            </p:cNvPr>
            <p:cNvGrpSpPr/>
            <p:nvPr/>
          </p:nvGrpSpPr>
          <p:grpSpPr>
            <a:xfrm>
              <a:off x="6287917" y="3834108"/>
              <a:ext cx="1278786" cy="155537"/>
              <a:chOff x="8334482" y="4511414"/>
              <a:chExt cx="1579472" cy="192109"/>
            </a:xfrm>
          </p:grpSpPr>
          <p:sp>
            <p:nvSpPr>
              <p:cNvPr id="33" name="Rectangle 32">
                <a:extLst>
                  <a:ext uri="{FF2B5EF4-FFF2-40B4-BE49-F238E27FC236}">
                    <a16:creationId xmlns:a16="http://schemas.microsoft.com/office/drawing/2014/main" id="{09D41907-F2EC-8C2D-E648-553DCF93E7CD}"/>
                  </a:ext>
                </a:extLst>
              </p:cNvPr>
              <p:cNvSpPr/>
              <p:nvPr/>
            </p:nvSpPr>
            <p:spPr>
              <a:xfrm>
                <a:off x="8334482" y="4521059"/>
                <a:ext cx="176784" cy="182464"/>
              </a:xfrm>
              <a:prstGeom prst="rect">
                <a:avLst/>
              </a:prstGeom>
              <a:solidFill>
                <a:srgbClr val="FDC086"/>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4" name="Rectangle 33">
                <a:extLst>
                  <a:ext uri="{FF2B5EF4-FFF2-40B4-BE49-F238E27FC236}">
                    <a16:creationId xmlns:a16="http://schemas.microsoft.com/office/drawing/2014/main" id="{E801EC50-91DE-2FBC-56F9-7F3755B0F2C7}"/>
                  </a:ext>
                </a:extLst>
              </p:cNvPr>
              <p:cNvSpPr/>
              <p:nvPr/>
            </p:nvSpPr>
            <p:spPr>
              <a:xfrm>
                <a:off x="8549033" y="4511414"/>
                <a:ext cx="1364921" cy="182465"/>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143.82 to &lt;157.99</a:t>
                </a:r>
              </a:p>
            </p:txBody>
          </p:sp>
        </p:grpSp>
        <p:grpSp>
          <p:nvGrpSpPr>
            <p:cNvPr id="10" name="Group 9">
              <a:extLst>
                <a:ext uri="{FF2B5EF4-FFF2-40B4-BE49-F238E27FC236}">
                  <a16:creationId xmlns:a16="http://schemas.microsoft.com/office/drawing/2014/main" id="{78B0F0A1-5E72-0995-9C8C-11A2F3A93DD3}"/>
                </a:ext>
              </a:extLst>
            </p:cNvPr>
            <p:cNvGrpSpPr/>
            <p:nvPr/>
          </p:nvGrpSpPr>
          <p:grpSpPr>
            <a:xfrm>
              <a:off x="6287915" y="4472418"/>
              <a:ext cx="1242273" cy="157599"/>
              <a:chOff x="8334482" y="5228808"/>
              <a:chExt cx="1534374" cy="194656"/>
            </a:xfrm>
          </p:grpSpPr>
          <p:sp>
            <p:nvSpPr>
              <p:cNvPr id="29" name="Rectangle 28">
                <a:extLst>
                  <a:ext uri="{FF2B5EF4-FFF2-40B4-BE49-F238E27FC236}">
                    <a16:creationId xmlns:a16="http://schemas.microsoft.com/office/drawing/2014/main" id="{7C376B95-0388-EA47-2601-45C3113C104C}"/>
                  </a:ext>
                </a:extLst>
              </p:cNvPr>
              <p:cNvSpPr/>
              <p:nvPr/>
            </p:nvSpPr>
            <p:spPr>
              <a:xfrm>
                <a:off x="8334482" y="5238454"/>
                <a:ext cx="176785" cy="182464"/>
              </a:xfrm>
              <a:prstGeom prst="rect">
                <a:avLst/>
              </a:prstGeom>
              <a:solidFill>
                <a:srgbClr val="F0027F"/>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32" name="Rectangle 31">
                <a:extLst>
                  <a:ext uri="{FF2B5EF4-FFF2-40B4-BE49-F238E27FC236}">
                    <a16:creationId xmlns:a16="http://schemas.microsoft.com/office/drawing/2014/main" id="{8EDE7F90-F17F-3014-2F5E-955A03AC9B38}"/>
                  </a:ext>
                </a:extLst>
              </p:cNvPr>
              <p:cNvSpPr/>
              <p:nvPr/>
            </p:nvSpPr>
            <p:spPr>
              <a:xfrm>
                <a:off x="8549033" y="5228808"/>
                <a:ext cx="1319823"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184.22 to &lt;187.66</a:t>
                </a:r>
              </a:p>
            </p:txBody>
          </p:sp>
        </p:grpSp>
        <p:grpSp>
          <p:nvGrpSpPr>
            <p:cNvPr id="11" name="Group 10">
              <a:extLst>
                <a:ext uri="{FF2B5EF4-FFF2-40B4-BE49-F238E27FC236}">
                  <a16:creationId xmlns:a16="http://schemas.microsoft.com/office/drawing/2014/main" id="{87B4C027-2CA8-2BFA-FE2C-B66313659A06}"/>
                </a:ext>
              </a:extLst>
            </p:cNvPr>
            <p:cNvGrpSpPr/>
            <p:nvPr/>
          </p:nvGrpSpPr>
          <p:grpSpPr>
            <a:xfrm>
              <a:off x="6287916" y="4685187"/>
              <a:ext cx="1181862" cy="157599"/>
              <a:chOff x="8334482" y="5228808"/>
              <a:chExt cx="1459758" cy="194656"/>
            </a:xfrm>
          </p:grpSpPr>
          <p:sp>
            <p:nvSpPr>
              <p:cNvPr id="27" name="Rectangle 26">
                <a:extLst>
                  <a:ext uri="{FF2B5EF4-FFF2-40B4-BE49-F238E27FC236}">
                    <a16:creationId xmlns:a16="http://schemas.microsoft.com/office/drawing/2014/main" id="{66DF6111-A634-8515-2A3C-A99BCE2B9648}"/>
                  </a:ext>
                </a:extLst>
              </p:cNvPr>
              <p:cNvSpPr/>
              <p:nvPr/>
            </p:nvSpPr>
            <p:spPr>
              <a:xfrm>
                <a:off x="8334482" y="5238455"/>
                <a:ext cx="176785" cy="182464"/>
              </a:xfrm>
              <a:prstGeom prst="rect">
                <a:avLst/>
              </a:prstGeom>
              <a:solidFill>
                <a:srgbClr val="BF5B17"/>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8" name="Rectangle 27">
                <a:extLst>
                  <a:ext uri="{FF2B5EF4-FFF2-40B4-BE49-F238E27FC236}">
                    <a16:creationId xmlns:a16="http://schemas.microsoft.com/office/drawing/2014/main" id="{FB6401A7-A7E3-DAD2-C5AA-BBC47C0EE3C9}"/>
                  </a:ext>
                </a:extLst>
              </p:cNvPr>
              <p:cNvSpPr/>
              <p:nvPr/>
            </p:nvSpPr>
            <p:spPr>
              <a:xfrm>
                <a:off x="8549034" y="5228808"/>
                <a:ext cx="1245206"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≥187.66</a:t>
                </a:r>
              </a:p>
            </p:txBody>
          </p:sp>
        </p:grpSp>
        <p:grpSp>
          <p:nvGrpSpPr>
            <p:cNvPr id="12" name="Group 11">
              <a:extLst>
                <a:ext uri="{FF2B5EF4-FFF2-40B4-BE49-F238E27FC236}">
                  <a16:creationId xmlns:a16="http://schemas.microsoft.com/office/drawing/2014/main" id="{EBC90289-5396-4D06-6B24-931781DF5B6C}"/>
                </a:ext>
              </a:extLst>
            </p:cNvPr>
            <p:cNvGrpSpPr/>
            <p:nvPr/>
          </p:nvGrpSpPr>
          <p:grpSpPr>
            <a:xfrm>
              <a:off x="6277512" y="3408563"/>
              <a:ext cx="1192267" cy="157599"/>
              <a:chOff x="6277512" y="3357773"/>
              <a:chExt cx="1192267" cy="157599"/>
            </a:xfrm>
          </p:grpSpPr>
          <p:sp>
            <p:nvSpPr>
              <p:cNvPr id="25" name="Rectangle 24">
                <a:extLst>
                  <a:ext uri="{FF2B5EF4-FFF2-40B4-BE49-F238E27FC236}">
                    <a16:creationId xmlns:a16="http://schemas.microsoft.com/office/drawing/2014/main" id="{55943AD1-C3BF-53C7-C58E-3EC2985DC321}"/>
                  </a:ext>
                </a:extLst>
              </p:cNvPr>
              <p:cNvSpPr/>
              <p:nvPr/>
            </p:nvSpPr>
            <p:spPr>
              <a:xfrm>
                <a:off x="6277512" y="3365583"/>
                <a:ext cx="143129" cy="147728"/>
              </a:xfrm>
              <a:prstGeom prst="rect">
                <a:avLst/>
              </a:prstGeom>
              <a:solidFill>
                <a:srgbClr val="BEAED4"/>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6" name="Rectangle 25">
                <a:extLst>
                  <a:ext uri="{FF2B5EF4-FFF2-40B4-BE49-F238E27FC236}">
                    <a16:creationId xmlns:a16="http://schemas.microsoft.com/office/drawing/2014/main" id="{379D7492-3969-F59B-AE8F-15DCD7EFD664}"/>
                  </a:ext>
                </a:extLst>
              </p:cNvPr>
              <p:cNvSpPr/>
              <p:nvPr/>
            </p:nvSpPr>
            <p:spPr>
              <a:xfrm>
                <a:off x="6451219" y="3357773"/>
                <a:ext cx="1018560" cy="157599"/>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134.96 to &lt;143.82</a:t>
                </a:r>
              </a:p>
            </p:txBody>
          </p:sp>
        </p:grpSp>
        <p:sp>
          <p:nvSpPr>
            <p:cNvPr id="13" name="Rectangle 12">
              <a:extLst>
                <a:ext uri="{FF2B5EF4-FFF2-40B4-BE49-F238E27FC236}">
                  <a16:creationId xmlns:a16="http://schemas.microsoft.com/office/drawing/2014/main" id="{366DBC64-C535-C79F-64FB-4574EE8BD9DD}"/>
                </a:ext>
              </a:extLst>
            </p:cNvPr>
            <p:cNvSpPr/>
            <p:nvPr/>
          </p:nvSpPr>
          <p:spPr>
            <a:xfrm>
              <a:off x="6139230" y="3153284"/>
              <a:ext cx="930356" cy="215347"/>
            </a:xfrm>
            <a:prstGeom prst="rect">
              <a:avLst/>
            </a:prstGeom>
            <a:solidFill>
              <a:schemeClr val="bg1"/>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b="1" noProof="0">
                  <a:solidFill>
                    <a:sysClr val="windowText" lastClr="000000"/>
                  </a:solidFill>
                </a:rPr>
                <a:t>ASDR </a:t>
              </a:r>
              <a:br>
                <a:rPr lang="en-GB" sz="800" b="1" noProof="0">
                  <a:solidFill>
                    <a:sysClr val="windowText" lastClr="000000"/>
                  </a:solidFill>
                </a:rPr>
              </a:br>
              <a:r>
                <a:rPr lang="en-GB" sz="800" b="1" noProof="0">
                  <a:solidFill>
                    <a:sysClr val="windowText" lastClr="000000"/>
                  </a:solidFill>
                </a:rPr>
                <a:t>(per 100,000)</a:t>
              </a:r>
            </a:p>
          </p:txBody>
        </p:sp>
        <p:grpSp>
          <p:nvGrpSpPr>
            <p:cNvPr id="14" name="Group 13">
              <a:extLst>
                <a:ext uri="{FF2B5EF4-FFF2-40B4-BE49-F238E27FC236}">
                  <a16:creationId xmlns:a16="http://schemas.microsoft.com/office/drawing/2014/main" id="{3D52BA16-4F98-7A67-F34F-F62F83AC2BAE}"/>
                </a:ext>
              </a:extLst>
            </p:cNvPr>
            <p:cNvGrpSpPr/>
            <p:nvPr/>
          </p:nvGrpSpPr>
          <p:grpSpPr>
            <a:xfrm>
              <a:off x="6287916" y="4046876"/>
              <a:ext cx="1192267" cy="157599"/>
              <a:chOff x="6915364" y="4495456"/>
              <a:chExt cx="1472610" cy="194656"/>
            </a:xfrm>
          </p:grpSpPr>
          <p:sp>
            <p:nvSpPr>
              <p:cNvPr id="22" name="Rectangle 21">
                <a:extLst>
                  <a:ext uri="{FF2B5EF4-FFF2-40B4-BE49-F238E27FC236}">
                    <a16:creationId xmlns:a16="http://schemas.microsoft.com/office/drawing/2014/main" id="{15F6EBB1-8839-5787-4B0A-1CFCFFBB6BDA}"/>
                  </a:ext>
                </a:extLst>
              </p:cNvPr>
              <p:cNvSpPr/>
              <p:nvPr/>
            </p:nvSpPr>
            <p:spPr>
              <a:xfrm>
                <a:off x="6915364" y="4505102"/>
                <a:ext cx="176783" cy="182464"/>
              </a:xfrm>
              <a:prstGeom prst="rect">
                <a:avLst/>
              </a:prstGeom>
              <a:solidFill>
                <a:srgbClr val="FFFF99"/>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4" name="Rectangle 23">
                <a:extLst>
                  <a:ext uri="{FF2B5EF4-FFF2-40B4-BE49-F238E27FC236}">
                    <a16:creationId xmlns:a16="http://schemas.microsoft.com/office/drawing/2014/main" id="{6D97EFF1-0A06-0199-7AE4-A89D681B3BED}"/>
                  </a:ext>
                </a:extLst>
              </p:cNvPr>
              <p:cNvSpPr/>
              <p:nvPr/>
            </p:nvSpPr>
            <p:spPr>
              <a:xfrm>
                <a:off x="7129917" y="4495456"/>
                <a:ext cx="1258057"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157.99 to &lt;175.28</a:t>
                </a:r>
              </a:p>
            </p:txBody>
          </p:sp>
        </p:grpSp>
        <p:grpSp>
          <p:nvGrpSpPr>
            <p:cNvPr id="15" name="Group 14">
              <a:extLst>
                <a:ext uri="{FF2B5EF4-FFF2-40B4-BE49-F238E27FC236}">
                  <a16:creationId xmlns:a16="http://schemas.microsoft.com/office/drawing/2014/main" id="{C050F0CB-64CB-3056-6578-77DB0F118437}"/>
                </a:ext>
              </a:extLst>
            </p:cNvPr>
            <p:cNvGrpSpPr/>
            <p:nvPr/>
          </p:nvGrpSpPr>
          <p:grpSpPr>
            <a:xfrm>
              <a:off x="6287921" y="4259647"/>
              <a:ext cx="1192262" cy="157599"/>
              <a:chOff x="6915371" y="4511501"/>
              <a:chExt cx="1472603" cy="194656"/>
            </a:xfrm>
          </p:grpSpPr>
          <p:sp>
            <p:nvSpPr>
              <p:cNvPr id="17" name="Rectangle 16">
                <a:extLst>
                  <a:ext uri="{FF2B5EF4-FFF2-40B4-BE49-F238E27FC236}">
                    <a16:creationId xmlns:a16="http://schemas.microsoft.com/office/drawing/2014/main" id="{ED18AD4F-BFEE-2459-5541-5FB074969BA0}"/>
                  </a:ext>
                </a:extLst>
              </p:cNvPr>
              <p:cNvSpPr/>
              <p:nvPr/>
            </p:nvSpPr>
            <p:spPr>
              <a:xfrm>
                <a:off x="6915371" y="4521145"/>
                <a:ext cx="176783" cy="182464"/>
              </a:xfrm>
              <a:prstGeom prst="rect">
                <a:avLst/>
              </a:prstGeom>
              <a:solidFill>
                <a:srgbClr val="386CB0"/>
              </a:solid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noProof="0"/>
              </a:p>
            </p:txBody>
          </p:sp>
          <p:sp>
            <p:nvSpPr>
              <p:cNvPr id="21" name="Rectangle 20">
                <a:extLst>
                  <a:ext uri="{FF2B5EF4-FFF2-40B4-BE49-F238E27FC236}">
                    <a16:creationId xmlns:a16="http://schemas.microsoft.com/office/drawing/2014/main" id="{EBAAB61E-C4EE-DEF4-D7FB-3B627C9B647A}"/>
                  </a:ext>
                </a:extLst>
              </p:cNvPr>
              <p:cNvSpPr/>
              <p:nvPr/>
            </p:nvSpPr>
            <p:spPr>
              <a:xfrm>
                <a:off x="7129919" y="4511501"/>
                <a:ext cx="1258055" cy="194656"/>
              </a:xfrm>
              <a:prstGeom prst="rect">
                <a:avLst/>
              </a:prstGeom>
              <a:noFill/>
              <a:ln w="19050">
                <a:no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00" noProof="0">
                    <a:solidFill>
                      <a:sysClr val="windowText" lastClr="000000"/>
                    </a:solidFill>
                  </a:rPr>
                  <a:t>175.28 to &lt;184.22</a:t>
                </a:r>
              </a:p>
            </p:txBody>
          </p:sp>
        </p:grpSp>
      </p:grpSp>
    </p:spTree>
    <p:custDataLst>
      <p:tags r:id="rId1"/>
    </p:custDataLst>
    <p:extLst>
      <p:ext uri="{BB962C8B-B14F-4D97-AF65-F5344CB8AC3E}">
        <p14:creationId xmlns:p14="http://schemas.microsoft.com/office/powerpoint/2010/main" val="9111776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5"/>
          </a:solidFill>
          <a:headEnd type="triangle"/>
          <a:tailEnd type="triangle"/>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FF0000"/>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AE9F05-DA2D-4B16-9965-37043D7D9979}">
  <ds:schemaRefs>
    <ds:schemaRef ds:uri="08562aa6-c0ad-4fb9-8a82-15409d3a28b4"/>
    <ds:schemaRef ds:uri="28627d7c-4416-4bc1-86cf-ca6c3a42a8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BD39940-7EB5-43CC-8DC6-FBBAD45474F6}">
  <ds:schemaRefs>
    <ds:schemaRef ds:uri="08562aa6-c0ad-4fb9-8a82-15409d3a28b4"/>
    <ds:schemaRef ds:uri="28627d7c-4416-4bc1-86cf-ca6c3a42a8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79A87D-6E65-4547-B410-F385D8934D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114</TotalTime>
  <Words>635</Words>
  <Application>Microsoft Office PowerPoint</Application>
  <PresentationFormat>Widescreen</PresentationFormat>
  <Paragraphs>38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Global burden of disability due to schizophrenia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Elliot Piper-Brown</dc:creator>
  <cp:lastModifiedBy>Christina Polyzogopoulou</cp:lastModifiedBy>
  <cp:revision>14</cp:revision>
  <dcterms:created xsi:type="dcterms:W3CDTF">2026-02-02T13:01:55Z</dcterms:created>
  <dcterms:modified xsi:type="dcterms:W3CDTF">2026-06-17T12:38:35Z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y fmtid="{D5CDD505-2E9C-101B-9397-08002B2CF9AE}" pid="4" name="ArticulateGUID">
    <vt:lpwstr>5E388557-2AE2-428E-AA6E-C72C8BEFBDF4</vt:lpwstr>
  </property>
  <property fmtid="{D5CDD505-2E9C-101B-9397-08002B2CF9AE}" pid="5" name="ArticulatePath">
    <vt:lpwstr>https://primemedica.sharepoint.com/sites/LundbeckFoundation/Shared Documents/General/Lundbeck Foundation/SCZ theme deck updates/2_Epidemiology-Burden/D2 (studio)/SCZ_Epidemiology &amp; Burden_D0.2 13Apr26_v1</vt:lpwstr>
  </property>
</Properties>
</file>