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authors.xml" ContentType="application/vnd.ms-powerpoint.author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presProps.xml" ContentType="application/vnd.openxmlformats-officedocument.presentationml.presProps+xml"/>
  <Override PartName="/customXml/item3.xml" ContentType="application/xml"/>
  <Override PartName="/customXml/itemProps3.xml" ContentType="application/vnd.openxmlformats-officedocument.customXmlProperties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1"/>
  </p:notesMasterIdLst>
  <p:handoutMasterIdLst>
    <p:handoutMasterId r:id="rId42"/>
  </p:handoutMasterIdLst>
  <p:sldIdLst>
    <p:sldId id="1121" r:id="rId17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8712C042-9DFC-2578-CC4A-B1931D3399D1}" name="Lucy Helas`" initials="LH" userId="Lucy Helas`" providerId="Non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F990E394-D64D-FC74-5AB2-26D9760A3D65}" name="Data checker (LH)" initials="DC" userId="Data checker (LH)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45" autoAdjust="0"/>
    <p:restoredTop sz="83476" autoAdjust="0"/>
  </p:normalViewPr>
  <p:slideViewPr>
    <p:cSldViewPr snapToGrid="0">
      <p:cViewPr varScale="1">
        <p:scale>
          <a:sx n="53" d="100"/>
          <a:sy n="53" d="100"/>
        </p:scale>
        <p:origin x="1112" y="32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44" d="100"/>
          <a:sy n="44" d="100"/>
        </p:scale>
        <p:origin x="1592" y="48"/>
      </p:cViewPr>
      <p:guideLst>
        <p:guide orient="horz" pos="3128"/>
        <p:guide pos="2142"/>
      </p:guideLst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42" /><Relationship Type="http://schemas.microsoft.com/office/2018/10/relationships/authors" Target="/ppt/authors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heme" Target="/ppt/theme/theme1.xml" Id="rId45" /><Relationship Type="http://schemas.openxmlformats.org/officeDocument/2006/relationships/viewProps" Target="/ppt/viewProps.xml" Id="rId44" /><Relationship Type="http://schemas.openxmlformats.org/officeDocument/2006/relationships/slideMaster" Target="/ppt/slideMasters/slideMaster1.xml" Id="rId4" /><Relationship Type="http://schemas.openxmlformats.org/officeDocument/2006/relationships/presProps" Target="/ppt/presProps.xml" Id="rId43" /><Relationship Type="http://schemas.openxmlformats.org/officeDocument/2006/relationships/customXml" Target="/customXml/item3.xml" Id="rId3" /><Relationship Type="http://schemas.openxmlformats.org/officeDocument/2006/relationships/slide" Target="/ppt/slides/slide13.xml" Id="rId17" /><Relationship Type="http://schemas.openxmlformats.org/officeDocument/2006/relationships/tableStyles" Target="/ppt/tableStyles.xml" Id="rId46" /><Relationship Type="http://schemas.openxmlformats.org/officeDocument/2006/relationships/notesMaster" Target="/ppt/notesMasters/notesMaster1.xml" Id="rId4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Id2" /><Relationship Type="http://schemas.openxmlformats.org/officeDocument/2006/relationships/notesMaster" Target="/ppt/notesMasters/notesMaster1.xml" Id="rId1" /></Relationship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7D1A2-B0B9-7FFE-278B-3EDE89201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D79FBA-9405-28E1-BB60-977B87B67B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B4BEC6-41DF-A711-A699-91AB85297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927" y="4778722"/>
            <a:ext cx="5609662" cy="3909864"/>
          </a:xfrm>
        </p:spPr>
        <p:txBody>
          <a:bodyPr/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schizotypal personality traits broadly correspond to the positive, negative and disorganized dimensions observed in schizophrenia. The personality traits include positive (cognitive-perceptual), such as magical thinking, unusual perceptual experiences, ideas of reference and paranoia; disorganization, such as odd behavior and odd speech; and negative (interpersonal), such as constricted affect, social anxiety, lack of close personal relationships, and suspiciousness. </a:t>
            </a:r>
            <a:r>
              <a:rPr lang="en-US" sz="1000" b="0" i="0" u="none" strike="noStrike" kern="1200" baseline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Disorganization includes odd behaviour and odd speech.</a:t>
            </a:r>
            <a:r>
              <a:rPr lang="en-US" sz="1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Lenzenweger</a:t>
            </a:r>
            <a:r>
              <a:rPr lang="en-GB" dirty="0"/>
              <a:t> MF. Thinking clearly about schizotypy: hewing to the schizophrenia liability core, considering interesting tangents, and avoiding conceptual quicksand. World Psychiatry 2018; 17: 1.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b="0" i="0" u="none" strike="noStrike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Lenzenweger</a:t>
            </a: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MF. Thinking clearly about schizotypy. </a:t>
            </a:r>
            <a:r>
              <a:rPr lang="en-US" sz="1000" b="0" i="0" u="none" strike="noStrike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Bull 2015; 41: S483–S491.</a:t>
            </a:r>
            <a:r>
              <a:rPr lang="en-US" dirty="0">
                <a:effectLst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b="0" i="0" u="none" strike="noStrike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Debbané</a:t>
            </a: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 et al. Developing psychosis and its risk states through the lens of schizotypy. </a:t>
            </a:r>
            <a:r>
              <a:rPr lang="en-US" sz="1000" b="0" i="0" u="none" strike="noStrike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Schizophr</a:t>
            </a: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Bull 2015; 41: sbu176.</a:t>
            </a:r>
            <a:r>
              <a:rPr lang="en-US" dirty="0">
                <a:effectLst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Nelson B, </a:t>
            </a:r>
            <a:r>
              <a:rPr lang="en-GB" dirty="0" err="1"/>
              <a:t>Fornito</a:t>
            </a:r>
            <a:r>
              <a:rPr lang="en-GB" dirty="0"/>
              <a:t> A, Harrison BJ et al. A disturbed sense of self in the psychosis prodrome: linking phenomenology and neurobiology. </a:t>
            </a:r>
            <a:r>
              <a:rPr lang="en-GB" dirty="0" err="1"/>
              <a:t>Neurosci</a:t>
            </a:r>
            <a:r>
              <a:rPr lang="en-GB" dirty="0"/>
              <a:t> </a:t>
            </a:r>
            <a:r>
              <a:rPr lang="en-GB" dirty="0" err="1"/>
              <a:t>Biobehav</a:t>
            </a:r>
            <a:r>
              <a:rPr lang="en-GB" dirty="0"/>
              <a:t> Rev 2013; 33: 807–817.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 err="1"/>
              <a:t>Tsuang</a:t>
            </a:r>
            <a:r>
              <a:rPr lang="en-GB" dirty="0"/>
              <a:t> MT, Stone WS, Faraone SV. Toward reformulating the diagnosis of schizophrenia. Dialogues Clin </a:t>
            </a:r>
            <a:r>
              <a:rPr lang="en-GB" dirty="0" err="1"/>
              <a:t>Neurosci</a:t>
            </a:r>
            <a:r>
              <a:rPr lang="en-GB" dirty="0"/>
              <a:t> 2000; 2: 257–266.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251879"/>
      </p:ext>
    </p:extLst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sv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4.xml" Id="rId4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6.png" Id="rId3" /><Relationship Type="http://schemas.openxmlformats.org/officeDocument/2006/relationships/notesSlide" Target="/ppt/notesSlides/notesSlide13.xml" Id="rId2" /><Relationship Type="http://schemas.openxmlformats.org/officeDocument/2006/relationships/slideLayout" Target="/ppt/slideLayouts/slideLayout4.xml" Id="rId1" /></Relationships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B40B9-839E-1A78-DA9F-05944C285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F3B23C-A6F3-BE1D-950E-CAA9F05C3F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noProof="0" dirty="0"/>
              <a:t>Schizophrenia – History, definitions, and diagnosis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3B01B7A7-AEF8-16F4-CEDF-47658747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Schizotaxia</a:t>
            </a:r>
            <a:r>
              <a:rPr lang="en-US" noProof="0" dirty="0"/>
              <a:t>, schizotypy, and liability to schizophrenia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9B589F-EF61-A05D-F351-827D898C5B5B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861050" cy="4415215"/>
          </a:xfrm>
        </p:spPr>
        <p:txBody>
          <a:bodyPr/>
          <a:lstStyle/>
          <a:p>
            <a:r>
              <a:rPr lang="en-US" noProof="0" dirty="0"/>
              <a:t>Schizotypy is a multi-dimensional personality construct which indicates a person’s liability to psychosis</a:t>
            </a:r>
            <a:r>
              <a:rPr lang="en-US" baseline="30000" noProof="0" dirty="0"/>
              <a:t>1</a:t>
            </a:r>
          </a:p>
          <a:p>
            <a:r>
              <a:rPr lang="en-US" noProof="0" dirty="0"/>
              <a:t>A neurodevelopmental model has been proposed in which a genetically influenced vulnerability, known as </a:t>
            </a:r>
            <a:r>
              <a:rPr lang="en-US" noProof="0" dirty="0" err="1"/>
              <a:t>schizotaxia</a:t>
            </a:r>
            <a:r>
              <a:rPr lang="en-US" noProof="0" dirty="0"/>
              <a:t>, can lead to neurobiological changes that manifest as schizotypy personality traits</a:t>
            </a:r>
            <a:r>
              <a:rPr lang="en-US" baseline="30000" noProof="0" dirty="0"/>
              <a:t>2</a:t>
            </a:r>
            <a:endParaRPr lang="en-US" noProof="0" dirty="0"/>
          </a:p>
          <a:p>
            <a:r>
              <a:rPr lang="en-US" noProof="0" dirty="0"/>
              <a:t>Depending on environmental and developmental factors, in some individuals, schizotypy may progress to clinical high-risk states and eventually schizophrenia-spectrum disorders</a:t>
            </a:r>
            <a:r>
              <a:rPr lang="en-US" baseline="30000" noProof="0" dirty="0"/>
              <a:t>1,2</a:t>
            </a:r>
            <a:endParaRPr lang="en-US" noProof="0" dirty="0"/>
          </a:p>
          <a:p>
            <a:pPr lvl="1"/>
            <a:r>
              <a:rPr lang="en-US" b="1" noProof="0" dirty="0"/>
              <a:t>Longitudinal studies </a:t>
            </a:r>
            <a:r>
              <a:rPr lang="en-US" noProof="0" dirty="0"/>
              <a:t>support this by demonstrating that higher schizotypy dimension scores in healthy and clinically high-risk populations scores predict later psychosis</a:t>
            </a:r>
            <a:r>
              <a:rPr lang="en-US" baseline="30000" noProof="0" dirty="0"/>
              <a:t>1,3</a:t>
            </a:r>
            <a:endParaRPr lang="en-US" noProof="0" dirty="0"/>
          </a:p>
          <a:p>
            <a:pPr lvl="1"/>
            <a:r>
              <a:rPr lang="en-US" b="1" noProof="0" dirty="0"/>
              <a:t>Familial studies </a:t>
            </a:r>
            <a:r>
              <a:rPr lang="en-US" noProof="0" dirty="0"/>
              <a:t>in schizophrenia have shown relatives have higher schizotypy dimensions scores compared to non-relatives;</a:t>
            </a:r>
            <a:r>
              <a:rPr lang="en-US" baseline="30000" dirty="0"/>
              <a:t>3</a:t>
            </a:r>
            <a:r>
              <a:rPr lang="en-US" noProof="0" dirty="0"/>
              <a:t> higher scores were predictive of emergence of psychotic disorders in later life</a:t>
            </a:r>
            <a:r>
              <a:rPr lang="en-US" baseline="30000" noProof="0" dirty="0"/>
              <a:t>4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DDD53D8-6971-B2D7-8464-758058A96F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6539477" cy="619200"/>
          </a:xfrm>
        </p:spPr>
        <p:txBody>
          <a:bodyPr/>
          <a:lstStyle/>
          <a:p>
            <a:r>
              <a:rPr lang="en-US" noProof="0" dirty="0"/>
              <a:t>1. </a:t>
            </a:r>
            <a:r>
              <a:rPr lang="en-US" noProof="0" dirty="0" err="1"/>
              <a:t>Lenzenweger</a:t>
            </a:r>
            <a:r>
              <a:rPr lang="en-US" noProof="0" dirty="0"/>
              <a:t>. World Psych 2018;17:1; 2. </a:t>
            </a:r>
            <a:r>
              <a:rPr lang="en-US" noProof="0" dirty="0" err="1"/>
              <a:t>Lenzenweger</a:t>
            </a:r>
            <a:r>
              <a:rPr lang="en-US" noProof="0" dirty="0"/>
              <a:t>. </a:t>
            </a:r>
            <a:r>
              <a:rPr lang="en-US" noProof="0" dirty="0" err="1"/>
              <a:t>Schizophr</a:t>
            </a:r>
            <a:r>
              <a:rPr lang="en-US" noProof="0" dirty="0"/>
              <a:t> Bull 2015;41:S483–S491; </a:t>
            </a:r>
            <a:br>
              <a:rPr lang="en-US" noProof="0" dirty="0"/>
            </a:br>
            <a:r>
              <a:rPr lang="en-US" noProof="0" dirty="0"/>
              <a:t>3. </a:t>
            </a:r>
            <a:r>
              <a:rPr lang="en-US" noProof="0" dirty="0" err="1"/>
              <a:t>Debbané</a:t>
            </a:r>
            <a:r>
              <a:rPr lang="en-US" noProof="0" dirty="0"/>
              <a:t> et al. </a:t>
            </a:r>
            <a:r>
              <a:rPr lang="en-US" noProof="0" dirty="0" err="1"/>
              <a:t>Schizophr</a:t>
            </a:r>
            <a:r>
              <a:rPr lang="en-US" noProof="0" dirty="0"/>
              <a:t> Bull 2015;41:sbu176; 4. Nelson et al. </a:t>
            </a:r>
            <a:r>
              <a:rPr lang="en-US" noProof="0" dirty="0" err="1"/>
              <a:t>Neurosci</a:t>
            </a:r>
            <a:r>
              <a:rPr lang="en-US" noProof="0" dirty="0"/>
              <a:t> </a:t>
            </a:r>
            <a:r>
              <a:rPr lang="en-US" noProof="0" dirty="0" err="1"/>
              <a:t>Biobehav</a:t>
            </a:r>
            <a:r>
              <a:rPr lang="en-US" noProof="0" dirty="0"/>
              <a:t> Rev 2013;33:807–817; </a:t>
            </a:r>
            <a:br>
              <a:rPr lang="en-US" noProof="0" dirty="0"/>
            </a:br>
            <a:r>
              <a:rPr lang="en-US" noProof="0" dirty="0"/>
              <a:t>5. </a:t>
            </a:r>
            <a:r>
              <a:rPr lang="en-US" noProof="0" dirty="0" err="1"/>
              <a:t>Tsuang</a:t>
            </a:r>
            <a:r>
              <a:rPr lang="en-US" noProof="0" dirty="0"/>
              <a:t> et al. Dialogues Clin </a:t>
            </a:r>
            <a:r>
              <a:rPr lang="en-US" noProof="0" dirty="0" err="1"/>
              <a:t>Neurosci</a:t>
            </a:r>
            <a:r>
              <a:rPr lang="en-US" noProof="0" dirty="0"/>
              <a:t> 2000;2:257–266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B12E819-FDFA-10A2-18E6-F41A807914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728"/>
          <a:stretch>
            <a:fillRect/>
          </a:stretch>
        </p:blipFill>
        <p:spPr>
          <a:xfrm>
            <a:off x="7136469" y="1907602"/>
            <a:ext cx="4090757" cy="408412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3A28E7D-E30F-0EF0-4769-CA920F56D618}"/>
              </a:ext>
            </a:extLst>
          </p:cNvPr>
          <p:cNvSpPr txBox="1"/>
          <p:nvPr/>
        </p:nvSpPr>
        <p:spPr>
          <a:xfrm>
            <a:off x="6713034" y="1430491"/>
            <a:ext cx="49376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noProof="0" dirty="0">
                <a:solidFill>
                  <a:schemeClr val="accent2">
                    <a:lumMod val="50000"/>
                  </a:schemeClr>
                </a:solidFill>
              </a:rPr>
              <a:t>Relationship between </a:t>
            </a:r>
            <a:r>
              <a:rPr lang="en-US" sz="1400" b="1" noProof="0" dirty="0" err="1">
                <a:solidFill>
                  <a:schemeClr val="accent2">
                    <a:lumMod val="50000"/>
                  </a:schemeClr>
                </a:solidFill>
              </a:rPr>
              <a:t>schizotaxia</a:t>
            </a:r>
            <a:r>
              <a:rPr lang="en-US" sz="1400" b="1" noProof="0" dirty="0">
                <a:solidFill>
                  <a:schemeClr val="accent2">
                    <a:lumMod val="50000"/>
                  </a:schemeClr>
                </a:solidFill>
              </a:rPr>
              <a:t> and schizophrenia</a:t>
            </a:r>
            <a:r>
              <a:rPr lang="en-US" sz="1400" b="1" baseline="30000" noProof="0" dirty="0">
                <a:solidFill>
                  <a:schemeClr val="accent2">
                    <a:lumMod val="50000"/>
                  </a:schemeClr>
                </a:solidFill>
              </a:rPr>
              <a:t>5</a:t>
            </a:r>
            <a:endParaRPr lang="en-US" sz="1400" b="1" noProof="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B53BA7E8-B578-23A8-D8E2-4C7CE0713BC4}"/>
              </a:ext>
            </a:extLst>
          </p:cNvPr>
          <p:cNvSpPr txBox="1"/>
          <p:nvPr/>
        </p:nvSpPr>
        <p:spPr>
          <a:xfrm>
            <a:off x="7829974" y="6137776"/>
            <a:ext cx="3821687" cy="553998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r" fontAlgn="base"/>
            <a:r>
              <a:rPr lang="en-US" sz="900" kern="1200" noProof="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is from </a:t>
            </a:r>
            <a:r>
              <a:rPr lang="en-US" sz="900" noProof="0" dirty="0" err="1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Tsuang</a:t>
            </a:r>
            <a:r>
              <a:rPr lang="en-US" sz="900" kern="1200" noProof="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‘</a:t>
            </a:r>
            <a:r>
              <a:rPr lang="en-US" sz="900" noProof="0" dirty="0"/>
              <a:t>Toward reformulating the diagnosis of schizophrenia</a:t>
            </a:r>
            <a:r>
              <a:rPr lang="en-US" sz="900" kern="1200" noProof="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2000, licensed under CC-BY-NC-ND</a:t>
            </a:r>
            <a:r>
              <a:rPr lang="en-US" sz="900" noProof="0" dirty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-3.0</a:t>
            </a:r>
            <a:r>
              <a:rPr lang="en-US" sz="900" kern="1200" noProof="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Published by LLS on behalf of </a:t>
            </a:r>
            <a:r>
              <a:rPr lang="en-US" sz="900" noProof="0" dirty="0">
                <a:solidFill>
                  <a:srgbClr val="3F1A0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Dialogues Clinical Neuroscience. </a:t>
            </a:r>
            <a:r>
              <a:rPr lang="en-US" sz="900" kern="1200" noProof="0" dirty="0">
                <a:solidFill>
                  <a:srgbClr val="3F1A0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work cannot be changed in any way or used commercially without permission from the journal. </a:t>
            </a:r>
            <a:endParaRPr lang="en-US" sz="1200" noProof="0" dirty="0">
              <a:solidFill>
                <a:srgbClr val="3F1A0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238088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15096</Words>
  <Application>Microsoft Office PowerPoint</Application>
  <PresentationFormat>Widescreen</PresentationFormat>
  <Paragraphs>754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Yu Mincho</vt:lpstr>
      <vt:lpstr>Aptos</vt:lpstr>
      <vt:lpstr>Arial</vt:lpstr>
      <vt:lpstr>Calibri</vt:lpstr>
      <vt:lpstr>Tahoma</vt:lpstr>
      <vt:lpstr>Times New Roman</vt:lpstr>
      <vt:lpstr>Neurotorium - PowerPoint-Skabelon - 2022-01-28</vt:lpstr>
      <vt:lpstr>PowerPoint Presentation</vt:lpstr>
      <vt:lpstr>Introduction and history  of schizophrenia</vt:lpstr>
      <vt:lpstr>Why does schizophrenia remain foundational to psychiatry?</vt:lpstr>
      <vt:lpstr>Precursors to the concept of schizophrenia (mid 19th century concepts)</vt:lpstr>
      <vt:lpstr>Precursors to the concept of schizophrenia (late 19th century concepts)</vt:lpstr>
      <vt:lpstr>Precursors to the concept of schizophrenia (20th century concepts)</vt:lpstr>
      <vt:lpstr>Definitions of schizophrenia</vt:lpstr>
      <vt:lpstr>What is our understanding of schizophrenia today? </vt:lpstr>
      <vt:lpstr>Symptom dimensions (positive, negative, disorganization)</vt:lpstr>
      <vt:lpstr>First-rank symptoms: current perspectives</vt:lpstr>
      <vt:lpstr>Disturbances in the basic sense of self in schizophrenia-spectrum disorders</vt:lpstr>
      <vt:lpstr>The core Gestalt concept</vt:lpstr>
      <vt:lpstr>Schizotaxia, schizotypy, and liability to schizophrenia</vt:lpstr>
      <vt:lpstr>Developmental psychopathology and early emergence</vt:lpstr>
      <vt:lpstr>Schizophrenia or schizophrenias?</vt:lpstr>
      <vt:lpstr>Classification systems for schizophrenia</vt:lpstr>
      <vt:lpstr>Introduction to classification systems DSM and ICD</vt:lpstr>
      <vt:lpstr>DSM versus ICD: convergences and divergences</vt:lpstr>
      <vt:lpstr>Critiques of current diagnostic systems for schizophrenia</vt:lpstr>
      <vt:lpstr>Reinventing schizophrenia: ongoing, contemporary debate</vt:lpstr>
      <vt:lpstr>RDoC: a contextual research framework for psychosis</vt:lpstr>
      <vt:lpstr>HiTOP: quantitative nosology and psychosis super-spectrum</vt:lpstr>
      <vt:lpstr>Diagnosis of schizophrenia</vt:lpstr>
      <vt:lpstr>Principles of the clinical diagnosis of schizophrenia</vt:lpstr>
      <vt:lpstr>Canonical diagnostic features and familial risk in schizophrenia</vt:lpstr>
      <vt:lpstr>Self-disturbance in schizophrenia diagnosis</vt:lpstr>
      <vt:lpstr>Thought disorder and language disturbance in schizophrenia</vt:lpstr>
      <vt:lpstr>Negative symptoms in schizophrenia</vt:lpstr>
      <vt:lpstr>Differentiating schizophrenia from mood disorders with psychosis</vt:lpstr>
      <vt:lpstr>Prodromal presentations of psychosis </vt:lpstr>
      <vt:lpstr>Structured interviews and assessment tools in schizophrenia</vt:lpstr>
      <vt:lpstr>Integrating phenomenology and operational criteria in schizophrenia</vt:lpstr>
      <vt:lpstr>Current clinical diagnostic criteria for schizophrenia</vt:lpstr>
      <vt:lpstr>Synthesis and implications</vt:lpstr>
      <vt:lpstr>Conceptual integration, clinical challenges, and future directions</vt:lpstr>
      <vt:lpstr>Summary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14</cp:revision>
  <dcterms:created xsi:type="dcterms:W3CDTF">2026-02-02T13:01:55Z</dcterms:created>
  <dcterms:modified xsi:type="dcterms:W3CDTF">2026-06-30T09:32:30Z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