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svg" ContentType="image/svg+xml"/>
  <Default Extension="rels" ContentType="application/vnd.openxmlformats-package.relationships+xml"/>
  <Override PartName="/ppt/presentation.xml" ContentType="application/vnd.openxmlformats-officedocument.presentationml.presentation.main+xml"/>
  <Override PartName="/ppt/handoutMasters/handoutMaster1.xml" ContentType="application/vnd.openxmlformats-officedocument.presentationml.handoutMaster+xml"/>
  <Override PartName="/ppt/theme/theme3.xml" ContentType="application/vnd.openxmlformats-officedocument.theme+xml"/>
  <Override PartName="/ppt/authors.xml" ContentType="application/vnd.ms-powerpoint.authors+xml"/>
  <Override PartName="/customXml/item2.xml" ContentType="application/xml"/>
  <Override PartName="/customXml/itemProps2.xml" ContentType="application/vnd.openxmlformats-officedocument.customXmlProperties+xml"/>
  <Override PartName="/customXml/item1.xml" ContentType="application/xml"/>
  <Override PartName="/customXml/itemProps1.xml" ContentType="application/vnd.openxmlformats-officedocument.customXmlPropertie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slideMasters/slideMaster1.xml" ContentType="application/vnd.openxmlformats-officedocument.presentationml.slideMaster+xml"/>
  <Override PartName="/ppt/slideLayouts/slideLayout8.xml" ContentType="application/vnd.openxmlformats-officedocument.presentationml.slideLayout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customXml/item3.xml" ContentType="application/xml"/>
  <Override PartName="/customXml/itemProps3.xml" ContentType="application/vnd.openxmlformats-officedocument.customXml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Id3" /><Relationship Type="http://schemas.openxmlformats.org/package/2006/relationships/metadata/thumbnail" Target="/docProps/thumbnail.jpeg" Id="rId2" /><Relationship Type="http://schemas.openxmlformats.org/officeDocument/2006/relationships/officeDocument" Target="/ppt/presentation.xml" Id="rId1" /><Relationship Type="http://schemas.openxmlformats.org/officeDocument/2006/relationships/custom-properties" Target="/docProps/custom.xml" Id="rId5" /><Relationship Type="http://schemas.openxmlformats.org/officeDocument/2006/relationships/extended-properties" Target="/docProps/app.xml" Id="rId4" 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41"/>
  </p:notesMasterIdLst>
  <p:handoutMasterIdLst>
    <p:handoutMasterId r:id="rId42"/>
  </p:handoutMasterIdLst>
  <p:sldIdLst>
    <p:sldId id="1117" r:id="rId22"/>
  </p:sldIdLst>
  <p:sldSz cx="12192000" cy="6858000"/>
  <p:notesSz cx="6799263" cy="9929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62" userDrawn="1">
          <p15:clr>
            <a:srgbClr val="A4A3A4"/>
          </p15:clr>
        </p15:guide>
        <p15:guide id="2" pos="506" userDrawn="1">
          <p15:clr>
            <a:srgbClr val="A4A3A4"/>
          </p15:clr>
        </p15:guide>
        <p15:guide id="3" pos="64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8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4573105-B80B-BE77-4429-DCCE34DD9EC1}" name="Bella Cannava" initials="BC" userId="Bella Cannava" providerId="None"/>
  <p188:author id="{F5123D0B-7B15-8241-114F-0F509F9C0883}" name="Jerry Huang" initials="JH" userId="S::jerry.huang@primeglobalpeople.com::47175e71-6f0f-4bf1-922a-f2da50266449" providerId="AD"/>
  <p188:author id="{7679B62A-1C92-1318-9C0A-A485E2FEF9AC}" name="Fact check" initials="HR" userId="Fact check" providerId="None"/>
  <p188:author id="{A650F12B-C64C-074B-07F6-F48D2265D014}" name="Christoph U. Correll" initials="CC" userId="eaee6724343eddb1" providerId="Windows Live"/>
  <p188:author id="{8712C042-9DFC-2578-CC4A-B1931D3399D1}" name="Lucy Helas`" initials="LH" userId="Lucy Helas`" providerId="None"/>
  <p188:author id="{FE79984B-3160-25DE-C8CF-73D178008414}" name="Andrea Raballo" initials="AR" userId="S::andrea.raballo@unipg.it::18afce67-ba15-43e6-b5a2-f8a59fe1ccb9" providerId="AD"/>
  <p188:author id="{C07A505D-5E7E-6BEB-4195-801D42364FA7}" name="Ceren Akdeniz Vogt" initials="CA" userId="S::cak@lundbeckfonden.com::6291f9b8-8487-4396-8769-615d243e0f4b" providerId="AD"/>
  <p188:author id="{F5456967-F741-A654-320C-431971991AEE}" name="Emma Bone" initials="EB" userId="Emma Bone" providerId="None"/>
  <p188:author id="{F990E394-D64D-FC74-5AB2-26D9760A3D65}" name="Data checker (LH)" initials="DC" userId="Data checker (LH)" providerId="None"/>
  <p188:author id="{8EBDF5A9-C4BC-A8A8-CDF6-CD616BF5A6CC}" name="Lucy Helas" initials="LH" userId="Lucy Helas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B832B1DC-702B-2076-34F6-ABE5906ECE9E}" name="Sarah Ramsden" initials="SR" userId="Sarah Ramsden" providerId="None"/>
  <p188:author id="{FFE47EE6-A2F0-13A5-8EE8-3661DB1849A6}" name="Medical Writer" initials="MW" userId="Medical Writer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1A01"/>
    <a:srgbClr val="4A6459"/>
    <a:srgbClr val="8FAB9F"/>
    <a:srgbClr val="C2D1CB"/>
    <a:srgbClr val="EBF0EE"/>
    <a:srgbClr val="D9D1CC"/>
    <a:srgbClr val="608273"/>
    <a:srgbClr val="42584F"/>
    <a:srgbClr val="BCCCC5"/>
    <a:srgbClr val="C6D4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45" autoAdjust="0"/>
    <p:restoredTop sz="83476" autoAdjust="0"/>
  </p:normalViewPr>
  <p:slideViewPr>
    <p:cSldViewPr snapToGrid="0">
      <p:cViewPr varScale="1">
        <p:scale>
          <a:sx n="53" d="100"/>
          <a:sy n="53" d="100"/>
        </p:scale>
        <p:origin x="1112" y="32"/>
      </p:cViewPr>
      <p:guideLst>
        <p:guide orient="horz" pos="1162"/>
        <p:guide pos="506"/>
        <p:guide pos="64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200" d="100"/>
        <a:sy n="200" d="100"/>
      </p:scale>
      <p:origin x="0" y="-3869"/>
    </p:cViewPr>
  </p:sorterViewPr>
  <p:notesViewPr>
    <p:cSldViewPr snapToGrid="0">
      <p:cViewPr varScale="1">
        <p:scale>
          <a:sx n="44" d="100"/>
          <a:sy n="44" d="100"/>
        </p:scale>
        <p:origin x="1592" y="48"/>
      </p:cViewPr>
      <p:guideLst>
        <p:guide orient="horz" pos="3128"/>
        <p:guide pos="2142"/>
      </p:guideLst>
    </p:cSldViewPr>
  </p:notes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handoutMaster" Target="/ppt/handoutMasters/handoutMaster1.xml" Id="rId42" /><Relationship Type="http://schemas.microsoft.com/office/2018/10/relationships/authors" Target="/ppt/authors.xml" Id="rId47" /><Relationship Type="http://schemas.openxmlformats.org/officeDocument/2006/relationships/customXml" Target="/customXml/item2.xml" Id="rId2" /><Relationship Type="http://schemas.openxmlformats.org/officeDocument/2006/relationships/customXml" Target="/customXml/item1.xml" Id="rId1" /><Relationship Type="http://schemas.openxmlformats.org/officeDocument/2006/relationships/theme" Target="/ppt/theme/theme1.xml" Id="rId45" /><Relationship Type="http://schemas.openxmlformats.org/officeDocument/2006/relationships/viewProps" Target="/ppt/viewProps.xml" Id="rId44" /><Relationship Type="http://schemas.openxmlformats.org/officeDocument/2006/relationships/slideMaster" Target="/ppt/slideMasters/slideMaster1.xml" Id="rId4" /><Relationship Type="http://schemas.openxmlformats.org/officeDocument/2006/relationships/slide" Target="/ppt/slides/slide18.xml" Id="rId22" /><Relationship Type="http://schemas.openxmlformats.org/officeDocument/2006/relationships/presProps" Target="/ppt/presProps.xml" Id="rId43" /><Relationship Type="http://schemas.openxmlformats.org/officeDocument/2006/relationships/customXml" Target="/customXml/item3.xml" Id="rId3" /><Relationship Type="http://schemas.openxmlformats.org/officeDocument/2006/relationships/tableStyles" Target="/ppt/tableStyles.xml" Id="rId46" /><Relationship Type="http://schemas.openxmlformats.org/officeDocument/2006/relationships/notesMaster" Target="/ppt/notesMasters/notesMaster1.xml" Id="rId41" /></Relationships>
</file>

<file path=ppt/handoutMasters/_rels/handoutMaster1.xml.rels>&#65279;<?xml version="1.0" encoding="utf-8"?><Relationships xmlns="http://schemas.openxmlformats.org/package/2006/relationships"><Relationship Type="http://schemas.openxmlformats.org/officeDocument/2006/relationships/theme" Target="/ppt/theme/theme3.xml" Id="rId1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147A5D1-78D9-73CD-04BC-C494F79F0A7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B92AD42-838B-B6D9-5434-3B0E2999CEF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1275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67739A-81E2-4A88-AD56-5A8C90A1F51B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227DBA-17B0-1889-4231-27035059AF8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78C003-4CFB-668A-9678-EA1592CF33B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1275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DB583A-4674-4DF6-A202-82AA54B45F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7261358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3127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handoutMaster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theme/theme2.xml" Id="rId1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EAA615-5510-4769-A084-647B102C2045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4441FC-7B67-43FA-BD36-9EFD361338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910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000" kern="1200">
        <a:solidFill>
          <a:schemeClr val="tx1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</a:defRPr>
    </a:lvl1pPr>
    <a:lvl2pPr marL="457200" algn="l" defTabSz="914400" rtl="0" eaLnBrk="1" latinLnBrk="0" hangingPunct="1">
      <a:defRPr sz="1000" kern="1200">
        <a:solidFill>
          <a:schemeClr val="tx1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</a:defRPr>
    </a:lvl2pPr>
    <a:lvl3pPr marL="914400" algn="l" defTabSz="914400" rtl="0" eaLnBrk="1" latinLnBrk="0" hangingPunct="1">
      <a:defRPr sz="1000" kern="1200">
        <a:solidFill>
          <a:schemeClr val="tx1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</a:defRPr>
    </a:lvl3pPr>
    <a:lvl4pPr marL="1371600" algn="l" defTabSz="914400" rtl="0" eaLnBrk="1" latinLnBrk="0" hangingPunct="1">
      <a:defRPr sz="1000" kern="1200">
        <a:solidFill>
          <a:schemeClr val="tx1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</a:defRPr>
    </a:lvl4pPr>
    <a:lvl5pPr marL="1828800" algn="l" defTabSz="914400" rtl="0" eaLnBrk="1" latinLnBrk="0" hangingPunct="1">
      <a:defRPr sz="1000" kern="1200">
        <a:solidFill>
          <a:schemeClr val="tx1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127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notesMaster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Id2" /><Relationship Type="http://schemas.openxmlformats.org/officeDocument/2006/relationships/notesMaster" Target="/ppt/notesMasters/notesMaster1.xml" Id="rId1" /></Relationship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000" noProof="0" dirty="0"/>
              <a:t>The ICD-11 requires a minimum period of symptoms of ≥1 month. </a:t>
            </a:r>
            <a:r>
              <a:rPr lang="en-US" dirty="0"/>
              <a:t>The six symptom domains captured in ICD-11 are positive, negative, depressive mood, manic mood, psychomotor, cognitive.</a:t>
            </a:r>
            <a:r>
              <a:rPr lang="en-US" baseline="30000" dirty="0"/>
              <a:t>4</a:t>
            </a:r>
            <a:r>
              <a:rPr lang="en-US" dirty="0"/>
              <a:t> Negative symptoms include diminished emotional expression, avolition, alogia or paucity of speech, asociality, and anhedonia.</a:t>
            </a:r>
            <a:r>
              <a:rPr lang="en-US" baseline="30000" dirty="0"/>
              <a:t>4 </a:t>
            </a:r>
            <a:r>
              <a:rPr lang="en-US" dirty="0"/>
              <a:t>The 4‑point scale (not present, mild, moderate, and severe), appears in the main body of guidelines.</a:t>
            </a:r>
            <a:r>
              <a:rPr lang="en-US" baseline="30000" dirty="0"/>
              <a:t>4</a:t>
            </a:r>
            <a:endParaRPr lang="en-US" dirty="0"/>
          </a:p>
          <a:p>
            <a:endParaRPr lang="en-US" dirty="0"/>
          </a:p>
          <a:p>
            <a:r>
              <a:rPr lang="en-US" dirty="0"/>
              <a:t>DSM-5 requires that continuous signs of disturbance persist for at ≥6 months. The three positive‑symptom domains captured in DSM-5 are hallucinations, delusions, disorganized speech, which encompass the positive symptom dimension, plus negative, cognition, psychomotor, depression, mania domains.</a:t>
            </a:r>
            <a:r>
              <a:rPr lang="en-US" baseline="30000" dirty="0"/>
              <a:t>4</a:t>
            </a:r>
            <a:r>
              <a:rPr lang="en-US" dirty="0"/>
              <a:t> Manifestation of ≥2 positive symptoms must be present for a diagnosis of schizophrenia.</a:t>
            </a:r>
            <a:r>
              <a:rPr lang="en-US" baseline="30000" dirty="0"/>
              <a:t>10</a:t>
            </a:r>
            <a:r>
              <a:rPr lang="en-US" dirty="0"/>
              <a:t> Negative symptoms are limited to diminished emotional expression and avolition.</a:t>
            </a:r>
            <a:r>
              <a:rPr lang="en-US" baseline="30000" dirty="0"/>
              <a:t>4</a:t>
            </a:r>
            <a:r>
              <a:rPr lang="en-US" dirty="0"/>
              <a:t> The 5‑point scale (not present, severe), is captured in the appendix.</a:t>
            </a:r>
            <a:r>
              <a:rPr lang="en-US" baseline="30000" dirty="0"/>
              <a:t>4</a:t>
            </a:r>
          </a:p>
          <a:p>
            <a:endParaRPr lang="en-US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Abbreviations: </a:t>
            </a:r>
            <a:r>
              <a:rPr lang="en-US" noProof="0" dirty="0"/>
              <a:t>DSM-5=Diagnostic and Statistical Manual of Mental Disorders, fifth edition, text revision; ICD-11=International Classification of Diseases, eleventh revision </a:t>
            </a:r>
            <a:endParaRPr lang="en-US" baseline="0" dirty="0"/>
          </a:p>
          <a:p>
            <a:endParaRPr lang="en-US" dirty="0"/>
          </a:p>
          <a:p>
            <a:r>
              <a:rPr lang="en-US" sz="800" dirty="0"/>
              <a:t>References: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800" dirty="0"/>
              <a:t>Parnas J &amp; Parnas AU. Refining the diagnostic criteria for schizophrenia: an infinite task. </a:t>
            </a:r>
            <a:r>
              <a:rPr lang="en-US" sz="800" dirty="0" err="1"/>
              <a:t>Schizophr</a:t>
            </a:r>
            <a:r>
              <a:rPr lang="en-US" sz="800" dirty="0"/>
              <a:t> Bull 2024; 50: 12–13.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800" dirty="0"/>
              <a:t>Heckers S. Structure of the psychotic disorders classification in DSM-5. </a:t>
            </a:r>
            <a:r>
              <a:rPr lang="en-US" sz="800" dirty="0" err="1"/>
              <a:t>Schizophr</a:t>
            </a:r>
            <a:r>
              <a:rPr lang="en-US" sz="800" dirty="0"/>
              <a:t> Res 2013; 150: 11–14.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800" dirty="0"/>
              <a:t>Nickl-</a:t>
            </a:r>
            <a:r>
              <a:rPr lang="en-US" sz="800" dirty="0" err="1"/>
              <a:t>Jockschat</a:t>
            </a:r>
            <a:r>
              <a:rPr lang="en-US" sz="800" dirty="0"/>
              <a:t> T, Steiner J, </a:t>
            </a:r>
            <a:r>
              <a:rPr lang="en-US" sz="800" dirty="0" err="1"/>
              <a:t>Hirjak</a:t>
            </a:r>
            <a:r>
              <a:rPr lang="en-US" sz="800" dirty="0"/>
              <a:t> D &amp; Hasan A. Schizophrenia and catatonia: from ICD-10 to ICD-11. </a:t>
            </a:r>
            <a:r>
              <a:rPr lang="en-US" sz="800" dirty="0" err="1"/>
              <a:t>Nervenarzt</a:t>
            </a:r>
            <a:r>
              <a:rPr lang="en-US" sz="800" dirty="0"/>
              <a:t> 2025; 96(Suppl 1): S11–S16.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sz="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First MB, Gaebel W, Maj M, et al. </a:t>
            </a:r>
            <a:r>
              <a:rPr lang="en-US" sz="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 organization- and category-level comparison of diagnostic requirements for mental disorders in ICD-11 and DSM-5</a:t>
            </a:r>
            <a:r>
              <a:rPr lang="en-GB" sz="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World Psych 2021; 20: 34–51.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sz="800" dirty="0"/>
              <a:t>Parnas J &amp; Zandersen M. Self and schizophrenia: current status and diagnostic implications. World Psychiatry 2018; 17: 220–221.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sz="800" dirty="0"/>
              <a:t>Parnas J &amp; </a:t>
            </a:r>
            <a:r>
              <a:rPr lang="en-GB" sz="800" dirty="0" err="1"/>
              <a:t>Sandsten</a:t>
            </a:r>
            <a:r>
              <a:rPr lang="en-GB" sz="800" dirty="0"/>
              <a:t> KE. The phenomenological nature of schizophrenia and disorder of selfhood. </a:t>
            </a:r>
            <a:r>
              <a:rPr lang="en-GB" sz="800" dirty="0" err="1"/>
              <a:t>Schizophr</a:t>
            </a:r>
            <a:r>
              <a:rPr lang="en-GB" sz="800" dirty="0"/>
              <a:t> Res 2024; 270: 197–201.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8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Raballo A, Henriksen MG, Poletti M, Parnas J. "Schizophrenia, consciousness, and the self" Twenty years later: revisiting the ipseity-disturbance model and the developmental nature of self-disorder in the schizophrenia spectrum. </a:t>
            </a:r>
            <a:r>
              <a:rPr lang="en-US" sz="800" kern="1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Schizophr</a:t>
            </a:r>
            <a:r>
              <a:rPr lang="en-US" sz="8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Bull 2025; 51: 1187–1192.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800" dirty="0"/>
              <a:t>American Psychiatric Association. Diagnostic and statistical manual of mental disorders. 5th ed. Arlington, VA: American Psychiatric Association; 2013.</a:t>
            </a:r>
          </a:p>
          <a:p>
            <a:pPr marL="228600" indent="-228600">
              <a:buAutoNum type="arabicPeriod"/>
            </a:pPr>
            <a:r>
              <a:rPr lang="en-US" sz="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World Health Organization. International statistical classification of diseases and related health problems (11th revision). Geneva: World Health Organization; 2019. https://icd.who.int.</a:t>
            </a:r>
            <a:endParaRPr lang="en-US" sz="800" b="0" i="0" u="none" strike="noStrike" kern="12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28600" indent="-228600">
              <a:buAutoNum type="arabicPeriod"/>
            </a:pPr>
            <a:r>
              <a:rPr lang="en-GB" sz="800" b="0" i="0" u="none" strike="noStrike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Leucht S, </a:t>
            </a:r>
            <a:r>
              <a:rPr lang="en-GB" sz="800" b="0" i="0" u="none" strike="noStrike" kern="1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Siafis</a:t>
            </a:r>
            <a:r>
              <a:rPr lang="en-GB" sz="800" b="0" i="0" u="none" strike="noStrike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S, McGrath JJ et al. Schizophrenia. Nat Rev Dis Primers 2025; 11: 83.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GB" sz="800" dirty="0">
              <a:effectLst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GB" sz="800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GB" sz="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28600" indent="-22860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4441FC-7B67-43FA-BD36-9EFD361338B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9663209"/>
      </p:ext>
    </p:extLst>
  </p:cSld>
  <p:clrMapOvr>
    <a:masterClrMapping/>
  </p:clrMapOvr>
</p:note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9083863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5BA79F2-FD03-4FA8-A335-28C51B2FEEC9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6235825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3387787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4CDCEE1B-29F3-4397-96F7-6921DB5D92F1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Pladsholder til tekst 4">
            <a:extLst>
              <a:ext uri="{FF2B5EF4-FFF2-40B4-BE49-F238E27FC236}">
                <a16:creationId xmlns:a16="http://schemas.microsoft.com/office/drawing/2014/main" id="{8F84772B-8496-4FD9-81FF-31041874A1E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483726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F814FC2-2DB5-4AE0-A96E-5BBB8CC70D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682768"/>
      </p:ext>
    </p:extLst>
  </p:cSld>
  <p:clrMapOvr>
    <a:masterClrMapping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image" Target="/ppt/media/image1.svg" Id="rId38" /><Relationship Type="http://schemas.openxmlformats.org/officeDocument/2006/relationships/theme" Target="/ppt/theme/theme1.xml" Id="rId37" /><Relationship Type="http://schemas.openxmlformats.org/officeDocument/2006/relationships/slideLayout" Target="/ppt/slideLayouts/slideLayout8.xml" Id="rId8" /></Relationships>
</file>

<file path=ppt/slideMasters/slideMaster1.xml><?xml version="1.0" encoding="utf-8"?>
<p:sldMaster xmlns:a16="http://schemas.microsoft.com/office/drawing/2014/main" xmlns:asvg="http://schemas.microsoft.com/office/drawing/2016/SVG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947155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8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54">
          <p15:clr>
            <a:srgbClr val="F26B43"/>
          </p15:clr>
        </p15:guide>
        <p15:guide id="15" pos="3925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18.xml.rels>&#65279;<?xml version="1.0" encoding="utf-8"?><Relationships xmlns="http://schemas.openxmlformats.org/package/2006/relationships"><Relationship Type="http://schemas.openxmlformats.org/officeDocument/2006/relationships/notesSlide" Target="/ppt/notesSlides/notesSlide18.xml" Id="rId2" /><Relationship Type="http://schemas.openxmlformats.org/officeDocument/2006/relationships/slideLayout" Target="/ppt/slideLayouts/slideLayout8.xml" Id="rId1" /></Relationships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Isosceles Triangle 16">
            <a:extLst>
              <a:ext uri="{FF2B5EF4-FFF2-40B4-BE49-F238E27FC236}">
                <a16:creationId xmlns:a16="http://schemas.microsoft.com/office/drawing/2014/main" id="{A813902D-186C-5DF0-948F-E56C14584169}"/>
              </a:ext>
            </a:extLst>
          </p:cNvPr>
          <p:cNvSpPr/>
          <p:nvPr/>
        </p:nvSpPr>
        <p:spPr>
          <a:xfrm rot="16200000" flipV="1">
            <a:off x="5258303" y="2584110"/>
            <a:ext cx="1578411" cy="332399"/>
          </a:xfrm>
          <a:prstGeom prst="triangle">
            <a:avLst>
              <a:gd name="adj" fmla="val 48042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0B9FACF-ECD4-C611-AFD1-AA862F9298B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noProof="0" dirty="0"/>
              <a:t>Schizophrenia – History, definitions, and diagnosis</a:t>
            </a:r>
          </a:p>
          <a:p>
            <a:endParaRPr lang="en-US" noProof="0" dirty="0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6D3D9BDB-63CF-3B06-7DDC-5B9C91750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DSM versus ICD: convergences and divergences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EAD00F9-4CBF-F44F-A617-ECC958AD43F2}"/>
              </a:ext>
            </a:extLst>
          </p:cNvPr>
          <p:cNvSpPr>
            <a:spLocks noGrp="1"/>
          </p:cNvSpPr>
          <p:nvPr>
            <p:ph sz="half" idx="20"/>
          </p:nvPr>
        </p:nvSpPr>
        <p:spPr/>
        <p:txBody>
          <a:bodyPr lIns="108000" tIns="108000" rIns="108000" bIns="108000"/>
          <a:lstStyle/>
          <a:p>
            <a:pPr marL="0" indent="0">
              <a:buNone/>
            </a:pPr>
            <a:r>
              <a:rPr lang="en-US" sz="1600" b="1" noProof="0" dirty="0"/>
              <a:t>Limitations </a:t>
            </a:r>
          </a:p>
          <a:p>
            <a:r>
              <a:rPr lang="en-US" sz="1600" noProof="0" dirty="0"/>
              <a:t>Despite</a:t>
            </a:r>
            <a:r>
              <a:rPr lang="en-US" sz="1600" dirty="0"/>
              <a:t> the increasing recognition of the central role of self‑disorder in schizophrenia diagnosis, recent </a:t>
            </a:r>
            <a:r>
              <a:rPr lang="en-US" sz="1600" noProof="0" dirty="0"/>
              <a:t>DSM and ICD editions do not fully incorporate phenomenological core disturbances of schizophrenia</a:t>
            </a:r>
            <a:r>
              <a:rPr lang="en-US" sz="1600" baseline="30000" dirty="0"/>
              <a:t>5-9</a:t>
            </a:r>
            <a:endParaRPr lang="en-US" sz="1600" baseline="30000" noProof="0" dirty="0"/>
          </a:p>
          <a:p>
            <a:endParaRPr lang="en-US" sz="1600" noProof="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F10BA6E-78C9-9213-896D-50FE11FF24C0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txBody>
          <a:bodyPr lIns="108000" tIns="108000" rIns="108000" bIns="108000" anchor="t"/>
          <a:lstStyle/>
          <a:p>
            <a:r>
              <a:rPr lang="en-US" sz="1600" noProof="0" dirty="0"/>
              <a:t>The DSM-5 emphasizes </a:t>
            </a:r>
            <a:r>
              <a:rPr lang="en-US" sz="1600" dirty="0"/>
              <a:t>three positive-symptom </a:t>
            </a:r>
            <a:r>
              <a:rPr lang="en-US" sz="1600" noProof="0" dirty="0"/>
              <a:t>domains, limits negative symptoms, and uses a 5-point severity rating scale</a:t>
            </a:r>
            <a:r>
              <a:rPr lang="en-US" sz="1600" baseline="30000" noProof="0" dirty="0"/>
              <a:t>4</a:t>
            </a:r>
            <a:endParaRPr lang="en-US" sz="1600" noProof="0" dirty="0"/>
          </a:p>
          <a:p>
            <a:pPr marL="0" indent="0" algn="ctr">
              <a:buNone/>
            </a:pPr>
            <a:r>
              <a:rPr lang="en-US" sz="1600" b="1" noProof="0" dirty="0"/>
              <a:t>versus</a:t>
            </a:r>
          </a:p>
          <a:p>
            <a:pPr>
              <a:defRPr/>
            </a:pPr>
            <a:r>
              <a:rPr lang="en-US" sz="1600" noProof="0" dirty="0"/>
              <a:t>The ICD-11 includes six symptom domains and uses a 4-point severity scale</a:t>
            </a:r>
            <a:r>
              <a:rPr lang="en-US" sz="1600" baseline="30000" dirty="0"/>
              <a:t>4</a:t>
            </a:r>
            <a:endParaRPr lang="en-US" sz="1600" noProof="0" dirty="0"/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4E3081CC-9B73-9ED3-E50E-90790C53B5BD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txBody>
          <a:bodyPr lIns="108000" tIns="108000" rIns="108000" bIns="108000"/>
          <a:lstStyle/>
          <a:p>
            <a:pPr marL="0" indent="0">
              <a:buNone/>
            </a:pPr>
            <a:r>
              <a:rPr lang="en-US" sz="1600" b="1" noProof="0" dirty="0"/>
              <a:t>Divergences</a:t>
            </a:r>
          </a:p>
          <a:p>
            <a:r>
              <a:rPr lang="en-US" sz="1600" noProof="0" dirty="0"/>
              <a:t>The DSM-5 and </a:t>
            </a:r>
            <a:br>
              <a:rPr lang="en-US" sz="1600" noProof="0" dirty="0"/>
            </a:br>
            <a:r>
              <a:rPr lang="en-US" sz="1600" noProof="0" dirty="0"/>
              <a:t>ICD-11 differ in </a:t>
            </a:r>
            <a:r>
              <a:rPr lang="en-US" sz="1600" dirty="0"/>
              <a:t>several ways including minimum disease duration, symptom domains and severity rating scales</a:t>
            </a:r>
            <a:r>
              <a:rPr lang="en-US" sz="1600" baseline="30000" dirty="0"/>
              <a:t>4</a:t>
            </a:r>
            <a:endParaRPr lang="en-US" sz="1600" noProof="0" dirty="0"/>
          </a:p>
          <a:p>
            <a:endParaRPr lang="en-US" sz="1600" noProof="0" dirty="0"/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DE639847-9819-96FB-D502-A4A817C32C75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 lIns="108000" tIns="108000" rIns="108000" bIns="108000"/>
          <a:lstStyle/>
          <a:p>
            <a:pPr marL="0" indent="0">
              <a:buNone/>
            </a:pPr>
            <a:r>
              <a:rPr lang="en-US" sz="1600" b="1" noProof="0" dirty="0"/>
              <a:t>Convergences</a:t>
            </a:r>
          </a:p>
          <a:p>
            <a:r>
              <a:rPr lang="en-US" sz="1600" noProof="0" dirty="0"/>
              <a:t>ICD-11 and DSM-5 editions retain a categorical diagnosis of schizophrenia, while incorporating dimensional aspects to allow for a more individualized and flexible diagnostic approach</a:t>
            </a:r>
            <a:r>
              <a:rPr lang="en-US" sz="1600" baseline="30000" noProof="0" dirty="0"/>
              <a:t>1-3</a:t>
            </a:r>
          </a:p>
          <a:p>
            <a:endParaRPr lang="en-US" sz="1600" noProof="0" dirty="0"/>
          </a:p>
          <a:p>
            <a:endParaRPr lang="en-US" sz="1600" noProof="0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937CF074-DBBF-A1FC-AEC4-7EE1CFA99A4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noProof="0" dirty="0"/>
              <a:t>DSM-5=Diagnostic and Statistical Manual of Mental Disorders, fifth edition, text revision; ICD-11=International Classification of Diseases, eleventh revision </a:t>
            </a:r>
          </a:p>
          <a:p>
            <a:r>
              <a:rPr lang="en-US" noProof="0" dirty="0"/>
              <a:t>1. Parnas </a:t>
            </a:r>
            <a:r>
              <a:rPr lang="en-US" dirty="0"/>
              <a:t>&amp; Parnas</a:t>
            </a:r>
            <a:r>
              <a:rPr lang="en-US" noProof="0" dirty="0"/>
              <a:t>. </a:t>
            </a:r>
            <a:r>
              <a:rPr lang="en-US" noProof="0" dirty="0" err="1"/>
              <a:t>Schizophr</a:t>
            </a:r>
            <a:r>
              <a:rPr lang="en-US" noProof="0" dirty="0"/>
              <a:t> Bull 2024;50:12–13; 2. Heckers et al. </a:t>
            </a:r>
            <a:r>
              <a:rPr lang="en-US" noProof="0" dirty="0" err="1"/>
              <a:t>Schizophr</a:t>
            </a:r>
            <a:r>
              <a:rPr lang="en-US" noProof="0" dirty="0"/>
              <a:t> Res 2013;150:11–14; 3. </a:t>
            </a:r>
            <a:r>
              <a:rPr lang="nl-NL" noProof="0" dirty="0"/>
              <a:t>Nickl-Jockschat et al. Nervenartz 2025;96:S11–S16</a:t>
            </a:r>
            <a:r>
              <a:rPr lang="en-US" noProof="0" dirty="0"/>
              <a:t>; </a:t>
            </a:r>
            <a:br>
              <a:rPr lang="en-US" noProof="0" dirty="0"/>
            </a:br>
            <a:r>
              <a:rPr lang="en-US" noProof="0" dirty="0"/>
              <a:t>4. </a:t>
            </a:r>
            <a:r>
              <a:rPr lang="en-US" dirty="0"/>
              <a:t>First et al. World Psych 2021;20:34–51; 5. </a:t>
            </a:r>
            <a:r>
              <a:rPr lang="en-US" noProof="0" dirty="0"/>
              <a:t>Parnas &amp; Zandersen. World Psychiatry 2018:17:220–222 ; 6. Parnas &amp; </a:t>
            </a:r>
            <a:r>
              <a:rPr lang="en-US" noProof="0" dirty="0" err="1"/>
              <a:t>Sandsten</a:t>
            </a:r>
            <a:r>
              <a:rPr lang="en-US" noProof="0" dirty="0"/>
              <a:t>. </a:t>
            </a:r>
            <a:r>
              <a:rPr lang="en-US" noProof="0" dirty="0" err="1"/>
              <a:t>Schizophr</a:t>
            </a:r>
            <a:r>
              <a:rPr lang="en-US" noProof="0" dirty="0"/>
              <a:t> Res 2024;270:197–201</a:t>
            </a:r>
            <a:r>
              <a:rPr lang="en-US" dirty="0"/>
              <a:t>; </a:t>
            </a:r>
            <a:br>
              <a:rPr lang="en-US" dirty="0"/>
            </a:br>
            <a:r>
              <a:rPr lang="en-US" dirty="0"/>
              <a:t>7. Raballo et al. </a:t>
            </a:r>
            <a:r>
              <a:rPr lang="en-US" dirty="0" err="1"/>
              <a:t>Schizophr</a:t>
            </a:r>
            <a:r>
              <a:rPr lang="en-US" dirty="0"/>
              <a:t> Bull 2025;51:1187–1192; 8. American Psychiatric Association. DSM-5. 2013; 9. WHO ICD-11. https://icd.who.int/browse/2025-01/mms/en#405565289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148193339"/>
      </p:ext>
    </p:extLst>
  </p:cSld>
  <p:clrMapOvr>
    <a:masterClrMapping/>
  </p:clrMapOvr>
</p:sld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>
          <a:solidFill>
            <a:srgbClr val="FF0000"/>
          </a:solidFill>
        </a:ln>
      </a:spPr>
      <a:bodyPr rtlCol="0" anchor="ctr"/>
      <a:lstStyle>
        <a:defPPr algn="ctr">
          <a:defRPr sz="900" dirty="0">
            <a:solidFill>
              <a:schemeClr val="tx1"/>
            </a:solidFill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rgbClr val="FF0000"/>
          </a:solidFill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&#65279;<?xml version="1.0" encoding="utf-8"?><Relationships xmlns="http://schemas.openxmlformats.org/package/2006/relationships"><Relationship Type="http://schemas.openxmlformats.org/officeDocument/2006/relationships/customXmlProps" Target="/customXml/itemProps1.xml" Id="rId1" /></Relationships>
</file>

<file path=customXml/_rels/item2.xml.rels>&#65279;<?xml version="1.0" encoding="utf-8"?><Relationships xmlns="http://schemas.openxmlformats.org/package/2006/relationships"><Relationship Type="http://schemas.openxmlformats.org/officeDocument/2006/relationships/customXmlProps" Target="/customXml/itemProps2.xml" Id="rId1" /></Relationships>
</file>

<file path=customXml/_rels/item3.xml.rels>&#65279;<?xml version="1.0" encoding="utf-8"?><Relationships xmlns="http://schemas.openxmlformats.org/package/2006/relationships"><Relationship Type="http://schemas.openxmlformats.org/officeDocument/2006/relationships/customXmlProps" Target="/customXml/itemProps3.xml" Id="rId1" 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8627d7c-4416-4bc1-86cf-ca6c3a42a8f2">
      <Terms xmlns="http://schemas.microsoft.com/office/infopath/2007/PartnerControls"/>
    </lcf76f155ced4ddcb4097134ff3c332f>
    <TaxCatchAll xmlns="08562aa6-c0ad-4fb9-8a82-15409d3a28b4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B393518E922946AD600E2E02326B8A" ma:contentTypeVersion="16" ma:contentTypeDescription="Create a new document." ma:contentTypeScope="" ma:versionID="bfa9dee208713f4acd38d3de9be1a624">
  <xsd:schema xmlns:xsd="http://www.w3.org/2001/XMLSchema" xmlns:xs="http://www.w3.org/2001/XMLSchema" xmlns:p="http://schemas.microsoft.com/office/2006/metadata/properties" xmlns:ns2="28627d7c-4416-4bc1-86cf-ca6c3a42a8f2" xmlns:ns3="08562aa6-c0ad-4fb9-8a82-15409d3a28b4" targetNamespace="http://schemas.microsoft.com/office/2006/metadata/properties" ma:root="true" ma:fieldsID="70da40867d7a24da5e68d79bb244007e" ns2:_="" ns3:_="">
    <xsd:import namespace="28627d7c-4416-4bc1-86cf-ca6c3a42a8f2"/>
    <xsd:import namespace="08562aa6-c0ad-4fb9-8a82-15409d3a28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627d7c-4416-4bc1-86cf-ca6c3a42a8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e078bdb-18a8-4b38-96d3-955d15450c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562aa6-c0ad-4fb9-8a82-15409d3a28b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61de0876-55d8-41bd-b4f0-ce3da1a25b06}" ma:internalName="TaxCatchAll" ma:showField="CatchAllData" ma:web="08562aa6-c0ad-4fb9-8a82-15409d3a28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9AE9F05-DA2D-4B16-9965-37043D7D9979}">
  <ds:schemaRefs>
    <ds:schemaRef ds:uri="http://www.w3.org/XML/1998/namespace"/>
    <ds:schemaRef ds:uri="http://schemas.microsoft.com/office/2006/metadata/properties"/>
    <ds:schemaRef ds:uri="http://schemas.microsoft.com/office/infopath/2007/PartnerControls"/>
    <ds:schemaRef ds:uri="http://purl.org/dc/elements/1.1/"/>
    <ds:schemaRef ds:uri="http://purl.org/dc/terms/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08562aa6-c0ad-4fb9-8a82-15409d3a28b4"/>
    <ds:schemaRef ds:uri="28627d7c-4416-4bc1-86cf-ca6c3a42a8f2"/>
  </ds:schemaRefs>
</ds:datastoreItem>
</file>

<file path=customXml/itemProps2.xml><?xml version="1.0" encoding="utf-8"?>
<ds:datastoreItem xmlns:ds="http://schemas.openxmlformats.org/officeDocument/2006/customXml" ds:itemID="{1179A87D-6E65-4547-B410-F385D8934DB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3405503-9376-4557-B310-B5CCAAE40D08}">
  <ds:schemaRefs>
    <ds:schemaRef ds:uri="08562aa6-c0ad-4fb9-8a82-15409d3a28b4"/>
    <ds:schemaRef ds:uri="28627d7c-4416-4bc1-86cf-ca6c3a42a8f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209</TotalTime>
  <Words>15096</Words>
  <Application>Microsoft Office PowerPoint</Application>
  <PresentationFormat>Widescreen</PresentationFormat>
  <Paragraphs>754</Paragraphs>
  <Slides>36</Slides>
  <Notes>36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3" baseType="lpstr">
      <vt:lpstr>Yu Mincho</vt:lpstr>
      <vt:lpstr>Aptos</vt:lpstr>
      <vt:lpstr>Arial</vt:lpstr>
      <vt:lpstr>Calibri</vt:lpstr>
      <vt:lpstr>Tahoma</vt:lpstr>
      <vt:lpstr>Times New Roman</vt:lpstr>
      <vt:lpstr>Neurotorium - PowerPoint-Skabelon - 2022-01-28</vt:lpstr>
      <vt:lpstr>PowerPoint Presentation</vt:lpstr>
      <vt:lpstr>Introduction and history  of schizophrenia</vt:lpstr>
      <vt:lpstr>Why does schizophrenia remain foundational to psychiatry?</vt:lpstr>
      <vt:lpstr>Precursors to the concept of schizophrenia (mid 19th century concepts)</vt:lpstr>
      <vt:lpstr>Precursors to the concept of schizophrenia (late 19th century concepts)</vt:lpstr>
      <vt:lpstr>Precursors to the concept of schizophrenia (20th century concepts)</vt:lpstr>
      <vt:lpstr>Definitions of schizophrenia</vt:lpstr>
      <vt:lpstr>What is our understanding of schizophrenia today? </vt:lpstr>
      <vt:lpstr>Symptom dimensions (positive, negative, disorganization)</vt:lpstr>
      <vt:lpstr>First-rank symptoms: current perspectives</vt:lpstr>
      <vt:lpstr>Disturbances in the basic sense of self in schizophrenia-spectrum disorders</vt:lpstr>
      <vt:lpstr>The core Gestalt concept</vt:lpstr>
      <vt:lpstr>Schizotaxia, schizotypy, and liability to schizophrenia</vt:lpstr>
      <vt:lpstr>Developmental psychopathology and early emergence</vt:lpstr>
      <vt:lpstr>Schizophrenia or schizophrenias?</vt:lpstr>
      <vt:lpstr>Classification systems for schizophrenia</vt:lpstr>
      <vt:lpstr>Introduction to classification systems DSM and ICD</vt:lpstr>
      <vt:lpstr>DSM versus ICD: convergences and divergences</vt:lpstr>
      <vt:lpstr>Critiques of current diagnostic systems for schizophrenia</vt:lpstr>
      <vt:lpstr>Reinventing schizophrenia: ongoing, contemporary debate</vt:lpstr>
      <vt:lpstr>RDoC: a contextual research framework for psychosis</vt:lpstr>
      <vt:lpstr>HiTOP: quantitative nosology and psychosis super-spectrum</vt:lpstr>
      <vt:lpstr>Diagnosis of schizophrenia</vt:lpstr>
      <vt:lpstr>Principles of the clinical diagnosis of schizophrenia</vt:lpstr>
      <vt:lpstr>Canonical diagnostic features and familial risk in schizophrenia</vt:lpstr>
      <vt:lpstr>Self-disturbance in schizophrenia diagnosis</vt:lpstr>
      <vt:lpstr>Thought disorder and language disturbance in schizophrenia</vt:lpstr>
      <vt:lpstr>Negative symptoms in schizophrenia</vt:lpstr>
      <vt:lpstr>Differentiating schizophrenia from mood disorders with psychosis</vt:lpstr>
      <vt:lpstr>Prodromal presentations of psychosis </vt:lpstr>
      <vt:lpstr>Structured interviews and assessment tools in schizophrenia</vt:lpstr>
      <vt:lpstr>Integrating phenomenology and operational criteria in schizophrenia</vt:lpstr>
      <vt:lpstr>Current clinical diagnostic criteria for schizophrenia</vt:lpstr>
      <vt:lpstr>Synthesis and implications</vt:lpstr>
      <vt:lpstr>Conceptual integration, clinical challenges, and future directions</vt:lpstr>
      <vt:lpstr>Summary slide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Elliot Piper-Brown</dc:creator>
  <cp:lastModifiedBy>Christina Polyzogopoulou</cp:lastModifiedBy>
  <cp:revision>14</cp:revision>
  <dcterms:created xsi:type="dcterms:W3CDTF">2026-02-02T13:01:55Z</dcterms:created>
  <dcterms:modified xsi:type="dcterms:W3CDTF">2026-06-30T09:32:30Z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0x01010062B393518E922946AD600E2E02326B8A</vt:lpwstr>
  </property>
  <property fmtid="{D5CDD505-2E9C-101B-9397-08002B2CF9AE}" pid="3" name="MediaServiceImageTags">
    <vt:lpwstr/>
  </property>
</Properties>
</file>