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customXml/item1.xml" ContentType="application/xml"/>
  <Override PartName="/customXml/itemProps1.xml" ContentType="application/vnd.openxmlformats-officedocument.customXmlProperties+xml"/>
  <Override PartName="/ppt/theme/theme1.xml" ContentType="application/vnd.openxmlformats-officedocument.them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3.xml" ContentType="application/xml"/>
  <Override PartName="/customXml/itemProps3.xml" ContentType="application/vnd.openxmlformats-officedocument.customXml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1"/>
  </p:notesMasterIdLst>
  <p:handoutMasterIdLst>
    <p:handoutMasterId r:id="rId42"/>
  </p:handoutMasterIdLst>
  <p:sldIdLst>
    <p:sldId id="1128" r:id="rId23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8712C042-9DFC-2578-CC4A-B1931D3399D1}" name="Lucy Helas`" initials="LH" userId="Lucy Helas`" providerId="Non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F990E394-D64D-FC74-5AB2-26D9760A3D65}" name="Data checker (LH)" initials="DC" userId="Data checker (LH)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5" autoAdjust="0"/>
    <p:restoredTop sz="83476" autoAdjust="0"/>
  </p:normalViewPr>
  <p:slideViewPr>
    <p:cSldViewPr snapToGrid="0">
      <p:cViewPr varScale="1">
        <p:scale>
          <a:sx n="53" d="100"/>
          <a:sy n="53" d="100"/>
        </p:scale>
        <p:origin x="1112" y="32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44" d="100"/>
          <a:sy n="44" d="100"/>
        </p:scale>
        <p:origin x="1592" y="48"/>
      </p:cViewPr>
      <p:guideLst>
        <p:guide orient="horz" pos="3128"/>
        <p:guide pos="2142"/>
      </p:guideLst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handoutMaster" Target="/ppt/handoutMasters/handoutMaster1.xml" Id="rId42" /><Relationship Type="http://schemas.microsoft.com/office/2018/10/relationships/authors" Target="/ppt/authors.xml" Id="rId47" /><Relationship Type="http://schemas.openxmlformats.org/officeDocument/2006/relationships/customXml" Target="/customXml/item2.xml" Id="rId2" /><Relationship Type="http://schemas.openxmlformats.org/officeDocument/2006/relationships/customXml" Target="/customXml/item1.xml" Id="rId1" /><Relationship Type="http://schemas.openxmlformats.org/officeDocument/2006/relationships/theme" Target="/ppt/theme/theme1.xml" Id="rId45" /><Relationship Type="http://schemas.openxmlformats.org/officeDocument/2006/relationships/slide" Target="/ppt/slides/slide19.xml" Id="rId23" /><Relationship Type="http://schemas.openxmlformats.org/officeDocument/2006/relationships/viewProps" Target="/ppt/viewProps.xml" Id="rId44" /><Relationship Type="http://schemas.openxmlformats.org/officeDocument/2006/relationships/slideMaster" Target="/ppt/slideMasters/slideMaster1.xml" Id="rId4" /><Relationship Type="http://schemas.openxmlformats.org/officeDocument/2006/relationships/presProps" Target="/ppt/presProps.xml" Id="rId43" /><Relationship Type="http://schemas.openxmlformats.org/officeDocument/2006/relationships/customXml" Target="/customXml/item3.xml" Id="rId3" /><Relationship Type="http://schemas.openxmlformats.org/officeDocument/2006/relationships/tableStyles" Target="/ppt/tableStyles.xml" Id="rId46" /><Relationship Type="http://schemas.openxmlformats.org/officeDocument/2006/relationships/notesMaster" Target="/ppt/notesMasters/notesMaster1.xml" Id="rId41" /></Relationships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Id2" /><Relationship Type="http://schemas.openxmlformats.org/officeDocument/2006/relationships/notesMaster" Target="/ppt/notesMasters/notesMaster1.xml" Id="rId1" /></Relationship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References: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Maj M. Why the clinical utility of diagnostic categories in psychiatry is intrinsically limited and how we can use new approaches to complement them. World Psychiatry 2018; 17: 121–122.</a:t>
            </a:r>
            <a:r>
              <a:rPr lang="en-US" dirty="0">
                <a:effectLst/>
              </a:rPr>
              <a:t>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Parnas J et al. Refining the diagnostic criteria for schizophrenia: an infinite task. </a:t>
            </a:r>
            <a:r>
              <a:rPr lang="en-US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US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Bull 2024; 50: 12–13.</a:t>
            </a:r>
            <a:r>
              <a:rPr lang="en-US" dirty="0">
                <a:effectLst/>
              </a:rPr>
              <a:t>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Sass LA &amp; Parnas J. Schizophrenia, consciousness, and the self. </a:t>
            </a:r>
            <a:r>
              <a:rPr lang="en-US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US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Bull 2003; 29: 427–444.</a:t>
            </a:r>
            <a:r>
              <a:rPr lang="en-US" dirty="0">
                <a:effectLst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dirty="0"/>
              <a:t>Orsolini L, Pompili S, </a:t>
            </a:r>
            <a:r>
              <a:rPr lang="en-GB" dirty="0" err="1"/>
              <a:t>Vlope</a:t>
            </a:r>
            <a:r>
              <a:rPr lang="en-GB" dirty="0"/>
              <a:t> U. </a:t>
            </a:r>
            <a:r>
              <a:rPr lang="en-US" dirty="0"/>
              <a:t>Schizophrenia: A narrative review of etiopathogenetic, diagnostic and treatment aspects</a:t>
            </a:r>
            <a:r>
              <a:rPr lang="en-GB" dirty="0"/>
              <a:t>. J Clin Med 2022; 11: 5040.</a:t>
            </a:r>
            <a:endParaRPr lang="en-GB" sz="1000" b="0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McCoy TH, Castro VM, Rosenfield HR et al. A </a:t>
            </a:r>
            <a:r>
              <a:rPr lang="en-US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clinical perspective on the relevance of research domain criteria in electronic health records. </a:t>
            </a:r>
            <a:r>
              <a:rPr lang="pl-PL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 J Psychiatry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2015;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172: 316–320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Guloksuz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 &amp; van </a:t>
            </a: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J. </a:t>
            </a:r>
            <a:r>
              <a:rPr lang="en-US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slow death of the concept of schizophrenia and the painful birth of the psychosis spectrum. 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 Med 2018; 48: 229–244.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van </a:t>
            </a: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 &amp; </a:t>
            </a: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Guloksuz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S. Schizophrenia as a symptom of psychiatry’s reluctance to enter the moral era of medicine. </a:t>
            </a: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2022; 242: 138–140.</a:t>
            </a:r>
            <a:r>
              <a:rPr lang="en-GB" dirty="0">
                <a:effectLst/>
              </a:rPr>
              <a:t>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Heckers S. Structure of the psychotic disorders classification in DSM-5. </a:t>
            </a:r>
            <a:r>
              <a:rPr lang="en-US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US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2013; 150: 11–14.</a:t>
            </a:r>
            <a:r>
              <a:rPr lang="en-US" dirty="0">
                <a:effectLst/>
              </a:rPr>
              <a:t> </a:t>
            </a:r>
            <a:endParaRPr lang="en-US" sz="1000" b="1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Nickl-</a:t>
            </a:r>
            <a:r>
              <a:rPr lang="en-US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Jockschat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T, Steiner J, </a:t>
            </a:r>
            <a:r>
              <a:rPr lang="en-US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Hirjak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 &amp; Hasan A. Schizophrenia and catatonia: from ICD-10 to ICD-11. </a:t>
            </a:r>
            <a:r>
              <a:rPr lang="en-US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Nervenarzt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2025; 96(Suppl 1): S11–S16.</a:t>
            </a:r>
            <a:endParaRPr lang="en-GB" sz="1000" dirty="0">
              <a:effectLst/>
            </a:endParaRPr>
          </a:p>
          <a:p>
            <a:pPr marL="228600" indent="-228600">
              <a:buFont typeface="+mj-lt"/>
              <a:buAutoNum type="arabicPeriod"/>
              <a:defRPr/>
            </a:pPr>
            <a:r>
              <a:rPr lang="en-GB" dirty="0"/>
              <a:t>Leucht S, </a:t>
            </a:r>
            <a:r>
              <a:rPr lang="en-GB" dirty="0" err="1"/>
              <a:t>Siafis</a:t>
            </a:r>
            <a:r>
              <a:rPr lang="en-GB" dirty="0"/>
              <a:t> S, McGrath JJ et al. Schizophrenia. Nat Rev Dis Primers 2025; 11: 83.</a:t>
            </a:r>
          </a:p>
          <a:p>
            <a:pPr marL="228600" lvl="0" indent="-228600">
              <a:buFont typeface="+mj-lt"/>
              <a:buAutoNum type="arabicPeriod"/>
              <a:defRPr/>
            </a:pPr>
            <a:r>
              <a:rPr lang="en-US" dirty="0"/>
              <a:t>Tandon R, Nasrallah HA, Keshavan MS. Schizophrenia, “just the facts” 4: clinical features and conceptualization. </a:t>
            </a:r>
            <a:r>
              <a:rPr lang="en-US" dirty="0" err="1"/>
              <a:t>Schizophr</a:t>
            </a:r>
            <a:r>
              <a:rPr lang="en-US" dirty="0"/>
              <a:t> Res 2009; 110: 1–23.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dirty="0"/>
          </a:p>
          <a:p>
            <a:pPr marL="228600" indent="-2286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7503201"/>
      </p:ext>
    </p:extLst>
  </p:cSld>
  <p:clrMapOvr>
    <a:masterClrMapping/>
  </p:clrMapOvr>
</p:note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theme" Target="/ppt/theme/theme1.xml" Id="rId37" /><Relationship Type="http://schemas.openxmlformats.org/officeDocument/2006/relationships/slideLayout" Target="/ppt/slideLayouts/slideLayout8.xml" Id="rId8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9.xml.rels>&#65279;<?xml version="1.0" encoding="utf-8"?><Relationships xmlns="http://schemas.openxmlformats.org/package/2006/relationships"><Relationship Type="http://schemas.openxmlformats.org/officeDocument/2006/relationships/notesSlide" Target="/ppt/notesSlides/notesSlide19.xml" Id="rId2" /><Relationship Type="http://schemas.openxmlformats.org/officeDocument/2006/relationships/slideLayout" Target="/ppt/slideLayouts/slideLayout8.xml" Id="rId1" /></Relationships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CDD942-E96B-8AFE-5FBD-00A0D4AA8C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History, definitions, and diagnosis</a:t>
            </a:r>
          </a:p>
          <a:p>
            <a:endParaRPr lang="en-US" noProof="0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26C3A462-4D59-A3F4-E7FD-6989E3F28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Critiques of current diagnostic systems for schizophrenia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E654F-66BF-A73E-402B-DBA135C7993E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2581835"/>
            <a:ext cx="2566800" cy="3250165"/>
          </a:xfrm>
        </p:spPr>
        <p:txBody>
          <a:bodyPr lIns="72000" tIns="72000" rIns="72000" bIns="72000"/>
          <a:lstStyle/>
          <a:p>
            <a:r>
              <a:rPr lang="en-US" sz="1600" noProof="0" dirty="0"/>
              <a:t>Current DSM and ICD criteria are </a:t>
            </a:r>
            <a:br>
              <a:rPr lang="en-US" sz="1600" noProof="0" dirty="0"/>
            </a:br>
            <a:r>
              <a:rPr lang="en-US" sz="1600" noProof="0" dirty="0"/>
              <a:t>consensus-based, historically contingent, and shaped by shifts toward the psychotic end of the spectrum</a:t>
            </a:r>
            <a:r>
              <a:rPr lang="en-US" sz="1600" baseline="30000" dirty="0"/>
              <a:t>7</a:t>
            </a:r>
            <a:r>
              <a:rPr lang="en-US" sz="1600" baseline="30000" noProof="0" dirty="0"/>
              <a:t>-</a:t>
            </a:r>
            <a:r>
              <a:rPr lang="en-US" sz="1600" baseline="30000" dirty="0"/>
              <a:t>11</a:t>
            </a:r>
            <a:endParaRPr lang="en-US" sz="1600" baseline="30000" noProof="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209FD8B-88AC-8275-7398-4AB0F3A551BB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2581835"/>
            <a:ext cx="2566800" cy="3250165"/>
          </a:xfrm>
        </p:spPr>
        <p:txBody>
          <a:bodyPr lIns="72000" tIns="72000" rIns="72000" bIns="72000"/>
          <a:lstStyle/>
          <a:p>
            <a:r>
              <a:rPr lang="en-US" sz="1600" noProof="0" dirty="0"/>
              <a:t>Renewed advocacy focuses on integrating subjective experiences, including self-disturbance and Gestalt-level features</a:t>
            </a:r>
            <a:r>
              <a:rPr lang="en-US" sz="1600" baseline="30000" noProof="0" dirty="0"/>
              <a:t>1</a:t>
            </a:r>
            <a:r>
              <a:rPr lang="en-US" sz="1600" baseline="30000" dirty="0"/>
              <a:t>,2</a:t>
            </a:r>
            <a:endParaRPr lang="en-US" sz="1600" baseline="30000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72A010-D729-7861-2496-548C36ED4E6F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2581835"/>
            <a:ext cx="2566800" cy="3250165"/>
          </a:xfrm>
        </p:spPr>
        <p:txBody>
          <a:bodyPr lIns="72000" tIns="72000" rIns="72000" bIns="72000"/>
          <a:lstStyle/>
          <a:p>
            <a:r>
              <a:rPr lang="en-US" sz="1600" noProof="0" dirty="0"/>
              <a:t>Categorical criteria impose strict boundaries, which fails to capture the dimensional, spectrum-based nature of psychosis, and the underlying aetiology, contributing to symptom overlap between illnesses and diagnostic instability</a:t>
            </a:r>
            <a:r>
              <a:rPr lang="en-US" sz="1600" baseline="30000" dirty="0"/>
              <a:t>4</a:t>
            </a:r>
            <a:r>
              <a:rPr lang="en-US" sz="1600" baseline="30000" noProof="0" dirty="0"/>
              <a:t>-6</a:t>
            </a:r>
            <a:endParaRPr lang="en-US" sz="1600" noProof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C8BF859-3585-BE41-87FA-7D97FEAEFE0A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2581835"/>
            <a:ext cx="2566800" cy="3250165"/>
          </a:xfrm>
        </p:spPr>
        <p:txBody>
          <a:bodyPr lIns="72000" tIns="72000" rIns="72000" bIns="72000"/>
          <a:lstStyle/>
          <a:p>
            <a:r>
              <a:rPr lang="en-US" sz="1600" noProof="0" dirty="0"/>
              <a:t>The DSM and ICD rely on symptom checklists and ignore deeper experiential and Gestalt-level features of schizophrenia</a:t>
            </a:r>
            <a:r>
              <a:rPr lang="en-US" sz="1600" baseline="30000" noProof="0" dirty="0"/>
              <a:t>1-</a:t>
            </a:r>
            <a:r>
              <a:rPr lang="en-US" sz="1600" baseline="30000" dirty="0"/>
              <a:t>3</a:t>
            </a:r>
            <a:endParaRPr lang="en-US" sz="1600" baseline="30000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1C04B73-DAE2-EF59-1C6F-9F4EA1C393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10313307" cy="619200"/>
          </a:xfrm>
        </p:spPr>
        <p:txBody>
          <a:bodyPr/>
          <a:lstStyle/>
          <a:p>
            <a:r>
              <a:rPr lang="en-US" noProof="0" dirty="0"/>
              <a:t>DSM=Diagnostic and Statistical Manual of Mental Disorders; ICD=International Classification of Diseases</a:t>
            </a:r>
          </a:p>
          <a:p>
            <a:r>
              <a:rPr lang="en-US" noProof="0" dirty="0"/>
              <a:t>1. Maj. World Psychiatry 2018;17:121–122; 2. Parnas et al. </a:t>
            </a:r>
            <a:r>
              <a:rPr lang="en-US" noProof="0" dirty="0" err="1"/>
              <a:t>Schizophr</a:t>
            </a:r>
            <a:r>
              <a:rPr lang="en-US" noProof="0" dirty="0"/>
              <a:t> Bull 2024;50:12–13; 3. Sass &amp; Parnas. </a:t>
            </a:r>
            <a:r>
              <a:rPr lang="en-US" noProof="0" dirty="0" err="1"/>
              <a:t>Schizophr</a:t>
            </a:r>
            <a:r>
              <a:rPr lang="en-US" noProof="0" dirty="0"/>
              <a:t> Bull 2003;29:427–444; 4. </a:t>
            </a:r>
            <a:r>
              <a:rPr lang="en-GB" dirty="0"/>
              <a:t>Orsolini et al. </a:t>
            </a:r>
            <a:r>
              <a:rPr lang="en-US" noProof="0" dirty="0"/>
              <a:t>J Clin Med 2022;11:5040; </a:t>
            </a:r>
            <a:br>
              <a:rPr lang="en-US" noProof="0" dirty="0"/>
            </a:br>
            <a:r>
              <a:rPr lang="en-US" noProof="0" dirty="0"/>
              <a:t>5. McCoy et al. Am J Psychiatry 2015;172:316–320; 6. </a:t>
            </a:r>
            <a:r>
              <a:rPr lang="en-US" noProof="0" dirty="0" err="1"/>
              <a:t>Guloksuz</a:t>
            </a:r>
            <a:r>
              <a:rPr lang="en-US" noProof="0" dirty="0"/>
              <a:t> &amp; van </a:t>
            </a:r>
            <a:r>
              <a:rPr lang="en-US" noProof="0" dirty="0" err="1"/>
              <a:t>Os</a:t>
            </a:r>
            <a:r>
              <a:rPr lang="en-US" noProof="0" dirty="0"/>
              <a:t>. Psych Med 2018;48:229–244; 7. van </a:t>
            </a:r>
            <a:r>
              <a:rPr lang="en-US" noProof="0" dirty="0" err="1"/>
              <a:t>Os</a:t>
            </a:r>
            <a:r>
              <a:rPr lang="en-US" noProof="0" dirty="0"/>
              <a:t> &amp; </a:t>
            </a:r>
            <a:r>
              <a:rPr lang="en-US" noProof="0" dirty="0" err="1"/>
              <a:t>Guloksuz</a:t>
            </a:r>
            <a:r>
              <a:rPr lang="en-US" noProof="0" dirty="0"/>
              <a:t>. </a:t>
            </a:r>
            <a:r>
              <a:rPr lang="en-US" noProof="0" dirty="0" err="1"/>
              <a:t>Schizophr</a:t>
            </a:r>
            <a:r>
              <a:rPr lang="en-US" noProof="0" dirty="0"/>
              <a:t> Res 2022;242:138–140; </a:t>
            </a:r>
            <a:br>
              <a:rPr lang="en-US" noProof="0" dirty="0"/>
            </a:br>
            <a:r>
              <a:rPr lang="en-US" noProof="0" dirty="0"/>
              <a:t>8. Heckers et al. </a:t>
            </a:r>
            <a:r>
              <a:rPr lang="en-US" noProof="0" dirty="0" err="1"/>
              <a:t>Schizophr</a:t>
            </a:r>
            <a:r>
              <a:rPr lang="en-US" noProof="0" dirty="0"/>
              <a:t> Res 2013;150:11–14; </a:t>
            </a:r>
            <a:r>
              <a:rPr lang="en-US" dirty="0"/>
              <a:t>9</a:t>
            </a:r>
            <a:r>
              <a:rPr lang="en-US" noProof="0" dirty="0"/>
              <a:t>. </a:t>
            </a:r>
            <a:r>
              <a:rPr lang="nl-NL" noProof="0" dirty="0"/>
              <a:t>Nickl-Jockschat et al. Nervenartz 2025;96:S11–S16</a:t>
            </a:r>
            <a:r>
              <a:rPr lang="en-US" dirty="0"/>
              <a:t>; 10. Leucht et al. Nat Rev Dis Primers 2025;11:83; 11. Tandon et al. </a:t>
            </a:r>
            <a:r>
              <a:rPr lang="en-US" dirty="0" err="1"/>
              <a:t>Schizophr</a:t>
            </a:r>
            <a:r>
              <a:rPr lang="en-US" dirty="0"/>
              <a:t> Res 2009;110:1–23</a:t>
            </a:r>
            <a:endParaRPr lang="en-US" noProof="0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5E11001-2CE9-F523-814E-7FF773C270D9}"/>
              </a:ext>
            </a:extLst>
          </p:cNvPr>
          <p:cNvSpPr/>
          <p:nvPr/>
        </p:nvSpPr>
        <p:spPr>
          <a:xfrm>
            <a:off x="550863" y="1416785"/>
            <a:ext cx="11099800" cy="76522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Critiques highlight how current diagnostic systems may miss core experiential disturbances and the spectrum-based nature of schizophrenia</a:t>
            </a:r>
          </a:p>
        </p:txBody>
      </p:sp>
      <p:sp>
        <p:nvSpPr>
          <p:cNvPr id="11" name="Isosceles Triangle 16">
            <a:extLst>
              <a:ext uri="{FF2B5EF4-FFF2-40B4-BE49-F238E27FC236}">
                <a16:creationId xmlns:a16="http://schemas.microsoft.com/office/drawing/2014/main" id="{6F634D45-805D-9AD8-8652-8EF7A5A32420}"/>
              </a:ext>
            </a:extLst>
          </p:cNvPr>
          <p:cNvSpPr/>
          <p:nvPr/>
        </p:nvSpPr>
        <p:spPr>
          <a:xfrm flipV="1">
            <a:off x="5261016" y="2182014"/>
            <a:ext cx="1578411" cy="332399"/>
          </a:xfrm>
          <a:prstGeom prst="triangle">
            <a:avLst>
              <a:gd name="adj" fmla="val 48042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5580379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15096</Words>
  <Application>Microsoft Office PowerPoint</Application>
  <PresentationFormat>Widescreen</PresentationFormat>
  <Paragraphs>754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Yu Mincho</vt:lpstr>
      <vt:lpstr>Aptos</vt:lpstr>
      <vt:lpstr>Arial</vt:lpstr>
      <vt:lpstr>Calibri</vt:lpstr>
      <vt:lpstr>Tahoma</vt:lpstr>
      <vt:lpstr>Times New Roman</vt:lpstr>
      <vt:lpstr>Neurotorium - PowerPoint-Skabelon - 2022-01-28</vt:lpstr>
      <vt:lpstr>PowerPoint Presentation</vt:lpstr>
      <vt:lpstr>Introduction and history  of schizophrenia</vt:lpstr>
      <vt:lpstr>Why does schizophrenia remain foundational to psychiatry?</vt:lpstr>
      <vt:lpstr>Precursors to the concept of schizophrenia (mid 19th century concepts)</vt:lpstr>
      <vt:lpstr>Precursors to the concept of schizophrenia (late 19th century concepts)</vt:lpstr>
      <vt:lpstr>Precursors to the concept of schizophrenia (20th century concepts)</vt:lpstr>
      <vt:lpstr>Definitions of schizophrenia</vt:lpstr>
      <vt:lpstr>What is our understanding of schizophrenia today? </vt:lpstr>
      <vt:lpstr>Symptom dimensions (positive, negative, disorganization)</vt:lpstr>
      <vt:lpstr>First-rank symptoms: current perspectives</vt:lpstr>
      <vt:lpstr>Disturbances in the basic sense of self in schizophrenia-spectrum disorders</vt:lpstr>
      <vt:lpstr>The core Gestalt concept</vt:lpstr>
      <vt:lpstr>Schizotaxia, schizotypy, and liability to schizophrenia</vt:lpstr>
      <vt:lpstr>Developmental psychopathology and early emergence</vt:lpstr>
      <vt:lpstr>Schizophrenia or schizophrenias?</vt:lpstr>
      <vt:lpstr>Classification systems for schizophrenia</vt:lpstr>
      <vt:lpstr>Introduction to classification systems DSM and ICD</vt:lpstr>
      <vt:lpstr>DSM versus ICD: convergences and divergences</vt:lpstr>
      <vt:lpstr>Critiques of current diagnostic systems for schizophrenia</vt:lpstr>
      <vt:lpstr>Reinventing schizophrenia: ongoing, contemporary debate</vt:lpstr>
      <vt:lpstr>RDoC: a contextual research framework for psychosis</vt:lpstr>
      <vt:lpstr>HiTOP: quantitative nosology and psychosis super-spectrum</vt:lpstr>
      <vt:lpstr>Diagnosis of schizophrenia</vt:lpstr>
      <vt:lpstr>Principles of the clinical diagnosis of schizophrenia</vt:lpstr>
      <vt:lpstr>Canonical diagnostic features and familial risk in schizophrenia</vt:lpstr>
      <vt:lpstr>Self-disturbance in schizophrenia diagnosis</vt:lpstr>
      <vt:lpstr>Thought disorder and language disturbance in schizophrenia</vt:lpstr>
      <vt:lpstr>Negative symptoms in schizophrenia</vt:lpstr>
      <vt:lpstr>Differentiating schizophrenia from mood disorders with psychosis</vt:lpstr>
      <vt:lpstr>Prodromal presentations of psychosis </vt:lpstr>
      <vt:lpstr>Structured interviews and assessment tools in schizophrenia</vt:lpstr>
      <vt:lpstr>Integrating phenomenology and operational criteria in schizophrenia</vt:lpstr>
      <vt:lpstr>Current clinical diagnostic criteria for schizophrenia</vt:lpstr>
      <vt:lpstr>Synthesis and implications</vt:lpstr>
      <vt:lpstr>Conceptual integration, clinical challenges, and future directions</vt:lpstr>
      <vt:lpstr>Summary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14</cp:revision>
  <dcterms:created xsi:type="dcterms:W3CDTF">2026-02-02T13:01:55Z</dcterms:created>
  <dcterms:modified xsi:type="dcterms:W3CDTF">2026-06-30T09:32:30Z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