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customXml/item1.xml" ContentType="application/xml"/>
  <Override PartName="/customXml/itemProps1.xml" ContentType="application/vnd.openxmlformats-officedocument.customXmlProperti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presProps.xml" ContentType="application/vnd.openxmlformats-officedocument.presentationml.presProps+xml"/>
  <Override PartName="/customXml/item3.xml" ContentType="application/xml"/>
  <Override PartName="/customXml/itemProps3.xml" ContentType="application/vnd.openxmlformats-officedocument.customXmlProperties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1"/>
  </p:notesMasterIdLst>
  <p:handoutMasterIdLst>
    <p:handoutMasterId r:id="rId42"/>
  </p:handoutMasterIdLst>
  <p:sldIdLst>
    <p:sldId id="1130" r:id="rId2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506" userDrawn="1">
          <p15:clr>
            <a:srgbClr val="A4A3A4"/>
          </p15:clr>
        </p15:guide>
        <p15:guide id="3" pos="6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4573105-B80B-BE77-4429-DCCE34DD9EC1}" name="Bella Cannava" initials="BC" userId="Bella Cannava" providerId="None"/>
  <p188:author id="{F5123D0B-7B15-8241-114F-0F509F9C0883}" name="Jerry Huang" initials="JH" userId="S::jerry.huang@primeglobalpeople.com::47175e71-6f0f-4bf1-922a-f2da50266449" providerId="AD"/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8712C042-9DFC-2578-CC4A-B1931D3399D1}" name="Lucy Helas`" initials="LH" userId="Lucy Helas`" providerId="None"/>
  <p188:author id="{FE79984B-3160-25DE-C8CF-73D178008414}" name="Andrea Raballo" initials="AR" userId="S::andrea.raballo@unipg.it::18afce67-ba15-43e6-b5a2-f8a59fe1ccb9" providerId="AD"/>
  <p188:author id="{C07A505D-5E7E-6BEB-4195-801D42364FA7}" name="Ceren Akdeniz Vogt" initials="CA" userId="S::cak@lundbeckfonden.com::6291f9b8-8487-4396-8769-615d243e0f4b" providerId="AD"/>
  <p188:author id="{F5456967-F741-A654-320C-431971991AEE}" name="Emma Bone" initials="EB" userId="Emma Bone" providerId="None"/>
  <p188:author id="{F990E394-D64D-FC74-5AB2-26D9760A3D65}" name="Data checker (LH)" initials="DC" userId="Data checker (LH)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4A6459"/>
    <a:srgbClr val="8FAB9F"/>
    <a:srgbClr val="C2D1CB"/>
    <a:srgbClr val="EBF0EE"/>
    <a:srgbClr val="D9D1CC"/>
    <a:srgbClr val="608273"/>
    <a:srgbClr val="42584F"/>
    <a:srgbClr val="BCCCC5"/>
    <a:srgbClr val="C6D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45" autoAdjust="0"/>
    <p:restoredTop sz="83476" autoAdjust="0"/>
  </p:normalViewPr>
  <p:slideViewPr>
    <p:cSldViewPr snapToGrid="0">
      <p:cViewPr varScale="1">
        <p:scale>
          <a:sx n="53" d="100"/>
          <a:sy n="53" d="100"/>
        </p:scale>
        <p:origin x="1112" y="32"/>
      </p:cViewPr>
      <p:guideLst>
        <p:guide orient="horz" pos="1162"/>
        <p:guide pos="506"/>
        <p:guide pos="6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200" d="100"/>
        <a:sy n="200" d="100"/>
      </p:scale>
      <p:origin x="0" y="-3869"/>
    </p:cViewPr>
  </p:sorterViewPr>
  <p:notesViewPr>
    <p:cSldViewPr snapToGrid="0">
      <p:cViewPr varScale="1">
        <p:scale>
          <a:sx n="44" d="100"/>
          <a:sy n="44" d="100"/>
        </p:scale>
        <p:origin x="1592" y="48"/>
      </p:cViewPr>
      <p:guideLst>
        <p:guide orient="horz" pos="3128"/>
        <p:guide pos="2142"/>
      </p:guideLst>
    </p:cSldViewPr>
  </p:notes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handoutMaster" Target="/ppt/handoutMasters/handoutMaster1.xml" Id="rId42" /><Relationship Type="http://schemas.microsoft.com/office/2018/10/relationships/authors" Target="/ppt/authors.xml" Id="rId47" /><Relationship Type="http://schemas.openxmlformats.org/officeDocument/2006/relationships/customXml" Target="/customXml/item2.xml" Id="rId2" /><Relationship Type="http://schemas.openxmlformats.org/officeDocument/2006/relationships/customXml" Target="/customXml/item1.xml" Id="rId1" /><Relationship Type="http://schemas.openxmlformats.org/officeDocument/2006/relationships/theme" Target="/ppt/theme/theme1.xml" Id="rId45" /><Relationship Type="http://schemas.openxmlformats.org/officeDocument/2006/relationships/viewProps" Target="/ppt/viewProps.xml" Id="rId44" /><Relationship Type="http://schemas.openxmlformats.org/officeDocument/2006/relationships/slideMaster" Target="/ppt/slideMasters/slideMaster1.xml" Id="rId4" /><Relationship Type="http://schemas.openxmlformats.org/officeDocument/2006/relationships/presProps" Target="/ppt/presProps.xml" Id="rId43" /><Relationship Type="http://schemas.openxmlformats.org/officeDocument/2006/relationships/customXml" Target="/customXml/item3.xml" Id="rId3" /><Relationship Type="http://schemas.openxmlformats.org/officeDocument/2006/relationships/slide" Target="/ppt/slides/slide21.xml" Id="rId25" /><Relationship Type="http://schemas.openxmlformats.org/officeDocument/2006/relationships/tableStyles" Target="/ppt/tableStyles.xml" Id="rId46" /><Relationship Type="http://schemas.openxmlformats.org/officeDocument/2006/relationships/notesMaster" Target="/ppt/notesMasters/notesMaster1.xml" Id="rId41" /></Relationships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147A5D1-78D9-73CD-04BC-C494F79F0A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92AD42-838B-B6D9-5434-3B0E2999CEF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67739A-81E2-4A88-AD56-5A8C90A1F51B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227DBA-17B0-1889-4231-27035059AF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78C003-4CFB-668A-9678-EA1592CF33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B583A-4674-4DF6-A202-82AA54B45F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26135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1pPr>
    <a:lvl2pPr marL="4572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2pPr>
    <a:lvl3pPr marL="9144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3pPr>
    <a:lvl4pPr marL="13716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4pPr>
    <a:lvl5pPr marL="18288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Id2" /><Relationship Type="http://schemas.openxmlformats.org/officeDocument/2006/relationships/notesMaster" Target="/ppt/notesMasters/notesMaster1.xml" Id="rId1" /><Relationship Type="http://schemas.openxmlformats.org/officeDocument/2006/relationships/hyperlink" Target="https://www.nimh.nih.gov/research/research-funded-by-nimh/rdoc/about-rdoc" TargetMode="External" Id="rId3" /></Relationship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42B124-FC86-A59F-B372-3C29C6F98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CB98D8-EE9A-5A8C-1634-4FD24F7EB5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8438AB-C310-2B7D-B085-D35D9DF6B6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RDoC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framework provides a research approach that views mental health in the context of major domains of basic human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neurobehavioural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functioning. Rather than defining illness by symptoms and then exploring underlying pathology,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RDoC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reverses the perspective by considering psychopathology in terms of deviations from normal functions that could account for specific symptoms.</a:t>
            </a:r>
            <a:r>
              <a:rPr lang="en-GB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Neurobehavioural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functioning falls under six major functional domains, represented by psychological/biological constructs, which are studied along the full range of functioning from normal to abnormal.</a:t>
            </a:r>
            <a:r>
              <a:rPr lang="en-GB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Both behavioural and biological aspects of functioning evolve across the lifespan and are influenced by the environment, including p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hysical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environment, cultural components, and factors such as social determinants of health.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Measuring multiple units of analysis allow for c</a:t>
            </a:r>
            <a:r>
              <a:rPr lang="en-US" sz="1000" b="0" i="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omprehensive</a:t>
            </a:r>
            <a:r>
              <a:rPr lang="en-US" sz="1000" b="0" i="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understanding of the construct(s) under study.</a:t>
            </a:r>
            <a:r>
              <a:rPr lang="en-US" sz="1000" b="0" i="0" kern="1200" baseline="30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Abbreviations: </a:t>
            </a:r>
            <a:r>
              <a:rPr lang="en-GB" dirty="0" err="1"/>
              <a:t>RDoC</a:t>
            </a:r>
            <a:r>
              <a:rPr lang="en-GB" dirty="0"/>
              <a:t>=Research Domain Criteria </a:t>
            </a:r>
            <a:br>
              <a:rPr lang="en-GB" dirty="0"/>
            </a:br>
            <a:endParaRPr lang="en-GB" dirty="0"/>
          </a:p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Orsolini L, Pompili S &amp; Volpe U. </a:t>
            </a:r>
            <a:r>
              <a:rPr lang="en-US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Schizophrenia: A narrative review of etiopathogenetic, diagnostic and treatment aspects. </a:t>
            </a:r>
            <a:r>
              <a:rPr lang="sv-SE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 Clin Med 2022; 11: 5040.</a:t>
            </a:r>
            <a:endParaRPr lang="en-GB" sz="1000" b="0" i="0" u="none" strike="noStrike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Cuthbert BN &amp; Morris SE. Evolving concepts of the schizophrenia spectrum: a research domain criteria perspective. Front Psychiatry 2021; 12: 641319.</a:t>
            </a:r>
            <a:r>
              <a:rPr lang="en-US" dirty="0">
                <a:effectLst/>
              </a:rPr>
              <a:t> 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Morris SE &amp; Cuthbert BN. Research domain criteria: cognitive systems, neural circuits, and dimensions of </a:t>
            </a:r>
            <a:r>
              <a:rPr lang="en-GB" sz="1000" b="0" i="0" u="none" strike="noStrike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behavior</a:t>
            </a:r>
            <a:r>
              <a:rPr lang="en-GB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Dialogues Clin </a:t>
            </a:r>
            <a:r>
              <a:rPr lang="en-GB" sz="1000" b="0" i="0" u="none" strike="noStrike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Neurosci</a:t>
            </a:r>
            <a:r>
              <a:rPr lang="en-GB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2012; 14: 29–37.</a:t>
            </a:r>
            <a:r>
              <a:rPr lang="en-GB" dirty="0">
                <a:effectLst/>
              </a:rPr>
              <a:t>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Insel TR &amp; Cuthbert BN. Brain disorders? Precisely Science 2015; 348: 499–500.</a:t>
            </a:r>
            <a:r>
              <a:rPr lang="en-US" dirty="0">
                <a:effectLst/>
              </a:rPr>
              <a:t>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dirty="0"/>
              <a:t>National Institute of Mental Health. Research Domain Criteria (</a:t>
            </a:r>
            <a:r>
              <a:rPr lang="en-US" dirty="0" err="1"/>
              <a:t>RDoC</a:t>
            </a:r>
            <a:r>
              <a:rPr lang="en-US" dirty="0"/>
              <a:t>). Bethesda (MD): National Institute of Mental Health; </a:t>
            </a:r>
            <a:r>
              <a:rPr lang="en-US" dirty="0">
                <a:hlinkClick r:id="rId3"/>
              </a:rPr>
              <a:t>https://www.nimh.nih.gov/research/research-funded-by-nimh/rdoc/about-rdoc</a:t>
            </a:r>
            <a:r>
              <a:rPr lang="en-US" dirty="0"/>
              <a:t>.</a:t>
            </a:r>
          </a:p>
          <a:p>
            <a:pPr marL="228600" indent="-228600">
              <a:buFont typeface="+mj-lt"/>
              <a:buAutoNum type="arabicPeriod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848317"/>
      </p:ext>
    </p:extLst>
  </p:cSld>
  <p:clrMapOvr>
    <a:masterClrMapping/>
  </p:clrMapOvr>
</p:note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theme" Target="/ppt/theme/theme1.xml" Id="rId37" /><Relationship Type="http://schemas.openxmlformats.org/officeDocument/2006/relationships/slideLayout" Target="/ppt/slideLayouts/slideLayout4.xml" Id="rId4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21.xml.rels>&#65279;<?xml version="1.0" encoding="utf-8"?><Relationships xmlns="http://schemas.openxmlformats.org/package/2006/relationships"><Relationship Type="http://schemas.openxmlformats.org/officeDocument/2006/relationships/image" Target="/ppt/media/image22.svg" Id="rId3" /><Relationship Type="http://schemas.openxmlformats.org/officeDocument/2006/relationships/notesSlide" Target="/ppt/notesSlides/notesSlide21.xml" Id="rId2" /><Relationship Type="http://schemas.openxmlformats.org/officeDocument/2006/relationships/slideLayout" Target="/ppt/slideLayouts/slideLayout4.xml" Id="rId1" /><Relationship Type="http://schemas.openxmlformats.org/officeDocument/2006/relationships/image" Target="/ppt/media/image23.svg" Id="rId4" /></Relationships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B94DE-7186-24E2-CEFF-28CE95D1D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B430ACE-EFAE-EB3F-6530-8114F5C472F1}"/>
              </a:ext>
            </a:extLst>
          </p:cNvPr>
          <p:cNvCxnSpPr>
            <a:cxnSpLocks/>
          </p:cNvCxnSpPr>
          <p:nvPr/>
        </p:nvCxnSpPr>
        <p:spPr>
          <a:xfrm>
            <a:off x="6233160" y="5337387"/>
            <a:ext cx="542036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CEDA3E1-5060-F931-12EC-173400FE043B}"/>
              </a:ext>
            </a:extLst>
          </p:cNvPr>
          <p:cNvCxnSpPr>
            <a:cxnSpLocks/>
          </p:cNvCxnSpPr>
          <p:nvPr/>
        </p:nvCxnSpPr>
        <p:spPr>
          <a:xfrm>
            <a:off x="6233160" y="4288367"/>
            <a:ext cx="542036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9C97D78-6A75-C97E-6D61-2A425D9BFBC5}"/>
              </a:ext>
            </a:extLst>
          </p:cNvPr>
          <p:cNvCxnSpPr>
            <a:cxnSpLocks/>
          </p:cNvCxnSpPr>
          <p:nvPr/>
        </p:nvCxnSpPr>
        <p:spPr>
          <a:xfrm>
            <a:off x="6233160" y="1783927"/>
            <a:ext cx="542036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Top Corners Rounded 15">
            <a:extLst>
              <a:ext uri="{FF2B5EF4-FFF2-40B4-BE49-F238E27FC236}">
                <a16:creationId xmlns:a16="http://schemas.microsoft.com/office/drawing/2014/main" id="{51EC8A2D-8291-F4FC-7D46-1CB3E1954156}"/>
              </a:ext>
            </a:extLst>
          </p:cNvPr>
          <p:cNvSpPr/>
          <p:nvPr/>
        </p:nvSpPr>
        <p:spPr>
          <a:xfrm>
            <a:off x="8524931" y="2118724"/>
            <a:ext cx="1535932" cy="864000"/>
          </a:xfrm>
          <a:prstGeom prst="round2SameRect">
            <a:avLst>
              <a:gd name="adj1" fmla="val 0"/>
              <a:gd name="adj2" fmla="val 10641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2000" rIns="36000" bIns="36000" rtlCol="0" anchor="t"/>
          <a:lstStyle/>
          <a:p>
            <a:pPr marL="72000" indent="-108000">
              <a:buFont typeface="Arial" panose="020B0604020202020204" pitchFamily="34" charset="0"/>
              <a:buChar char="•"/>
            </a:pPr>
            <a:r>
              <a:rPr lang="en-US" sz="1000" noProof="0" dirty="0">
                <a:solidFill>
                  <a:schemeClr val="tx1"/>
                </a:solidFill>
              </a:rPr>
              <a:t>Reward   responsiveness</a:t>
            </a:r>
          </a:p>
          <a:p>
            <a:pPr marL="72000" indent="-108000">
              <a:buFont typeface="Arial" panose="020B0604020202020204" pitchFamily="34" charset="0"/>
              <a:buChar char="•"/>
            </a:pPr>
            <a:r>
              <a:rPr lang="en-US" sz="1000" noProof="0" dirty="0">
                <a:solidFill>
                  <a:schemeClr val="tx1"/>
                </a:solidFill>
              </a:rPr>
              <a:t>Reward learning</a:t>
            </a:r>
          </a:p>
          <a:p>
            <a:pPr marL="72000" indent="-108000">
              <a:buFont typeface="Arial" panose="020B0604020202020204" pitchFamily="34" charset="0"/>
              <a:buChar char="•"/>
            </a:pPr>
            <a:r>
              <a:rPr lang="en-US" sz="1000" noProof="0" dirty="0">
                <a:solidFill>
                  <a:schemeClr val="tx1"/>
                </a:solidFill>
              </a:rPr>
              <a:t>Reward valuation</a:t>
            </a:r>
          </a:p>
        </p:txBody>
      </p:sp>
      <p:sp>
        <p:nvSpPr>
          <p:cNvPr id="17" name="Rectangle: Top Corners Rounded 16">
            <a:extLst>
              <a:ext uri="{FF2B5EF4-FFF2-40B4-BE49-F238E27FC236}">
                <a16:creationId xmlns:a16="http://schemas.microsoft.com/office/drawing/2014/main" id="{1ADBE03B-2284-178A-19A2-5B160E229C8D}"/>
              </a:ext>
            </a:extLst>
          </p:cNvPr>
          <p:cNvSpPr/>
          <p:nvPr/>
        </p:nvSpPr>
        <p:spPr>
          <a:xfrm>
            <a:off x="10136231" y="2118724"/>
            <a:ext cx="1535932" cy="864000"/>
          </a:xfrm>
          <a:prstGeom prst="round2SameRect">
            <a:avLst>
              <a:gd name="adj1" fmla="val 0"/>
              <a:gd name="adj2" fmla="val 12921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2000" rIns="36000" bIns="36000" rtlCol="0" anchor="t"/>
          <a:lstStyle/>
          <a:p>
            <a:pPr marL="72000" indent="-108000">
              <a:buFont typeface="Arial" panose="020B0604020202020204" pitchFamily="34" charset="0"/>
              <a:buChar char="•"/>
            </a:pPr>
            <a:r>
              <a:rPr lang="en-US" sz="1000" noProof="0" dirty="0">
                <a:solidFill>
                  <a:schemeClr val="tx1"/>
                </a:solidFill>
              </a:rPr>
              <a:t>Attention &amp; perception</a:t>
            </a:r>
          </a:p>
          <a:p>
            <a:pPr marL="72000" indent="-108000">
              <a:buFont typeface="Arial" panose="020B0604020202020204" pitchFamily="34" charset="0"/>
              <a:buChar char="•"/>
            </a:pPr>
            <a:r>
              <a:rPr lang="en-US" sz="1000" noProof="0" dirty="0">
                <a:solidFill>
                  <a:schemeClr val="tx1"/>
                </a:solidFill>
              </a:rPr>
              <a:t>Declarative memory</a:t>
            </a:r>
          </a:p>
          <a:p>
            <a:pPr marL="72000" indent="-108000">
              <a:buFont typeface="Arial" panose="020B0604020202020204" pitchFamily="34" charset="0"/>
              <a:buChar char="•"/>
            </a:pPr>
            <a:r>
              <a:rPr lang="en-US" sz="1000" noProof="0" dirty="0">
                <a:solidFill>
                  <a:schemeClr val="tx1"/>
                </a:solidFill>
              </a:rPr>
              <a:t>Working memory</a:t>
            </a:r>
          </a:p>
          <a:p>
            <a:pPr marL="72000" indent="-108000">
              <a:buFont typeface="Arial" panose="020B0604020202020204" pitchFamily="34" charset="0"/>
              <a:buChar char="•"/>
            </a:pPr>
            <a:r>
              <a:rPr lang="en-US" sz="1000" noProof="0" dirty="0">
                <a:solidFill>
                  <a:schemeClr val="tx1"/>
                </a:solidFill>
              </a:rPr>
              <a:t>Language</a:t>
            </a:r>
          </a:p>
          <a:p>
            <a:pPr marL="72000" indent="-108000">
              <a:buFont typeface="Arial" panose="020B0604020202020204" pitchFamily="34" charset="0"/>
              <a:buChar char="•"/>
            </a:pPr>
            <a:r>
              <a:rPr lang="en-US" sz="1000" noProof="0" dirty="0">
                <a:solidFill>
                  <a:schemeClr val="tx1"/>
                </a:solidFill>
              </a:rPr>
              <a:t>Cognitive control</a:t>
            </a:r>
          </a:p>
        </p:txBody>
      </p: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E42F2945-1EAE-1B35-5FB4-4CD15871E567}"/>
              </a:ext>
            </a:extLst>
          </p:cNvPr>
          <p:cNvSpPr/>
          <p:nvPr/>
        </p:nvSpPr>
        <p:spPr>
          <a:xfrm>
            <a:off x="6913632" y="3257615"/>
            <a:ext cx="1535932" cy="864000"/>
          </a:xfrm>
          <a:prstGeom prst="round2SameRect">
            <a:avLst>
              <a:gd name="adj1" fmla="val 0"/>
              <a:gd name="adj2" fmla="val 11781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2000" rIns="36000" bIns="36000" rtlCol="0" anchor="ctr"/>
          <a:lstStyle/>
          <a:p>
            <a:pPr marL="72000" indent="-108000">
              <a:buFont typeface="Arial" panose="020B0604020202020204" pitchFamily="34" charset="0"/>
              <a:buChar char="•"/>
            </a:pPr>
            <a:r>
              <a:rPr lang="en-US" sz="1000" noProof="0" dirty="0">
                <a:solidFill>
                  <a:schemeClr val="tx1"/>
                </a:solidFill>
              </a:rPr>
              <a:t>Affiliation/attachment</a:t>
            </a:r>
          </a:p>
          <a:p>
            <a:pPr marL="72000" indent="-108000">
              <a:buFont typeface="Arial" panose="020B0604020202020204" pitchFamily="34" charset="0"/>
              <a:buChar char="•"/>
            </a:pPr>
            <a:r>
              <a:rPr lang="en-US" sz="1000" noProof="0" dirty="0">
                <a:solidFill>
                  <a:schemeClr val="tx1"/>
                </a:solidFill>
              </a:rPr>
              <a:t>Social communication</a:t>
            </a:r>
          </a:p>
          <a:p>
            <a:pPr marL="72000" indent="-108000">
              <a:buFont typeface="Arial" panose="020B0604020202020204" pitchFamily="34" charset="0"/>
              <a:buChar char="•"/>
            </a:pPr>
            <a:r>
              <a:rPr lang="en-US" sz="1000" noProof="0" dirty="0">
                <a:solidFill>
                  <a:schemeClr val="tx1"/>
                </a:solidFill>
              </a:rPr>
              <a:t>Perception &amp; understanding of self and others</a:t>
            </a:r>
          </a:p>
        </p:txBody>
      </p:sp>
      <p:sp>
        <p:nvSpPr>
          <p:cNvPr id="19" name="Rectangle: Top Corners Rounded 18">
            <a:extLst>
              <a:ext uri="{FF2B5EF4-FFF2-40B4-BE49-F238E27FC236}">
                <a16:creationId xmlns:a16="http://schemas.microsoft.com/office/drawing/2014/main" id="{25DF94D9-8C1F-01E4-C88F-1ABF309C12E2}"/>
              </a:ext>
            </a:extLst>
          </p:cNvPr>
          <p:cNvSpPr/>
          <p:nvPr/>
        </p:nvSpPr>
        <p:spPr>
          <a:xfrm>
            <a:off x="8524931" y="3257615"/>
            <a:ext cx="1535932" cy="864000"/>
          </a:xfrm>
          <a:prstGeom prst="round2SameRect">
            <a:avLst>
              <a:gd name="adj1" fmla="val 0"/>
              <a:gd name="adj2" fmla="val 13301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2000" rIns="36000" bIns="36000" rtlCol="0" anchor="t"/>
          <a:lstStyle/>
          <a:p>
            <a:pPr marL="72000" indent="-108000">
              <a:buFont typeface="Arial" panose="020B0604020202020204" pitchFamily="34" charset="0"/>
              <a:buChar char="•"/>
            </a:pPr>
            <a:r>
              <a:rPr lang="en-US" sz="1000" noProof="0" dirty="0">
                <a:solidFill>
                  <a:schemeClr val="tx1"/>
                </a:solidFill>
              </a:rPr>
              <a:t>Arousal</a:t>
            </a:r>
          </a:p>
          <a:p>
            <a:pPr marL="72000" indent="-108000">
              <a:buFont typeface="Arial" panose="020B0604020202020204" pitchFamily="34" charset="0"/>
              <a:buChar char="•"/>
            </a:pPr>
            <a:r>
              <a:rPr lang="en-US" sz="1000" noProof="0" dirty="0">
                <a:solidFill>
                  <a:schemeClr val="tx1"/>
                </a:solidFill>
              </a:rPr>
              <a:t>Circadian rhythms</a:t>
            </a:r>
          </a:p>
          <a:p>
            <a:pPr marL="72000" indent="-108000">
              <a:buFont typeface="Arial" panose="020B0604020202020204" pitchFamily="34" charset="0"/>
              <a:buChar char="•"/>
            </a:pPr>
            <a:r>
              <a:rPr lang="en-US" sz="1000" noProof="0" dirty="0">
                <a:solidFill>
                  <a:schemeClr val="tx1"/>
                </a:solidFill>
              </a:rPr>
              <a:t>Sleep-wakefulness</a:t>
            </a:r>
          </a:p>
        </p:txBody>
      </p:sp>
      <p:sp>
        <p:nvSpPr>
          <p:cNvPr id="20" name="Rectangle: Top Corners Rounded 19">
            <a:extLst>
              <a:ext uri="{FF2B5EF4-FFF2-40B4-BE49-F238E27FC236}">
                <a16:creationId xmlns:a16="http://schemas.microsoft.com/office/drawing/2014/main" id="{490A29B3-57BF-9DD8-387D-20ACA0B0B0B6}"/>
              </a:ext>
            </a:extLst>
          </p:cNvPr>
          <p:cNvSpPr/>
          <p:nvPr/>
        </p:nvSpPr>
        <p:spPr>
          <a:xfrm>
            <a:off x="10136231" y="3257615"/>
            <a:ext cx="1535932" cy="864000"/>
          </a:xfrm>
          <a:prstGeom prst="round2SameRect">
            <a:avLst>
              <a:gd name="adj1" fmla="val 0"/>
              <a:gd name="adj2" fmla="val 14061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2000" rIns="36000" bIns="36000" rtlCol="0" anchor="t"/>
          <a:lstStyle/>
          <a:p>
            <a:pPr marL="72000" indent="-108000">
              <a:buFont typeface="Arial" panose="020B0604020202020204" pitchFamily="34" charset="0"/>
              <a:buChar char="•"/>
            </a:pPr>
            <a:r>
              <a:rPr lang="en-US" sz="1000" noProof="0" dirty="0">
                <a:solidFill>
                  <a:schemeClr val="tx1"/>
                </a:solidFill>
              </a:rPr>
              <a:t>Motor actions</a:t>
            </a:r>
          </a:p>
          <a:p>
            <a:pPr marL="72000" indent="-108000">
              <a:buFont typeface="Arial" panose="020B0604020202020204" pitchFamily="34" charset="0"/>
              <a:buChar char="•"/>
            </a:pPr>
            <a:r>
              <a:rPr lang="en-US" sz="1000" noProof="0" dirty="0">
                <a:solidFill>
                  <a:schemeClr val="tx1"/>
                </a:solidFill>
              </a:rPr>
              <a:t>Agency and ownership</a:t>
            </a:r>
          </a:p>
          <a:p>
            <a:pPr marL="72000" indent="-108000">
              <a:buFont typeface="Arial" panose="020B0604020202020204" pitchFamily="34" charset="0"/>
              <a:buChar char="•"/>
            </a:pPr>
            <a:r>
              <a:rPr lang="en-US" sz="1000" noProof="0" dirty="0">
                <a:solidFill>
                  <a:schemeClr val="tx1"/>
                </a:solidFill>
              </a:rPr>
              <a:t>Habit (</a:t>
            </a:r>
            <a:r>
              <a:rPr lang="en-US" sz="1000" noProof="0" dirty="0" err="1">
                <a:solidFill>
                  <a:schemeClr val="tx1"/>
                </a:solidFill>
              </a:rPr>
              <a:t>sensormotor</a:t>
            </a:r>
            <a:r>
              <a:rPr lang="en-US" sz="1000" noProof="0" dirty="0">
                <a:solidFill>
                  <a:schemeClr val="tx1"/>
                </a:solidFill>
              </a:rPr>
              <a:t>)</a:t>
            </a:r>
          </a:p>
          <a:p>
            <a:pPr marL="72000" indent="-108000">
              <a:buFont typeface="Arial" panose="020B0604020202020204" pitchFamily="34" charset="0"/>
              <a:buChar char="•"/>
            </a:pPr>
            <a:r>
              <a:rPr lang="en-US" sz="1000" noProof="0" dirty="0">
                <a:solidFill>
                  <a:schemeClr val="tx1"/>
                </a:solidFill>
              </a:rPr>
              <a:t>Innate motor patterns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70801F-6A0C-93FD-9525-7D44879E4B4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wrap="square">
            <a:normAutofit/>
          </a:bodyPr>
          <a:lstStyle/>
          <a:p>
            <a:r>
              <a:rPr lang="en-US" noProof="0" dirty="0"/>
              <a:t>Schizophrenia – History, definitions, and diagnosis</a:t>
            </a:r>
          </a:p>
        </p:txBody>
      </p:sp>
      <p:sp>
        <p:nvSpPr>
          <p:cNvPr id="67" name="Title 66">
            <a:extLst>
              <a:ext uri="{FF2B5EF4-FFF2-40B4-BE49-F238E27FC236}">
                <a16:creationId xmlns:a16="http://schemas.microsoft.com/office/drawing/2014/main" id="{41B3C5F3-1611-DDEC-2F0A-EB6CA9919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err="1"/>
              <a:t>RDoC</a:t>
            </a:r>
            <a:r>
              <a:rPr lang="en-US" noProof="0" dirty="0"/>
              <a:t>: a contextual research framework for psychosis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97C14A-14D5-1086-9C41-DCD9429DC5A4}"/>
              </a:ext>
            </a:extLst>
          </p:cNvPr>
          <p:cNvSpPr>
            <a:spLocks noGrp="1"/>
          </p:cNvSpPr>
          <p:nvPr>
            <p:ph idx="20"/>
          </p:nvPr>
        </p:nvSpPr>
        <p:spPr/>
        <p:txBody>
          <a:bodyPr>
            <a:noAutofit/>
          </a:bodyPr>
          <a:lstStyle/>
          <a:p>
            <a:pPr lvl="0">
              <a:spcBef>
                <a:spcPts val="600"/>
              </a:spcBef>
            </a:pPr>
            <a:r>
              <a:rPr lang="en-US" noProof="0" dirty="0"/>
              <a:t>Contemporary schizophrenia research emphasizes the need for integrative approaches that link underlying </a:t>
            </a:r>
            <a:r>
              <a:rPr lang="en-US" noProof="0" dirty="0" err="1"/>
              <a:t>aetiological</a:t>
            </a:r>
            <a:r>
              <a:rPr lang="en-US" noProof="0" dirty="0"/>
              <a:t> mechanisms to clinical symptoms</a:t>
            </a:r>
            <a:r>
              <a:rPr lang="en-US" baseline="30000" noProof="0" dirty="0"/>
              <a:t>1,2</a:t>
            </a:r>
            <a:endParaRPr lang="en-US" noProof="0" dirty="0"/>
          </a:p>
          <a:p>
            <a:pPr lvl="0">
              <a:spcBef>
                <a:spcPts val="600"/>
              </a:spcBef>
            </a:pPr>
            <a:r>
              <a:rPr lang="en-US" noProof="0" dirty="0"/>
              <a:t>Research Domain Criteria (</a:t>
            </a:r>
            <a:r>
              <a:rPr lang="en-US" noProof="0" dirty="0" err="1"/>
              <a:t>RDoC</a:t>
            </a:r>
            <a:r>
              <a:rPr lang="en-US" noProof="0" dirty="0"/>
              <a:t>), developed by the NIMH, is a research framework for studying mental disorders based on underlying </a:t>
            </a:r>
            <a:r>
              <a:rPr lang="en-US" noProof="0" dirty="0" err="1"/>
              <a:t>behavioural</a:t>
            </a:r>
            <a:r>
              <a:rPr lang="en-US" noProof="0" dirty="0"/>
              <a:t> and neurobiological systems rather than diagnostic categories</a:t>
            </a:r>
            <a:r>
              <a:rPr lang="en-US" baseline="30000" noProof="0" dirty="0"/>
              <a:t>2-5</a:t>
            </a:r>
          </a:p>
          <a:p>
            <a:pPr lvl="0">
              <a:spcBef>
                <a:spcPts val="600"/>
              </a:spcBef>
            </a:pPr>
            <a:r>
              <a:rPr lang="en-US" noProof="0" dirty="0" err="1"/>
              <a:t>RDoC</a:t>
            </a:r>
            <a:r>
              <a:rPr lang="en-US" noProof="0" dirty="0"/>
              <a:t> organizes psychopathology across functional domains/constructs and multiple units of analysis</a:t>
            </a:r>
            <a:r>
              <a:rPr lang="en-US" baseline="30000" noProof="0" dirty="0"/>
              <a:t>2-4</a:t>
            </a:r>
          </a:p>
          <a:p>
            <a:pPr lvl="0">
              <a:spcBef>
                <a:spcPts val="600"/>
              </a:spcBef>
            </a:pPr>
            <a:r>
              <a:rPr lang="en-US" noProof="0" dirty="0"/>
              <a:t>The system reframes schizophrenia as dysregulation of brain-</a:t>
            </a:r>
            <a:r>
              <a:rPr lang="en-US" noProof="0" dirty="0" err="1"/>
              <a:t>behaviour</a:t>
            </a:r>
            <a:r>
              <a:rPr lang="en-US" noProof="0" dirty="0"/>
              <a:t> functions, linking these constructs to the underlying brain circuits and clinical outcomes</a:t>
            </a:r>
            <a:r>
              <a:rPr lang="en-US" baseline="30000" noProof="0" dirty="0"/>
              <a:t>1,2</a:t>
            </a:r>
            <a:endParaRPr lang="en-US" noProof="0" dirty="0"/>
          </a:p>
          <a:p>
            <a:pPr>
              <a:spcBef>
                <a:spcPts val="600"/>
              </a:spcBef>
            </a:pPr>
            <a:r>
              <a:rPr lang="en-US" noProof="0" dirty="0" err="1"/>
              <a:t>RDoC</a:t>
            </a:r>
            <a:r>
              <a:rPr lang="en-US" noProof="0" dirty="0"/>
              <a:t> is valuable for research on biomarker discovery and pathophysiology; it is not intended for clinical diagnosis</a:t>
            </a:r>
            <a:r>
              <a:rPr lang="en-US" baseline="30000" noProof="0" dirty="0"/>
              <a:t>2-5</a:t>
            </a:r>
            <a:endParaRPr lang="en-US" noProof="0" dirty="0"/>
          </a:p>
          <a:p>
            <a:pPr>
              <a:spcBef>
                <a:spcPts val="600"/>
              </a:spcBef>
            </a:pPr>
            <a:endParaRPr lang="en-US" noProof="0" dirty="0"/>
          </a:p>
        </p:txBody>
      </p:sp>
      <p:sp>
        <p:nvSpPr>
          <p:cNvPr id="68" name="Text Placeholder 67">
            <a:extLst>
              <a:ext uri="{FF2B5EF4-FFF2-40B4-BE49-F238E27FC236}">
                <a16:creationId xmlns:a16="http://schemas.microsoft.com/office/drawing/2014/main" id="{EBDAA01A-B255-B260-F2CA-9B99C58C348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noProof="0" dirty="0"/>
              <a:t>NIMH=National Institute of Mental Health; </a:t>
            </a:r>
            <a:r>
              <a:rPr lang="en-US" noProof="0" dirty="0" err="1"/>
              <a:t>RDoC</a:t>
            </a:r>
            <a:r>
              <a:rPr lang="en-US" noProof="0" dirty="0"/>
              <a:t>=Research Domain Criteria </a:t>
            </a:r>
            <a:br>
              <a:rPr lang="en-US" noProof="0" dirty="0"/>
            </a:br>
            <a:r>
              <a:rPr lang="en-US" noProof="0" dirty="0"/>
              <a:t>1. . J Clin Med 2022;11:5040; 2. Cuthbert &amp; Morris. Front Psychiatry 2021;25;12:641319; 3. Morris &amp; Cuthbert. Dialogues Clin </a:t>
            </a:r>
            <a:r>
              <a:rPr lang="en-US" noProof="0" dirty="0" err="1"/>
              <a:t>Neurosci</a:t>
            </a:r>
            <a:r>
              <a:rPr lang="en-US" noProof="0" dirty="0"/>
              <a:t>. 2012;14:29–37; </a:t>
            </a:r>
            <a:br>
              <a:rPr lang="en-US" noProof="0" dirty="0"/>
            </a:br>
            <a:r>
              <a:rPr lang="en-US" noProof="0" dirty="0"/>
              <a:t>4. Insel &amp; Cuthbert. Science 2015;348:499–500; 5. NIMH https://www.nimh.nih.gov/research/research-funded-by-nimh/rdoc/about-rdoc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F5EE0E-5C22-959A-A96F-74E11DF5ECC8}"/>
              </a:ext>
            </a:extLst>
          </p:cNvPr>
          <p:cNvSpPr txBox="1"/>
          <p:nvPr/>
        </p:nvSpPr>
        <p:spPr>
          <a:xfrm>
            <a:off x="6908800" y="1382135"/>
            <a:ext cx="4721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noProof="0" dirty="0" err="1">
                <a:solidFill>
                  <a:schemeClr val="accent2">
                    <a:lumMod val="50000"/>
                  </a:schemeClr>
                </a:solidFill>
              </a:rPr>
              <a:t>RDoC</a:t>
            </a:r>
            <a:r>
              <a:rPr lang="en-US" sz="1400" b="1" noProof="0" dirty="0">
                <a:solidFill>
                  <a:schemeClr val="accent2">
                    <a:lumMod val="50000"/>
                  </a:schemeClr>
                </a:solidFill>
              </a:rPr>
              <a:t> framework</a:t>
            </a:r>
            <a:r>
              <a:rPr lang="en-US" sz="1400" b="1" baseline="30000" noProof="0" dirty="0">
                <a:solidFill>
                  <a:schemeClr val="accent2">
                    <a:lumMod val="50000"/>
                  </a:schemeClr>
                </a:solidFill>
              </a:rPr>
              <a:t>5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34704CC-26FE-91A1-0E1E-C4C1ADA5B512}"/>
              </a:ext>
            </a:extLst>
          </p:cNvPr>
          <p:cNvSpPr/>
          <p:nvPr/>
        </p:nvSpPr>
        <p:spPr>
          <a:xfrm>
            <a:off x="8524931" y="1889237"/>
            <a:ext cx="1535932" cy="289084"/>
          </a:xfrm>
          <a:prstGeom prst="roundRect">
            <a:avLst>
              <a:gd name="adj" fmla="val 30995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1100" noProof="0" dirty="0"/>
              <a:t>Positive valence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6E71438-2737-F4F1-31B3-2FC3BEEF4AC8}"/>
              </a:ext>
            </a:extLst>
          </p:cNvPr>
          <p:cNvSpPr/>
          <p:nvPr/>
        </p:nvSpPr>
        <p:spPr>
          <a:xfrm>
            <a:off x="10136231" y="1889237"/>
            <a:ext cx="1535932" cy="289084"/>
          </a:xfrm>
          <a:prstGeom prst="roundRect">
            <a:avLst>
              <a:gd name="adj" fmla="val 30995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1100" noProof="0" dirty="0"/>
              <a:t>Cognitive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4E85EA6-2595-C532-D749-22CFF288E013}"/>
              </a:ext>
            </a:extLst>
          </p:cNvPr>
          <p:cNvSpPr/>
          <p:nvPr/>
        </p:nvSpPr>
        <p:spPr>
          <a:xfrm>
            <a:off x="6913632" y="3028128"/>
            <a:ext cx="1535932" cy="289084"/>
          </a:xfrm>
          <a:prstGeom prst="roundRect">
            <a:avLst>
              <a:gd name="adj" fmla="val 30995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1100" noProof="0" dirty="0"/>
              <a:t>Social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23C1F3A-1E20-87E1-A555-666439833ACB}"/>
              </a:ext>
            </a:extLst>
          </p:cNvPr>
          <p:cNvSpPr/>
          <p:nvPr/>
        </p:nvSpPr>
        <p:spPr>
          <a:xfrm>
            <a:off x="8524931" y="3028128"/>
            <a:ext cx="1535932" cy="289084"/>
          </a:xfrm>
          <a:prstGeom prst="roundRect">
            <a:avLst>
              <a:gd name="adj" fmla="val 30995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1100" noProof="0" dirty="0"/>
              <a:t>Arousal and regulatory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11E4DBB-75AC-DA2D-E99D-B30BD0C9B7AA}"/>
              </a:ext>
            </a:extLst>
          </p:cNvPr>
          <p:cNvSpPr/>
          <p:nvPr/>
        </p:nvSpPr>
        <p:spPr>
          <a:xfrm>
            <a:off x="10136231" y="3028128"/>
            <a:ext cx="1535932" cy="289084"/>
          </a:xfrm>
          <a:prstGeom prst="roundRect">
            <a:avLst>
              <a:gd name="adj" fmla="val 30995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1100" noProof="0" dirty="0"/>
              <a:t>Sensorimotor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31A27CE-78E6-8F85-F800-4FD9BAD89213}"/>
              </a:ext>
            </a:extLst>
          </p:cNvPr>
          <p:cNvSpPr/>
          <p:nvPr/>
        </p:nvSpPr>
        <p:spPr>
          <a:xfrm>
            <a:off x="6881704" y="1624542"/>
            <a:ext cx="1561256" cy="2890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sz="1100" b="1" noProof="0" dirty="0">
                <a:solidFill>
                  <a:schemeClr val="tx1"/>
                </a:solidFill>
              </a:rPr>
              <a:t>Domains &amp; constructs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24043AE-3079-13AD-855A-B5AAC5DE8C45}"/>
              </a:ext>
            </a:extLst>
          </p:cNvPr>
          <p:cNvSpPr/>
          <p:nvPr/>
        </p:nvSpPr>
        <p:spPr>
          <a:xfrm>
            <a:off x="6908800" y="4131302"/>
            <a:ext cx="1201420" cy="2890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sz="1100" b="1" noProof="0" dirty="0">
                <a:solidFill>
                  <a:schemeClr val="tx1"/>
                </a:solidFill>
              </a:rPr>
              <a:t>Units of analysis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03D87DB-29D5-5A60-8C6F-3CFB8C0B39CC}"/>
              </a:ext>
            </a:extLst>
          </p:cNvPr>
          <p:cNvSpPr/>
          <p:nvPr/>
        </p:nvSpPr>
        <p:spPr>
          <a:xfrm>
            <a:off x="6913632" y="4404765"/>
            <a:ext cx="952691" cy="370137"/>
          </a:xfrm>
          <a:prstGeom prst="roundRect">
            <a:avLst>
              <a:gd name="adj" fmla="val 30995"/>
            </a:avLst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1000" noProof="0" dirty="0">
                <a:solidFill>
                  <a:schemeClr val="tx1"/>
                </a:solidFill>
              </a:rPr>
              <a:t>Genes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68F428F-73D7-BB5C-5874-69AA7EECC510}"/>
              </a:ext>
            </a:extLst>
          </p:cNvPr>
          <p:cNvSpPr/>
          <p:nvPr/>
        </p:nvSpPr>
        <p:spPr>
          <a:xfrm>
            <a:off x="8182245" y="4404766"/>
            <a:ext cx="952691" cy="370137"/>
          </a:xfrm>
          <a:prstGeom prst="roundRect">
            <a:avLst>
              <a:gd name="adj" fmla="val 30995"/>
            </a:avLst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1000" noProof="0" dirty="0">
                <a:solidFill>
                  <a:schemeClr val="tx1"/>
                </a:solidFill>
              </a:rPr>
              <a:t>Cells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D9CDFB0C-0542-8D7F-217D-817E34037C58}"/>
              </a:ext>
            </a:extLst>
          </p:cNvPr>
          <p:cNvSpPr/>
          <p:nvPr/>
        </p:nvSpPr>
        <p:spPr>
          <a:xfrm>
            <a:off x="9450858" y="4404766"/>
            <a:ext cx="952691" cy="370137"/>
          </a:xfrm>
          <a:prstGeom prst="roundRect">
            <a:avLst>
              <a:gd name="adj" fmla="val 30995"/>
            </a:avLst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1000" noProof="0" dirty="0">
                <a:solidFill>
                  <a:schemeClr val="tx1"/>
                </a:solidFill>
              </a:rPr>
              <a:t>Physiology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DD777C58-6C13-E8CB-D069-84158B0A1FE0}"/>
              </a:ext>
            </a:extLst>
          </p:cNvPr>
          <p:cNvSpPr/>
          <p:nvPr/>
        </p:nvSpPr>
        <p:spPr>
          <a:xfrm>
            <a:off x="10719472" y="4404766"/>
            <a:ext cx="952691" cy="370137"/>
          </a:xfrm>
          <a:prstGeom prst="roundRect">
            <a:avLst>
              <a:gd name="adj" fmla="val 30995"/>
            </a:avLst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1000" noProof="0" dirty="0">
                <a:solidFill>
                  <a:schemeClr val="tx1"/>
                </a:solidFill>
              </a:rPr>
              <a:t>Self report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C0C83ACF-201A-3FCA-CC0F-5DE2075E4923}"/>
              </a:ext>
            </a:extLst>
          </p:cNvPr>
          <p:cNvSpPr/>
          <p:nvPr/>
        </p:nvSpPr>
        <p:spPr>
          <a:xfrm>
            <a:off x="6913632" y="4805745"/>
            <a:ext cx="952691" cy="370137"/>
          </a:xfrm>
          <a:prstGeom prst="roundRect">
            <a:avLst>
              <a:gd name="adj" fmla="val 30995"/>
            </a:avLst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1000" noProof="0" dirty="0">
                <a:solidFill>
                  <a:schemeClr val="tx1"/>
                </a:solidFill>
              </a:rPr>
              <a:t>Molecules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44CA9885-934B-8811-0C29-071B1517A8BE}"/>
              </a:ext>
            </a:extLst>
          </p:cNvPr>
          <p:cNvSpPr/>
          <p:nvPr/>
        </p:nvSpPr>
        <p:spPr>
          <a:xfrm>
            <a:off x="8182245" y="4805746"/>
            <a:ext cx="952691" cy="370137"/>
          </a:xfrm>
          <a:prstGeom prst="roundRect">
            <a:avLst>
              <a:gd name="adj" fmla="val 30995"/>
            </a:avLst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1000" noProof="0" dirty="0">
                <a:solidFill>
                  <a:schemeClr val="tx1"/>
                </a:solidFill>
              </a:rPr>
              <a:t>Circuits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4CFD9DED-373D-F42E-DAC4-C10C9D2CF633}"/>
              </a:ext>
            </a:extLst>
          </p:cNvPr>
          <p:cNvSpPr/>
          <p:nvPr/>
        </p:nvSpPr>
        <p:spPr>
          <a:xfrm>
            <a:off x="9450858" y="4805746"/>
            <a:ext cx="952691" cy="370137"/>
          </a:xfrm>
          <a:prstGeom prst="roundRect">
            <a:avLst>
              <a:gd name="adj" fmla="val 30995"/>
            </a:avLst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1000" noProof="0" dirty="0">
                <a:solidFill>
                  <a:schemeClr val="tx1"/>
                </a:solidFill>
              </a:rPr>
              <a:t>Behaviour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1DF84604-60A0-DFE6-291C-13A6587F711E}"/>
              </a:ext>
            </a:extLst>
          </p:cNvPr>
          <p:cNvSpPr/>
          <p:nvPr/>
        </p:nvSpPr>
        <p:spPr>
          <a:xfrm>
            <a:off x="10719472" y="4805746"/>
            <a:ext cx="952691" cy="370137"/>
          </a:xfrm>
          <a:prstGeom prst="roundRect">
            <a:avLst>
              <a:gd name="adj" fmla="val 30995"/>
            </a:avLst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1000" noProof="0" dirty="0">
                <a:solidFill>
                  <a:schemeClr val="tx1"/>
                </a:solidFill>
              </a:rPr>
              <a:t>Paradigms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960F582-5C9B-49A7-CE98-4A7AAA6C65AA}"/>
              </a:ext>
            </a:extLst>
          </p:cNvPr>
          <p:cNvSpPr/>
          <p:nvPr/>
        </p:nvSpPr>
        <p:spPr>
          <a:xfrm>
            <a:off x="6908800" y="5177964"/>
            <a:ext cx="1323340" cy="2890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sz="1100" b="1" noProof="0" dirty="0">
                <a:solidFill>
                  <a:schemeClr val="tx1"/>
                </a:solidFill>
              </a:rPr>
              <a:t>Influencing factors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A150E05E-F1A9-7FD7-0D39-30A459DBD9D8}"/>
              </a:ext>
            </a:extLst>
          </p:cNvPr>
          <p:cNvSpPr/>
          <p:nvPr/>
        </p:nvSpPr>
        <p:spPr>
          <a:xfrm>
            <a:off x="6913632" y="5519974"/>
            <a:ext cx="2179892" cy="370137"/>
          </a:xfrm>
          <a:prstGeom prst="roundRect">
            <a:avLst>
              <a:gd name="adj" fmla="val 30995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1000" noProof="0" dirty="0">
                <a:solidFill>
                  <a:schemeClr val="tx1"/>
                </a:solidFill>
              </a:rPr>
              <a:t>Lifespan/development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1E752C02-3B71-CC68-20FA-5BC2BF681F50}"/>
              </a:ext>
            </a:extLst>
          </p:cNvPr>
          <p:cNvSpPr/>
          <p:nvPr/>
        </p:nvSpPr>
        <p:spPr>
          <a:xfrm>
            <a:off x="9492271" y="5519973"/>
            <a:ext cx="2179892" cy="370137"/>
          </a:xfrm>
          <a:prstGeom prst="roundRect">
            <a:avLst>
              <a:gd name="adj" fmla="val 30995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1000" noProof="0" dirty="0">
                <a:solidFill>
                  <a:schemeClr val="tx1"/>
                </a:solidFill>
              </a:rPr>
              <a:t>Environment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7356FD0-9DA4-96DE-818C-4B3F17839D2B}"/>
              </a:ext>
            </a:extLst>
          </p:cNvPr>
          <p:cNvCxnSpPr>
            <a:cxnSpLocks/>
          </p:cNvCxnSpPr>
          <p:nvPr/>
        </p:nvCxnSpPr>
        <p:spPr>
          <a:xfrm>
            <a:off x="6233160" y="6027420"/>
            <a:ext cx="542036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Graphic 47">
            <a:extLst>
              <a:ext uri="{FF2B5EF4-FFF2-40B4-BE49-F238E27FC236}">
                <a16:creationId xmlns:a16="http://schemas.microsoft.com/office/drawing/2014/main" id="{ABA3E6FC-A690-D2B1-EE94-2C75B9EC92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55436" y="4581526"/>
            <a:ext cx="500664" cy="417220"/>
          </a:xfrm>
          <a:prstGeom prst="rect">
            <a:avLst/>
          </a:prstGeom>
        </p:spPr>
      </p:pic>
      <p:pic>
        <p:nvPicPr>
          <p:cNvPr id="49" name="Graphic 48">
            <a:extLst>
              <a:ext uri="{FF2B5EF4-FFF2-40B4-BE49-F238E27FC236}">
                <a16:creationId xmlns:a16="http://schemas.microsoft.com/office/drawing/2014/main" id="{477BC947-EB1E-9F2B-FDCA-D79E3A048A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41784" y="5467001"/>
            <a:ext cx="527968" cy="461972"/>
          </a:xfrm>
          <a:prstGeom prst="rect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BC4F297B-7596-5173-6E52-53557A47D8E6}"/>
              </a:ext>
            </a:extLst>
          </p:cNvPr>
          <p:cNvGrpSpPr/>
          <p:nvPr/>
        </p:nvGrpSpPr>
        <p:grpSpPr>
          <a:xfrm>
            <a:off x="6252567" y="2888454"/>
            <a:ext cx="506403" cy="402234"/>
            <a:chOff x="395288" y="5611813"/>
            <a:chExt cx="779462" cy="619124"/>
          </a:xfrm>
        </p:grpSpPr>
        <p:sp>
          <p:nvSpPr>
            <p:cNvPr id="51" name="Oval 261">
              <a:extLst>
                <a:ext uri="{FF2B5EF4-FFF2-40B4-BE49-F238E27FC236}">
                  <a16:creationId xmlns:a16="http://schemas.microsoft.com/office/drawing/2014/main" id="{5820F544-66FA-4540-A23E-DE72841570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8975" y="5808663"/>
              <a:ext cx="198438" cy="198437"/>
            </a:xfrm>
            <a:prstGeom prst="ellipse">
              <a:avLst/>
            </a:pr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Oval 262">
              <a:extLst>
                <a:ext uri="{FF2B5EF4-FFF2-40B4-BE49-F238E27FC236}">
                  <a16:creationId xmlns:a16="http://schemas.microsoft.com/office/drawing/2014/main" id="{FCCC072A-91A1-2E05-2BC5-DC952D8F31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7413" y="5611813"/>
              <a:ext cx="100013" cy="96837"/>
            </a:xfrm>
            <a:prstGeom prst="ellipse">
              <a:avLst/>
            </a:pr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Oval 263">
              <a:extLst>
                <a:ext uri="{FF2B5EF4-FFF2-40B4-BE49-F238E27FC236}">
                  <a16:creationId xmlns:a16="http://schemas.microsoft.com/office/drawing/2014/main" id="{F506534C-3487-CBF8-ED07-C99C571C07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800" y="5611813"/>
              <a:ext cx="130175" cy="131762"/>
            </a:xfrm>
            <a:prstGeom prst="ellipse">
              <a:avLst/>
            </a:pr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Oval 264">
              <a:extLst>
                <a:ext uri="{FF2B5EF4-FFF2-40B4-BE49-F238E27FC236}">
                  <a16:creationId xmlns:a16="http://schemas.microsoft.com/office/drawing/2014/main" id="{D9832A18-93C8-4A62-B4FA-DAEF297360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8975" y="6134100"/>
              <a:ext cx="100013" cy="96837"/>
            </a:xfrm>
            <a:prstGeom prst="ellipse">
              <a:avLst/>
            </a:pr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Oval 265">
              <a:extLst>
                <a:ext uri="{FF2B5EF4-FFF2-40B4-BE49-F238E27FC236}">
                  <a16:creationId xmlns:a16="http://schemas.microsoft.com/office/drawing/2014/main" id="{5C11B1DB-87A5-6CEE-1CBD-02A37412C6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7425" y="5961063"/>
              <a:ext cx="187325" cy="184150"/>
            </a:xfrm>
            <a:prstGeom prst="ellipse">
              <a:avLst/>
            </a:pr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Line 266">
              <a:extLst>
                <a:ext uri="{FF2B5EF4-FFF2-40B4-BE49-F238E27FC236}">
                  <a16:creationId xmlns:a16="http://schemas.microsoft.com/office/drawing/2014/main" id="{5EB06479-A711-0E52-2AE9-8E53978A90E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61988" y="5730875"/>
              <a:ext cx="68263" cy="96837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Line 267">
              <a:extLst>
                <a:ext uri="{FF2B5EF4-FFF2-40B4-BE49-F238E27FC236}">
                  <a16:creationId xmlns:a16="http://schemas.microsoft.com/office/drawing/2014/main" id="{DA57BC51-9B2B-C6C5-994B-76FB53F5460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38200" y="5703888"/>
              <a:ext cx="73025" cy="119062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Line 268">
              <a:extLst>
                <a:ext uri="{FF2B5EF4-FFF2-40B4-BE49-F238E27FC236}">
                  <a16:creationId xmlns:a16="http://schemas.microsoft.com/office/drawing/2014/main" id="{61ED3095-52DE-1C2E-9EB9-0D3263C2BC8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46125" y="6007100"/>
              <a:ext cx="23813" cy="12700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Line 269">
              <a:extLst>
                <a:ext uri="{FF2B5EF4-FFF2-40B4-BE49-F238E27FC236}">
                  <a16:creationId xmlns:a16="http://schemas.microsoft.com/office/drawing/2014/main" id="{0DE11CBB-4543-B4CC-20FF-ADE9ABF629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6300" y="5954713"/>
              <a:ext cx="117475" cy="5715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Oval 270">
              <a:extLst>
                <a:ext uri="{FF2B5EF4-FFF2-40B4-BE49-F238E27FC236}">
                  <a16:creationId xmlns:a16="http://schemas.microsoft.com/office/drawing/2014/main" id="{A93AB375-6FF9-76BA-AE47-D9170BB674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288" y="5861050"/>
              <a:ext cx="144463" cy="146050"/>
            </a:xfrm>
            <a:prstGeom prst="ellipse">
              <a:avLst/>
            </a:pr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Line 271">
              <a:extLst>
                <a:ext uri="{FF2B5EF4-FFF2-40B4-BE49-F238E27FC236}">
                  <a16:creationId xmlns:a16="http://schemas.microsoft.com/office/drawing/2014/main" id="{13616F77-8581-7CF2-6A0F-8F99F783FF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9750" y="5919788"/>
              <a:ext cx="149225" cy="7937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5" name="Rectangle: Top Corners Rounded 14">
            <a:extLst>
              <a:ext uri="{FF2B5EF4-FFF2-40B4-BE49-F238E27FC236}">
                <a16:creationId xmlns:a16="http://schemas.microsoft.com/office/drawing/2014/main" id="{E51CAD95-C862-52D2-A86B-66923E02B788}"/>
              </a:ext>
            </a:extLst>
          </p:cNvPr>
          <p:cNvSpPr/>
          <p:nvPr/>
        </p:nvSpPr>
        <p:spPr>
          <a:xfrm>
            <a:off x="6913632" y="2118724"/>
            <a:ext cx="1535932" cy="864000"/>
          </a:xfrm>
          <a:prstGeom prst="round2SameRect">
            <a:avLst>
              <a:gd name="adj1" fmla="val 0"/>
              <a:gd name="adj2" fmla="val 14061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2000" rIns="36000" bIns="36000" rtlCol="0" anchor="t"/>
          <a:lstStyle/>
          <a:p>
            <a:pPr marL="72000" indent="-108000">
              <a:buFont typeface="Arial" panose="020B0604020202020204" pitchFamily="34" charset="0"/>
              <a:buChar char="•"/>
            </a:pPr>
            <a:r>
              <a:rPr lang="en-US" sz="1000" noProof="0" dirty="0">
                <a:solidFill>
                  <a:schemeClr val="tx1"/>
                </a:solidFill>
              </a:rPr>
              <a:t>Acute threat</a:t>
            </a:r>
          </a:p>
          <a:p>
            <a:pPr marL="72000" indent="-108000">
              <a:buFont typeface="Arial" panose="020B0604020202020204" pitchFamily="34" charset="0"/>
              <a:buChar char="•"/>
            </a:pPr>
            <a:r>
              <a:rPr lang="en-US" sz="1000" noProof="0" dirty="0">
                <a:solidFill>
                  <a:schemeClr val="tx1"/>
                </a:solidFill>
              </a:rPr>
              <a:t>Potential threat</a:t>
            </a:r>
          </a:p>
          <a:p>
            <a:pPr marL="72000" indent="-108000">
              <a:buFont typeface="Arial" panose="020B0604020202020204" pitchFamily="34" charset="0"/>
              <a:buChar char="•"/>
            </a:pPr>
            <a:r>
              <a:rPr lang="en-US" sz="1000" noProof="0" dirty="0">
                <a:solidFill>
                  <a:schemeClr val="tx1"/>
                </a:solidFill>
              </a:rPr>
              <a:t>Sustained threat</a:t>
            </a:r>
          </a:p>
          <a:p>
            <a:pPr marL="72000" indent="-108000">
              <a:buFont typeface="Arial" panose="020B0604020202020204" pitchFamily="34" charset="0"/>
              <a:buChar char="•"/>
            </a:pPr>
            <a:r>
              <a:rPr lang="en-US" sz="1000" noProof="0" dirty="0">
                <a:solidFill>
                  <a:schemeClr val="tx1"/>
                </a:solidFill>
              </a:rPr>
              <a:t>Loss</a:t>
            </a:r>
          </a:p>
          <a:p>
            <a:pPr marL="72000" indent="-108000">
              <a:buFont typeface="Arial" panose="020B0604020202020204" pitchFamily="34" charset="0"/>
              <a:buChar char="•"/>
            </a:pPr>
            <a:r>
              <a:rPr lang="en-US" sz="1000" noProof="0" dirty="0">
                <a:solidFill>
                  <a:schemeClr val="tx1"/>
                </a:solidFill>
              </a:rPr>
              <a:t>Frustrative non-reward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5AEA491-C206-600A-EA6B-5E7531D8D5A5}"/>
              </a:ext>
            </a:extLst>
          </p:cNvPr>
          <p:cNvSpPr/>
          <p:nvPr/>
        </p:nvSpPr>
        <p:spPr>
          <a:xfrm>
            <a:off x="6913632" y="1889237"/>
            <a:ext cx="1535932" cy="289084"/>
          </a:xfrm>
          <a:prstGeom prst="roundRect">
            <a:avLst>
              <a:gd name="adj" fmla="val 30995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1100" noProof="0" dirty="0"/>
              <a:t>Negative valence </a:t>
            </a:r>
          </a:p>
        </p:txBody>
      </p:sp>
    </p:spTree>
    <p:extLst>
      <p:ext uri="{BB962C8B-B14F-4D97-AF65-F5344CB8AC3E}">
        <p14:creationId xmlns:p14="http://schemas.microsoft.com/office/powerpoint/2010/main" val="3671697325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 sz="900" dirty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9AE9F05-DA2D-4B16-9965-37043D7D9979}">
  <ds:schemaRefs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08562aa6-c0ad-4fb9-8a82-15409d3a28b4"/>
    <ds:schemaRef ds:uri="28627d7c-4416-4bc1-86cf-ca6c3a42a8f2"/>
  </ds:schemaRefs>
</ds:datastoreItem>
</file>

<file path=customXml/itemProps2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3405503-9376-4557-B310-B5CCAAE40D08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15096</Words>
  <Application>Microsoft Office PowerPoint</Application>
  <PresentationFormat>Widescreen</PresentationFormat>
  <Paragraphs>754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Yu Mincho</vt:lpstr>
      <vt:lpstr>Aptos</vt:lpstr>
      <vt:lpstr>Arial</vt:lpstr>
      <vt:lpstr>Calibri</vt:lpstr>
      <vt:lpstr>Tahoma</vt:lpstr>
      <vt:lpstr>Times New Roman</vt:lpstr>
      <vt:lpstr>Neurotorium - PowerPoint-Skabelon - 2022-01-28</vt:lpstr>
      <vt:lpstr>PowerPoint Presentation</vt:lpstr>
      <vt:lpstr>Introduction and history  of schizophrenia</vt:lpstr>
      <vt:lpstr>Why does schizophrenia remain foundational to psychiatry?</vt:lpstr>
      <vt:lpstr>Precursors to the concept of schizophrenia (mid 19th century concepts)</vt:lpstr>
      <vt:lpstr>Precursors to the concept of schizophrenia (late 19th century concepts)</vt:lpstr>
      <vt:lpstr>Precursors to the concept of schizophrenia (20th century concepts)</vt:lpstr>
      <vt:lpstr>Definitions of schizophrenia</vt:lpstr>
      <vt:lpstr>What is our understanding of schizophrenia today? </vt:lpstr>
      <vt:lpstr>Symptom dimensions (positive, negative, disorganization)</vt:lpstr>
      <vt:lpstr>First-rank symptoms: current perspectives</vt:lpstr>
      <vt:lpstr>Disturbances in the basic sense of self in schizophrenia-spectrum disorders</vt:lpstr>
      <vt:lpstr>The core Gestalt concept</vt:lpstr>
      <vt:lpstr>Schizotaxia, schizotypy, and liability to schizophrenia</vt:lpstr>
      <vt:lpstr>Developmental psychopathology and early emergence</vt:lpstr>
      <vt:lpstr>Schizophrenia or schizophrenias?</vt:lpstr>
      <vt:lpstr>Classification systems for schizophrenia</vt:lpstr>
      <vt:lpstr>Introduction to classification systems DSM and ICD</vt:lpstr>
      <vt:lpstr>DSM versus ICD: convergences and divergences</vt:lpstr>
      <vt:lpstr>Critiques of current diagnostic systems for schizophrenia</vt:lpstr>
      <vt:lpstr>Reinventing schizophrenia: ongoing, contemporary debate</vt:lpstr>
      <vt:lpstr>RDoC: a contextual research framework for psychosis</vt:lpstr>
      <vt:lpstr>HiTOP: quantitative nosology and psychosis super-spectrum</vt:lpstr>
      <vt:lpstr>Diagnosis of schizophrenia</vt:lpstr>
      <vt:lpstr>Principles of the clinical diagnosis of schizophrenia</vt:lpstr>
      <vt:lpstr>Canonical diagnostic features and familial risk in schizophrenia</vt:lpstr>
      <vt:lpstr>Self-disturbance in schizophrenia diagnosis</vt:lpstr>
      <vt:lpstr>Thought disorder and language disturbance in schizophrenia</vt:lpstr>
      <vt:lpstr>Negative symptoms in schizophrenia</vt:lpstr>
      <vt:lpstr>Differentiating schizophrenia from mood disorders with psychosis</vt:lpstr>
      <vt:lpstr>Prodromal presentations of psychosis </vt:lpstr>
      <vt:lpstr>Structured interviews and assessment tools in schizophrenia</vt:lpstr>
      <vt:lpstr>Integrating phenomenology and operational criteria in schizophrenia</vt:lpstr>
      <vt:lpstr>Current clinical diagnostic criteria for schizophrenia</vt:lpstr>
      <vt:lpstr>Synthesis and implications</vt:lpstr>
      <vt:lpstr>Conceptual integration, clinical challenges, and future directions</vt:lpstr>
      <vt:lpstr>Summary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14</cp:revision>
  <dcterms:created xsi:type="dcterms:W3CDTF">2026-02-02T13:01:55Z</dcterms:created>
  <dcterms:modified xsi:type="dcterms:W3CDTF">2026-06-30T09:32:30Z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