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customXml/item1.xml" ContentType="application/xml"/>
  <Override PartName="/customXml/itemProps1.xml" ContentType="application/vnd.openxmlformats-officedocument.customXml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3.xml" ContentType="application/xml"/>
  <Override PartName="/customXml/itemProps3.xml" ContentType="application/vnd.openxmlformats-officedocument.customXml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1"/>
  </p:notesMasterIdLst>
  <p:handoutMasterIdLst>
    <p:handoutMasterId r:id="rId42"/>
  </p:handoutMasterIdLst>
  <p:sldIdLst>
    <p:sldId id="1144" r:id="rId39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8712C042-9DFC-2578-CC4A-B1931D3399D1}" name="Lucy Helas`" initials="LH" userId="Lucy Helas`" providerId="Non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F990E394-D64D-FC74-5AB2-26D9760A3D65}" name="Data checker (LH)" initials="DC" userId="Data checker (LH)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5" autoAdjust="0"/>
    <p:restoredTop sz="83476" autoAdjust="0"/>
  </p:normalViewPr>
  <p:slideViewPr>
    <p:cSldViewPr snapToGrid="0">
      <p:cViewPr varScale="1">
        <p:scale>
          <a:sx n="53" d="100"/>
          <a:sy n="53" d="100"/>
        </p:scale>
        <p:origin x="1112" y="32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44" d="100"/>
          <a:sy n="44" d="100"/>
        </p:scale>
        <p:origin x="1592" y="48"/>
      </p:cViewPr>
      <p:guideLst>
        <p:guide orient="horz" pos="3128"/>
        <p:guide pos="2142"/>
      </p:guideLst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35.xml" Id="rId39" /><Relationship Type="http://schemas.openxmlformats.org/officeDocument/2006/relationships/handoutMaster" Target="/ppt/handoutMasters/handoutMaster1.xml" Id="rId42" /><Relationship Type="http://schemas.microsoft.com/office/2018/10/relationships/authors" Target="/ppt/authors.xml" Id="rId47" /><Relationship Type="http://schemas.openxmlformats.org/officeDocument/2006/relationships/customXml" Target="/customXml/item2.xml" Id="rId2" /><Relationship Type="http://schemas.openxmlformats.org/officeDocument/2006/relationships/customXml" Target="/customXml/item1.xml" Id="rId1" /><Relationship Type="http://schemas.openxmlformats.org/officeDocument/2006/relationships/theme" Target="/ppt/theme/theme1.xml" Id="rId45" /><Relationship Type="http://schemas.openxmlformats.org/officeDocument/2006/relationships/viewProps" Target="/ppt/viewProps.xml" Id="rId44" /><Relationship Type="http://schemas.openxmlformats.org/officeDocument/2006/relationships/slideMaster" Target="/ppt/slideMasters/slideMaster1.xml" Id="rId4" /><Relationship Type="http://schemas.openxmlformats.org/officeDocument/2006/relationships/presProps" Target="/ppt/presProps.xml" Id="rId43" /><Relationship Type="http://schemas.openxmlformats.org/officeDocument/2006/relationships/customXml" Target="/customXml/item3.xml" Id="rId3" /><Relationship Type="http://schemas.openxmlformats.org/officeDocument/2006/relationships/tableStyles" Target="/ppt/tableStyles.xml" Id="rId46" /><Relationship Type="http://schemas.openxmlformats.org/officeDocument/2006/relationships/notesMaster" Target="/ppt/notesMasters/notesMaster1.xml" Id="rId41" /></Relationships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Id2" /><Relationship Type="http://schemas.openxmlformats.org/officeDocument/2006/relationships/notesMaster" Target="/ppt/notesMasters/notesMaster1.xml" Id="rId1" /></Relationship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462F7-AF62-9BF1-F4CB-ED7741378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963E84-F1F4-F20B-22EB-2627317431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713CC9-0C04-C967-4329-BA610F92AB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Parnas J &amp; </a:t>
            </a:r>
            <a:r>
              <a:rPr lang="en-GB" dirty="0" err="1"/>
              <a:t>Sandsten</a:t>
            </a:r>
            <a:r>
              <a:rPr lang="en-GB" dirty="0"/>
              <a:t> KE. The phenomenological nature of schizophrenia and disorder of selfhood. </a:t>
            </a:r>
            <a:r>
              <a:rPr lang="en-GB" dirty="0" err="1"/>
              <a:t>Schizophr</a:t>
            </a:r>
            <a:r>
              <a:rPr lang="en-GB" dirty="0"/>
              <a:t> Res 2024; 270: 197–201.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Parnas J. The core gestalt of schizophrenia. World Psychiatry 2012; 11: 67–69.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Orsolini L, Pompili S, </a:t>
            </a:r>
            <a:r>
              <a:rPr lang="en-GB" dirty="0" err="1"/>
              <a:t>Vlope</a:t>
            </a:r>
            <a:r>
              <a:rPr lang="en-GB" dirty="0"/>
              <a:t> U. </a:t>
            </a:r>
            <a:r>
              <a:rPr lang="en-US" dirty="0"/>
              <a:t>Schizophrenia: A narrative review of etiopathogenetic, diagnostic and treatment aspects</a:t>
            </a:r>
            <a:r>
              <a:rPr lang="en-GB" dirty="0"/>
              <a:t>. J Clin Med 2022; 11: 5040.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dirty="0"/>
              <a:t>Tandon R, Nasrallah HA, Keshavan MS. Schizophrenia, “just the facts” 4: clinical features and conceptualization. </a:t>
            </a:r>
            <a:r>
              <a:rPr lang="en-GB" dirty="0" err="1"/>
              <a:t>Schizophr</a:t>
            </a:r>
            <a:r>
              <a:rPr lang="en-GB" dirty="0"/>
              <a:t> Res 2009; 110: 1–23.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Owen MJ, Sawa A, Mortensen PB. Schizophrenia. Lancet 2016; 388: 86–97.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dirty="0"/>
              <a:t>Tandon R, Gaebel W, Barch DM et al. The schizophrenia syndrome, circa 2024: what we know and how that informs its nature. </a:t>
            </a:r>
            <a:r>
              <a:rPr lang="en-GB" dirty="0" err="1"/>
              <a:t>Schizophr</a:t>
            </a:r>
            <a:r>
              <a:rPr lang="en-GB" dirty="0"/>
              <a:t> Res 2024; 264: 1–28.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Tandon R, Gaebel W, Barch DM et al. Reinventing schizophrenia: updating the construct. </a:t>
            </a:r>
            <a:r>
              <a:rPr lang="en-GB" dirty="0" err="1"/>
              <a:t>Schizophr</a:t>
            </a:r>
            <a:r>
              <a:rPr lang="en-GB" dirty="0"/>
              <a:t> Res 2022; 242: 1–3.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413953"/>
      </p:ext>
    </p:extLst>
  </p:cSld>
  <p:clrMapOvr>
    <a:masterClrMapping/>
  </p:clrMapOvr>
</p:note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7" /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5.xml.rels>&#65279;<?xml version="1.0" encoding="utf-8"?><Relationships xmlns="http://schemas.openxmlformats.org/package/2006/relationships"><Relationship Type="http://schemas.openxmlformats.org/officeDocument/2006/relationships/notesSlide" Target="/ppt/notesSlides/notesSlide35.xml" Id="rId2" /><Relationship Type="http://schemas.openxmlformats.org/officeDocument/2006/relationships/slideLayout" Target="/ppt/slideLayouts/slideLayout7.xml" Id="rId1" /></Relationships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F8C3C-8C56-A93A-81A3-9BD987750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82698D-F217-F7A3-CEFE-80AF03795E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E0D1E51-02D0-5353-9326-CC4752DF1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845427" cy="332399"/>
          </a:xfrm>
        </p:spPr>
        <p:txBody>
          <a:bodyPr/>
          <a:lstStyle/>
          <a:p>
            <a:r>
              <a:rPr lang="en-US" noProof="0" dirty="0"/>
              <a:t>Conceptual integration, clinical challenges, and future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C6F17-5A49-7FE0-D700-91F21B7C8D58}"/>
              </a:ext>
            </a:extLst>
          </p:cNvPr>
          <p:cNvSpPr>
            <a:spLocks noGrp="1"/>
          </p:cNvSpPr>
          <p:nvPr>
            <p:ph sz="half" idx="20"/>
          </p:nvPr>
        </p:nvSpPr>
        <p:spPr/>
        <p:txBody>
          <a:bodyPr lIns="108000" tIns="108000" rIns="108000" bIns="144000"/>
          <a:lstStyle/>
          <a:p>
            <a:pPr marL="0" lvl="0" indent="0">
              <a:buNone/>
            </a:pPr>
            <a:r>
              <a:rPr lang="en-US" sz="1400" b="1" noProof="0" dirty="0"/>
              <a:t>Future directions</a:t>
            </a:r>
          </a:p>
          <a:p>
            <a:r>
              <a:rPr lang="en-US" sz="1400" noProof="0" dirty="0"/>
              <a:t>There is a need for updated diagnostic frameworks integrating phenomenology, biomarkers, </a:t>
            </a:r>
            <a:br>
              <a:rPr lang="en-US" sz="1400" noProof="0" dirty="0"/>
            </a:br>
            <a:r>
              <a:rPr lang="en-US" sz="1400" noProof="0" dirty="0"/>
              <a:t>and trajectories</a:t>
            </a:r>
            <a:r>
              <a:rPr lang="en-US" sz="1400" baseline="30000" noProof="0" dirty="0"/>
              <a:t>1,3</a:t>
            </a:r>
            <a:endParaRPr lang="en-US" sz="1400" noProof="0" dirty="0"/>
          </a:p>
          <a:p>
            <a:pPr lvl="0"/>
            <a:r>
              <a:rPr lang="en-US" sz="1400" noProof="0" dirty="0"/>
              <a:t>There is a move toward personalized precision psychiatry grounded in developmental risk and </a:t>
            </a:r>
            <a:br>
              <a:rPr lang="en-US" sz="1400" noProof="0" dirty="0"/>
            </a:br>
            <a:r>
              <a:rPr lang="en-US" sz="1400" noProof="0" dirty="0"/>
              <a:t>self-disturbance research to identify and stratify</a:t>
            </a:r>
            <a:r>
              <a:rPr lang="en-US" sz="1400" baseline="30000" noProof="0" dirty="0"/>
              <a:t>1,3</a:t>
            </a:r>
            <a:endParaRPr lang="en-US" sz="1400" noProof="0" dirty="0"/>
          </a:p>
          <a:p>
            <a:pPr lvl="0"/>
            <a:endParaRPr lang="en-US" sz="1400" noProof="0" dirty="0"/>
          </a:p>
          <a:p>
            <a:endParaRPr lang="en-US" sz="1400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F114E1-5929-2DD6-021A-1F5612EE36A6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 lIns="108000" tIns="108000" rIns="108000" bIns="144000"/>
          <a:lstStyle/>
          <a:p>
            <a:pPr marL="0" indent="0">
              <a:buNone/>
            </a:pPr>
            <a:r>
              <a:rPr lang="en-US" sz="1400" b="1" noProof="0" dirty="0"/>
              <a:t>Conceptual integration</a:t>
            </a:r>
          </a:p>
          <a:p>
            <a:r>
              <a:rPr lang="en-US" sz="1400" noProof="0" dirty="0"/>
              <a:t>Schizophrenia is understood as a developmental disorder leading to a fundamental disturbance in selfhood, with multi-level manifestations</a:t>
            </a:r>
            <a:r>
              <a:rPr lang="en-US" sz="1400" baseline="30000" noProof="0" dirty="0"/>
              <a:t>1,2</a:t>
            </a:r>
            <a:endParaRPr lang="en-US" sz="1400" noProof="0" dirty="0"/>
          </a:p>
          <a:p>
            <a:r>
              <a:rPr lang="en-US" sz="1400" noProof="0" dirty="0"/>
              <a:t>Symptom dimensions are downstream expressions of deeper experiential changes</a:t>
            </a:r>
            <a:r>
              <a:rPr lang="en-US" sz="1400" baseline="30000" noProof="0" dirty="0"/>
              <a:t>1,2</a:t>
            </a:r>
          </a:p>
          <a:p>
            <a:r>
              <a:rPr lang="en-US" sz="1400" noProof="0" dirty="0"/>
              <a:t>Schizophrenia arises from abnormal neurodevelopment, and follows a variable clinical trajectory, through premorbid and prodromal phases to overt disease with </a:t>
            </a:r>
            <a:br>
              <a:rPr lang="en-US" sz="1400" noProof="0" dirty="0"/>
            </a:br>
            <a:r>
              <a:rPr lang="en-US" sz="1400" noProof="0" dirty="0"/>
              <a:t>variable outcomes</a:t>
            </a:r>
            <a:r>
              <a:rPr lang="en-US" sz="1400" baseline="30000" noProof="0" dirty="0"/>
              <a:t>3-5</a:t>
            </a:r>
            <a:endParaRPr lang="en-US" sz="1400" noProof="0" dirty="0"/>
          </a:p>
          <a:p>
            <a:endParaRPr lang="en-US" sz="1400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99AE9C-161D-D516-399F-BABFC83E7214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 lIns="108000" tIns="108000" rIns="108000" bIns="144000"/>
          <a:lstStyle/>
          <a:p>
            <a:pPr marL="0" indent="0">
              <a:buNone/>
            </a:pPr>
            <a:r>
              <a:rPr lang="en-US" sz="1400" b="1" noProof="0" dirty="0"/>
              <a:t>Clinical challenges</a:t>
            </a:r>
          </a:p>
          <a:p>
            <a:r>
              <a:rPr lang="en-US" sz="1400" noProof="0" dirty="0"/>
              <a:t>Diagnostic systems (e.g., DSM/ICD) only partially capture disease complexity and schizophrenia diagnostic boundaries remain fuzzy, suggesting schizophrenia cannot be categorically defined</a:t>
            </a:r>
            <a:r>
              <a:rPr lang="en-US" sz="1400" baseline="30000" noProof="0" dirty="0"/>
              <a:t>3,6</a:t>
            </a:r>
            <a:endParaRPr lang="en-US" sz="1400" noProof="0" dirty="0"/>
          </a:p>
          <a:p>
            <a:r>
              <a:rPr lang="en-US" sz="1400" noProof="0" dirty="0"/>
              <a:t>There is ongoing debate on the validity of the current disease construct and on renaming ‘schizophrenia’, to align with the most recent scientific data</a:t>
            </a:r>
            <a:r>
              <a:rPr lang="en-US" sz="1400" baseline="30000" noProof="0" dirty="0"/>
              <a:t>3,6,7</a:t>
            </a:r>
            <a:endParaRPr lang="en-US" sz="1400" noProof="0" dirty="0">
              <a:highlight>
                <a:srgbClr val="FFFF00"/>
              </a:highlight>
            </a:endParaRPr>
          </a:p>
          <a:p>
            <a:r>
              <a:rPr lang="en-US" sz="1400" noProof="0" dirty="0"/>
              <a:t>Functional recovery is variable, challenging the view of schizophrenia as a chronic illness, and is influenced by environmental factors</a:t>
            </a:r>
            <a:r>
              <a:rPr lang="en-US" sz="1400" baseline="30000" noProof="0" dirty="0"/>
              <a:t>3,6</a:t>
            </a:r>
            <a:endParaRPr lang="en-US" sz="1400" noProof="0" dirty="0"/>
          </a:p>
          <a:p>
            <a:endParaRPr lang="en-US" sz="1400" noProof="0" dirty="0"/>
          </a:p>
          <a:p>
            <a:pPr lvl="0"/>
            <a:endParaRPr lang="en-US" sz="1400" i="1" noProof="0" dirty="0"/>
          </a:p>
          <a:p>
            <a:endParaRPr lang="en-US" sz="1400" noProof="0" dirty="0"/>
          </a:p>
          <a:p>
            <a:endParaRPr lang="en-US" sz="1400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8FC0CE1-241C-3BEA-5447-B904ED8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noProof="0" dirty="0"/>
              <a:t>DSM=Diagnostic and Statistical Manual of Mental Disorders; ICD=International Classification of Diseases</a:t>
            </a:r>
          </a:p>
          <a:p>
            <a:r>
              <a:rPr lang="en-US" noProof="0" dirty="0"/>
              <a:t>1. Parnas &amp; </a:t>
            </a:r>
            <a:r>
              <a:rPr lang="en-US" noProof="0" dirty="0" err="1"/>
              <a:t>Sandsten</a:t>
            </a:r>
            <a:r>
              <a:rPr lang="en-US" noProof="0" dirty="0"/>
              <a:t>. </a:t>
            </a:r>
            <a:r>
              <a:rPr lang="en-US" noProof="0" dirty="0" err="1"/>
              <a:t>Schizophr</a:t>
            </a:r>
            <a:r>
              <a:rPr lang="en-US" noProof="0" dirty="0"/>
              <a:t> Res 2024;270:197–201; 2. Parnas. World Psychiatry 2012;11:67–69; 3. Orsolini et al. J Clin Med 2022;11:5040; </a:t>
            </a:r>
            <a:br>
              <a:rPr lang="en-US" noProof="0" dirty="0"/>
            </a:br>
            <a:r>
              <a:rPr lang="en-US" noProof="0" dirty="0"/>
              <a:t>4. </a:t>
            </a:r>
            <a:r>
              <a:rPr lang="en-US" dirty="0"/>
              <a:t>Tandon et al. </a:t>
            </a:r>
            <a:r>
              <a:rPr lang="en-US" dirty="0" err="1"/>
              <a:t>Schizophr</a:t>
            </a:r>
            <a:r>
              <a:rPr lang="en-US" dirty="0"/>
              <a:t> Res 2009;110:1–23</a:t>
            </a:r>
            <a:r>
              <a:rPr lang="en-US" noProof="0" dirty="0"/>
              <a:t>; 5. Owen et al. Lancet 2016;388:86–97; 6. </a:t>
            </a:r>
            <a:r>
              <a:rPr lang="en-US" dirty="0"/>
              <a:t>Tandon et al. </a:t>
            </a:r>
            <a:r>
              <a:rPr lang="en-US" dirty="0" err="1"/>
              <a:t>Schizophr</a:t>
            </a:r>
            <a:r>
              <a:rPr lang="en-US" dirty="0"/>
              <a:t> Res 2024;264:1–28; 7. </a:t>
            </a:r>
            <a:r>
              <a:rPr lang="en-US" noProof="0" dirty="0"/>
              <a:t>Tandon et al. </a:t>
            </a:r>
            <a:r>
              <a:rPr lang="en-US" noProof="0" dirty="0" err="1"/>
              <a:t>Schizophr</a:t>
            </a:r>
            <a:r>
              <a:rPr lang="en-US" noProof="0" dirty="0"/>
              <a:t> Res 2022;242:1–3</a:t>
            </a:r>
          </a:p>
        </p:txBody>
      </p:sp>
    </p:spTree>
    <p:extLst>
      <p:ext uri="{BB962C8B-B14F-4D97-AF65-F5344CB8AC3E}">
        <p14:creationId xmlns:p14="http://schemas.microsoft.com/office/powerpoint/2010/main" val="68516513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15096</Words>
  <Application>Microsoft Office PowerPoint</Application>
  <PresentationFormat>Widescreen</PresentationFormat>
  <Paragraphs>754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Yu Mincho</vt:lpstr>
      <vt:lpstr>Aptos</vt:lpstr>
      <vt:lpstr>Arial</vt:lpstr>
      <vt:lpstr>Calibri</vt:lpstr>
      <vt:lpstr>Tahoma</vt:lpstr>
      <vt:lpstr>Times New Roman</vt:lpstr>
      <vt:lpstr>Neurotorium - PowerPoint-Skabelon - 2022-01-28</vt:lpstr>
      <vt:lpstr>PowerPoint Presentation</vt:lpstr>
      <vt:lpstr>Introduction and history  of schizophrenia</vt:lpstr>
      <vt:lpstr>Why does schizophrenia remain foundational to psychiatry?</vt:lpstr>
      <vt:lpstr>Precursors to the concept of schizophrenia (mid 19th century concepts)</vt:lpstr>
      <vt:lpstr>Precursors to the concept of schizophrenia (late 19th century concepts)</vt:lpstr>
      <vt:lpstr>Precursors to the concept of schizophrenia (20th century concepts)</vt:lpstr>
      <vt:lpstr>Definitions of schizophrenia</vt:lpstr>
      <vt:lpstr>What is our understanding of schizophrenia today? </vt:lpstr>
      <vt:lpstr>Symptom dimensions (positive, negative, disorganization)</vt:lpstr>
      <vt:lpstr>First-rank symptoms: current perspectives</vt:lpstr>
      <vt:lpstr>Disturbances in the basic sense of self in schizophrenia-spectrum disorders</vt:lpstr>
      <vt:lpstr>The core Gestalt concept</vt:lpstr>
      <vt:lpstr>Schizotaxia, schizotypy, and liability to schizophrenia</vt:lpstr>
      <vt:lpstr>Developmental psychopathology and early emergence</vt:lpstr>
      <vt:lpstr>Schizophrenia or schizophrenias?</vt:lpstr>
      <vt:lpstr>Classification systems for schizophrenia</vt:lpstr>
      <vt:lpstr>Introduction to classification systems DSM and ICD</vt:lpstr>
      <vt:lpstr>DSM versus ICD: convergences and divergences</vt:lpstr>
      <vt:lpstr>Critiques of current diagnostic systems for schizophrenia</vt:lpstr>
      <vt:lpstr>Reinventing schizophrenia: ongoing, contemporary debate</vt:lpstr>
      <vt:lpstr>RDoC: a contextual research framework for psychosis</vt:lpstr>
      <vt:lpstr>HiTOP: quantitative nosology and psychosis super-spectrum</vt:lpstr>
      <vt:lpstr>Diagnosis of schizophrenia</vt:lpstr>
      <vt:lpstr>Principles of the clinical diagnosis of schizophrenia</vt:lpstr>
      <vt:lpstr>Canonical diagnostic features and familial risk in schizophrenia</vt:lpstr>
      <vt:lpstr>Self-disturbance in schizophrenia diagnosis</vt:lpstr>
      <vt:lpstr>Thought disorder and language disturbance in schizophrenia</vt:lpstr>
      <vt:lpstr>Negative symptoms in schizophrenia</vt:lpstr>
      <vt:lpstr>Differentiating schizophrenia from mood disorders with psychosis</vt:lpstr>
      <vt:lpstr>Prodromal presentations of psychosis </vt:lpstr>
      <vt:lpstr>Structured interviews and assessment tools in schizophrenia</vt:lpstr>
      <vt:lpstr>Integrating phenomenology and operational criteria in schizophrenia</vt:lpstr>
      <vt:lpstr>Current clinical diagnostic criteria for schizophrenia</vt:lpstr>
      <vt:lpstr>Synthesis and implications</vt:lpstr>
      <vt:lpstr>Conceptual integration, clinical challenges, and future directions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14</cp:revision>
  <dcterms:created xsi:type="dcterms:W3CDTF">2026-02-02T13:01:55Z</dcterms:created>
  <dcterms:modified xsi:type="dcterms:W3CDTF">2026-06-30T09:32:30Z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