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120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9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573105-B80B-BE77-4429-DCCE34DD9EC1}" name="Bella Cannava" initials="BC" userId="Bella Cannava" providerId="None"/>
  <p188:author id="{F5123D0B-7B15-8241-114F-0F509F9C0883}" name="Jerry Huang" initials="JH" userId="S::jerry.huang@primeglobalpeople.com::47175e71-6f0f-4bf1-922a-f2da50266449" providerId="AD"/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FE79984B-3160-25DE-C8CF-73D178008414}" name="Andrea Raballo" initials="AR" userId="S::andrea.raballo@unipg.it::18afce67-ba15-43e6-b5a2-f8a59fe1ccb9" providerId="AD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A6459"/>
    <a:srgbClr val="8FAB9F"/>
    <a:srgbClr val="C2D1CB"/>
    <a:srgbClr val="EBF0EE"/>
    <a:srgbClr val="D9D1CC"/>
    <a:srgbClr val="608273"/>
    <a:srgbClr val="42584F"/>
    <a:srgbClr val="BCCCC5"/>
    <a:srgbClr val="C6D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19EEF-94A1-4D29-B680-FF08FB6FC65F}" v="2" dt="2026-06-12T12:41:49.929"/>
    <p1510:client id="{6729CB93-CDBB-4614-B762-F4F58F620CDF}" v="4" dt="2026-06-12T10:18:44.291"/>
    <p1510:client id="{E3B335FA-0DA1-4C4D-8A8E-5354B52C2DF9}" v="1" dt="2026-06-12T12:48:32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7" autoAdjust="0"/>
    <p:restoredTop sz="83462" autoAdjust="0"/>
  </p:normalViewPr>
  <p:slideViewPr>
    <p:cSldViewPr snapToGrid="0">
      <p:cViewPr varScale="1">
        <p:scale>
          <a:sx n="89" d="100"/>
          <a:sy n="89" d="100"/>
        </p:scale>
        <p:origin x="732" y="78"/>
      </p:cViewPr>
      <p:guideLst>
        <p:guide orient="horz" pos="1162"/>
        <p:guide pos="506"/>
        <p:guide pos="642"/>
      </p:guideLst>
    </p:cSldViewPr>
  </p:slideViewPr>
  <p:outlineViewPr>
    <p:cViewPr>
      <p:scale>
        <a:sx n="33" d="100"/>
        <a:sy n="33" d="100"/>
      </p:scale>
      <p:origin x="0" y="-7085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-3869"/>
    </p:cViewPr>
  </p:sorterViewPr>
  <p:notesViewPr>
    <p:cSldViewPr snapToGrid="0">
      <p:cViewPr varScale="1">
        <p:scale>
          <a:sx n="55" d="100"/>
          <a:sy n="55" d="100"/>
        </p:scale>
        <p:origin x="3307" y="58"/>
      </p:cViewPr>
      <p:guideLst>
        <p:guide orient="horz" pos="3090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47A5D1-78D9-73CD-04BC-C494F79F0A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92AD42-838B-B6D9-5434-3B0E2999C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7739A-81E2-4A88-AD56-5A8C90A1F51B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227DBA-17B0-1889-4231-27035059A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8C003-4CFB-668A-9678-EA1592CF33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B583A-4674-4DF6-A202-82AA54B45F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26135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85047-BAF7-510A-77DB-44709CA0B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395C4A-6880-F9BB-1A95-B57D0D86D6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5AD87D-4919-D900-C4A1-DB5F8BD647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Kendler KS &amp; </a:t>
            </a:r>
            <a:r>
              <a:rPr lang="en-US" sz="1000" baseline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Mishara</a:t>
            </a: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AL. The prehistory of Schneider’s first-rank symptoms: texts from 1810 to 1932. </a:t>
            </a:r>
            <a:r>
              <a:rPr lang="en-US" sz="1000" baseline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Schizophr</a:t>
            </a: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Bull 2019; 45: sbz047.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Nordgaard J. The diagnostic status of first-rank symptoms. </a:t>
            </a:r>
            <a:r>
              <a:rPr lang="en-US" sz="1000" baseline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Schizophr</a:t>
            </a: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Bull 2008; 34: 137–154.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GB" dirty="0"/>
              <a:t>Peralta V, Cuesta MJ. Schneider’s first-rank symptoms have neither diagnostic value for schizophrenia nor higher clinical validity than other delusions and hallucinations in psychotic disorders. </a:t>
            </a:r>
            <a:r>
              <a:rPr lang="en-GB" dirty="0" err="1"/>
              <a:t>Psychol</a:t>
            </a:r>
            <a:r>
              <a:rPr lang="en-GB" dirty="0"/>
              <a:t> Med 2023; 53: 2708-2711.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GB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Soares-Weiser K, Maayan N, Bergman H et al. First-rank symptoms for schizophrenia. Cochrane Database </a:t>
            </a:r>
            <a:r>
              <a:rPr lang="en-GB" sz="1000" baseline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</a:t>
            </a:r>
            <a:r>
              <a:rPr lang="en-GB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Rev 2015; 1: CD010653.</a:t>
            </a:r>
          </a:p>
        </p:txBody>
      </p:sp>
    </p:spTree>
    <p:extLst>
      <p:ext uri="{BB962C8B-B14F-4D97-AF65-F5344CB8AC3E}">
        <p14:creationId xmlns:p14="http://schemas.microsoft.com/office/powerpoint/2010/main" val="587487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90191-6C33-EC4D-B800-42729FB2D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FB798-E807-CFEF-0D6D-DBF34D042E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</p:spPr>
        <p:txBody>
          <a:bodyPr lIns="216000" rIns="216000"/>
          <a:lstStyle/>
          <a:p>
            <a:pPr lvl="0"/>
            <a:r>
              <a:rPr lang="en-US" noProof="0" dirty="0"/>
              <a:t>Reflecting this recent evidence, more updated editions of diagnostic systems no longer give FRS diagnostic significance</a:t>
            </a:r>
            <a:r>
              <a:rPr lang="en-US" baseline="30000" noProof="0" dirty="0"/>
              <a:t>3</a:t>
            </a:r>
          </a:p>
          <a:p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38ADE-0C2F-15A5-5E28-D45C69D4DC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US" noProof="0" dirty="0"/>
              <a:t>Schizophrenia – History, definitions, and diagnosis</a:t>
            </a:r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31D26735-EFBA-61CB-B144-764F2A25E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First-rank symptoms: current perspectives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778C3582-CE4F-8191-D677-E2CF5FAA7CDE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 lvl="0"/>
            <a:r>
              <a:rPr lang="en-US" noProof="0" dirty="0"/>
              <a:t>The description of FRS was historically important, as it subsequently influenced major diagnostic systems</a:t>
            </a:r>
            <a:r>
              <a:rPr lang="en-US" baseline="30000" noProof="0" dirty="0"/>
              <a:t>1,2</a:t>
            </a:r>
            <a:endParaRPr lang="en-US" noProof="0" dirty="0"/>
          </a:p>
          <a:p>
            <a:pPr lvl="1"/>
            <a:r>
              <a:rPr lang="en-US" noProof="0" dirty="0"/>
              <a:t>In the ICD-10, DSM III, and DSM IV, the presence of only one FRS may be sufficient for the diagnosis of schizophrenia</a:t>
            </a:r>
            <a:r>
              <a:rPr lang="en-US" baseline="30000" noProof="0" dirty="0"/>
              <a:t>2</a:t>
            </a:r>
          </a:p>
          <a:p>
            <a:pPr lvl="0"/>
            <a:r>
              <a:rPr lang="en-US" noProof="0" dirty="0"/>
              <a:t>Modern empirical data do not support FRS as a diagnostically privileged indicator of schizophrenia, with evidence suggesting </a:t>
            </a:r>
            <a:r>
              <a:rPr lang="en-US" b="1" noProof="0" dirty="0"/>
              <a:t>FRS lacks diagnostic specificity </a:t>
            </a:r>
            <a:r>
              <a:rPr lang="en-US" noProof="0" dirty="0"/>
              <a:t>and does not reliably distinguish schizophrenia from other psychotic disorders, limiting their diagnostic value</a:t>
            </a:r>
            <a:r>
              <a:rPr lang="en-US" baseline="30000" noProof="0" dirty="0"/>
              <a:t>2-4</a:t>
            </a:r>
          </a:p>
          <a:p>
            <a:pPr lvl="1"/>
            <a:r>
              <a:rPr lang="en-US" noProof="0" dirty="0"/>
              <a:t>One systematic review demonstrated FRS prevalence in schizophrenia ranged roughly from 25% to 88%, and in around 22–29% of affective disorders samples</a:t>
            </a:r>
            <a:r>
              <a:rPr lang="en-US" baseline="30000" noProof="0" dirty="0"/>
              <a:t>2</a:t>
            </a:r>
            <a:endParaRPr lang="en-US" noProof="0" dirty="0"/>
          </a:p>
          <a:p>
            <a:pPr lvl="1"/>
            <a:r>
              <a:rPr lang="en-US" noProof="0" dirty="0"/>
              <a:t>Another systematic review found that using FRS symptoms to differentiate schizophrenia from other psychotic and non-psychotic diagnoses had a sensitivity of 57%, meaning for every 100 people with schizophrenia, </a:t>
            </a:r>
            <a:r>
              <a:rPr lang="en-US" b="1" noProof="0" dirty="0"/>
              <a:t>almost half of cases would be incorrectly diagnosed </a:t>
            </a:r>
            <a:r>
              <a:rPr lang="en-US" noProof="0" dirty="0"/>
              <a:t>as not having schizophrenia</a:t>
            </a:r>
            <a:r>
              <a:rPr lang="en-US" baseline="30000" noProof="0" dirty="0"/>
              <a:t>4</a:t>
            </a:r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D01A5C2-FE58-460D-022B-20C5B2F9E2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747251" cy="619200"/>
          </a:xfrm>
        </p:spPr>
        <p:txBody>
          <a:bodyPr/>
          <a:lstStyle/>
          <a:p>
            <a:r>
              <a:rPr lang="en-US" noProof="0" dirty="0"/>
              <a:t>DSM (III/IV)=Diagnostic and Statistical Manual of Mental Disorders (third/fourth edition); FRS=first rank symptoms; ICD-10=International Statistical Classification of Diseases, tenth revision </a:t>
            </a:r>
          </a:p>
          <a:p>
            <a:r>
              <a:rPr lang="en-US" noProof="0" dirty="0"/>
              <a:t>1. Kendler &amp; </a:t>
            </a:r>
            <a:r>
              <a:rPr lang="en-US" noProof="0" dirty="0" err="1"/>
              <a:t>Mishara</a:t>
            </a:r>
            <a:r>
              <a:rPr lang="en-US" noProof="0" dirty="0"/>
              <a:t>. </a:t>
            </a:r>
            <a:r>
              <a:rPr lang="en-US" noProof="0" dirty="0" err="1"/>
              <a:t>Schizophr</a:t>
            </a:r>
            <a:r>
              <a:rPr lang="en-US" noProof="0" dirty="0"/>
              <a:t> Bull 2019;45:971–990; 2. Nordgaard et al. </a:t>
            </a:r>
            <a:r>
              <a:rPr lang="en-US" noProof="0" dirty="0" err="1"/>
              <a:t>Schizophr</a:t>
            </a:r>
            <a:r>
              <a:rPr lang="en-US" noProof="0" dirty="0"/>
              <a:t> Bull 2008;34:137–154; 3. Peralta &amp; Cuesta. Psychol Med 2023;53:2708-2711; </a:t>
            </a:r>
            <a:br>
              <a:rPr lang="en-US" noProof="0" dirty="0"/>
            </a:br>
            <a:r>
              <a:rPr lang="en-US" noProof="0" dirty="0"/>
              <a:t>4. Soares-Weiser et al. Cochrane Database Syst Rev 2015;1:CD010653</a:t>
            </a:r>
          </a:p>
        </p:txBody>
      </p:sp>
    </p:spTree>
    <p:extLst>
      <p:ext uri="{BB962C8B-B14F-4D97-AF65-F5344CB8AC3E}">
        <p14:creationId xmlns:p14="http://schemas.microsoft.com/office/powerpoint/2010/main" val="168413416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 sz="900"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8562aa6-c0ad-4fb9-8a82-15409d3a28b4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73405503-9376-4557-B310-B5CCAAE40D08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363</Words>
  <Application>Microsoft Office PowerPoint</Application>
  <PresentationFormat>Widescreen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First-rank symptoms: current perspectives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24</cp:revision>
  <dcterms:created xsi:type="dcterms:W3CDTF">2026-02-02T13:01:55Z</dcterms:created>
  <dcterms:modified xsi:type="dcterms:W3CDTF">2026-06-17T12:30:32Z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