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1132" r:id="rId5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2" userDrawn="1">
          <p15:clr>
            <a:srgbClr val="A4A3A4"/>
          </p15:clr>
        </p15:guide>
        <p15:guide id="2" pos="506" userDrawn="1">
          <p15:clr>
            <a:srgbClr val="A4A3A4"/>
          </p15:clr>
        </p15:guide>
        <p15:guide id="3" pos="64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90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4573105-B80B-BE77-4429-DCCE34DD9EC1}" name="Bella Cannava" initials="BC" userId="Bella Cannava" providerId="None"/>
  <p188:author id="{F5123D0B-7B15-8241-114F-0F509F9C0883}" name="Jerry Huang" initials="JH" userId="S::jerry.huang@primeglobalpeople.com::47175e71-6f0f-4bf1-922a-f2da50266449" providerId="AD"/>
  <p188:author id="{7679B62A-1C92-1318-9C0A-A485E2FEF9AC}" name="Fact check" initials="HR" userId="Fact check" providerId="None"/>
  <p188:author id="{A650F12B-C64C-074B-07F6-F48D2265D014}" name="Christoph U. Correll" initials="CC" userId="eaee6724343eddb1" providerId="Windows Live"/>
  <p188:author id="{FE79984B-3160-25DE-C8CF-73D178008414}" name="Andrea Raballo" initials="AR" userId="S::andrea.raballo@unipg.it::18afce67-ba15-43e6-b5a2-f8a59fe1ccb9" providerId="AD"/>
  <p188:author id="{C07A505D-5E7E-6BEB-4195-801D42364FA7}" name="Ceren Akdeniz Vogt" initials="CA" userId="S::cak@lundbeckfonden.com::6291f9b8-8487-4396-8769-615d243e0f4b" providerId="AD"/>
  <p188:author id="{F5456967-F741-A654-320C-431971991AEE}" name="Emma Bone" initials="EB" userId="Emma Bone" providerId="None"/>
  <p188:author id="{8EBDF5A9-C4BC-A8A8-CDF6-CD616BF5A6CC}" name="Lucy Helas" initials="LH" userId="Lucy Helas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4A6459"/>
    <a:srgbClr val="8FAB9F"/>
    <a:srgbClr val="C2D1CB"/>
    <a:srgbClr val="EBF0EE"/>
    <a:srgbClr val="D9D1CC"/>
    <a:srgbClr val="608273"/>
    <a:srgbClr val="42584F"/>
    <a:srgbClr val="BCCCC5"/>
    <a:srgbClr val="C6D4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919EEF-94A1-4D29-B680-FF08FB6FC65F}" v="2" dt="2026-06-12T12:41:49.929"/>
    <p1510:client id="{6729CB93-CDBB-4614-B762-F4F58F620CDF}" v="4" dt="2026-06-12T10:18:44.291"/>
    <p1510:client id="{E3B335FA-0DA1-4C4D-8A8E-5354B52C2DF9}" v="1" dt="2026-06-12T12:48:32.6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77" autoAdjust="0"/>
    <p:restoredTop sz="83462" autoAdjust="0"/>
  </p:normalViewPr>
  <p:slideViewPr>
    <p:cSldViewPr snapToGrid="0">
      <p:cViewPr varScale="1">
        <p:scale>
          <a:sx n="89" d="100"/>
          <a:sy n="89" d="100"/>
        </p:scale>
        <p:origin x="732" y="78"/>
      </p:cViewPr>
      <p:guideLst>
        <p:guide orient="horz" pos="1162"/>
        <p:guide pos="506"/>
        <p:guide pos="642"/>
      </p:guideLst>
    </p:cSldViewPr>
  </p:slideViewPr>
  <p:outlineViewPr>
    <p:cViewPr>
      <p:scale>
        <a:sx n="33" d="100"/>
        <a:sy n="33" d="100"/>
      </p:scale>
      <p:origin x="0" y="-7085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200" d="100"/>
        <a:sy n="200" d="100"/>
      </p:scale>
      <p:origin x="0" y="-3869"/>
    </p:cViewPr>
  </p:sorterViewPr>
  <p:notesViewPr>
    <p:cSldViewPr snapToGrid="0">
      <p:cViewPr varScale="1">
        <p:scale>
          <a:sx n="55" d="100"/>
          <a:sy n="55" d="100"/>
        </p:scale>
        <p:origin x="3307" y="58"/>
      </p:cViewPr>
      <p:guideLst>
        <p:guide orient="horz" pos="3090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147A5D1-78D9-73CD-04BC-C494F79F0A7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92AD42-838B-B6D9-5434-3B0E2999CEF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67739A-81E2-4A88-AD56-5A8C90A1F51B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227DBA-17B0-1889-4231-27035059AF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78C003-4CFB-668A-9678-EA1592CF33B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DB583A-4674-4DF6-A202-82AA54B45F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26135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EB402-9524-D36E-72B5-F4649B89B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31EEA7-0D02-760D-F280-F3DFD93F4C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CDCE13-9D41-E788-AD7F-CE79DF876B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References: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da-DK" dirty="0"/>
              <a:t>Hur JW, Kwon JS, Lee TY, Park S. The crisis of minimal self-awareness in schizophrenia: a meta-analytic review. Schizophr Res 2014; 152: 58–64.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dirty="0"/>
              <a:t>Raballo A, </a:t>
            </a:r>
            <a:r>
              <a:rPr lang="en-GB" dirty="0" err="1"/>
              <a:t>Monducci</a:t>
            </a:r>
            <a:r>
              <a:rPr lang="en-GB" dirty="0"/>
              <a:t> E, Ferrara M, et al. Developmental vulnerability to psychosis: Selective aggregation of basic self-disturbance in early onset schizophrenia. </a:t>
            </a:r>
            <a:r>
              <a:rPr lang="en-GB" dirty="0" err="1"/>
              <a:t>Schizophr</a:t>
            </a:r>
            <a:r>
              <a:rPr lang="en-GB" dirty="0"/>
              <a:t> Res 2018; 201: 367–372.</a:t>
            </a:r>
            <a:endParaRPr lang="da-DK" dirty="0"/>
          </a:p>
          <a:p>
            <a:pPr marL="228600" indent="-228600">
              <a:buFont typeface="+mj-lt"/>
              <a:buAutoNum type="arabicPeriod"/>
            </a:pPr>
            <a:r>
              <a:rPr lang="en-US" sz="1000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Raballo A, Poletti M, Preti A. The self in the spectrum: a meta-analysis of the evidence linking basic self-disorders and schizophrenia. </a:t>
            </a:r>
            <a:r>
              <a:rPr lang="en-US" sz="1000" baseline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Schizophr</a:t>
            </a:r>
            <a:r>
              <a:rPr lang="en-US" sz="1000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Bull 2021; 47: 1456–1465.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000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Nelson B et al. Basic self-disturbances are associated with sense of coherence in patients with psychotic disorders. </a:t>
            </a:r>
            <a:r>
              <a:rPr lang="en-US" sz="1000" baseline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PLoS</a:t>
            </a:r>
            <a:r>
              <a:rPr lang="en-US" sz="1000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One 2020; 15: e0230956.</a:t>
            </a:r>
            <a:endParaRPr lang="en-US" dirty="0"/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Raballo A, Henriksen MG, Poletti M, Parnas J. "Schizophrenia, consciousness, and the self" Twenty years later: revisiting the ipseity-disturbance model and the developmental nature of self-disorder in the schizophrenia spectrum. </a:t>
            </a:r>
            <a:r>
              <a:rPr lang="en-US" dirty="0" err="1"/>
              <a:t>Schizophr</a:t>
            </a:r>
            <a:r>
              <a:rPr lang="en-US" dirty="0"/>
              <a:t> Bull 2025; 51: 1187–1192.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Nelson B, Yung AR, </a:t>
            </a:r>
            <a:r>
              <a:rPr lang="en-US" dirty="0" err="1"/>
              <a:t>Bechdolf</a:t>
            </a:r>
            <a:r>
              <a:rPr lang="en-US" dirty="0"/>
              <a:t> A et al. The phenomenological critique and self-disturbance: implications for ultra-high risk and prodromal research. </a:t>
            </a:r>
            <a:r>
              <a:rPr lang="en-US" dirty="0" err="1"/>
              <a:t>Schizophr</a:t>
            </a:r>
            <a:r>
              <a:rPr lang="en-US" dirty="0"/>
              <a:t> Bull 2012; 38: 1277–1287.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000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Raballo A, </a:t>
            </a:r>
            <a:r>
              <a:rPr lang="en-US" sz="1000" baseline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Saebye</a:t>
            </a:r>
            <a:r>
              <a:rPr lang="en-US" sz="1000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D, Parnas J. Looking at the schizophrenia spectrum through the prism of self-disorders: an empirical study. </a:t>
            </a:r>
            <a:r>
              <a:rPr lang="en-US" sz="1000" baseline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Schizophr</a:t>
            </a:r>
            <a:r>
              <a:rPr lang="en-US" sz="1000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Bull 2011; 37: 1017–1026.</a:t>
            </a:r>
          </a:p>
          <a:p>
            <a:pPr marL="228600" indent="-228600">
              <a:buFont typeface="+mj-lt"/>
              <a:buAutoNum type="arabicPeriod"/>
            </a:pPr>
            <a:endParaRPr lang="en-GB" sz="1000" baseline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193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B4EE6-13BC-C45C-DF26-E17C4D8D5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A5F0DE-B937-2500-BD23-828E27AEB7A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noProof="0" dirty="0"/>
              <a:t>Schizophrenia – History, definitions, and diagnosis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C9498160-23FF-5258-84E4-23E70929F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378827" cy="332399"/>
          </a:xfrm>
        </p:spPr>
        <p:txBody>
          <a:bodyPr/>
          <a:lstStyle/>
          <a:p>
            <a:r>
              <a:rPr lang="en-US" noProof="0" dirty="0"/>
              <a:t>Disturbances in the basic sense of self in schizophrenia-spectrum disorders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D0FDDA4-247B-C490-F674-A9A96AC82492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706906" y="1416785"/>
            <a:ext cx="7943757" cy="4415215"/>
          </a:xfrm>
        </p:spPr>
        <p:txBody>
          <a:bodyPr/>
          <a:lstStyle/>
          <a:p>
            <a:r>
              <a:rPr lang="en-US" noProof="0" dirty="0"/>
              <a:t>Disturbance in self (self-disorder) is a non-psychotic fundamental and enduring distortion of subjectivity, which reflects instability in the basic sense of self</a:t>
            </a:r>
            <a:r>
              <a:rPr lang="en-US" baseline="30000" noProof="0" dirty="0"/>
              <a:t>3-5</a:t>
            </a:r>
          </a:p>
          <a:p>
            <a:r>
              <a:rPr lang="en-US" noProof="0" dirty="0"/>
              <a:t>Empirical evidence demonstrates that self-disturbances are more common in individuals with SSDs compared with healthy controls and other mental disorders, suggesting that self-disorder aggregates within SSDs and is a </a:t>
            </a:r>
            <a:r>
              <a:rPr lang="en-US" b="1" noProof="0" dirty="0"/>
              <a:t>central marker of vulnerability </a:t>
            </a:r>
            <a:r>
              <a:rPr lang="en-US" noProof="0" dirty="0"/>
              <a:t>to schizophrenia</a:t>
            </a:r>
            <a:r>
              <a:rPr lang="en-US" baseline="30000" noProof="0" dirty="0"/>
              <a:t>3</a:t>
            </a:r>
          </a:p>
          <a:p>
            <a:r>
              <a:rPr lang="en-US" noProof="0" dirty="0"/>
              <a:t>Self-disorder </a:t>
            </a:r>
            <a:r>
              <a:rPr lang="en-US" dirty="0"/>
              <a:t>selectively aggregate within</a:t>
            </a:r>
            <a:r>
              <a:rPr lang="en-US" noProof="0" dirty="0"/>
              <a:t> schizophrenia spectrum disorders, including schizotypy and clinical high-risk states, as compared to other mental disorders, and has been shown to be predictive of psychosis,</a:t>
            </a:r>
            <a:r>
              <a:rPr lang="en-US" baseline="30000" dirty="0"/>
              <a:t>3,6</a:t>
            </a:r>
            <a:r>
              <a:rPr lang="en-US" noProof="0" dirty="0"/>
              <a:t> suggesting strong developmental continuity across the schizophrenia spectrum</a:t>
            </a:r>
          </a:p>
          <a:p>
            <a:r>
              <a:rPr lang="en-GB" dirty="0"/>
              <a:t>Studies have shown self disturbances aggregate within families affected by schizophrenia and are more frequent versus controls, supporting their role as a transgenerational vulnerability marker</a:t>
            </a:r>
            <a:r>
              <a:rPr lang="en-US" baseline="30000" dirty="0"/>
              <a:t>5</a:t>
            </a:r>
            <a:r>
              <a:rPr lang="en-US" baseline="30000" noProof="0" dirty="0"/>
              <a:t>,7</a:t>
            </a:r>
            <a:endParaRPr lang="en-US" noProof="0" dirty="0"/>
          </a:p>
          <a:p>
            <a:endParaRPr lang="en-US" noProof="0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AEBC0F02-AE01-C805-5A7D-E61BC9F90332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554506" cy="4415215"/>
          </a:xfrm>
        </p:spPr>
        <p:txBody>
          <a:bodyPr/>
          <a:lstStyle/>
          <a:p>
            <a:r>
              <a:rPr lang="en-US" noProof="0" dirty="0"/>
              <a:t>Self-disorder is characterized by an </a:t>
            </a:r>
            <a:r>
              <a:rPr lang="en-US" b="1" noProof="0" dirty="0"/>
              <a:t>abnormal sense of the body, body ownership, and agency</a:t>
            </a:r>
            <a:r>
              <a:rPr lang="en-US" baseline="30000" noProof="0" dirty="0"/>
              <a:t>1</a:t>
            </a:r>
          </a:p>
          <a:p>
            <a:r>
              <a:rPr lang="en-US" noProof="0" dirty="0"/>
              <a:t>Self-disorder includes a range of subtle experiential anomalies, such as depersonalization, fading sense of existing as an incarnated subject, loss of immediate grasp on perceptual experiences, hyper-reflexivity, and sensed alienation from the shared social world</a:t>
            </a:r>
            <a:r>
              <a:rPr lang="en-US" baseline="30000" noProof="0" dirty="0"/>
              <a:t>2</a:t>
            </a:r>
          </a:p>
          <a:p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D6D83D3-4C99-3AA3-9A41-04BCFF20DF6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noProof="0" dirty="0"/>
              <a:t>SSD=schizophrenia-spectrum disorders</a:t>
            </a:r>
          </a:p>
          <a:p>
            <a:r>
              <a:rPr lang="en-US" noProof="0" dirty="0"/>
              <a:t>1. </a:t>
            </a:r>
            <a:r>
              <a:rPr lang="en-US" dirty="0"/>
              <a:t>Hur et al. </a:t>
            </a:r>
            <a:r>
              <a:rPr lang="en-US" dirty="0" err="1"/>
              <a:t>Schizophr</a:t>
            </a:r>
            <a:r>
              <a:rPr lang="en-US" dirty="0"/>
              <a:t> Res 2014;152:58–64; 2. </a:t>
            </a:r>
            <a:r>
              <a:rPr lang="en-US" noProof="0" dirty="0"/>
              <a:t>Raballo et al. </a:t>
            </a:r>
            <a:r>
              <a:rPr lang="en-US" noProof="0" dirty="0" err="1"/>
              <a:t>Schizophr</a:t>
            </a:r>
            <a:r>
              <a:rPr lang="en-US" noProof="0" dirty="0"/>
              <a:t> Res 2018;201:367–372; 3. </a:t>
            </a:r>
            <a:r>
              <a:rPr lang="en-US" noProof="0" dirty="0" err="1"/>
              <a:t>Raballo</a:t>
            </a:r>
            <a:r>
              <a:rPr lang="en-US" noProof="0" dirty="0"/>
              <a:t> et al. </a:t>
            </a:r>
            <a:r>
              <a:rPr lang="en-US" noProof="0" dirty="0" err="1"/>
              <a:t>Schizophr</a:t>
            </a:r>
            <a:r>
              <a:rPr lang="en-US" noProof="0" dirty="0"/>
              <a:t> Bull 2021;47:1456–1465; </a:t>
            </a:r>
            <a:br>
              <a:rPr lang="en-US" noProof="0" dirty="0"/>
            </a:br>
            <a:r>
              <a:rPr lang="en-US" noProof="0" dirty="0"/>
              <a:t>4. Nelson et al. </a:t>
            </a:r>
            <a:r>
              <a:rPr lang="en-US" noProof="0" dirty="0" err="1"/>
              <a:t>PLoS</a:t>
            </a:r>
            <a:r>
              <a:rPr lang="en-US" noProof="0" dirty="0"/>
              <a:t> One 2020;15:e0230956; 5. Raballo et al. </a:t>
            </a:r>
            <a:r>
              <a:rPr lang="en-US" noProof="0" dirty="0" err="1"/>
              <a:t>Schizophr</a:t>
            </a:r>
            <a:r>
              <a:rPr lang="en-US" noProof="0" dirty="0"/>
              <a:t> Bull 2025;51:1187–1192; </a:t>
            </a:r>
            <a:r>
              <a:rPr lang="en-US" dirty="0"/>
              <a:t>6. Nelson et al. </a:t>
            </a:r>
            <a:r>
              <a:rPr lang="en-US" dirty="0" err="1"/>
              <a:t>Schizophr</a:t>
            </a:r>
            <a:r>
              <a:rPr lang="en-US" dirty="0"/>
              <a:t> Bull 2012;20;38:1277–1287</a:t>
            </a:r>
            <a:br>
              <a:rPr lang="en-US" noProof="0" dirty="0"/>
            </a:br>
            <a:r>
              <a:rPr lang="en-US" noProof="0" dirty="0"/>
              <a:t>7. </a:t>
            </a:r>
            <a:r>
              <a:rPr lang="en-US" noProof="0" dirty="0" err="1"/>
              <a:t>Raballo</a:t>
            </a:r>
            <a:r>
              <a:rPr lang="en-US" noProof="0" dirty="0"/>
              <a:t> et al. </a:t>
            </a:r>
            <a:r>
              <a:rPr lang="en-US" noProof="0" dirty="0" err="1"/>
              <a:t>Schizophr</a:t>
            </a:r>
            <a:r>
              <a:rPr lang="en-US" noProof="0" dirty="0"/>
              <a:t> Bull 2011;37:1017–1026</a:t>
            </a:r>
          </a:p>
        </p:txBody>
      </p:sp>
    </p:spTree>
    <p:extLst>
      <p:ext uri="{BB962C8B-B14F-4D97-AF65-F5344CB8AC3E}">
        <p14:creationId xmlns:p14="http://schemas.microsoft.com/office/powerpoint/2010/main" val="1494141490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 sz="900" dirty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0000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9AE9F05-DA2D-4B16-9965-37043D7D9979}">
  <ds:schemaRefs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purl.org/dc/terms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08562aa6-c0ad-4fb9-8a82-15409d3a28b4"/>
    <ds:schemaRef ds:uri="28627d7c-4416-4bc1-86cf-ca6c3a42a8f2"/>
  </ds:schemaRefs>
</ds:datastoreItem>
</file>

<file path=customXml/itemProps2.xml><?xml version="1.0" encoding="utf-8"?>
<ds:datastoreItem xmlns:ds="http://schemas.openxmlformats.org/officeDocument/2006/customXml" ds:itemID="{73405503-9376-4557-B310-B5CCAAE40D08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522</Words>
  <Application>Microsoft Office PowerPoint</Application>
  <PresentationFormat>Widescreen</PresentationFormat>
  <Paragraphs>18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Disturbances in the basic sense of self in schizophrenia-spectrum disorders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25</cp:revision>
  <dcterms:created xsi:type="dcterms:W3CDTF">2026-02-02T13:01:55Z</dcterms:created>
  <dcterms:modified xsi:type="dcterms:W3CDTF">2026-06-17T12:30:39Z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