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37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9" d="100"/>
          <a:sy n="89" d="100"/>
        </p:scale>
        <p:origin x="732" y="78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F3379-A8B5-E8E6-3B28-8F0AE6091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882237-6C64-CFD9-5291-58CF801C1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8EF624-E7C7-5D95-A558-FE362192E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 </a:t>
            </a:r>
          </a:p>
          <a:p>
            <a:pPr marL="228600" indent="-228600">
              <a:buAutoNum type="arabicPeriod"/>
            </a:pPr>
            <a:r>
              <a:rPr lang="en-GB" dirty="0" err="1"/>
              <a:t>Sandsten</a:t>
            </a:r>
            <a:r>
              <a:rPr lang="en-GB" dirty="0"/>
              <a:t> KE, Nordgaard J, Parnas J. The phenomenological nature of self-disorders in schizophrenia spectrum conditions. Psychopathology 2022; 55: 273–281.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Raballo</a:t>
            </a:r>
            <a:r>
              <a:rPr lang="en-US" dirty="0"/>
              <a:t> A, Henriksen MG, Poletti M, Parnas J. "Schizophrenia, consciousness, and the self" Twenty years later: revisiting the ipseity-disturbance model and the developmental nature of self-disorder in the schizophrenia spectrum. </a:t>
            </a:r>
            <a:r>
              <a:rPr lang="en-US" dirty="0" err="1"/>
              <a:t>Schizophr</a:t>
            </a:r>
            <a:r>
              <a:rPr lang="en-US" dirty="0"/>
              <a:t> Bull 2025; 51: 1187–1192.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Raballo A, </a:t>
            </a:r>
            <a:r>
              <a:rPr lang="en-GB" dirty="0" err="1"/>
              <a:t>Monducci</a:t>
            </a:r>
            <a:r>
              <a:rPr lang="en-GB" dirty="0"/>
              <a:t> E, Ferrara M, et al. Developmental vulnerability to psychosis: Selective aggregation of basic self-disturbance in early onset schizophrenia. </a:t>
            </a:r>
            <a:r>
              <a:rPr lang="en-GB" dirty="0" err="1"/>
              <a:t>Schizophr</a:t>
            </a:r>
            <a:r>
              <a:rPr lang="en-GB" dirty="0"/>
              <a:t> Res 2018; 201: 367–372.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Parnas J. The core gestalt of schizophrenia. World Psychiatry 2012; 11: 67–69.</a:t>
            </a:r>
          </a:p>
        </p:txBody>
      </p:sp>
    </p:spTree>
    <p:extLst>
      <p:ext uri="{BB962C8B-B14F-4D97-AF65-F5344CB8AC3E}">
        <p14:creationId xmlns:p14="http://schemas.microsoft.com/office/powerpoint/2010/main" val="3958721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CC03E-0D7C-4D8B-31BE-BCFBF640F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569C83-7207-91AA-D659-B7B8C2C0E03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noProof="0" dirty="0"/>
              <a:t>Schizophrenia – History, definitions, and diagnosis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A399ACA-0DD2-1692-91E8-0E052277D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The core Gestalt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FD78B-9405-DEC4-C4E3-A00DB52C816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11110913" cy="4415215"/>
          </a:xfrm>
        </p:spPr>
        <p:txBody>
          <a:bodyPr/>
          <a:lstStyle/>
          <a:p>
            <a:pPr lvl="0"/>
            <a:r>
              <a:rPr lang="en-US" noProof="0" dirty="0"/>
              <a:t>Empirical evidence suggests self-disorder, an enduring trait-like marker of schizophrenia vulnerability, is a core component of the Gestalt underlying schizophrenia</a:t>
            </a:r>
            <a:r>
              <a:rPr lang="en-US" baseline="30000" noProof="0" dirty="0"/>
              <a:t>1-3</a:t>
            </a:r>
            <a:endParaRPr lang="en-US" noProof="0" dirty="0"/>
          </a:p>
          <a:p>
            <a:pPr lvl="0"/>
            <a:r>
              <a:rPr lang="en-US" noProof="0" dirty="0"/>
              <a:t>Schizophrenia reflects a </a:t>
            </a:r>
            <a:r>
              <a:rPr lang="en-US" b="1" noProof="0" dirty="0"/>
              <a:t>global transformation of subjectivity</a:t>
            </a:r>
            <a:r>
              <a:rPr lang="en-US" noProof="0" dirty="0"/>
              <a:t>, not just transient psychotic symptoms</a:t>
            </a:r>
            <a:r>
              <a:rPr lang="en-US" baseline="30000" noProof="0" dirty="0"/>
              <a:t>2</a:t>
            </a:r>
          </a:p>
          <a:p>
            <a:pPr lvl="0"/>
            <a:r>
              <a:rPr lang="en-US" noProof="0" dirty="0"/>
              <a:t>This fundamental change in subjectivity creates a</a:t>
            </a:r>
            <a:r>
              <a:rPr lang="en-US" b="1" noProof="0" dirty="0"/>
              <a:t> coherent pattern of symptoms affecting multiple domains</a:t>
            </a:r>
            <a:r>
              <a:rPr lang="en-US" noProof="0" dirty="0"/>
              <a:t>: affect, expression, motivation, cognition, willing and action</a:t>
            </a:r>
            <a:r>
              <a:rPr lang="en-US" baseline="30000" noProof="0" dirty="0"/>
              <a:t>2,4</a:t>
            </a:r>
            <a:endParaRPr lang="en-US" noProof="0" dirty="0"/>
          </a:p>
          <a:p>
            <a:pPr lvl="1"/>
            <a:r>
              <a:rPr lang="en-US" noProof="0" dirty="0"/>
              <a:t>Psychotic symptoms may emerge from underlying self disturbance</a:t>
            </a:r>
            <a:r>
              <a:rPr lang="en-US" baseline="30000" dirty="0"/>
              <a:t>4</a:t>
            </a:r>
            <a:endParaRPr lang="en-US" baseline="30000" noProof="0" dirty="0"/>
          </a:p>
          <a:p>
            <a:r>
              <a:rPr lang="en-US" noProof="0" dirty="0"/>
              <a:t>Self disturbances emerge in late childhood or adolescence before the onset of diagnostic symptoms, and could aid early and differential diagnosis from other psychiatric disorders</a:t>
            </a:r>
            <a:r>
              <a:rPr lang="en-US" baseline="30000" noProof="0" dirty="0"/>
              <a:t>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B3F36B2-3A43-9BF7-163D-FD64CC907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noProof="0" dirty="0"/>
              <a:t>1. </a:t>
            </a:r>
            <a:r>
              <a:rPr lang="en-US" noProof="0" dirty="0" err="1"/>
              <a:t>Sandsten</a:t>
            </a:r>
            <a:r>
              <a:rPr lang="en-US" noProof="0" dirty="0"/>
              <a:t> et al. Psychopathology 2022;55:273–281; 2. </a:t>
            </a:r>
            <a:r>
              <a:rPr lang="en-US" noProof="0" dirty="0" err="1"/>
              <a:t>Raballo</a:t>
            </a:r>
            <a:r>
              <a:rPr lang="en-US" noProof="0" dirty="0"/>
              <a:t> et al. </a:t>
            </a:r>
            <a:r>
              <a:rPr lang="en-US" noProof="0" dirty="0" err="1"/>
              <a:t>Schizophr</a:t>
            </a:r>
            <a:r>
              <a:rPr lang="en-US" noProof="0" dirty="0"/>
              <a:t> Bull 2025;51:1187–1192; 3. Raballo et al. </a:t>
            </a:r>
            <a:r>
              <a:rPr lang="en-US" noProof="0" dirty="0" err="1"/>
              <a:t>Schizophr</a:t>
            </a:r>
            <a:r>
              <a:rPr lang="en-US" noProof="0" dirty="0"/>
              <a:t> Res 2018;201:367–372; </a:t>
            </a:r>
            <a:br>
              <a:rPr lang="en-US" noProof="0" dirty="0"/>
            </a:br>
            <a:r>
              <a:rPr lang="en-US" noProof="0" dirty="0"/>
              <a:t>4. Parnas. World Psychiatry 2012;11:67–69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CD45298-1F4D-9BC2-653F-7D7B3B35145D}"/>
              </a:ext>
            </a:extLst>
          </p:cNvPr>
          <p:cNvSpPr/>
          <p:nvPr/>
        </p:nvSpPr>
        <p:spPr>
          <a:xfrm>
            <a:off x="539749" y="4742180"/>
            <a:ext cx="11110914" cy="80517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Schizophrenia cannot be understood by examining discrete symptoms, but by </a:t>
            </a:r>
            <a:r>
              <a:rPr lang="en-US" sz="1600" noProof="0" dirty="0">
                <a:solidFill>
                  <a:srgbClr val="3F1A01"/>
                </a:solidFill>
                <a:latin typeface="Arial"/>
              </a:rPr>
              <a:t>viewing them within the framework of a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core Gestalt, an alteration in an individual’s sense of self and reality from which symptoms emerge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2,4</a:t>
            </a:r>
            <a:endParaRPr kumimoji="0" lang="en-US" sz="1600" i="0" u="none" strike="noStrike" kern="1200" cap="none" spc="0" normalizeH="0" baseline="3000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65939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307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core Gestalt concept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26</cp:revision>
  <dcterms:created xsi:type="dcterms:W3CDTF">2026-02-02T13:01:55Z</dcterms:created>
  <dcterms:modified xsi:type="dcterms:W3CDTF">2026-06-17T12:30:47Z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