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1133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2" userDrawn="1">
          <p15:clr>
            <a:srgbClr val="A4A3A4"/>
          </p15:clr>
        </p15:guide>
        <p15:guide id="2" pos="506" userDrawn="1">
          <p15:clr>
            <a:srgbClr val="A4A3A4"/>
          </p15:clr>
        </p15:guide>
        <p15:guide id="3" pos="64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90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4573105-B80B-BE77-4429-DCCE34DD9EC1}" name="Bella Cannava" initials="BC" userId="Bella Cannava" providerId="None"/>
  <p188:author id="{F5123D0B-7B15-8241-114F-0F509F9C0883}" name="Jerry Huang" initials="JH" userId="S::jerry.huang@primeglobalpeople.com::47175e71-6f0f-4bf1-922a-f2da50266449" providerId="AD"/>
  <p188:author id="{7679B62A-1C92-1318-9C0A-A485E2FEF9AC}" name="Fact check" initials="HR" userId="Fact check" providerId="None"/>
  <p188:author id="{A650F12B-C64C-074B-07F6-F48D2265D014}" name="Christoph U. Correll" initials="CC" userId="eaee6724343eddb1" providerId="Windows Live"/>
  <p188:author id="{FE79984B-3160-25DE-C8CF-73D178008414}" name="Andrea Raballo" initials="AR" userId="S::andrea.raballo@unipg.it::18afce67-ba15-43e6-b5a2-f8a59fe1ccb9" providerId="AD"/>
  <p188:author id="{C07A505D-5E7E-6BEB-4195-801D42364FA7}" name="Ceren Akdeniz Vogt" initials="CA" userId="S::cak@lundbeckfonden.com::6291f9b8-8487-4396-8769-615d243e0f4b" providerId="AD"/>
  <p188:author id="{F5456967-F741-A654-320C-431971991AEE}" name="Emma Bone" initials="EB" userId="Emma Bone" providerId="None"/>
  <p188:author id="{8EBDF5A9-C4BC-A8A8-CDF6-CD616BF5A6CC}" name="Lucy Helas" initials="LH" userId="Lucy Helas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4A6459"/>
    <a:srgbClr val="8FAB9F"/>
    <a:srgbClr val="C2D1CB"/>
    <a:srgbClr val="EBF0EE"/>
    <a:srgbClr val="D9D1CC"/>
    <a:srgbClr val="608273"/>
    <a:srgbClr val="42584F"/>
    <a:srgbClr val="BCCCC5"/>
    <a:srgbClr val="C6D4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919EEF-94A1-4D29-B680-FF08FB6FC65F}" v="2" dt="2026-06-12T12:41:49.929"/>
    <p1510:client id="{6729CB93-CDBB-4614-B762-F4F58F620CDF}" v="4" dt="2026-06-12T10:18:44.291"/>
    <p1510:client id="{E3B335FA-0DA1-4C4D-8A8E-5354B52C2DF9}" v="1" dt="2026-06-12T12:48:32.6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77" autoAdjust="0"/>
    <p:restoredTop sz="83462" autoAdjust="0"/>
  </p:normalViewPr>
  <p:slideViewPr>
    <p:cSldViewPr snapToGrid="0">
      <p:cViewPr varScale="1">
        <p:scale>
          <a:sx n="89" d="100"/>
          <a:sy n="89" d="100"/>
        </p:scale>
        <p:origin x="732" y="78"/>
      </p:cViewPr>
      <p:guideLst>
        <p:guide orient="horz" pos="1162"/>
        <p:guide pos="506"/>
        <p:guide pos="642"/>
      </p:guideLst>
    </p:cSldViewPr>
  </p:slideViewPr>
  <p:outlineViewPr>
    <p:cViewPr>
      <p:scale>
        <a:sx n="33" d="100"/>
        <a:sy n="33" d="100"/>
      </p:scale>
      <p:origin x="0" y="-7085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200" d="100"/>
        <a:sy n="200" d="100"/>
      </p:scale>
      <p:origin x="0" y="-3869"/>
    </p:cViewPr>
  </p:sorterViewPr>
  <p:notesViewPr>
    <p:cSldViewPr snapToGrid="0">
      <p:cViewPr varScale="1">
        <p:scale>
          <a:sx n="55" d="100"/>
          <a:sy n="55" d="100"/>
        </p:scale>
        <p:origin x="3307" y="58"/>
      </p:cViewPr>
      <p:guideLst>
        <p:guide orient="horz" pos="3090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147A5D1-78D9-73CD-04BC-C494F79F0A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92AD42-838B-B6D9-5434-3B0E2999CE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67739A-81E2-4A88-AD56-5A8C90A1F51B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227DBA-17B0-1889-4231-27035059AF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78C003-4CFB-668A-9678-EA1592CF33B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DB583A-4674-4DF6-A202-82AA54B45F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26135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5288" y="1055688"/>
            <a:ext cx="5954712" cy="3351212"/>
          </a:xfrm>
        </p:spPr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For individuals with psychotic spectrum disorders, including schizophrenia, multiple genetic liabilities (including diverse CNVs) and environmental exposures (biological and social) interact to alter neurodevelopmental trajectories.</a:t>
            </a:r>
            <a:r>
              <a:rPr lang="en-GB" baseline="30000" dirty="0"/>
              <a:t>4,8,11</a:t>
            </a:r>
          </a:p>
          <a:p>
            <a:endParaRPr lang="en-GB" dirty="0"/>
          </a:p>
          <a:p>
            <a:r>
              <a:rPr lang="en-GB" dirty="0"/>
              <a:t>Abbreviations: CNV=copy number variant</a:t>
            </a:r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Tandon R, Nasrallah HA, Keshavan KS. Schizophrenia, “just the facts” 4: clinical features and conceptualization. </a:t>
            </a:r>
            <a:r>
              <a:rPr lang="en-US" dirty="0" err="1"/>
              <a:t>Schizophr</a:t>
            </a:r>
            <a:r>
              <a:rPr lang="en-US" dirty="0"/>
              <a:t> Res 2009; 110: 1–23.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Howes OD &amp; Murray RM. Schizophrenia: an integrated </a:t>
            </a:r>
            <a:r>
              <a:rPr lang="en-GB" dirty="0" err="1"/>
              <a:t>sociodevelopmental</a:t>
            </a:r>
            <a:r>
              <a:rPr lang="en-GB" dirty="0"/>
              <a:t>-cognitive model. Lancet 2014; 383: 1677–1687.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/>
              <a:t>American Psychiatric Association: Diagnostic and Statistical Manual of Mental Disorders, Fifth Edition. Arlington, VA, American Psychiatric Association, 2013.</a:t>
            </a:r>
            <a:endParaRPr lang="en-GB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dirty="0"/>
              <a:t>Walker EF, Trotman HD, Goulding SM et al. Developmental mechanisms in the prodrome to psychosis. Dev </a:t>
            </a:r>
            <a:r>
              <a:rPr lang="en-GB" dirty="0" err="1"/>
              <a:t>Psychopathol</a:t>
            </a:r>
            <a:r>
              <a:rPr lang="en-GB" dirty="0"/>
              <a:t> 2013; 25 (4 Pt 2): 1585–1600.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/>
              <a:t>Raballo</a:t>
            </a:r>
            <a:r>
              <a:rPr lang="en-US" dirty="0"/>
              <a:t> A, Henriksen MG, Poletti M, Parnas J. "Schizophrenia, consciousness, and the self" Twenty years later: revisiting the ipseity-disturbance model and the developmental nature of self-disorder in the schizophrenia spectrum. </a:t>
            </a:r>
            <a:r>
              <a:rPr lang="en-US" dirty="0" err="1"/>
              <a:t>Schizophr</a:t>
            </a:r>
            <a:r>
              <a:rPr lang="en-US" dirty="0"/>
              <a:t> Bull 2025; 51: 1187–1192.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dirty="0"/>
              <a:t>Parnas J, </a:t>
            </a:r>
            <a:r>
              <a:rPr lang="en-GB" dirty="0" err="1"/>
              <a:t>Sandsten</a:t>
            </a:r>
            <a:r>
              <a:rPr lang="en-GB" dirty="0"/>
              <a:t> KE. The phenomenological nature of schizophrenia and disorder of selfhood. </a:t>
            </a:r>
            <a:r>
              <a:rPr lang="en-GB" dirty="0" err="1"/>
              <a:t>Schizophr</a:t>
            </a:r>
            <a:r>
              <a:rPr lang="en-GB" dirty="0"/>
              <a:t> Res 2024; 270: 197–201.</a:t>
            </a:r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000" b="0" i="0" u="none" strike="noStrike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Owen MJ, Sawa A, Mortensen PB. Schizophrenia. Lancet 2016; 388: 86–97.</a:t>
            </a:r>
            <a:r>
              <a:rPr lang="en-GB" dirty="0">
                <a:effectLst/>
              </a:rPr>
              <a:t>  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O'Brien KJ, Huque ZM, Pike MR et al. Synergistic pathways to psychosis: understanding developmental risk and resilience factors. Neuropsychopharmacology 2026; 51: 273–292.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Urfer-Parnas A, Mortensen EL, Parnas J. Core of schizophrenia: estrangement, dementia or neurocognitive disorder? Psychopathology 2010; 43: 300–311.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Andreasen NC. The lifetime trajectory of schizophrenia and the concept of neurodevelopment. Dialogues Clin </a:t>
            </a:r>
            <a:r>
              <a:rPr lang="en-US" dirty="0" err="1"/>
              <a:t>Neurosci</a:t>
            </a:r>
            <a:r>
              <a:rPr lang="en-US" dirty="0"/>
              <a:t> 2010; 12: 409–415.</a:t>
            </a:r>
            <a:endParaRPr lang="en-GB" dirty="0"/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Walker EF, </a:t>
            </a:r>
            <a:r>
              <a:rPr lang="en-GB" dirty="0" err="1"/>
              <a:t>Aberizk</a:t>
            </a:r>
            <a:r>
              <a:rPr lang="en-GB" dirty="0"/>
              <a:t> K, Yuan E et al. Developmental perspectives on the origins of psychotic disorders: The need for a transdiagnostic approach. Dev </a:t>
            </a:r>
            <a:r>
              <a:rPr lang="en-GB" dirty="0" err="1"/>
              <a:t>Psychopathol</a:t>
            </a:r>
            <a:r>
              <a:rPr lang="en-GB" dirty="0"/>
              <a:t> 2024; 36: 2559–2569.</a:t>
            </a:r>
          </a:p>
          <a:p>
            <a:pPr marL="228600" indent="-228600">
              <a:buFont typeface="+mj-lt"/>
              <a:buAutoNum type="arabicPeriod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441FC-7B67-43FA-BD36-9EFD361338B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5908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6D904BC-0CC7-DE4F-84BF-523AAE6AE25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</p:spPr>
        <p:txBody>
          <a:bodyPr/>
          <a:lstStyle/>
          <a:p>
            <a:r>
              <a:rPr lang="en-US" noProof="0" dirty="0"/>
              <a:t>Schizophrenia – History, definitions, and diagnosis</a:t>
            </a:r>
          </a:p>
          <a:p>
            <a:endParaRPr lang="en-US" noProof="0" dirty="0"/>
          </a:p>
        </p:txBody>
      </p:sp>
      <p:sp>
        <p:nvSpPr>
          <p:cNvPr id="36" name="Title 35">
            <a:extLst>
              <a:ext uri="{FF2B5EF4-FFF2-40B4-BE49-F238E27FC236}">
                <a16:creationId xmlns:a16="http://schemas.microsoft.com/office/drawing/2014/main" id="{DBA27087-F9A0-5F4F-028A-9A298C3B7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</p:spPr>
        <p:txBody>
          <a:bodyPr/>
          <a:lstStyle/>
          <a:p>
            <a:r>
              <a:rPr lang="en-US" noProof="0" dirty="0"/>
              <a:t>Developmental psychopathology and early emergence</a:t>
            </a:r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ECC9E030-6161-B22B-E408-08264B03523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noProof="0" dirty="0"/>
              <a:t>1. Tandon et al. </a:t>
            </a:r>
            <a:r>
              <a:rPr lang="en-US" noProof="0" dirty="0" err="1"/>
              <a:t>Schizophr</a:t>
            </a:r>
            <a:r>
              <a:rPr lang="en-US" noProof="0" dirty="0"/>
              <a:t> Res 2009;110:1–23; 2. Howes &amp; Murray. Lancet 2014;383:1677–1687; </a:t>
            </a:r>
            <a:br>
              <a:rPr lang="en-US" noProof="0" dirty="0"/>
            </a:br>
            <a:r>
              <a:rPr lang="en-US" noProof="0" dirty="0"/>
              <a:t>3. American Psychiatric Association. DSM-5. 2013; 4. Walker. Dev </a:t>
            </a:r>
            <a:r>
              <a:rPr lang="en-US" noProof="0" dirty="0" err="1"/>
              <a:t>Psychopathol</a:t>
            </a:r>
            <a:r>
              <a:rPr lang="en-US" noProof="0" dirty="0"/>
              <a:t> 2013;25:1585–1600; 5. </a:t>
            </a:r>
            <a:r>
              <a:rPr lang="en-US" noProof="0" dirty="0" err="1"/>
              <a:t>Raballo</a:t>
            </a:r>
            <a:r>
              <a:rPr lang="en-US" noProof="0" dirty="0"/>
              <a:t> et al. </a:t>
            </a:r>
            <a:r>
              <a:rPr lang="en-US" noProof="0" dirty="0" err="1"/>
              <a:t>Schizophr</a:t>
            </a:r>
            <a:r>
              <a:rPr lang="en-US" noProof="0" dirty="0"/>
              <a:t> Bull 2025;51:1187–1192; </a:t>
            </a:r>
            <a:br>
              <a:rPr lang="en-US" noProof="0" dirty="0"/>
            </a:br>
            <a:r>
              <a:rPr lang="en-US" noProof="0" dirty="0"/>
              <a:t>6. Parnas &amp; </a:t>
            </a:r>
            <a:r>
              <a:rPr lang="en-US" noProof="0" dirty="0" err="1"/>
              <a:t>Sandsten</a:t>
            </a:r>
            <a:r>
              <a:rPr lang="en-US" noProof="0" dirty="0"/>
              <a:t>. </a:t>
            </a:r>
            <a:r>
              <a:rPr lang="en-US" noProof="0" dirty="0" err="1"/>
              <a:t>Schizophr</a:t>
            </a:r>
            <a:r>
              <a:rPr lang="en-US" noProof="0" dirty="0"/>
              <a:t> Res 2024;270:197–201; 7. Owen et al. Lancet 2016;388:86–97; 8. O'Brien et al. Neuropsychopharmacology 2026;51:273–292; </a:t>
            </a:r>
            <a:br>
              <a:rPr lang="en-US" noProof="0" dirty="0"/>
            </a:br>
            <a:r>
              <a:rPr lang="en-US" noProof="0" dirty="0"/>
              <a:t>9. Urfer-Parnas et al. Psychopathology 2010;43:300–311; 10. Andreasen. Dialogues Clin </a:t>
            </a:r>
            <a:r>
              <a:rPr lang="en-US" noProof="0" dirty="0" err="1"/>
              <a:t>Neurosci</a:t>
            </a:r>
            <a:r>
              <a:rPr lang="en-US" noProof="0" dirty="0"/>
              <a:t> 2010;12:409–415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5F0D115-9528-B09B-43A4-AA731FBC53DC}"/>
              </a:ext>
            </a:extLst>
          </p:cNvPr>
          <p:cNvSpPr/>
          <p:nvPr/>
        </p:nvSpPr>
        <p:spPr>
          <a:xfrm>
            <a:off x="557915" y="4765153"/>
            <a:ext cx="11125200" cy="0"/>
          </a:xfrm>
          <a:custGeom>
            <a:avLst/>
            <a:gdLst>
              <a:gd name="csX0" fmla="*/ 0 w 11125200"/>
              <a:gd name="csY0" fmla="*/ 0 h 0"/>
              <a:gd name="csX1" fmla="*/ 11125200 w 11125200"/>
              <a:gd name="csY1" fmla="*/ 0 h 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1125200">
                <a:moveTo>
                  <a:pt x="0" y="0"/>
                </a:moveTo>
                <a:lnTo>
                  <a:pt x="11125200" y="0"/>
                </a:lnTo>
              </a:path>
            </a:pathLst>
          </a:custGeom>
          <a:noFill/>
          <a:ln w="38100"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6085AF6-9F6A-6607-6D3C-47E7A0B3FF29}"/>
              </a:ext>
            </a:extLst>
          </p:cNvPr>
          <p:cNvSpPr/>
          <p:nvPr/>
        </p:nvSpPr>
        <p:spPr>
          <a:xfrm>
            <a:off x="1913126" y="1685714"/>
            <a:ext cx="48278" cy="2866020"/>
          </a:xfrm>
          <a:custGeom>
            <a:avLst/>
            <a:gdLst>
              <a:gd name="csX0" fmla="*/ 0 w 0"/>
              <a:gd name="csY0" fmla="*/ 0 h 2200275"/>
              <a:gd name="csX1" fmla="*/ 0 w 0"/>
              <a:gd name="csY1" fmla="*/ 2200275 h 220027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h="2200275">
                <a:moveTo>
                  <a:pt x="0" y="0"/>
                </a:moveTo>
                <a:lnTo>
                  <a:pt x="0" y="2200275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B97D8CD-7397-F0A1-A6F5-C0EA754B5FC6}"/>
              </a:ext>
            </a:extLst>
          </p:cNvPr>
          <p:cNvGrpSpPr/>
          <p:nvPr/>
        </p:nvGrpSpPr>
        <p:grpSpPr>
          <a:xfrm>
            <a:off x="1760950" y="1403136"/>
            <a:ext cx="3412944" cy="3757006"/>
            <a:chOff x="1760950" y="1403136"/>
            <a:chExt cx="3412944" cy="3757006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253A522-C057-DADC-5384-EB3F1A79562F}"/>
                </a:ext>
              </a:extLst>
            </p:cNvPr>
            <p:cNvSpPr/>
            <p:nvPr/>
          </p:nvSpPr>
          <p:spPr>
            <a:xfrm flipV="1">
              <a:off x="1760950" y="4553220"/>
              <a:ext cx="284400" cy="2844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199D413-2139-4949-0144-CED152F90790}"/>
                </a:ext>
              </a:extLst>
            </p:cNvPr>
            <p:cNvSpPr/>
            <p:nvPr/>
          </p:nvSpPr>
          <p:spPr>
            <a:xfrm flipV="1">
              <a:off x="1760950" y="1403136"/>
              <a:ext cx="284400" cy="2844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FB10749-D2EB-39CD-1F17-6BF2F29B1F0D}"/>
                </a:ext>
              </a:extLst>
            </p:cNvPr>
            <p:cNvSpPr txBox="1"/>
            <p:nvPr/>
          </p:nvSpPr>
          <p:spPr>
            <a:xfrm>
              <a:off x="2021081" y="1569415"/>
              <a:ext cx="3152813" cy="3590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noProof="0" dirty="0"/>
                <a:t>Psychosis is typically preceded by a </a:t>
              </a:r>
              <a:r>
                <a:rPr lang="en-US" sz="1600" b="1" noProof="0" dirty="0"/>
                <a:t>premorbid phase, </a:t>
              </a:r>
              <a:r>
                <a:rPr lang="en-US" sz="1600" noProof="0" dirty="0"/>
                <a:t>marked by </a:t>
              </a:r>
              <a:r>
                <a:rPr lang="en-US" sz="1600" b="1" noProof="0" dirty="0"/>
                <a:t>subtle non-specific cognitive,</a:t>
              </a:r>
              <a:r>
                <a:rPr lang="en-US" sz="1600" noProof="0" dirty="0"/>
                <a:t> </a:t>
              </a:r>
              <a:r>
                <a:rPr lang="en-US" sz="1600" b="1" noProof="0" dirty="0"/>
                <a:t>motor, or social difficulties</a:t>
              </a:r>
              <a:r>
                <a:rPr lang="en-US" sz="1600" baseline="30000" noProof="0" dirty="0"/>
                <a:t>1,2</a:t>
              </a:r>
              <a:endParaRPr lang="en-US" sz="1600" noProof="0" dirty="0"/>
            </a:p>
            <a:p>
              <a:endParaRPr lang="en-US" sz="1600" b="1" baseline="30000" noProof="0" dirty="0"/>
            </a:p>
            <a:p>
              <a:r>
                <a:rPr lang="en-US" sz="1600" noProof="0" dirty="0"/>
                <a:t>Children who later develop schizophrenia often show early nonspecific emotional‑behavioral disturbances, cognitive and language impairments, and subtle motor delays</a:t>
              </a:r>
              <a:r>
                <a:rPr lang="en-US" sz="1600" baseline="30000" noProof="0" dirty="0"/>
                <a:t>3</a:t>
              </a:r>
              <a:endParaRPr lang="en-US" sz="1600" noProof="0" dirty="0">
                <a:highlight>
                  <a:srgbClr val="FFFF00"/>
                </a:highlight>
              </a:endParaRPr>
            </a:p>
            <a:p>
              <a:endParaRPr lang="en-US" sz="1600" baseline="30000" noProof="0" dirty="0"/>
            </a:p>
            <a:p>
              <a:endParaRPr lang="en-US" sz="1400" noProof="0" dirty="0"/>
            </a:p>
            <a:p>
              <a:endParaRPr lang="en-US" sz="1600" noProof="0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6728697-90A3-93AA-34F7-DC77BCC5D167}"/>
              </a:ext>
            </a:extLst>
          </p:cNvPr>
          <p:cNvGrpSpPr/>
          <p:nvPr/>
        </p:nvGrpSpPr>
        <p:grpSpPr>
          <a:xfrm>
            <a:off x="8650007" y="1403136"/>
            <a:ext cx="3159831" cy="3434484"/>
            <a:chOff x="8650007" y="1403136"/>
            <a:chExt cx="3159831" cy="343448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6F4D701-A216-C9E7-CC9E-A8EA04D784D3}"/>
                </a:ext>
              </a:extLst>
            </p:cNvPr>
            <p:cNvSpPr txBox="1"/>
            <p:nvPr/>
          </p:nvSpPr>
          <p:spPr>
            <a:xfrm>
              <a:off x="8951244" y="1591898"/>
              <a:ext cx="2858594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18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Self disturbance typically 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emerges in childhood or early adolescence and manifests as enduring disturbances in subjective experience 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that precede diagnostic symptoms and mark vulnerability across the schizophrenia spectrum</a:t>
              </a:r>
              <a:r>
                <a:rPr kumimoji="0" lang="en-US" sz="16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5,6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F1A0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E926F90-B738-411B-E1B4-B01AD2C2BABF}"/>
                </a:ext>
              </a:extLst>
            </p:cNvPr>
            <p:cNvSpPr/>
            <p:nvPr/>
          </p:nvSpPr>
          <p:spPr>
            <a:xfrm>
              <a:off x="8788736" y="1685714"/>
              <a:ext cx="48278" cy="2866020"/>
            </a:xfrm>
            <a:custGeom>
              <a:avLst/>
              <a:gdLst>
                <a:gd name="csX0" fmla="*/ 0 w 0"/>
                <a:gd name="csY0" fmla="*/ 0 h 2200275"/>
                <a:gd name="csX1" fmla="*/ 0 w 0"/>
                <a:gd name="csY1" fmla="*/ 2200275 h 22002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2200275">
                  <a:moveTo>
                    <a:pt x="0" y="0"/>
                  </a:moveTo>
                  <a:lnTo>
                    <a:pt x="0" y="2200275"/>
                  </a:ln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8F55601F-9A78-2BEE-23CD-C411AB8D6F08}"/>
                </a:ext>
              </a:extLst>
            </p:cNvPr>
            <p:cNvSpPr/>
            <p:nvPr/>
          </p:nvSpPr>
          <p:spPr>
            <a:xfrm flipV="1">
              <a:off x="8650007" y="4553220"/>
              <a:ext cx="284400" cy="2844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B0B9BB00-BE6B-6BC6-54E3-C9522BCEFFA7}"/>
                </a:ext>
              </a:extLst>
            </p:cNvPr>
            <p:cNvSpPr/>
            <p:nvPr/>
          </p:nvSpPr>
          <p:spPr>
            <a:xfrm flipV="1">
              <a:off x="8652143" y="1403136"/>
              <a:ext cx="284400" cy="2844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F227017-65FF-E65C-C035-FDFC12992E32}"/>
              </a:ext>
            </a:extLst>
          </p:cNvPr>
          <p:cNvGrpSpPr/>
          <p:nvPr/>
        </p:nvGrpSpPr>
        <p:grpSpPr>
          <a:xfrm>
            <a:off x="5384925" y="1403136"/>
            <a:ext cx="3054052" cy="3434484"/>
            <a:chOff x="5140944" y="1403136"/>
            <a:chExt cx="3054052" cy="3434484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67709DD-02FA-9A74-4BC8-5604452B21B7}"/>
                </a:ext>
              </a:extLst>
            </p:cNvPr>
            <p:cNvSpPr/>
            <p:nvPr/>
          </p:nvSpPr>
          <p:spPr>
            <a:xfrm flipH="1">
              <a:off x="5224694" y="1685714"/>
              <a:ext cx="56470" cy="2866020"/>
            </a:xfrm>
            <a:custGeom>
              <a:avLst/>
              <a:gdLst>
                <a:gd name="csX0" fmla="*/ 0 w 0"/>
                <a:gd name="csY0" fmla="*/ 0 h 2200275"/>
                <a:gd name="csX1" fmla="*/ 0 w 0"/>
                <a:gd name="csY1" fmla="*/ 2200275 h 22002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2200275">
                  <a:moveTo>
                    <a:pt x="0" y="0"/>
                  </a:moveTo>
                  <a:lnTo>
                    <a:pt x="0" y="2200275"/>
                  </a:ln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87DEA18-DD0D-3841-F544-FB0F559C22BF}"/>
                </a:ext>
              </a:extLst>
            </p:cNvPr>
            <p:cNvGrpSpPr/>
            <p:nvPr/>
          </p:nvGrpSpPr>
          <p:grpSpPr>
            <a:xfrm>
              <a:off x="5140944" y="1403136"/>
              <a:ext cx="3054052" cy="3434484"/>
              <a:chOff x="5140944" y="1403136"/>
              <a:chExt cx="3054052" cy="3434484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DA6E1CE1-B439-14AD-C57B-B8E06BDC1DFF}"/>
                  </a:ext>
                </a:extLst>
              </p:cNvPr>
              <p:cNvSpPr/>
              <p:nvPr/>
            </p:nvSpPr>
            <p:spPr>
              <a:xfrm flipV="1">
                <a:off x="5140944" y="4553220"/>
                <a:ext cx="284400" cy="2844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F995036E-8FBD-4FEE-8BCC-6A8A8698D60D}"/>
                  </a:ext>
                </a:extLst>
              </p:cNvPr>
              <p:cNvSpPr/>
              <p:nvPr/>
            </p:nvSpPr>
            <p:spPr>
              <a:xfrm flipV="1">
                <a:off x="5140944" y="1403136"/>
                <a:ext cx="284400" cy="2844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5E356C6-A1EB-1882-381F-294D2EC80A5F}"/>
                  </a:ext>
                </a:extLst>
              </p:cNvPr>
              <p:cNvSpPr txBox="1"/>
              <p:nvPr/>
            </p:nvSpPr>
            <p:spPr>
              <a:xfrm>
                <a:off x="5454462" y="1591898"/>
                <a:ext cx="2740534" cy="2800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ts val="1800"/>
                  </a:spcBef>
                  <a:defRPr/>
                </a:pPr>
                <a:r>
                  <a:rPr lang="en-US" sz="1600" noProof="0" dirty="0">
                    <a:solidFill>
                      <a:srgbClr val="3F1A01"/>
                    </a:solidFill>
                  </a:rPr>
                  <a:t>Onset of psychosis is preceded by a </a:t>
                </a:r>
                <a:r>
                  <a:rPr lang="en-US" sz="1600" b="1" noProof="0" dirty="0">
                    <a:solidFill>
                      <a:srgbClr val="3F1A01"/>
                    </a:solidFill>
                  </a:rPr>
                  <a:t>prodromal phase</a:t>
                </a:r>
                <a:r>
                  <a:rPr lang="en-US" sz="1600" noProof="0" dirty="0">
                    <a:solidFill>
                      <a:srgbClr val="3F1A01"/>
                    </a:solidFill>
                  </a:rPr>
                  <a:t>, characterized by </a:t>
                </a:r>
                <a:r>
                  <a:rPr lang="en-US" sz="1600" b="1" noProof="0" dirty="0">
                    <a:solidFill>
                      <a:srgbClr val="3F1A01"/>
                    </a:solidFill>
                  </a:rPr>
                  <a:t>attenuated psychotic symptoms</a:t>
                </a:r>
                <a:r>
                  <a:rPr lang="en-US" sz="1600" noProof="0" dirty="0">
                    <a:solidFill>
                      <a:srgbClr val="3F1A01"/>
                    </a:solidFill>
                  </a:rPr>
                  <a:t>, along with the persisting cognitive and negative symptoms and a decline in function. The prodromal phase may continue for years before first psychosis</a:t>
                </a:r>
                <a:r>
                  <a:rPr lang="en-US" sz="1600" baseline="30000" noProof="0" dirty="0">
                    <a:solidFill>
                      <a:srgbClr val="3F1A01"/>
                    </a:solidFill>
                  </a:rPr>
                  <a:t>1,4</a:t>
                </a:r>
                <a:endParaRPr lang="en-US" sz="1600" noProof="0" dirty="0">
                  <a:solidFill>
                    <a:srgbClr val="3F1A01"/>
                  </a:solidFill>
                </a:endParaRPr>
              </a:p>
            </p:txBody>
          </p:sp>
        </p:grpSp>
      </p:grpSp>
      <p:pic>
        <p:nvPicPr>
          <p:cNvPr id="26" name="Graphic 25" descr="Brain in head outline">
            <a:extLst>
              <a:ext uri="{FF2B5EF4-FFF2-40B4-BE49-F238E27FC236}">
                <a16:creationId xmlns:a16="http://schemas.microsoft.com/office/drawing/2014/main" id="{8025B52E-08A1-F326-C5BD-CBAFA83595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3031" y="3283583"/>
            <a:ext cx="1616077" cy="161607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9AD9909-E04B-FD94-25D1-954B5291149E}"/>
              </a:ext>
            </a:extLst>
          </p:cNvPr>
          <p:cNvSpPr/>
          <p:nvPr/>
        </p:nvSpPr>
        <p:spPr>
          <a:xfrm>
            <a:off x="557916" y="4978573"/>
            <a:ext cx="11092748" cy="83754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noProof="0" dirty="0">
                <a:solidFill>
                  <a:srgbClr val="3F1A01"/>
                </a:solidFill>
                <a:latin typeface="Arial"/>
              </a:rPr>
              <a:t>Symptom timing supports a lifespan neurodevelopmental model, where early environmental and genetic risk factors give rise to </a:t>
            </a:r>
            <a:r>
              <a:rPr lang="en-US" sz="1600" noProof="0" dirty="0">
                <a:solidFill>
                  <a:srgbClr val="3F1A01"/>
                </a:solidFill>
              </a:rPr>
              <a:t>abnormal neurodevelopment and subthreshold symptoms</a:t>
            </a:r>
            <a:r>
              <a:rPr lang="en-US" sz="1600" noProof="0" dirty="0">
                <a:solidFill>
                  <a:srgbClr val="3F1A01"/>
                </a:solidFill>
                <a:latin typeface="Arial"/>
              </a:rPr>
              <a:t>,</a:t>
            </a:r>
            <a:r>
              <a:rPr lang="en-US" sz="1600" baseline="30000" noProof="0" dirty="0">
                <a:solidFill>
                  <a:srgbClr val="3F1A01"/>
                </a:solidFill>
                <a:latin typeface="Arial"/>
              </a:rPr>
              <a:t>1,2,7 </a:t>
            </a:r>
            <a:r>
              <a:rPr lang="en-US" sz="1600" noProof="0" dirty="0">
                <a:solidFill>
                  <a:srgbClr val="3F1A01"/>
                </a:solidFill>
                <a:latin typeface="Arial"/>
              </a:rPr>
              <a:t>that later evolve via </a:t>
            </a:r>
            <a:r>
              <a:rPr lang="en-US" sz="1600" b="1" noProof="0" dirty="0">
                <a:solidFill>
                  <a:srgbClr val="3F1A01"/>
                </a:solidFill>
                <a:latin typeface="Arial"/>
              </a:rPr>
              <a:t>neuro-progressive</a:t>
            </a:r>
            <a:r>
              <a:rPr lang="en-US" sz="1600" noProof="0" dirty="0">
                <a:solidFill>
                  <a:srgbClr val="3F1A01"/>
                </a:solidFill>
                <a:latin typeface="Arial"/>
              </a:rPr>
              <a:t> </a:t>
            </a:r>
            <a:r>
              <a:rPr lang="en-US" sz="1600" b="1" noProof="0" dirty="0">
                <a:solidFill>
                  <a:srgbClr val="3F1A01"/>
                </a:solidFill>
                <a:latin typeface="Arial"/>
              </a:rPr>
              <a:t>processes</a:t>
            </a:r>
            <a:r>
              <a:rPr lang="en-US" sz="1600" noProof="0" dirty="0">
                <a:solidFill>
                  <a:srgbClr val="3F1A01"/>
                </a:solidFill>
                <a:latin typeface="Arial"/>
              </a:rPr>
              <a:t>, rather than primary neurodegeneration</a:t>
            </a:r>
            <a:r>
              <a:rPr lang="en-US" sz="1600" baseline="30000" noProof="0" dirty="0">
                <a:solidFill>
                  <a:srgbClr val="3F1A01"/>
                </a:solidFill>
                <a:latin typeface="Arial"/>
              </a:rPr>
              <a:t>8-10</a:t>
            </a:r>
          </a:p>
        </p:txBody>
      </p:sp>
    </p:spTree>
    <p:extLst>
      <p:ext uri="{BB962C8B-B14F-4D97-AF65-F5344CB8AC3E}">
        <p14:creationId xmlns:p14="http://schemas.microsoft.com/office/powerpoint/2010/main" val="3791473960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 sz="900" dirty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0000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AE9F05-DA2D-4B16-9965-37043D7D9979}">
  <ds:schemaRefs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08562aa6-c0ad-4fb9-8a82-15409d3a28b4"/>
    <ds:schemaRef ds:uri="28627d7c-4416-4bc1-86cf-ca6c3a42a8f2"/>
  </ds:schemaRefs>
</ds:datastoreItem>
</file>

<file path=customXml/itemProps3.xml><?xml version="1.0" encoding="utf-8"?>
<ds:datastoreItem xmlns:ds="http://schemas.openxmlformats.org/officeDocument/2006/customXml" ds:itemID="{73405503-9376-4557-B310-B5CCAAE40D08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610</Words>
  <Application>Microsoft Office PowerPoint</Application>
  <PresentationFormat>Widescreen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Developmental psychopathology and early emergence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28</cp:revision>
  <dcterms:created xsi:type="dcterms:W3CDTF">2026-02-02T13:01:55Z</dcterms:created>
  <dcterms:modified xsi:type="dcterms:W3CDTF">2026-06-17T12:31:04Z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