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handoutMasterIdLst>
    <p:handoutMasterId r:id="rId7"/>
  </p:handoutMasterIdLst>
  <p:sldIdLst>
    <p:sldId id="1140" r:id="rId5"/>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62" userDrawn="1">
          <p15:clr>
            <a:srgbClr val="A4A3A4"/>
          </p15:clr>
        </p15:guide>
        <p15:guide id="2" pos="506" userDrawn="1">
          <p15:clr>
            <a:srgbClr val="A4A3A4"/>
          </p15:clr>
        </p15:guide>
        <p15:guide id="3" pos="642" userDrawn="1">
          <p15:clr>
            <a:srgbClr val="A4A3A4"/>
          </p15:clr>
        </p15:guide>
      </p15:sldGuideLst>
    </p:ext>
    <p:ext uri="{2D200454-40CA-4A62-9FC3-DE9A4176ACB9}">
      <p15:notesGuideLst xmlns:p15="http://schemas.microsoft.com/office/powerpoint/2012/main">
        <p15:guide id="1" orient="horz" pos="3090"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573105-B80B-BE77-4429-DCCE34DD9EC1}" name="Bella Cannava" initials="BC" userId="Bella Cannava" providerId="None"/>
  <p188:author id="{F5123D0B-7B15-8241-114F-0F509F9C0883}" name="Jerry Huang" initials="JH" userId="S::jerry.huang@primeglobalpeople.com::47175e71-6f0f-4bf1-922a-f2da50266449" providerId="AD"/>
  <p188:author id="{7679B62A-1C92-1318-9C0A-A485E2FEF9AC}" name="Fact check" initials="HR" userId="Fact check" providerId="None"/>
  <p188:author id="{A650F12B-C64C-074B-07F6-F48D2265D014}" name="Christoph U. Correll" initials="CC" userId="eaee6724343eddb1" providerId="Windows Live"/>
  <p188:author id="{FE79984B-3160-25DE-C8CF-73D178008414}" name="Andrea Raballo" initials="AR" userId="S::andrea.raballo@unipg.it::18afce67-ba15-43e6-b5a2-f8a59fe1ccb9" providerId="AD"/>
  <p188:author id="{C07A505D-5E7E-6BEB-4195-801D42364FA7}" name="Ceren Akdeniz Vogt" initials="CA" userId="S::cak@lundbeckfonden.com::6291f9b8-8487-4396-8769-615d243e0f4b" providerId="AD"/>
  <p188:author id="{F5456967-F741-A654-320C-431971991AEE}" name="Emma Bone" initials="EB" userId="Emma Bone" providerId="None"/>
  <p188:author id="{8EBDF5A9-C4BC-A8A8-CDF6-CD616BF5A6CC}" name="Lucy Helas" initials="LH" userId="Lucy Helas" providerId="None"/>
  <p188:author id="{F33448D5-5D31-AF39-23D4-F2806F1DAECB}" name="Hazel Ramwi" initials="HR" userId="Hazel Ramwi" providerId="None"/>
  <p188:author id="{418AA2D6-496A-47C3-5018-89298CC9AEF7}" name="Elliot Piper-Brown" initials="EP" userId="S::elliot.piper-brown@primeglobalpeople.com::f9f5c069-9888-4662-9765-c25bc9bb0b78" providerId="AD"/>
  <p188:author id="{B832B1DC-702B-2076-34F6-ABE5906ECE9E}" name="Sarah Ramsden" initials="SR" userId="Sarah Ramsden" providerId="None"/>
  <p188:author id="{FFE47EE6-A2F0-13A5-8EE8-3661DB1849A6}" name="Medical Writer" initials="MW"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4A6459"/>
    <a:srgbClr val="8FAB9F"/>
    <a:srgbClr val="C2D1CB"/>
    <a:srgbClr val="EBF0EE"/>
    <a:srgbClr val="D9D1CC"/>
    <a:srgbClr val="608273"/>
    <a:srgbClr val="42584F"/>
    <a:srgbClr val="BCCCC5"/>
    <a:srgbClr val="C6D4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919EEF-94A1-4D29-B680-FF08FB6FC65F}" v="2" dt="2026-06-12T12:41:49.929"/>
    <p1510:client id="{6729CB93-CDBB-4614-B762-F4F58F620CDF}" v="4" dt="2026-06-12T10:18:44.291"/>
    <p1510:client id="{E3B335FA-0DA1-4C4D-8A8E-5354B52C2DF9}" v="1" dt="2026-06-12T12:48:32.6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77" autoAdjust="0"/>
    <p:restoredTop sz="83462" autoAdjust="0"/>
  </p:normalViewPr>
  <p:slideViewPr>
    <p:cSldViewPr snapToGrid="0">
      <p:cViewPr varScale="1">
        <p:scale>
          <a:sx n="89" d="100"/>
          <a:sy n="89" d="100"/>
        </p:scale>
        <p:origin x="732" y="78"/>
      </p:cViewPr>
      <p:guideLst>
        <p:guide orient="horz" pos="1162"/>
        <p:guide pos="506"/>
        <p:guide pos="642"/>
      </p:guideLst>
    </p:cSldViewPr>
  </p:slideViewPr>
  <p:outlineViewPr>
    <p:cViewPr>
      <p:scale>
        <a:sx n="33" d="100"/>
        <a:sy n="33" d="100"/>
      </p:scale>
      <p:origin x="0" y="-7085"/>
    </p:cViewPr>
  </p:outlineViewPr>
  <p:notesTextViewPr>
    <p:cViewPr>
      <p:scale>
        <a:sx n="75" d="100"/>
        <a:sy n="75" d="100"/>
      </p:scale>
      <p:origin x="0" y="0"/>
    </p:cViewPr>
  </p:notesTextViewPr>
  <p:sorterViewPr>
    <p:cViewPr>
      <p:scale>
        <a:sx n="200" d="100"/>
        <a:sy n="200" d="100"/>
      </p:scale>
      <p:origin x="0" y="-3869"/>
    </p:cViewPr>
  </p:sorterViewPr>
  <p:notesViewPr>
    <p:cSldViewPr snapToGrid="0">
      <p:cViewPr varScale="1">
        <p:scale>
          <a:sx n="55" d="100"/>
          <a:sy n="55" d="100"/>
        </p:scale>
        <p:origin x="3307" y="58"/>
      </p:cViewPr>
      <p:guideLst>
        <p:guide orient="horz" pos="3090"/>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147A5D1-78D9-73CD-04BC-C494F79F0A74}"/>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B92AD42-838B-B6D9-5434-3B0E2999CEFA}"/>
              </a:ext>
            </a:extLst>
          </p:cNvPr>
          <p:cNvSpPr>
            <a:spLocks noGrp="1"/>
          </p:cNvSpPr>
          <p:nvPr>
            <p:ph type="dt" sz="quarter" idx="1"/>
          </p:nvPr>
        </p:nvSpPr>
        <p:spPr>
          <a:xfrm>
            <a:off x="3851275" y="0"/>
            <a:ext cx="2946400" cy="498475"/>
          </a:xfrm>
          <a:prstGeom prst="rect">
            <a:avLst/>
          </a:prstGeom>
        </p:spPr>
        <p:txBody>
          <a:bodyPr vert="horz" lIns="91440" tIns="45720" rIns="91440" bIns="45720" rtlCol="0"/>
          <a:lstStyle>
            <a:lvl1pPr algn="r">
              <a:defRPr sz="1200"/>
            </a:lvl1pPr>
          </a:lstStyle>
          <a:p>
            <a:fld id="{BF67739A-81E2-4A88-AD56-5A8C90A1F51B}" type="datetimeFigureOut">
              <a:rPr lang="en-GB" smtClean="0"/>
              <a:t>17/06/2026</a:t>
            </a:fld>
            <a:endParaRPr lang="en-GB"/>
          </a:p>
        </p:txBody>
      </p:sp>
      <p:sp>
        <p:nvSpPr>
          <p:cNvPr id="4" name="Footer Placeholder 3">
            <a:extLst>
              <a:ext uri="{FF2B5EF4-FFF2-40B4-BE49-F238E27FC236}">
                <a16:creationId xmlns:a16="http://schemas.microsoft.com/office/drawing/2014/main" id="{6C227DBA-17B0-1889-4231-27035059AF84}"/>
              </a:ext>
            </a:extLst>
          </p:cNvPr>
          <p:cNvSpPr>
            <a:spLocks noGrp="1"/>
          </p:cNvSpPr>
          <p:nvPr>
            <p:ph type="ftr" sz="quarter" idx="2"/>
          </p:nvPr>
        </p:nvSpPr>
        <p:spPr>
          <a:xfrm>
            <a:off x="0" y="9431338"/>
            <a:ext cx="2946400" cy="4984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278C003-4CFB-668A-9678-EA1592CF33BF}"/>
              </a:ext>
            </a:extLst>
          </p:cNvPr>
          <p:cNvSpPr>
            <a:spLocks noGrp="1"/>
          </p:cNvSpPr>
          <p:nvPr>
            <p:ph type="sldNum" sz="quarter" idx="3"/>
          </p:nvPr>
        </p:nvSpPr>
        <p:spPr>
          <a:xfrm>
            <a:off x="3851275" y="9431338"/>
            <a:ext cx="2946400" cy="498475"/>
          </a:xfrm>
          <a:prstGeom prst="rect">
            <a:avLst/>
          </a:prstGeom>
        </p:spPr>
        <p:txBody>
          <a:bodyPr vert="horz" lIns="91440" tIns="45720" rIns="91440" bIns="45720" rtlCol="0" anchor="b"/>
          <a:lstStyle>
            <a:lvl1pPr algn="r">
              <a:defRPr sz="1200"/>
            </a:lvl1pPr>
          </a:lstStyle>
          <a:p>
            <a:fld id="{F9DB583A-4674-4DF6-A202-82AA54B45F26}" type="slidenum">
              <a:rPr lang="en-GB" smtClean="0"/>
              <a:t>‹#›</a:t>
            </a:fld>
            <a:endParaRPr lang="en-GB"/>
          </a:p>
        </p:txBody>
      </p:sp>
    </p:spTree>
    <p:extLst>
      <p:ext uri="{BB962C8B-B14F-4D97-AF65-F5344CB8AC3E}">
        <p14:creationId xmlns:p14="http://schemas.microsoft.com/office/powerpoint/2010/main" val="124726135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7"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BEEAA615-5510-4769-A084-647B102C2045}" type="datetimeFigureOut">
              <a:rPr lang="en-GB" smtClean="0"/>
              <a:t>17/06/2026</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9E4441FC-7B67-43FA-BD36-9EFD361338B9}" type="slidenum">
              <a:rPr lang="en-GB" smtClean="0"/>
              <a:t>‹#›</a:t>
            </a:fld>
            <a:endParaRPr lang="en-GB"/>
          </a:p>
        </p:txBody>
      </p:sp>
    </p:spTree>
    <p:extLst>
      <p:ext uri="{BB962C8B-B14F-4D97-AF65-F5344CB8AC3E}">
        <p14:creationId xmlns:p14="http://schemas.microsoft.com/office/powerpoint/2010/main" val="3548910363"/>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59589-72B4-F57A-56AC-63EF9E07C9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D5A978-3874-D5AD-F81B-04636196864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8E7EE78-5CC7-22DF-2CC9-124996BD1533}"/>
              </a:ext>
            </a:extLst>
          </p:cNvPr>
          <p:cNvSpPr>
            <a:spLocks noGrp="1"/>
          </p:cNvSpPr>
          <p:nvPr>
            <p:ph type="body" idx="1"/>
          </p:nvPr>
        </p:nvSpPr>
        <p:spPr/>
        <p:txBody>
          <a:bodyPr/>
          <a:lstStyle/>
          <a:p>
            <a:pPr lvl="0">
              <a:defRPr/>
            </a:pPr>
            <a:r>
              <a:rPr lang="en-US" sz="1000" dirty="0">
                <a:latin typeface="Calibri" panose="020F0502020204030204" pitchFamily="34" charset="0"/>
                <a:ea typeface="Calibri" panose="020F0502020204030204" pitchFamily="34" charset="0"/>
                <a:cs typeface="Calibri" panose="020F0502020204030204" pitchFamily="34" charset="0"/>
              </a:rPr>
              <a:t>Neurodevelopmental aberrations in schizophrenia are largely mediated by numerous common variants of small effect, alongside CNVs with larger effect sizes. These CNVs have also been associated with conditions such as autism, ADHD, and bipolar disorder, supporting the concept of the neurodevelopmental </a:t>
            </a:r>
            <a:r>
              <a:rPr lang="en-US" dirty="0"/>
              <a:t>disorder continuum, in which schizophrenia is part of a group of related and overlapping syndromes that result in part from a combination of genetic and environmental effects on brain development.</a:t>
            </a:r>
            <a:r>
              <a:rPr lang="en-US" baseline="30000" dirty="0"/>
              <a:t>5,6,8</a:t>
            </a:r>
            <a:endParaRPr lang="en-US" sz="1000" baseline="300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latin typeface="Calibri" panose="020F0502020204030204" pitchFamily="34" charset="0"/>
              <a:ea typeface="Calibri" panose="020F0502020204030204" pitchFamily="34" charset="0"/>
              <a:cs typeface="Calibri" panose="020F0502020204030204" pitchFamily="34" charset="0"/>
            </a:endParaRPr>
          </a:p>
          <a:p>
            <a:pPr>
              <a:defRPr/>
            </a:pPr>
            <a:r>
              <a:rPr lang="en-GB" dirty="0"/>
              <a:t>Abbreviations: ADHD=attention-deficit hyperactivity disorder; CNV=copy number variant</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GB" sz="10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Tandon R, Nasrallah HA &amp; Keshavan MS. Schizophrenia, “just the facts” 4: clinical features and conceptualization. </a:t>
            </a:r>
            <a:r>
              <a:rPr lang="en-GB" sz="1000" dirty="0" err="1">
                <a:latin typeface="Calibri" panose="020F0502020204030204" pitchFamily="34" charset="0"/>
                <a:ea typeface="Calibri" panose="020F0502020204030204" pitchFamily="34" charset="0"/>
                <a:cs typeface="Calibri" panose="020F0502020204030204" pitchFamily="34" charset="0"/>
              </a:rPr>
              <a:t>Schizophr</a:t>
            </a:r>
            <a:r>
              <a:rPr lang="en-GB" sz="1000" dirty="0">
                <a:latin typeface="Calibri" panose="020F0502020204030204" pitchFamily="34" charset="0"/>
                <a:ea typeface="Calibri" panose="020F0502020204030204" pitchFamily="34" charset="0"/>
                <a:cs typeface="Calibri" panose="020F0502020204030204" pitchFamily="34" charset="0"/>
              </a:rPr>
              <a:t> Res 2009; 110: 1–23.</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err="1">
                <a:latin typeface="Calibri" panose="020F0502020204030204" pitchFamily="34" charset="0"/>
                <a:ea typeface="Calibri" panose="020F0502020204030204" pitchFamily="34" charset="0"/>
                <a:cs typeface="Calibri" panose="020F0502020204030204" pitchFamily="34" charset="0"/>
              </a:rPr>
              <a:t>Jablensky</a:t>
            </a:r>
            <a:r>
              <a:rPr lang="en-GB" sz="1000" dirty="0">
                <a:latin typeface="Calibri" panose="020F0502020204030204" pitchFamily="34" charset="0"/>
                <a:ea typeface="Calibri" panose="020F0502020204030204" pitchFamily="34" charset="0"/>
                <a:cs typeface="Calibri" panose="020F0502020204030204" pitchFamily="34" charset="0"/>
              </a:rPr>
              <a:t> A. Schizophrenia or schizophrenias? The challenge of genetic parsing of a complex disorder. Am J Psychiatry 2015; 172: 105–107.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Tandon R, Gaebel W, Barch DM et al. The schizophrenia syndrome, circa 2024: what we know and how that informs its nature. </a:t>
            </a:r>
            <a:r>
              <a:rPr lang="en-GB" sz="1000" dirty="0" err="1">
                <a:latin typeface="Calibri" panose="020F0502020204030204" pitchFamily="34" charset="0"/>
                <a:ea typeface="Calibri" panose="020F0502020204030204" pitchFamily="34" charset="0"/>
                <a:cs typeface="Calibri" panose="020F0502020204030204" pitchFamily="34" charset="0"/>
              </a:rPr>
              <a:t>Schizophr</a:t>
            </a:r>
            <a:r>
              <a:rPr lang="en-GB" sz="1000" dirty="0">
                <a:latin typeface="Calibri" panose="020F0502020204030204" pitchFamily="34" charset="0"/>
                <a:ea typeface="Calibri" panose="020F0502020204030204" pitchFamily="34" charset="0"/>
                <a:cs typeface="Calibri" panose="020F0502020204030204" pitchFamily="34" charset="0"/>
              </a:rPr>
              <a:t> Res 2024; 264: 1–28.</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Owen MJ, O’Donovan MC, Insel TR et al. New approaches to psychiatric diagnostic classification. Mol Psychiatry 2023; 28: 3638–3647.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Owen MJ, O’Donovan MC &amp; Thapar A. Neurodevelopmental hypothesis of schizophrenia. Br J Psychiatry 2011; 198: 173–175.</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Murray RM, Bhavsar V, Tripoli G et al. Howes and Murray model of schizophrenia: </a:t>
            </a:r>
            <a:r>
              <a:rPr lang="en-GB" sz="1000" dirty="0" err="1">
                <a:latin typeface="Calibri" panose="020F0502020204030204" pitchFamily="34" charset="0"/>
                <a:ea typeface="Calibri" panose="020F0502020204030204" pitchFamily="34" charset="0"/>
                <a:cs typeface="Calibri" panose="020F0502020204030204" pitchFamily="34" charset="0"/>
              </a:rPr>
              <a:t>sociodevelopmental</a:t>
            </a:r>
            <a:r>
              <a:rPr lang="en-GB" sz="1000" dirty="0">
                <a:latin typeface="Calibri" panose="020F0502020204030204" pitchFamily="34" charset="0"/>
                <a:ea typeface="Calibri" panose="020F0502020204030204" pitchFamily="34" charset="0"/>
                <a:cs typeface="Calibri" panose="020F0502020204030204" pitchFamily="34" charset="0"/>
              </a:rPr>
              <a:t>-cognitive perspective update. </a:t>
            </a:r>
            <a:r>
              <a:rPr lang="en-GB" sz="1000" dirty="0" err="1">
                <a:latin typeface="Calibri" panose="020F0502020204030204" pitchFamily="34" charset="0"/>
                <a:ea typeface="Calibri" panose="020F0502020204030204" pitchFamily="34" charset="0"/>
                <a:cs typeface="Calibri" panose="020F0502020204030204" pitchFamily="34" charset="0"/>
              </a:rPr>
              <a:t>Schizophr</a:t>
            </a:r>
            <a:r>
              <a:rPr lang="en-GB" sz="1000" dirty="0">
                <a:latin typeface="Calibri" panose="020F0502020204030204" pitchFamily="34" charset="0"/>
                <a:ea typeface="Calibri" panose="020F0502020204030204" pitchFamily="34" charset="0"/>
                <a:cs typeface="Calibri" panose="020F0502020204030204" pitchFamily="34" charset="0"/>
              </a:rPr>
              <a:t> Bull 2017; 43: 1190–1196.</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Kotov R, Carpenter WT, Cicero DC, et al. Psychosis </a:t>
            </a:r>
            <a:r>
              <a:rPr lang="en-GB" sz="1000" b="0" i="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superspectrum</a:t>
            </a:r>
            <a:r>
              <a:rPr lang="en-GB" sz="10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II: neurobiology, treatment, and implications. Mol Psychiatry 2024; 29: 1293–1309.</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Owen MJ, Sawa A, Mortensen PB. Schizophrenia. Lancet 2016; 388: 86–97.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GB" sz="1000" dirty="0">
              <a:effectLst/>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48302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4878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5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636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4480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3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3720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885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8168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1921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100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67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63174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715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8869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884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000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6075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274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269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4785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30651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08034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8528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06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2613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6596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7444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7249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34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9485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55670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53937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71348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9249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9065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27066778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4715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E58A7-A451-71BF-E855-6B38203F8EE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781FED0-74F1-AEB7-A478-0C050ED10D26}"/>
              </a:ext>
            </a:extLst>
          </p:cNvPr>
          <p:cNvSpPr>
            <a:spLocks noGrp="1"/>
          </p:cNvSpPr>
          <p:nvPr>
            <p:ph type="body" sz="quarter" idx="17"/>
          </p:nvPr>
        </p:nvSpPr>
        <p:spPr>
          <a:xfrm>
            <a:off x="539749" y="539750"/>
            <a:ext cx="9213851" cy="266676"/>
          </a:xfrm>
        </p:spPr>
        <p:txBody>
          <a:bodyPr/>
          <a:lstStyle/>
          <a:p>
            <a:r>
              <a:rPr lang="en-US" noProof="0" dirty="0"/>
              <a:t>Schizophrenia – History, definitions, and diagnosis</a:t>
            </a:r>
          </a:p>
        </p:txBody>
      </p:sp>
      <p:sp>
        <p:nvSpPr>
          <p:cNvPr id="18" name="Title 17">
            <a:extLst>
              <a:ext uri="{FF2B5EF4-FFF2-40B4-BE49-F238E27FC236}">
                <a16:creationId xmlns:a16="http://schemas.microsoft.com/office/drawing/2014/main" id="{B8119E67-40B2-C457-A0AC-310C65D12395}"/>
              </a:ext>
            </a:extLst>
          </p:cNvPr>
          <p:cNvSpPr>
            <a:spLocks noGrp="1"/>
          </p:cNvSpPr>
          <p:nvPr>
            <p:ph type="title"/>
          </p:nvPr>
        </p:nvSpPr>
        <p:spPr/>
        <p:txBody>
          <a:bodyPr/>
          <a:lstStyle/>
          <a:p>
            <a:r>
              <a:rPr lang="en-US" noProof="0" dirty="0"/>
              <a:t>Schizophrenia or schizophrenias?</a:t>
            </a:r>
          </a:p>
        </p:txBody>
      </p:sp>
      <p:sp>
        <p:nvSpPr>
          <p:cNvPr id="22" name="Content Placeholder 21">
            <a:extLst>
              <a:ext uri="{FF2B5EF4-FFF2-40B4-BE49-F238E27FC236}">
                <a16:creationId xmlns:a16="http://schemas.microsoft.com/office/drawing/2014/main" id="{E49B3059-8A4A-ADCD-0084-9BE75388C41C}"/>
              </a:ext>
            </a:extLst>
          </p:cNvPr>
          <p:cNvSpPr>
            <a:spLocks noGrp="1"/>
          </p:cNvSpPr>
          <p:nvPr>
            <p:ph idx="19"/>
          </p:nvPr>
        </p:nvSpPr>
        <p:spPr/>
        <p:txBody>
          <a:bodyPr/>
          <a:lstStyle/>
          <a:p>
            <a:pPr marL="0" indent="0">
              <a:buNone/>
            </a:pPr>
            <a:r>
              <a:rPr lang="en-US" b="1" noProof="0" dirty="0"/>
              <a:t>Is schizophrenia a single disease entity or a family of related disorders?</a:t>
            </a:r>
          </a:p>
          <a:p>
            <a:endParaRPr lang="en-US" noProof="0" dirty="0"/>
          </a:p>
          <a:p>
            <a:endParaRPr lang="en-US" noProof="0" dirty="0"/>
          </a:p>
        </p:txBody>
      </p:sp>
      <p:sp>
        <p:nvSpPr>
          <p:cNvPr id="21" name="Text Placeholder 20">
            <a:extLst>
              <a:ext uri="{FF2B5EF4-FFF2-40B4-BE49-F238E27FC236}">
                <a16:creationId xmlns:a16="http://schemas.microsoft.com/office/drawing/2014/main" id="{50FBB8B5-00A7-F2DF-71E8-CCB8F0B8B307}"/>
              </a:ext>
            </a:extLst>
          </p:cNvPr>
          <p:cNvSpPr>
            <a:spLocks noGrp="1"/>
          </p:cNvSpPr>
          <p:nvPr>
            <p:ph type="body" sz="quarter" idx="18"/>
          </p:nvPr>
        </p:nvSpPr>
        <p:spPr/>
        <p:txBody>
          <a:bodyPr/>
          <a:lstStyle/>
          <a:p>
            <a:r>
              <a:rPr lang="en-US" noProof="0" dirty="0"/>
              <a:t>ADHD=attention-deficit hyperactivity disorder </a:t>
            </a:r>
            <a:br>
              <a:rPr lang="en-US" noProof="0" dirty="0"/>
            </a:br>
            <a:r>
              <a:rPr lang="en-US" noProof="0" dirty="0"/>
              <a:t>1. Tandon et al. </a:t>
            </a:r>
            <a:r>
              <a:rPr lang="en-US" noProof="0" dirty="0" err="1"/>
              <a:t>Schizophr</a:t>
            </a:r>
            <a:r>
              <a:rPr lang="en-US" noProof="0" dirty="0"/>
              <a:t> Res 2009;110:1–23; 2. </a:t>
            </a:r>
            <a:r>
              <a:rPr lang="en-US" noProof="0" dirty="0" err="1"/>
              <a:t>Jablensky</a:t>
            </a:r>
            <a:r>
              <a:rPr lang="en-US" noProof="0" dirty="0"/>
              <a:t>. Am J Psychiatry 2015;172; 3. Tandon et al. </a:t>
            </a:r>
            <a:r>
              <a:rPr lang="en-US" noProof="0" dirty="0" err="1"/>
              <a:t>Schizophr</a:t>
            </a:r>
            <a:r>
              <a:rPr lang="en-US" noProof="0" dirty="0"/>
              <a:t> Res 2024;264:1–28; 4. Owen et al. Mol Psychiatry 2023;28:3638–3647; 4. Owen et al. Br J Psych 2011;198:173–175; 6. Murrey et al. </a:t>
            </a:r>
            <a:r>
              <a:rPr lang="en-US" noProof="0" dirty="0" err="1"/>
              <a:t>Schizophr</a:t>
            </a:r>
            <a:r>
              <a:rPr lang="en-US" noProof="0" dirty="0"/>
              <a:t> Bull 2017;43:1190–1196; 7. </a:t>
            </a:r>
            <a:r>
              <a:rPr lang="en-GB" dirty="0"/>
              <a:t>Kotov et al. Mol Psychiatry 2024;29:1293–1309</a:t>
            </a:r>
            <a:endParaRPr lang="en-US" noProof="0" dirty="0">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0965B8A5-3C5D-FBC8-1FE4-32B94165F563}"/>
              </a:ext>
            </a:extLst>
          </p:cNvPr>
          <p:cNvSpPr txBox="1"/>
          <p:nvPr/>
        </p:nvSpPr>
        <p:spPr>
          <a:xfrm>
            <a:off x="1445201" y="2062603"/>
            <a:ext cx="10188000" cy="830997"/>
          </a:xfrm>
          <a:prstGeom prst="rect">
            <a:avLst/>
          </a:prstGeom>
          <a:noFill/>
        </p:spPr>
        <p:txBody>
          <a:bodyPr wrap="square" rtlCol="0">
            <a:spAutoFit/>
          </a:bodyPr>
          <a:lstStyle/>
          <a:p>
            <a:r>
              <a:rPr lang="en-US" sz="1600" noProof="0" dirty="0">
                <a:latin typeface="+mj-lt"/>
              </a:rPr>
              <a:t>Schizophrenia was </a:t>
            </a:r>
            <a:r>
              <a:rPr lang="en-US" sz="1600" b="1" noProof="0" dirty="0">
                <a:latin typeface="+mj-lt"/>
              </a:rPr>
              <a:t>once viewed as a single disease entity</a:t>
            </a:r>
            <a:r>
              <a:rPr lang="en-US" sz="1600" noProof="0" dirty="0">
                <a:latin typeface="+mj-lt"/>
              </a:rPr>
              <a:t>, but r</a:t>
            </a:r>
            <a:r>
              <a:rPr lang="en-US" sz="1600" noProof="0" dirty="0"/>
              <a:t>ecognition of the diverse aetiology, pathophysiology, clinical expression, and differences in the course of the disease led to the illness </a:t>
            </a:r>
            <a:br>
              <a:rPr lang="en-US" sz="1600" noProof="0" dirty="0"/>
            </a:br>
            <a:r>
              <a:rPr lang="en-US" sz="1600" noProof="0" dirty="0"/>
              <a:t>being re-conceptualized</a:t>
            </a:r>
            <a:r>
              <a:rPr lang="en-US" sz="1600" baseline="30000" noProof="0" dirty="0"/>
              <a:t>1-3 </a:t>
            </a:r>
            <a:endParaRPr lang="en-US" sz="1600" noProof="0" dirty="0"/>
          </a:p>
        </p:txBody>
      </p:sp>
      <p:sp>
        <p:nvSpPr>
          <p:cNvPr id="15" name="TextBox 14">
            <a:extLst>
              <a:ext uri="{FF2B5EF4-FFF2-40B4-BE49-F238E27FC236}">
                <a16:creationId xmlns:a16="http://schemas.microsoft.com/office/drawing/2014/main" id="{EB29AD72-9A4F-4EFF-849E-A7E86D6772E3}"/>
              </a:ext>
            </a:extLst>
          </p:cNvPr>
          <p:cNvSpPr txBox="1"/>
          <p:nvPr/>
        </p:nvSpPr>
        <p:spPr>
          <a:xfrm>
            <a:off x="1445201" y="4144599"/>
            <a:ext cx="10188000" cy="584775"/>
          </a:xfrm>
          <a:prstGeom prst="rect">
            <a:avLst/>
          </a:prstGeom>
          <a:noFill/>
        </p:spPr>
        <p:txBody>
          <a:bodyPr wrap="square">
            <a:spAutoFit/>
          </a:bodyPr>
          <a:lstStyle/>
          <a:p>
            <a:r>
              <a:rPr lang="en-US" sz="1600" noProof="0" dirty="0">
                <a:latin typeface="+mj-lt"/>
              </a:rPr>
              <a:t>Genetic studies demonstrate schizophrenia as </a:t>
            </a:r>
            <a:r>
              <a:rPr lang="en-US" sz="1600" b="1" noProof="0" dirty="0">
                <a:latin typeface="+mj-lt"/>
              </a:rPr>
              <a:t>highly polygenic</a:t>
            </a:r>
            <a:r>
              <a:rPr lang="en-US" sz="1600" noProof="0" dirty="0">
                <a:latin typeface="+mj-lt"/>
              </a:rPr>
              <a:t>, with schizophrenia risk arising from numerous common genetic variants that contribute to symptom heterogeneity</a:t>
            </a:r>
            <a:r>
              <a:rPr lang="en-US" sz="1600" baseline="30000" noProof="0" dirty="0">
                <a:latin typeface="+mj-lt"/>
              </a:rPr>
              <a:t>2-4 </a:t>
            </a:r>
            <a:endParaRPr lang="en-US" sz="1600" noProof="0" dirty="0">
              <a:latin typeface="+mj-lt"/>
            </a:endParaRPr>
          </a:p>
        </p:txBody>
      </p:sp>
      <p:sp>
        <p:nvSpPr>
          <p:cNvPr id="17" name="TextBox 16">
            <a:extLst>
              <a:ext uri="{FF2B5EF4-FFF2-40B4-BE49-F238E27FC236}">
                <a16:creationId xmlns:a16="http://schemas.microsoft.com/office/drawing/2014/main" id="{7A6F0E83-BE08-6BE8-F3D3-DC1224993478}"/>
              </a:ext>
            </a:extLst>
          </p:cNvPr>
          <p:cNvSpPr txBox="1"/>
          <p:nvPr/>
        </p:nvSpPr>
        <p:spPr>
          <a:xfrm>
            <a:off x="1445201" y="3108511"/>
            <a:ext cx="10188000" cy="584775"/>
          </a:xfrm>
          <a:prstGeom prst="rect">
            <a:avLst/>
          </a:prstGeom>
          <a:noFill/>
        </p:spPr>
        <p:txBody>
          <a:bodyPr wrap="square">
            <a:spAutoFit/>
          </a:bodyPr>
          <a:lstStyle/>
          <a:p>
            <a:r>
              <a:rPr lang="en-US" sz="1600" noProof="0" dirty="0">
                <a:effectLst/>
                <a:latin typeface="+mj-lt"/>
                <a:ea typeface="Yu Mincho" panose="02020400000000000000" pitchFamily="18" charset="-128"/>
                <a:cs typeface="Times New Roman" panose="02020603050405020304" pitchFamily="18" charset="0"/>
              </a:rPr>
              <a:t>Classification systems shifted from discreet subtypes to symptom dimensions to capture illness heterogeneity, with schizophrenia viewed as part of a group of </a:t>
            </a:r>
            <a:r>
              <a:rPr lang="en-US" sz="1600" b="1" noProof="0" dirty="0">
                <a:effectLst/>
                <a:latin typeface="+mj-lt"/>
                <a:ea typeface="Yu Mincho" panose="02020400000000000000" pitchFamily="18" charset="-128"/>
                <a:cs typeface="Times New Roman" panose="02020603050405020304" pitchFamily="18" charset="0"/>
              </a:rPr>
              <a:t>partially overlapping disorders</a:t>
            </a:r>
            <a:r>
              <a:rPr lang="en-US" sz="1600" baseline="30000" noProof="0" dirty="0">
                <a:effectLst/>
                <a:latin typeface="+mj-lt"/>
                <a:ea typeface="Yu Mincho" panose="02020400000000000000" pitchFamily="18" charset="-128"/>
                <a:cs typeface="Times New Roman" panose="02020603050405020304" pitchFamily="18" charset="0"/>
              </a:rPr>
              <a:t>1-3  </a:t>
            </a:r>
            <a:endParaRPr lang="en-US" sz="1600" noProof="0" dirty="0">
              <a:latin typeface="+mj-lt"/>
            </a:endParaRPr>
          </a:p>
        </p:txBody>
      </p:sp>
      <p:sp>
        <p:nvSpPr>
          <p:cNvPr id="19" name="TextBox 18">
            <a:extLst>
              <a:ext uri="{FF2B5EF4-FFF2-40B4-BE49-F238E27FC236}">
                <a16:creationId xmlns:a16="http://schemas.microsoft.com/office/drawing/2014/main" id="{7376AE5C-E79C-1692-2FB5-1FC26913DEF1}"/>
              </a:ext>
            </a:extLst>
          </p:cNvPr>
          <p:cNvSpPr txBox="1"/>
          <p:nvPr/>
        </p:nvSpPr>
        <p:spPr>
          <a:xfrm>
            <a:off x="1445201" y="5025716"/>
            <a:ext cx="10188000" cy="830997"/>
          </a:xfrm>
          <a:prstGeom prst="rect">
            <a:avLst/>
          </a:prstGeom>
          <a:noFill/>
        </p:spPr>
        <p:txBody>
          <a:bodyPr wrap="square">
            <a:spAutoFit/>
          </a:bodyPr>
          <a:lstStyle/>
          <a:p>
            <a:r>
              <a:rPr lang="en-US" sz="1600" noProof="0" dirty="0">
                <a:effectLst/>
                <a:latin typeface="+mj-lt"/>
                <a:ea typeface="Yu Mincho" panose="02020400000000000000" pitchFamily="18" charset="-128"/>
                <a:cs typeface="Times New Roman" panose="02020603050405020304" pitchFamily="18" charset="0"/>
              </a:rPr>
              <a:t>Contemporary research has identified that several genetic variants associated with schizophrenia are shared with other conditions, including autism, ADHD, and bipolar disorder, suggesting that schizophrenia </a:t>
            </a:r>
            <a:r>
              <a:rPr lang="en-US" sz="1600" noProof="0" dirty="0">
                <a:ea typeface="Yu Mincho" panose="02020400000000000000" pitchFamily="18" charset="-128"/>
                <a:cs typeface="Times New Roman" panose="02020603050405020304" pitchFamily="18" charset="0"/>
              </a:rPr>
              <a:t>sits on </a:t>
            </a:r>
            <a:r>
              <a:rPr lang="en-US" sz="1600" b="1" noProof="0" dirty="0">
                <a:ea typeface="Yu Mincho" panose="02020400000000000000" pitchFamily="18" charset="-128"/>
                <a:cs typeface="Times New Roman" panose="02020603050405020304" pitchFamily="18" charset="0"/>
              </a:rPr>
              <a:t>continuum of neurodevelopmental disorders </a:t>
            </a:r>
            <a:r>
              <a:rPr lang="en-US" sz="1600" noProof="0" dirty="0">
                <a:ea typeface="Yu Mincho" panose="02020400000000000000" pitchFamily="18" charset="-128"/>
                <a:cs typeface="Times New Roman" panose="02020603050405020304" pitchFamily="18" charset="0"/>
              </a:rPr>
              <a:t>with shared underlying risk mechanisms</a:t>
            </a:r>
            <a:r>
              <a:rPr lang="en-US" sz="1600" baseline="30000" noProof="0" dirty="0">
                <a:latin typeface="+mj-lt"/>
                <a:ea typeface="Yu Mincho" panose="02020400000000000000" pitchFamily="18" charset="-128"/>
                <a:cs typeface="Times New Roman" panose="02020603050405020304" pitchFamily="18" charset="0"/>
              </a:rPr>
              <a:t>4-7</a:t>
            </a:r>
            <a:endParaRPr lang="en-US" sz="1600" noProof="0" dirty="0">
              <a:latin typeface="+mj-lt"/>
            </a:endParaRPr>
          </a:p>
        </p:txBody>
      </p:sp>
      <p:cxnSp>
        <p:nvCxnSpPr>
          <p:cNvPr id="20" name="Straight Connector 19">
            <a:extLst>
              <a:ext uri="{FF2B5EF4-FFF2-40B4-BE49-F238E27FC236}">
                <a16:creationId xmlns:a16="http://schemas.microsoft.com/office/drawing/2014/main" id="{EB8D0D04-C011-2518-C0A5-00AA0B89ECDC}"/>
              </a:ext>
            </a:extLst>
          </p:cNvPr>
          <p:cNvCxnSpPr>
            <a:cxnSpLocks/>
            <a:endCxn id="31" idx="0"/>
          </p:cNvCxnSpPr>
          <p:nvPr/>
        </p:nvCxnSpPr>
        <p:spPr>
          <a:xfrm>
            <a:off x="794931" y="2592612"/>
            <a:ext cx="0" cy="2562588"/>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8BB5BB55-A1E1-4BA6-12E4-296E7C57D4EA}"/>
              </a:ext>
            </a:extLst>
          </p:cNvPr>
          <p:cNvSpPr/>
          <p:nvPr/>
        </p:nvSpPr>
        <p:spPr>
          <a:xfrm>
            <a:off x="456531" y="4058305"/>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 name="Rectangle 23" descr="DNA">
            <a:extLst>
              <a:ext uri="{FF2B5EF4-FFF2-40B4-BE49-F238E27FC236}">
                <a16:creationId xmlns:a16="http://schemas.microsoft.com/office/drawing/2014/main" id="{CDDADA16-C7C8-B876-FCF9-63B7A8F5937A}"/>
              </a:ext>
            </a:extLst>
          </p:cNvPr>
          <p:cNvSpPr>
            <a:spLocks/>
          </p:cNvSpPr>
          <p:nvPr/>
        </p:nvSpPr>
        <p:spPr>
          <a:xfrm>
            <a:off x="581031" y="4147971"/>
            <a:ext cx="432000" cy="50400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noProof="0" dirty="0"/>
          </a:p>
        </p:txBody>
      </p:sp>
      <p:sp>
        <p:nvSpPr>
          <p:cNvPr id="25" name="Oval 24">
            <a:extLst>
              <a:ext uri="{FF2B5EF4-FFF2-40B4-BE49-F238E27FC236}">
                <a16:creationId xmlns:a16="http://schemas.microsoft.com/office/drawing/2014/main" id="{66A571D0-669A-3DC7-C763-B841476EA2EB}"/>
              </a:ext>
            </a:extLst>
          </p:cNvPr>
          <p:cNvSpPr/>
          <p:nvPr/>
        </p:nvSpPr>
        <p:spPr>
          <a:xfrm>
            <a:off x="456531" y="3096999"/>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1" name="Oval 30">
            <a:extLst>
              <a:ext uri="{FF2B5EF4-FFF2-40B4-BE49-F238E27FC236}">
                <a16:creationId xmlns:a16="http://schemas.microsoft.com/office/drawing/2014/main" id="{85A5A7BF-49F0-D965-D7B5-31B61A0E48F7}"/>
              </a:ext>
            </a:extLst>
          </p:cNvPr>
          <p:cNvSpPr/>
          <p:nvPr/>
        </p:nvSpPr>
        <p:spPr>
          <a:xfrm>
            <a:off x="456531" y="5155200"/>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32" name="Graphic 31" descr="Puzzle pieces with solid fill">
            <a:extLst>
              <a:ext uri="{FF2B5EF4-FFF2-40B4-BE49-F238E27FC236}">
                <a16:creationId xmlns:a16="http://schemas.microsoft.com/office/drawing/2014/main" id="{1A72BF79-9C81-286E-B000-581695504384}"/>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a:off x="565791" y="5222903"/>
            <a:ext cx="504000" cy="504000"/>
          </a:xfrm>
          <a:prstGeom prst="rect">
            <a:avLst/>
          </a:prstGeom>
        </p:spPr>
      </p:pic>
      <p:sp>
        <p:nvSpPr>
          <p:cNvPr id="36" name="Oval 35">
            <a:extLst>
              <a:ext uri="{FF2B5EF4-FFF2-40B4-BE49-F238E27FC236}">
                <a16:creationId xmlns:a16="http://schemas.microsoft.com/office/drawing/2014/main" id="{A7169EDE-53BF-657F-FAC2-70CBD3FAA053}"/>
              </a:ext>
            </a:extLst>
          </p:cNvPr>
          <p:cNvSpPr/>
          <p:nvPr/>
        </p:nvSpPr>
        <p:spPr>
          <a:xfrm>
            <a:off x="443267" y="1970578"/>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43" name="Graphic 42" descr="Closed book with solid fill">
            <a:extLst>
              <a:ext uri="{FF2B5EF4-FFF2-40B4-BE49-F238E27FC236}">
                <a16:creationId xmlns:a16="http://schemas.microsoft.com/office/drawing/2014/main" id="{1385C16D-222A-6A8B-AC25-15946CA7F10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8799" y="3179900"/>
            <a:ext cx="493588" cy="493588"/>
          </a:xfrm>
          <a:prstGeom prst="rect">
            <a:avLst/>
          </a:prstGeom>
        </p:spPr>
      </p:pic>
      <p:pic>
        <p:nvPicPr>
          <p:cNvPr id="45" name="Graphic 44" descr="Connections with solid fill">
            <a:extLst>
              <a:ext uri="{FF2B5EF4-FFF2-40B4-BE49-F238E27FC236}">
                <a16:creationId xmlns:a16="http://schemas.microsoft.com/office/drawing/2014/main" id="{C8979183-4A02-ED99-1D21-174932E351B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5514" y="2048469"/>
            <a:ext cx="519430" cy="519430"/>
          </a:xfrm>
          <a:prstGeom prst="rect">
            <a:avLst/>
          </a:prstGeom>
        </p:spPr>
      </p:pic>
    </p:spTree>
    <p:extLst>
      <p:ext uri="{BB962C8B-B14F-4D97-AF65-F5344CB8AC3E}">
        <p14:creationId xmlns:p14="http://schemas.microsoft.com/office/powerpoint/2010/main" val="4020578148"/>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rgbClr val="FF0000"/>
          </a:solidFill>
        </a:ln>
      </a:spPr>
      <a:bodyPr rtlCol="0" anchor="ctr"/>
      <a:lstStyle>
        <a:defPPr algn="ctr">
          <a:defRPr sz="900" dirty="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rgbClr val="FF0000"/>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AE9F05-DA2D-4B16-9965-37043D7D9979}">
  <ds:schemaRefs>
    <ds:schemaRef ds:uri="http://www.w3.org/XML/1998/namespace"/>
    <ds:schemaRef ds:uri="http://schemas.microsoft.com/office/2006/metadata/properties"/>
    <ds:schemaRef ds:uri="http://schemas.microsoft.com/office/infopath/2007/PartnerControls"/>
    <ds:schemaRef ds:uri="http://purl.org/dc/elements/1.1/"/>
    <ds:schemaRef ds:uri="http://purl.org/dc/terms/"/>
    <ds:schemaRef ds:uri="http://purl.org/dc/dcmitype/"/>
    <ds:schemaRef ds:uri="http://schemas.microsoft.com/office/2006/documentManagement/types"/>
    <ds:schemaRef ds:uri="http://schemas.openxmlformats.org/package/2006/metadata/core-properties"/>
    <ds:schemaRef ds:uri="08562aa6-c0ad-4fb9-8a82-15409d3a28b4"/>
    <ds:schemaRef ds:uri="28627d7c-4416-4bc1-86cf-ca6c3a42a8f2"/>
  </ds:schemaRefs>
</ds:datastoreItem>
</file>

<file path=customXml/itemProps2.xml><?xml version="1.0" encoding="utf-8"?>
<ds:datastoreItem xmlns:ds="http://schemas.openxmlformats.org/officeDocument/2006/customXml" ds:itemID="{73405503-9376-4557-B310-B5CCAAE40D08}">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79A87D-6E65-4547-B410-F385D8934D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101</TotalTime>
  <Words>540</Words>
  <Application>Microsoft Office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Yu Mincho</vt:lpstr>
      <vt:lpstr>Aptos</vt:lpstr>
      <vt:lpstr>Arial</vt:lpstr>
      <vt:lpstr>Calibri</vt:lpstr>
      <vt:lpstr>Times New Roman</vt:lpstr>
      <vt:lpstr>Neurotorium - PowerPoint-Skabelon - 2022-01-28</vt:lpstr>
      <vt:lpstr>Schizophrenia or schizophrenias?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Elliot Piper-Brown</dc:creator>
  <cp:lastModifiedBy>Christina Polyzogopoulou</cp:lastModifiedBy>
  <cp:revision>29</cp:revision>
  <dcterms:created xsi:type="dcterms:W3CDTF">2026-02-02T13:01:55Z</dcterms:created>
  <dcterms:modified xsi:type="dcterms:W3CDTF">2026-06-17T12:31:12Z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