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29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D6C86-02BC-5D3A-8B3D-9F803BDC2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F46116-186B-8449-56C7-D08987AAF7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34E932-ECDA-BED4-DF7B-F70EF722A5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Tandon R Keshavan M, Nasrallah H.. Reinventing schizophrenia: updating the construct.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2022; 242: 1–3.</a:t>
            </a:r>
            <a:r>
              <a:rPr lang="en-GB" dirty="0">
                <a:effectLst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Tandon R, Nasrallah H, Akbarian S, et al. The schizophrenia syndrome, circa 2024: what we know and how that informs its nature.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2024; 264: 1–28.</a:t>
            </a:r>
            <a:r>
              <a:rPr lang="en-GB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Kendler KS &amp; Heckers S. The schizophrenia concept. </a:t>
            </a:r>
            <a:r>
              <a:rPr lang="en-US" dirty="0" err="1"/>
              <a:t>Schizophr</a:t>
            </a:r>
            <a:r>
              <a:rPr lang="en-US" dirty="0"/>
              <a:t> Res 2022; 242: 67–69.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GB" sz="1000" kern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89666-CA0C-9A89-7E35-19F18AC311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942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9601-16C7-5A06-ABCD-0031D25E4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ECFBA0-1E2A-E1B8-217D-3F32054C9B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  <a:p>
            <a:endParaRPr lang="en-US" noProof="0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35A3273-4A34-8128-6463-5005100C7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Reinventing schizophrenia: ongoing, contemporary debate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A98EE-55DB-CA0F-E6DE-E0D4948C501D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2205783"/>
            <a:ext cx="5410197" cy="1869830"/>
          </a:xfrm>
        </p:spPr>
        <p:txBody>
          <a:bodyPr/>
          <a:lstStyle/>
          <a:p>
            <a:pPr lvl="0"/>
            <a:r>
              <a:rPr lang="en-US" noProof="0" dirty="0"/>
              <a:t>This includes consideration of underlying genetic vulnerability and neurobiological abnormalities, illness trajectories, and phenomenological features  and reconceptualization of schizophrenia as a broader multi-dimensional and/or spectrum construct</a:t>
            </a:r>
            <a:r>
              <a:rPr lang="en-US" baseline="30000" dirty="0"/>
              <a:t>1,2</a:t>
            </a:r>
            <a:endParaRPr lang="en-US" baseline="30000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3A46A5-A946-D123-90CA-32D32C46B895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2205783"/>
            <a:ext cx="5410197" cy="1869830"/>
          </a:xfrm>
        </p:spPr>
        <p:txBody>
          <a:bodyPr/>
          <a:lstStyle/>
          <a:p>
            <a:pPr lvl="0"/>
            <a:r>
              <a:rPr lang="en-US" dirty="0"/>
              <a:t>An </a:t>
            </a:r>
            <a:r>
              <a:rPr lang="en-US" dirty="0" err="1"/>
              <a:t>i</a:t>
            </a:r>
            <a:r>
              <a:rPr lang="en-US" noProof="0" dirty="0" err="1"/>
              <a:t>nternational</a:t>
            </a:r>
            <a:r>
              <a:rPr lang="en-US" noProof="0" dirty="0"/>
              <a:t> initiative has re-evaluated the nomenclature, diagnostic boundaries, and construct validity of schizophrenia, questioning how the current concept aligns with the most recent scientific data</a:t>
            </a:r>
            <a:r>
              <a:rPr lang="en-US" baseline="30000" noProof="0" dirty="0"/>
              <a:t>1,2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3A5EC5-ACA3-58F3-B494-B0D8ABCA38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noProof="0" dirty="0"/>
              <a:t>1. Tandon et al. </a:t>
            </a:r>
            <a:r>
              <a:rPr lang="en-US" noProof="0" dirty="0" err="1"/>
              <a:t>Schizophr</a:t>
            </a:r>
            <a:r>
              <a:rPr lang="en-US" noProof="0" dirty="0"/>
              <a:t> Res 2022;242:1–3; 2. Tandon et al. </a:t>
            </a:r>
            <a:r>
              <a:rPr lang="en-US" noProof="0" dirty="0" err="1"/>
              <a:t>Schizophr</a:t>
            </a:r>
            <a:r>
              <a:rPr lang="en-US" noProof="0" dirty="0"/>
              <a:t> Res 2024;264:1–28; 3. Kendler &amp; Heckers. </a:t>
            </a:r>
            <a:r>
              <a:rPr lang="en-US" noProof="0" dirty="0" err="1"/>
              <a:t>Schizophr</a:t>
            </a:r>
            <a:r>
              <a:rPr lang="en-US" noProof="0" dirty="0"/>
              <a:t> Res 2022;242:67–69 </a:t>
            </a:r>
          </a:p>
        </p:txBody>
      </p:sp>
      <p:sp>
        <p:nvSpPr>
          <p:cNvPr id="8" name="Arrow: Right 14">
            <a:extLst>
              <a:ext uri="{FF2B5EF4-FFF2-40B4-BE49-F238E27FC236}">
                <a16:creationId xmlns:a16="http://schemas.microsoft.com/office/drawing/2014/main" id="{4C6AAC2C-08F4-F303-AB30-030273E701D8}"/>
              </a:ext>
            </a:extLst>
          </p:cNvPr>
          <p:cNvSpPr/>
          <p:nvPr/>
        </p:nvSpPr>
        <p:spPr>
          <a:xfrm>
            <a:off x="5789387" y="2900624"/>
            <a:ext cx="718491" cy="619200"/>
          </a:xfrm>
          <a:prstGeom prst="rightArrow">
            <a:avLst>
              <a:gd name="adj1" fmla="val 50000"/>
              <a:gd name="adj2" fmla="val 87795"/>
            </a:avLst>
          </a:prstGeom>
          <a:solidFill>
            <a:srgbClr val="D9D1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: Rounded Corners 15">
            <a:extLst>
              <a:ext uri="{FF2B5EF4-FFF2-40B4-BE49-F238E27FC236}">
                <a16:creationId xmlns:a16="http://schemas.microsoft.com/office/drawing/2014/main" id="{8752A800-4968-F16A-3DAC-B082F8AC05CF}"/>
              </a:ext>
            </a:extLst>
          </p:cNvPr>
          <p:cNvSpPr/>
          <p:nvPr/>
        </p:nvSpPr>
        <p:spPr>
          <a:xfrm>
            <a:off x="546100" y="4454278"/>
            <a:ext cx="11099800" cy="6469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Debate continues over whether to revise the name or retain the term ‘schizophrenia’ 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clearer contextual clarification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1,3</a:t>
            </a:r>
          </a:p>
        </p:txBody>
      </p:sp>
    </p:spTree>
    <p:extLst>
      <p:ext uri="{BB962C8B-B14F-4D97-AF65-F5344CB8AC3E}">
        <p14:creationId xmlns:p14="http://schemas.microsoft.com/office/powerpoint/2010/main" val="3237198616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204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Reinventing schizophrenia: ongoing, contemporary debate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34</cp:revision>
  <dcterms:created xsi:type="dcterms:W3CDTF">2026-02-02T13:01:55Z</dcterms:created>
  <dcterms:modified xsi:type="dcterms:W3CDTF">2026-06-17T12:32:21Z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