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31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9" d="100"/>
          <a:sy n="89" d="100"/>
        </p:scale>
        <p:origin x="732" y="78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CD43A-731F-5A37-42FB-AD38E7A78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88BC5D-6D6C-7A5F-DAC3-E82D04F7FB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81D0EA-F3E1-5670-66D8-40063E6AA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Kotov R, Carpenter WT, Cicero DC et al. Psychosis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superspectrum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II: neurobiology, treatment, and implications. Mol Psychiatry 2024; 29: 1293–1309.</a:t>
            </a:r>
            <a:r>
              <a:rPr lang="en-GB" dirty="0">
                <a:effectLst/>
              </a:rPr>
              <a:t> 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Kotov R et al. Validity and utility of hierarchical taxonomy of psychopathology (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HiTOP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 I. Psychosis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superspectrum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World Psychiatry 2020; 19: 151–172.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Jonas KG, Markon KE, Kotov R et al. Psychosis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superspectrum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I: nosology,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etiology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lifespan development. Mol Psychiatry 2024; 29: 1005–1019.</a:t>
            </a:r>
            <a:r>
              <a:rPr lang="en-GB" dirty="0">
                <a:effectLst/>
              </a:rPr>
              <a:t> </a:t>
            </a:r>
            <a:endParaRPr lang="en-GB" sz="1000" b="0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Kotov R et al. Reconceptualizing schizophrenia in the Hierarchical Taxonomy of Psychopathology (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HiTOP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  <a:r>
              <a:rPr lang="en-GB" sz="1000" b="0" i="0" u="none" strike="noStrike" kern="12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Schizophr</a:t>
            </a:r>
            <a:r>
              <a:rPr lang="en-GB" sz="1000" b="0" i="0" u="none" strike="noStrike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Res 2022; 242: 73–77.</a:t>
            </a:r>
            <a:r>
              <a:rPr lang="en-GB" dirty="0">
                <a:effectLst/>
              </a:rPr>
              <a:t> 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HiTOP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Consortium. Current model. Hierarchical Taxonomy of Psychopathology (</a:t>
            </a:r>
            <a:r>
              <a:rPr lang="en-US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HiTOP</a:t>
            </a:r>
            <a:r>
              <a:rPr lang="en-US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Available from: https://www.hitop-system.org/current-model.</a:t>
            </a:r>
          </a:p>
          <a:p>
            <a:pPr marL="228600" indent="-228600">
              <a:buFont typeface="+mj-lt"/>
              <a:buAutoNum type="arabicPeriod"/>
            </a:pP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97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62DD5-F0EB-6F69-B81A-B48BB414F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BD8A45-66FA-1B23-8DFF-99BA1026336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noProof="0" dirty="0"/>
              <a:t>Schizophrenia – History, definitions, and diagnosis</a:t>
            </a:r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7568EB7D-EC5C-813D-B5FB-6024C5795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HiTOP</a:t>
            </a:r>
            <a:r>
              <a:rPr lang="en-US" noProof="0" dirty="0"/>
              <a:t>: quantitative nosology and psychosis super-spectrum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CE91D3-5A0C-ABE7-62D0-607F4F136629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5387068" cy="441521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noProof="0" dirty="0"/>
              <a:t>Hierarchical Taxonomy of Psychopathology (</a:t>
            </a:r>
            <a:r>
              <a:rPr lang="en-US" noProof="0" dirty="0" err="1"/>
              <a:t>HiTOP</a:t>
            </a:r>
            <a:r>
              <a:rPr lang="en-US" noProof="0" dirty="0"/>
              <a:t>) reorganizes psychopathology into hierarchically structured dimensions, ranging from narrow symptoms to broader spectra and superspectra</a:t>
            </a:r>
            <a:r>
              <a:rPr lang="en-US" baseline="30000" noProof="0" dirty="0"/>
              <a:t>1-3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Schizophrenia lies within the psychosis </a:t>
            </a:r>
            <a:r>
              <a:rPr lang="en-US" noProof="0" dirty="0" err="1"/>
              <a:t>superspectrum</a:t>
            </a:r>
            <a:r>
              <a:rPr lang="en-US" noProof="0" dirty="0"/>
              <a:t>, composed of psychoticism (thought disorder) and detachment (negative symptoms/introversion continuum)</a:t>
            </a:r>
            <a:r>
              <a:rPr lang="en-US" baseline="30000" noProof="0" dirty="0"/>
              <a:t>1-4</a:t>
            </a:r>
            <a:r>
              <a:rPr lang="en-US" noProof="0" dirty="0"/>
              <a:t> </a:t>
            </a:r>
          </a:p>
          <a:p>
            <a:pPr>
              <a:spcBef>
                <a:spcPts val="1200"/>
              </a:spcBef>
            </a:pPr>
            <a:r>
              <a:rPr lang="en-US" noProof="0" dirty="0" err="1"/>
              <a:t>HiTOP</a:t>
            </a:r>
            <a:r>
              <a:rPr lang="en-US" noProof="0" dirty="0"/>
              <a:t> addresses heterogeneity and comorbidity by defining psychopathology as a set of hierarchically defined dimensions, all of which sit on a continua of severity, rather than fitting </a:t>
            </a:r>
            <a:r>
              <a:rPr lang="en-US" dirty="0"/>
              <a:t>arbitrary </a:t>
            </a:r>
            <a:r>
              <a:rPr lang="en-US" noProof="0" dirty="0"/>
              <a:t>diagnostic boundaries</a:t>
            </a:r>
            <a:r>
              <a:rPr lang="en-US" baseline="30000" noProof="0" dirty="0"/>
              <a:t>1-4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This framework complements DSM/ICD approaches, improving reliability, prognostic validity, and clinical utility</a:t>
            </a:r>
            <a:r>
              <a:rPr lang="en-US" baseline="30000" noProof="0" dirty="0"/>
              <a:t>1,2,4</a:t>
            </a:r>
          </a:p>
          <a:p>
            <a:pPr>
              <a:spcBef>
                <a:spcPts val="1200"/>
              </a:spcBef>
            </a:pPr>
            <a:endParaRPr lang="en-US" noProof="0" dirty="0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E7C17AEF-A0A9-A59C-0189-E6F6E4B827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7556035" cy="619200"/>
          </a:xfrm>
        </p:spPr>
        <p:txBody>
          <a:bodyPr/>
          <a:lstStyle/>
          <a:p>
            <a:r>
              <a:rPr lang="en-US" noProof="0" dirty="0"/>
              <a:t>DSM=Diagnostic and Statistical Manual of Mental Disorders; ICD=International Classification of Diseases; </a:t>
            </a:r>
            <a:br>
              <a:rPr lang="en-US" noProof="0" dirty="0"/>
            </a:br>
            <a:r>
              <a:rPr lang="en-US" noProof="0" dirty="0" err="1"/>
              <a:t>HiTOP</a:t>
            </a:r>
            <a:r>
              <a:rPr lang="en-US" noProof="0" dirty="0"/>
              <a:t>=Hierarchical Taxonomy of Psychopathology; PD=personality disorder</a:t>
            </a:r>
          </a:p>
          <a:p>
            <a:r>
              <a:rPr lang="en-US" noProof="0" dirty="0"/>
              <a:t>1. Kotov et al. Mol Psychiatry 2024;29:1293–1309; 2. Kotov et al. World Psychiatry 2020;19:151–172; 3. Jonas et al. Mol Psychiatry 2024;29:1005–1019; 4. Kotov et al. </a:t>
            </a:r>
            <a:r>
              <a:rPr lang="en-US" noProof="0" dirty="0" err="1"/>
              <a:t>Schizophr</a:t>
            </a:r>
            <a:r>
              <a:rPr lang="en-US" noProof="0" dirty="0"/>
              <a:t> Res 2022;242:73–77; 5. </a:t>
            </a:r>
            <a:r>
              <a:rPr lang="en-US" noProof="0" dirty="0" err="1"/>
              <a:t>HiTOP</a:t>
            </a:r>
            <a:r>
              <a:rPr lang="en-US" noProof="0" dirty="0"/>
              <a:t> Consortium. https://www.hitop-system.org/current-model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AC069E-2173-B38D-5144-020C14DB8FDE}"/>
              </a:ext>
            </a:extLst>
          </p:cNvPr>
          <p:cNvSpPr txBox="1"/>
          <p:nvPr/>
        </p:nvSpPr>
        <p:spPr>
          <a:xfrm>
            <a:off x="6230938" y="1368385"/>
            <a:ext cx="542072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noProof="0" dirty="0">
                <a:solidFill>
                  <a:schemeClr val="accent2">
                    <a:lumMod val="50000"/>
                  </a:schemeClr>
                </a:solidFill>
              </a:rPr>
              <a:t>Dimensions within the </a:t>
            </a:r>
            <a:r>
              <a:rPr lang="en-US" sz="1400" b="1" noProof="0" dirty="0" err="1">
                <a:solidFill>
                  <a:schemeClr val="accent2">
                    <a:lumMod val="50000"/>
                  </a:schemeClr>
                </a:solidFill>
              </a:rPr>
              <a:t>HiTOP</a:t>
            </a:r>
            <a:r>
              <a:rPr lang="en-US" sz="1400" b="1" noProof="0" dirty="0">
                <a:solidFill>
                  <a:schemeClr val="accent2">
                    <a:lumMod val="50000"/>
                  </a:schemeClr>
                </a:solidFill>
              </a:rPr>
              <a:t> psychosis super spectrum</a:t>
            </a:r>
            <a:r>
              <a:rPr lang="en-US" sz="1400" b="1" baseline="30000" noProof="0" dirty="0">
                <a:solidFill>
                  <a:schemeClr val="accent2">
                    <a:lumMod val="50000"/>
                  </a:schemeClr>
                </a:solidFill>
              </a:rPr>
              <a:t>5</a:t>
            </a:r>
            <a:endParaRPr lang="en-US" sz="1400" b="1" noProof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65E2810-1144-271D-4D8B-A96C43156F8E}"/>
              </a:ext>
            </a:extLst>
          </p:cNvPr>
          <p:cNvGrpSpPr/>
          <p:nvPr/>
        </p:nvGrpSpPr>
        <p:grpSpPr>
          <a:xfrm>
            <a:off x="5580559" y="1927624"/>
            <a:ext cx="6073427" cy="3715993"/>
            <a:chOff x="1728724" y="280401"/>
            <a:chExt cx="8733875" cy="900640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84B9688-F6A6-FF74-7AA8-1149EC3F9D39}"/>
                </a:ext>
              </a:extLst>
            </p:cNvPr>
            <p:cNvSpPr txBox="1"/>
            <p:nvPr/>
          </p:nvSpPr>
          <p:spPr>
            <a:xfrm rot="5400000">
              <a:off x="2528844" y="2723525"/>
              <a:ext cx="1139074" cy="2044828"/>
            </a:xfrm>
            <a:prstGeom prst="rect">
              <a:avLst/>
            </a:prstGeom>
            <a:noFill/>
          </p:spPr>
          <p:txBody>
            <a:bodyPr vert="vert270" wrap="square" lIns="0" tIns="0" rIns="0" bIns="0" rtlCol="0" anchor="t">
              <a:noAutofit/>
            </a:bodyPr>
            <a:lstStyle/>
            <a:p>
              <a:pPr algn="r" defTabSz="420060"/>
              <a:r>
                <a:rPr lang="en-US" sz="900" b="1" noProof="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Components/</a:t>
              </a:r>
              <a:br>
                <a:rPr lang="en-US" sz="900" b="1" noProof="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</a:br>
              <a:r>
                <a:rPr lang="en-US" sz="900" b="1" noProof="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maladaptive traits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9B37919-B42E-C90B-D41F-89D60BCB24A2}"/>
                </a:ext>
              </a:extLst>
            </p:cNvPr>
            <p:cNvSpPr txBox="1"/>
            <p:nvPr/>
          </p:nvSpPr>
          <p:spPr>
            <a:xfrm rot="5400000">
              <a:off x="2533466" y="6747792"/>
              <a:ext cx="782585" cy="2392069"/>
            </a:xfrm>
            <a:prstGeom prst="rect">
              <a:avLst/>
            </a:prstGeom>
            <a:noFill/>
          </p:spPr>
          <p:txBody>
            <a:bodyPr vert="vert270" wrap="square" lIns="0" tIns="0" rIns="0" bIns="0" rtlCol="0" anchor="t">
              <a:noAutofit/>
            </a:bodyPr>
            <a:lstStyle/>
            <a:p>
              <a:pPr algn="r" defTabSz="420060"/>
              <a:r>
                <a:rPr lang="en-US" sz="900" b="1" noProof="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Disorders and related constructs linked to subfactors and spectra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0AD1FB-24E1-F058-5DCA-174D7C7B14D0}"/>
                </a:ext>
              </a:extLst>
            </p:cNvPr>
            <p:cNvSpPr txBox="1"/>
            <p:nvPr/>
          </p:nvSpPr>
          <p:spPr>
            <a:xfrm rot="5400000">
              <a:off x="3519912" y="1383370"/>
              <a:ext cx="168028" cy="1033735"/>
            </a:xfrm>
            <a:prstGeom prst="rect">
              <a:avLst/>
            </a:prstGeom>
            <a:noFill/>
          </p:spPr>
          <p:txBody>
            <a:bodyPr vert="vert270" wrap="square" lIns="0" tIns="0" rIns="0" bIns="0" rtlCol="0" anchor="t">
              <a:noAutofit/>
            </a:bodyPr>
            <a:lstStyle/>
            <a:p>
              <a:pPr algn="r" defTabSz="420060"/>
              <a:r>
                <a:rPr lang="en-US" sz="900" b="1" noProof="0" dirty="0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Spectra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78F8F3-F160-AAD1-E379-964347761E8C}"/>
                </a:ext>
              </a:extLst>
            </p:cNvPr>
            <p:cNvSpPr txBox="1"/>
            <p:nvPr/>
          </p:nvSpPr>
          <p:spPr>
            <a:xfrm rot="5400000">
              <a:off x="3333006" y="-266690"/>
              <a:ext cx="168028" cy="1407546"/>
            </a:xfrm>
            <a:prstGeom prst="rect">
              <a:avLst/>
            </a:prstGeom>
            <a:noFill/>
          </p:spPr>
          <p:txBody>
            <a:bodyPr vert="vert270" wrap="square" lIns="0" tIns="0" rIns="0" bIns="0" rtlCol="0" anchor="t">
              <a:noAutofit/>
            </a:bodyPr>
            <a:lstStyle/>
            <a:p>
              <a:pPr algn="r" defTabSz="420060"/>
              <a:r>
                <a:rPr lang="en-US" sz="900" b="1" noProof="0" dirty="0" err="1"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rPr>
                <a:t>Superspectra</a:t>
              </a:r>
              <a:endParaRPr lang="en-US" sz="900" b="1" noProof="0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7DE92A-7A89-2080-4FC0-9F93613BF566}"/>
                </a:ext>
              </a:extLst>
            </p:cNvPr>
            <p:cNvSpPr/>
            <p:nvPr/>
          </p:nvSpPr>
          <p:spPr>
            <a:xfrm>
              <a:off x="4306369" y="280401"/>
              <a:ext cx="6156225" cy="43199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vert="horz" lIns="72000" tIns="72000" rIns="72000" bIns="72000" rtlCol="0" anchor="ctr">
              <a:noAutofit/>
            </a:bodyPr>
            <a:lstStyle/>
            <a:p>
              <a:pPr algn="ctr"/>
              <a:r>
                <a:rPr lang="en-US" sz="900" b="1" noProof="0" dirty="0">
                  <a:solidFill>
                    <a:srgbClr val="3F1A01"/>
                  </a:solidFill>
                </a:rPr>
                <a:t>General factor of psychopathology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88A293C-80CE-E430-B203-D4F17EB7209B}"/>
                </a:ext>
              </a:extLst>
            </p:cNvPr>
            <p:cNvSpPr/>
            <p:nvPr/>
          </p:nvSpPr>
          <p:spPr>
            <a:xfrm>
              <a:off x="4261916" y="3102042"/>
              <a:ext cx="3046873" cy="390738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vert="horz" lIns="72000" tIns="72000" rIns="72000" bIns="72000" rtlCol="0" anchor="t">
              <a:noAutofit/>
            </a:bodyPr>
            <a:lstStyle/>
            <a:p>
              <a:r>
                <a:rPr lang="en-US" sz="900" b="1" noProof="0" dirty="0">
                  <a:solidFill>
                    <a:srgbClr val="3F1A01"/>
                  </a:solidFill>
                </a:rPr>
                <a:t>Components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Psychotic 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Disorganized 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 err="1">
                  <a:solidFill>
                    <a:srgbClr val="3F1A01"/>
                  </a:solidFill>
                </a:rPr>
                <a:t>Inexpressivity</a:t>
              </a:r>
              <a:endParaRPr lang="en-US" sz="900" noProof="0" dirty="0">
                <a:solidFill>
                  <a:srgbClr val="3F1A01"/>
                </a:solidFill>
              </a:endParaRP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Avolition</a:t>
              </a:r>
            </a:p>
            <a:p>
              <a:pPr marL="180000" indent="-180000">
                <a:buFont typeface="Arial" panose="020B0604020202020204" pitchFamily="34" charset="0"/>
                <a:buChar char="•"/>
              </a:pPr>
              <a:endParaRPr lang="en-US" sz="900" noProof="0" dirty="0">
                <a:solidFill>
                  <a:srgbClr val="3F1A01"/>
                </a:solidFill>
              </a:endParaRPr>
            </a:p>
            <a:p>
              <a:r>
                <a:rPr lang="en-US" sz="900" b="1" noProof="0" dirty="0">
                  <a:solidFill>
                    <a:srgbClr val="3F1A01"/>
                  </a:solidFill>
                </a:rPr>
                <a:t>Traits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Eccentricity 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Cognitive/perceptual dysregulation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Unusual beliefs and experiences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Fantasy proneness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60B0CC-3A71-5BC8-94A5-E9468F1B78C1}"/>
                </a:ext>
              </a:extLst>
            </p:cNvPr>
            <p:cNvSpPr/>
            <p:nvPr/>
          </p:nvSpPr>
          <p:spPr>
            <a:xfrm>
              <a:off x="4284143" y="1740657"/>
              <a:ext cx="3002420" cy="43199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vert="horz" lIns="72000" tIns="72000" rIns="72000" bIns="72000" rtlCol="0" anchor="ctr">
              <a:noAutofit/>
            </a:bodyPr>
            <a:lstStyle/>
            <a:p>
              <a:pPr algn="ctr"/>
              <a:r>
                <a:rPr lang="en-US" sz="900" b="1" noProof="0" dirty="0">
                  <a:solidFill>
                    <a:srgbClr val="3F1A01"/>
                  </a:solidFill>
                </a:rPr>
                <a:t>Thought disorder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80DBCAF-B257-6481-E358-AD9DF49A9642}"/>
                </a:ext>
              </a:extLst>
            </p:cNvPr>
            <p:cNvSpPr/>
            <p:nvPr/>
          </p:nvSpPr>
          <p:spPr>
            <a:xfrm>
              <a:off x="7415726" y="3102042"/>
              <a:ext cx="3046873" cy="390738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txBody>
            <a:bodyPr vert="horz" lIns="72000" tIns="72000" rIns="72000" bIns="72000" rtlCol="0" anchor="t">
              <a:noAutofit/>
            </a:bodyPr>
            <a:lstStyle/>
            <a:p>
              <a:r>
                <a:rPr lang="en-US" sz="900" b="1" noProof="0" dirty="0">
                  <a:solidFill>
                    <a:srgbClr val="3F1A01"/>
                  </a:solidFill>
                </a:rPr>
                <a:t>Traits</a:t>
              </a:r>
              <a:r>
                <a:rPr lang="en-US" sz="900" noProof="0" dirty="0">
                  <a:solidFill>
                    <a:srgbClr val="3F1A01"/>
                  </a:solidFill>
                </a:rPr>
                <a:t> 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Anhedonia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 err="1">
                  <a:solidFill>
                    <a:srgbClr val="3F1A01"/>
                  </a:solidFill>
                </a:rPr>
                <a:t>Depressivity</a:t>
              </a:r>
              <a:endParaRPr lang="en-US" sz="900" noProof="0" dirty="0">
                <a:solidFill>
                  <a:srgbClr val="3F1A01"/>
                </a:solidFill>
              </a:endParaRP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Intimacy avoidance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Suspicious-ness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Withdrawal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Interpersonal passivity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 err="1">
                  <a:solidFill>
                    <a:srgbClr val="3F1A01"/>
                  </a:solidFill>
                </a:rPr>
                <a:t>Disaffiliative</a:t>
              </a:r>
              <a:r>
                <a:rPr lang="en-US" sz="900" noProof="0" dirty="0">
                  <a:solidFill>
                    <a:srgbClr val="3F1A01"/>
                  </a:solidFill>
                </a:rPr>
                <a:t>-ness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Low attention seeking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B6D17CF-98EF-845E-8166-162A1669C672}"/>
                </a:ext>
              </a:extLst>
            </p:cNvPr>
            <p:cNvSpPr/>
            <p:nvPr/>
          </p:nvSpPr>
          <p:spPr>
            <a:xfrm>
              <a:off x="7415728" y="1740657"/>
              <a:ext cx="3046870" cy="43199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72000" tIns="72000" rIns="72000" bIns="72000" rtlCol="0" anchor="ctr">
              <a:noAutofit/>
            </a:bodyPr>
            <a:lstStyle/>
            <a:p>
              <a:pPr algn="ctr"/>
              <a:r>
                <a:rPr lang="en-US" sz="900" b="1" noProof="0" dirty="0">
                  <a:solidFill>
                    <a:srgbClr val="3F1A01"/>
                  </a:solidFill>
                </a:rPr>
                <a:t>Detachment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0C2A98C-BAD8-385A-EB9C-02E6E2932D45}"/>
                </a:ext>
              </a:extLst>
            </p:cNvPr>
            <p:cNvCxnSpPr>
              <a:cxnSpLocks/>
            </p:cNvCxnSpPr>
            <p:nvPr/>
          </p:nvCxnSpPr>
          <p:spPr>
            <a:xfrm>
              <a:off x="8939162" y="712400"/>
              <a:ext cx="0" cy="1028252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9FFF225-576A-1596-97AE-5FB6F5CFE174}"/>
                </a:ext>
              </a:extLst>
            </p:cNvPr>
            <p:cNvCxnSpPr>
              <a:cxnSpLocks/>
            </p:cNvCxnSpPr>
            <p:nvPr/>
          </p:nvCxnSpPr>
          <p:spPr>
            <a:xfrm>
              <a:off x="5785352" y="2168643"/>
              <a:ext cx="0" cy="93340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FF3F9C9-1D05-92CA-5FD6-99ED04C4FCD7}"/>
                </a:ext>
              </a:extLst>
            </p:cNvPr>
            <p:cNvCxnSpPr>
              <a:cxnSpLocks/>
            </p:cNvCxnSpPr>
            <p:nvPr/>
          </p:nvCxnSpPr>
          <p:spPr>
            <a:xfrm>
              <a:off x="8939162" y="2180772"/>
              <a:ext cx="0" cy="93340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AD149C0-A977-D0B7-56D0-CC0B84EC3977}"/>
                </a:ext>
              </a:extLst>
            </p:cNvPr>
            <p:cNvCxnSpPr>
              <a:cxnSpLocks/>
            </p:cNvCxnSpPr>
            <p:nvPr/>
          </p:nvCxnSpPr>
          <p:spPr>
            <a:xfrm>
              <a:off x="5785352" y="7015428"/>
              <a:ext cx="0" cy="93340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303959E-1A18-C6F2-DE94-EFDEC6F5906F}"/>
                </a:ext>
              </a:extLst>
            </p:cNvPr>
            <p:cNvCxnSpPr>
              <a:cxnSpLocks/>
            </p:cNvCxnSpPr>
            <p:nvPr/>
          </p:nvCxnSpPr>
          <p:spPr>
            <a:xfrm>
              <a:off x="8939162" y="7027557"/>
              <a:ext cx="0" cy="933400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87AC85F-3B92-556E-B503-68FB606398AF}"/>
                </a:ext>
              </a:extLst>
            </p:cNvPr>
            <p:cNvSpPr/>
            <p:nvPr/>
          </p:nvSpPr>
          <p:spPr>
            <a:xfrm>
              <a:off x="4284141" y="7427679"/>
              <a:ext cx="3002421" cy="185912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txBody>
            <a:bodyPr vert="horz" lIns="72000" tIns="72000" rIns="72000" bIns="72000" rtlCol="0" anchor="t">
              <a:noAutofit/>
            </a:bodyPr>
            <a:lstStyle/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Mood disorders with psychosis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Paranoid PD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Schizophrenia spectrum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Schizoid PD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Schizotypal PD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F222DE7-843A-C232-8B6E-BB20056D464E}"/>
                </a:ext>
              </a:extLst>
            </p:cNvPr>
            <p:cNvSpPr/>
            <p:nvPr/>
          </p:nvSpPr>
          <p:spPr>
            <a:xfrm>
              <a:off x="7415734" y="7427679"/>
              <a:ext cx="3046857" cy="185912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txBody>
            <a:bodyPr vert="horz" lIns="72000" tIns="72000" rIns="72000" bIns="72000" rtlCol="0" anchor="t">
              <a:noAutofit/>
            </a:bodyPr>
            <a:lstStyle/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Avoidant PD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Low histrionic PD</a:t>
              </a:r>
            </a:p>
            <a:p>
              <a:pPr marL="108000" indent="-108000">
                <a:buFont typeface="Arial" panose="020B0604020202020204" pitchFamily="34" charset="0"/>
                <a:buChar char="•"/>
              </a:pPr>
              <a:r>
                <a:rPr lang="en-US" sz="900" noProof="0" dirty="0">
                  <a:solidFill>
                    <a:srgbClr val="3F1A01"/>
                  </a:solidFill>
                </a:rPr>
                <a:t>Schizoid PD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3AA8A87-6033-6EDA-499F-54ED35A07F0F}"/>
                </a:ext>
              </a:extLst>
            </p:cNvPr>
            <p:cNvCxnSpPr>
              <a:cxnSpLocks/>
            </p:cNvCxnSpPr>
            <p:nvPr/>
          </p:nvCxnSpPr>
          <p:spPr>
            <a:xfrm>
              <a:off x="5785352" y="712400"/>
              <a:ext cx="0" cy="1028252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non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7">
            <a:extLst>
              <a:ext uri="{FF2B5EF4-FFF2-40B4-BE49-F238E27FC236}">
                <a16:creationId xmlns:a16="http://schemas.microsoft.com/office/drawing/2014/main" id="{46CD2CA8-3D95-8F9E-95F8-DA416DE713A5}"/>
              </a:ext>
            </a:extLst>
          </p:cNvPr>
          <p:cNvSpPr txBox="1"/>
          <p:nvPr/>
        </p:nvSpPr>
        <p:spPr>
          <a:xfrm>
            <a:off x="8401487" y="5773864"/>
            <a:ext cx="3250173" cy="55399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algn="r" fontAlgn="base"/>
            <a:r>
              <a:rPr lang="en-US" sz="900" noProof="0" dirty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adapted from the “Current Model” figure by the </a:t>
            </a:r>
            <a:r>
              <a:rPr lang="en-US" sz="900" noProof="0" dirty="0" err="1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HiTOP</a:t>
            </a:r>
            <a:r>
              <a:rPr lang="en-US" sz="900" noProof="0" dirty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Consortium, available at hitop‑system.org/current-model, used under CC-BY-4.0. This work is licensed under Creative Commons license CC-BY-SA by The Lundbeck Foundation.</a:t>
            </a:r>
            <a:endParaRPr lang="en-US" sz="1200" noProof="0" dirty="0">
              <a:solidFill>
                <a:srgbClr val="3F1A0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372428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459</Words>
  <Application>Microsoft Office PowerPoint</Application>
  <PresentationFormat>Widescreen</PresentationFormat>
  <Paragraphs>51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HiTOP: quantitative nosology and psychosis super-spectrum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36</cp:revision>
  <dcterms:created xsi:type="dcterms:W3CDTF">2026-02-02T13:01:55Z</dcterms:created>
  <dcterms:modified xsi:type="dcterms:W3CDTF">2026-06-17T12:32:40Z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