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098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97647-B527-D93E-213D-D7D263F94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11ECCC-4016-8CBC-3462-57258F65F5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E4561-CDA6-60F5-DBEC-7A507A815D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Parnas J. The core Gestalt of schizophrenia. World Psychiatry 2012; 11: 67–69.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 err="1"/>
              <a:t>Urkin</a:t>
            </a:r>
            <a:r>
              <a:rPr lang="en-GB" dirty="0"/>
              <a:t> B, Parnas J, Raballo A, Koren D. Schizophrenia spectrum disorders: an empirical benchmark study of real-world diagnostic accuracy and reliability among leading international psychiatrists. </a:t>
            </a:r>
            <a:r>
              <a:rPr lang="en-GB" dirty="0" err="1"/>
              <a:t>Schizophr</a:t>
            </a:r>
            <a:r>
              <a:rPr lang="en-GB" dirty="0"/>
              <a:t> Bull Open 2024; 5: sgae012.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Parnas J, </a:t>
            </a:r>
            <a:r>
              <a:rPr lang="en-GB" dirty="0" err="1"/>
              <a:t>Sandsten</a:t>
            </a:r>
            <a:r>
              <a:rPr lang="en-GB" dirty="0"/>
              <a:t> KE. The phenomenological nature of schizophrenia and disorder of selfhood. </a:t>
            </a:r>
            <a:r>
              <a:rPr lang="en-GB" dirty="0" err="1"/>
              <a:t>Schizophr</a:t>
            </a:r>
            <a:r>
              <a:rPr lang="en-GB" dirty="0"/>
              <a:t> Res 2024; 270: 197–201.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Nordgaard J, Henriksen MG, Jansson L et al. Disordered selfhood in schizophrenia and the Examination of Anomalous Self-Experience: accumulated evidence and experience. Psychopathology 2021; 54: 275–281. 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fr-FR" dirty="0" err="1"/>
              <a:t>Stanghellini</a:t>
            </a:r>
            <a:r>
              <a:rPr lang="fr-FR" dirty="0"/>
              <a:t> G, </a:t>
            </a:r>
            <a:r>
              <a:rPr lang="fr-FR" dirty="0" err="1"/>
              <a:t>Aragona</a:t>
            </a:r>
            <a:r>
              <a:rPr lang="fr-FR" dirty="0"/>
              <a:t> M, </a:t>
            </a:r>
            <a:r>
              <a:rPr lang="fr-FR" dirty="0" err="1"/>
              <a:t>Gilardi</a:t>
            </a:r>
            <a:r>
              <a:rPr lang="fr-FR" dirty="0"/>
              <a:t> L, </a:t>
            </a:r>
            <a:r>
              <a:rPr lang="fr-FR" dirty="0" err="1"/>
              <a:t>Ritunnano</a:t>
            </a:r>
            <a:r>
              <a:rPr lang="fr-FR" dirty="0"/>
              <a:t> R. The </a:t>
            </a:r>
            <a:r>
              <a:rPr lang="fr-FR" dirty="0" err="1"/>
              <a:t>person’s</a:t>
            </a:r>
            <a:r>
              <a:rPr lang="fr-FR" dirty="0"/>
              <a:t> position-</a:t>
            </a:r>
            <a:r>
              <a:rPr lang="fr-FR" dirty="0" err="1"/>
              <a:t>taking</a:t>
            </a:r>
            <a:r>
              <a:rPr lang="fr-FR" dirty="0"/>
              <a:t> in the </a:t>
            </a:r>
            <a:r>
              <a:rPr lang="fr-FR" dirty="0" err="1"/>
              <a:t>shaping</a:t>
            </a:r>
            <a:r>
              <a:rPr lang="fr-FR" dirty="0"/>
              <a:t> of </a:t>
            </a:r>
            <a:r>
              <a:rPr lang="fr-FR" dirty="0" err="1"/>
              <a:t>schizophrenic</a:t>
            </a:r>
            <a:r>
              <a:rPr lang="fr-FR" dirty="0"/>
              <a:t> </a:t>
            </a:r>
            <a:r>
              <a:rPr lang="fr-FR" dirty="0" err="1"/>
              <a:t>phenomena</a:t>
            </a:r>
            <a:r>
              <a:rPr lang="fr-FR" dirty="0"/>
              <a:t>. Philos </a:t>
            </a:r>
            <a:r>
              <a:rPr lang="fr-FR" dirty="0" err="1"/>
              <a:t>Psychol</a:t>
            </a:r>
            <a:r>
              <a:rPr lang="fr-FR" dirty="0"/>
              <a:t> 2023; 36: 1261–1286.</a:t>
            </a:r>
            <a:endParaRPr lang="en-US" dirty="0"/>
          </a:p>
          <a:p>
            <a:pPr marL="228600" indent="-228600">
              <a:buFont typeface="+mj-lt"/>
              <a:buAutoNum type="arabicPeriod"/>
            </a:pPr>
            <a:r>
              <a:rPr lang="en-US" dirty="0"/>
              <a:t>Howes OD, Murray RM. Schizophrenia: an integrated </a:t>
            </a:r>
            <a:r>
              <a:rPr lang="en-US" dirty="0" err="1"/>
              <a:t>sociodevelopmental</a:t>
            </a:r>
            <a:r>
              <a:rPr lang="en-US" dirty="0"/>
              <a:t>-cognitive model. Lancet 2014; 383 (9929): 1677–1687.</a:t>
            </a:r>
            <a:endParaRPr lang="en-GB" dirty="0"/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Walker EF, </a:t>
            </a:r>
            <a:r>
              <a:rPr lang="en-GB" dirty="0" err="1"/>
              <a:t>Aberizk</a:t>
            </a:r>
            <a:r>
              <a:rPr lang="en-GB" dirty="0"/>
              <a:t> K, Yuan E et al. Developmental perspectives on the origins of psychotic disorders: The need for a transdiagnostic approach. Dev </a:t>
            </a:r>
            <a:r>
              <a:rPr lang="en-GB" dirty="0" err="1"/>
              <a:t>Psychopathol</a:t>
            </a:r>
            <a:r>
              <a:rPr lang="en-GB" dirty="0"/>
              <a:t> 2024; 36: 2559–2569.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O'Brien KJ, Huque ZM, Pike </a:t>
            </a:r>
            <a:r>
              <a:rPr lang="en-GB" dirty="0" err="1"/>
              <a:t>MR,et</a:t>
            </a:r>
            <a:r>
              <a:rPr lang="en-GB" dirty="0"/>
              <a:t> al. Synergistic pathways to psychosis: understanding developmental risk and resilience factors. Neuropsychopharmacology 2026; 51: 273–292.</a:t>
            </a:r>
          </a:p>
          <a:p>
            <a:pPr marL="228600" indent="-228600">
              <a:buFont typeface="+mj-lt"/>
              <a:buAutoNum type="arabicPeriod"/>
            </a:pPr>
            <a:r>
              <a:rPr lang="en-GB" dirty="0"/>
              <a:t>McGorry PD, Hickie IB, Kotov R et al. New diagnosis in psychiatry: beyond heuristics. </a:t>
            </a:r>
            <a:r>
              <a:rPr lang="en-GB" dirty="0" err="1"/>
              <a:t>Psychol</a:t>
            </a:r>
            <a:r>
              <a:rPr lang="en-GB" dirty="0"/>
              <a:t> Med 2025; 55: e26.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812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C0DBF-7B1F-8CCE-BD8E-03569FB49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7D7CA3-6B2D-ABB6-AED8-2C3C5C9B72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F70FE23-EB7D-EAB1-690B-F8E8ECF1A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Principles of the clinical diagnosis of schizophrenia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F2267-3D26-D18E-EA12-146FCCFA580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11110913" cy="4415215"/>
          </a:xfrm>
        </p:spPr>
        <p:txBody>
          <a:bodyPr/>
          <a:lstStyle/>
          <a:p>
            <a:r>
              <a:rPr lang="en-US" noProof="0" dirty="0"/>
              <a:t>Contemporary diagnosis of schizophrenia rests on recognition of </a:t>
            </a:r>
            <a:r>
              <a:rPr lang="en-US" b="1" noProof="0" dirty="0"/>
              <a:t>longitudinal clinical patterns </a:t>
            </a:r>
            <a:r>
              <a:rPr lang="en-US" noProof="0" dirty="0"/>
              <a:t>and </a:t>
            </a:r>
            <a:r>
              <a:rPr lang="en-US" b="1" noProof="0" dirty="0"/>
              <a:t>contextualized symptom constellations</a:t>
            </a:r>
            <a:r>
              <a:rPr lang="en-US" noProof="0" dirty="0"/>
              <a:t>, rather than simple symptom counting</a:t>
            </a:r>
            <a:r>
              <a:rPr lang="en-US" baseline="30000" noProof="0" dirty="0"/>
              <a:t>1,2</a:t>
            </a:r>
            <a:endParaRPr lang="en-US" noProof="0" dirty="0"/>
          </a:p>
          <a:p>
            <a:r>
              <a:rPr lang="en-US" b="1" noProof="0" dirty="0" err="1"/>
              <a:t>Semiologic</a:t>
            </a:r>
            <a:r>
              <a:rPr lang="en-US" b="1" noProof="0" dirty="0"/>
              <a:t> and phenomenological approaches elicit narrative context</a:t>
            </a:r>
            <a:r>
              <a:rPr lang="en-US" noProof="0" dirty="0"/>
              <a:t>, enabling self-disorder and psychotic experiences to be understood within the person’s life story</a:t>
            </a:r>
            <a:r>
              <a:rPr lang="en-US" baseline="30000" noProof="0" dirty="0"/>
              <a:t>3-5</a:t>
            </a:r>
            <a:endParaRPr lang="en-US" noProof="0" dirty="0"/>
          </a:p>
          <a:p>
            <a:r>
              <a:rPr lang="en-US" noProof="0" dirty="0"/>
              <a:t>Symptoms should be </a:t>
            </a:r>
            <a:r>
              <a:rPr lang="en-US" b="1" noProof="0" dirty="0"/>
              <a:t>assessed over time</a:t>
            </a:r>
            <a:r>
              <a:rPr lang="en-US" noProof="0" dirty="0"/>
              <a:t>, with consideration of </a:t>
            </a:r>
            <a:r>
              <a:rPr lang="en-US" b="1" noProof="0" dirty="0"/>
              <a:t>family history</a:t>
            </a:r>
            <a:r>
              <a:rPr lang="en-US" noProof="0" dirty="0"/>
              <a:t>, and contextualized within an individual’s </a:t>
            </a:r>
            <a:r>
              <a:rPr lang="en-US" b="1" noProof="0" dirty="0"/>
              <a:t>developmental trajectory </a:t>
            </a:r>
            <a:r>
              <a:rPr lang="en-US" noProof="0" dirty="0"/>
              <a:t>and a </a:t>
            </a:r>
            <a:r>
              <a:rPr lang="en-US" b="1" noProof="0" dirty="0"/>
              <a:t>biopsychosocial framework</a:t>
            </a:r>
            <a:r>
              <a:rPr lang="en-US" baseline="30000" noProof="0" dirty="0"/>
              <a:t>1,6-8</a:t>
            </a:r>
            <a:endParaRPr lang="en-US" noProof="0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A87480-6334-2CA2-527A-DEBF7580B7A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10993345" cy="619200"/>
          </a:xfrm>
        </p:spPr>
        <p:txBody>
          <a:bodyPr/>
          <a:lstStyle/>
          <a:p>
            <a:r>
              <a:rPr lang="en-US" noProof="0" dirty="0"/>
              <a:t>1. Parnas. World Psychiatry 2012;11:67–69; 2. </a:t>
            </a:r>
            <a:r>
              <a:rPr lang="en-US" noProof="0" dirty="0" err="1"/>
              <a:t>Urkin</a:t>
            </a:r>
            <a:r>
              <a:rPr lang="en-US" noProof="0" dirty="0"/>
              <a:t> et al. </a:t>
            </a:r>
            <a:r>
              <a:rPr lang="en-US" noProof="0" dirty="0" err="1"/>
              <a:t>Schizophr</a:t>
            </a:r>
            <a:r>
              <a:rPr lang="en-US" noProof="0" dirty="0"/>
              <a:t> Bull Open 2024;5:sgae012; 3. Parnas &amp; </a:t>
            </a:r>
            <a:r>
              <a:rPr lang="en-US" noProof="0" dirty="0" err="1"/>
              <a:t>Sandsten</a:t>
            </a:r>
            <a:r>
              <a:rPr lang="en-US" noProof="0" dirty="0"/>
              <a:t>. </a:t>
            </a:r>
            <a:r>
              <a:rPr lang="en-US" noProof="0" dirty="0" err="1"/>
              <a:t>Schizophr</a:t>
            </a:r>
            <a:r>
              <a:rPr lang="en-US" noProof="0" dirty="0"/>
              <a:t> Res 2024;270:197–201; 4. Nordgaard et al. Psychopathology 2021;54:275–281; </a:t>
            </a:r>
            <a:br>
              <a:rPr lang="en-US" noProof="0" dirty="0"/>
            </a:br>
            <a:r>
              <a:rPr lang="en-US" noProof="0" dirty="0"/>
              <a:t>5. </a:t>
            </a:r>
            <a:r>
              <a:rPr lang="en-US" noProof="0" dirty="0" err="1"/>
              <a:t>Stanghellini</a:t>
            </a:r>
            <a:r>
              <a:rPr lang="en-US" noProof="0" dirty="0"/>
              <a:t> et al. </a:t>
            </a:r>
            <a:r>
              <a:rPr lang="en-US" noProof="0" dirty="0" err="1"/>
              <a:t>Philos</a:t>
            </a:r>
            <a:r>
              <a:rPr lang="en-US" noProof="0" dirty="0"/>
              <a:t> Psychol 2023;36:1261–1286; 6. Howes &amp; Murray. Lancet. 2014;383:1677–1687; 7. Walker et al. Dev </a:t>
            </a:r>
            <a:r>
              <a:rPr lang="en-US" noProof="0" dirty="0" err="1"/>
              <a:t>Psychopathol</a:t>
            </a:r>
            <a:r>
              <a:rPr lang="en-US" noProof="0" dirty="0"/>
              <a:t> 2024;36:2559–2569; </a:t>
            </a:r>
            <a:br>
              <a:rPr lang="en-US" noProof="0" dirty="0"/>
            </a:br>
            <a:r>
              <a:rPr lang="en-US" noProof="0" dirty="0"/>
              <a:t>8. O'Brien et al. Neuropsychopharmacology 2026;51:273–292; 9. McGorry et al. Psychol Med 2025;55:e26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22F7D2B-E058-A1F5-C451-4F65E0552001}"/>
              </a:ext>
            </a:extLst>
          </p:cNvPr>
          <p:cNvSpPr/>
          <p:nvPr/>
        </p:nvSpPr>
        <p:spPr>
          <a:xfrm>
            <a:off x="539749" y="4012553"/>
            <a:ext cx="11112501" cy="120238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diagnosis of schizophrenia serves pragmatic goals, including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early recognition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risk stratification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and the organization of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biopsychosocial protection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while providing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shared language for clinical decision‑making, service planning, and research</a:t>
            </a:r>
            <a:r>
              <a:rPr lang="en-US" baseline="30000" dirty="0">
                <a:solidFill>
                  <a:schemeClr val="tx1"/>
                </a:solidFill>
                <a:latin typeface="Arial"/>
              </a:rPr>
              <a:t>8,9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6423675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475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Principles of the clinical diagnosis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38</cp:revision>
  <dcterms:created xsi:type="dcterms:W3CDTF">2026-02-02T13:01:55Z</dcterms:created>
  <dcterms:modified xsi:type="dcterms:W3CDTF">2026-06-17T12:32:55Z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