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43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19EEF-94A1-4D29-B680-FF08FB6FC65F}" v="2" dt="2026-06-12T12:41:49.929"/>
    <p1510:client id="{6729CB93-CDBB-4614-B762-F4F58F620CDF}" v="4" dt="2026-06-12T10:18:44.291"/>
    <p1510:client id="{E3B335FA-0DA1-4C4D-8A8E-5354B52C2DF9}" v="1" dt="2026-06-12T12:48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7" autoAdjust="0"/>
    <p:restoredTop sz="83462" autoAdjust="0"/>
  </p:normalViewPr>
  <p:slideViewPr>
    <p:cSldViewPr snapToGrid="0">
      <p:cViewPr varScale="1">
        <p:scale>
          <a:sx n="89" d="100"/>
          <a:sy n="89" d="100"/>
        </p:scale>
        <p:origin x="534" y="78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-7085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55" d="100"/>
          <a:sy n="55" d="100"/>
        </p:scale>
        <p:origin x="3307" y="58"/>
      </p:cViewPr>
      <p:guideLst>
        <p:guide orient="horz" pos="309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BFD8B-2ACA-CC60-43E7-989D3FC50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333C87-7356-AA7B-EC23-2B0E07075B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CDCF60-C32C-7961-C587-5DC4917440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Jauhar S, Johnstone M, McKenna PJ. Schizophrenia. Lancet 2022; 399: 473–486.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Correll CU, Schooler NR. Negative Symptoms in schizophrenia: a review and clinical guide for recognition, assessment, and treatment. </a:t>
            </a:r>
            <a:r>
              <a:rPr lang="en-GB" dirty="0" err="1"/>
              <a:t>Neuropsychiatr</a:t>
            </a:r>
            <a:r>
              <a:rPr lang="en-GB" dirty="0"/>
              <a:t> Dis Treat 2020; 16: 519–534.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 err="1"/>
              <a:t>Serretti</a:t>
            </a:r>
            <a:r>
              <a:rPr lang="en-GB" dirty="0"/>
              <a:t> A, Baune BT. Transdiagnostic effects of schizophrenia polygenic scores on treatment outcomes in major psychiatric disorders. </a:t>
            </a:r>
            <a:r>
              <a:rPr lang="en-GB" dirty="0" err="1"/>
              <a:t>Neuropsychiatr</a:t>
            </a:r>
            <a:r>
              <a:rPr lang="en-GB" dirty="0"/>
              <a:t> Dis Treat 2025; 21: 547–562.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Taylor J, de Vries YA, Van Loo HM, Kendler KS. </a:t>
            </a:r>
            <a:r>
              <a:rPr lang="en-US" dirty="0"/>
              <a:t>Clinical characteristics indexing genetic differences in schizophrenia: a systematic review. </a:t>
            </a:r>
            <a:r>
              <a:rPr lang="en-GB" dirty="0"/>
              <a:t>Mol Psychiatry 2023; 28: 883–890.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000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Image Placeholder 1">
            <a:extLst>
              <a:ext uri="{FF2B5EF4-FFF2-40B4-BE49-F238E27FC236}">
                <a16:creationId xmlns:a16="http://schemas.microsoft.com/office/drawing/2014/main" id="{10896FA6-2337-9FFE-C5C6-5ACFA02C958F}"/>
              </a:ext>
            </a:extLst>
          </p:cNvPr>
          <p:cNvSpPr txBox="1">
            <a:spLocks noRot="1" noChangeAspect="1"/>
          </p:cNvSpPr>
          <p:nvPr/>
        </p:nvSpPr>
        <p:spPr>
          <a:xfrm>
            <a:off x="422274" y="1241227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914400" algn="l" defTabSz="914400" rtl="0" eaLnBrk="1" latinLnBrk="0" hangingPunct="1"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371600" algn="l" defTabSz="914400" rtl="0" eaLnBrk="1" latinLnBrk="0" hangingPunct="1"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828800" algn="l" defTabSz="914400" rtl="0" eaLnBrk="1" latinLnBrk="0" hangingPunct="1"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18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32324-4246-DAA0-6053-666EE4620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3EF80CE-6306-8185-E3E3-AF8E0EA0282D}"/>
              </a:ext>
            </a:extLst>
          </p:cNvPr>
          <p:cNvCxnSpPr>
            <a:cxnSpLocks/>
            <a:stCxn id="26" idx="4"/>
            <a:endCxn id="23" idx="0"/>
          </p:cNvCxnSpPr>
          <p:nvPr/>
        </p:nvCxnSpPr>
        <p:spPr>
          <a:xfrm>
            <a:off x="6910184" y="2936414"/>
            <a:ext cx="0" cy="151227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743425-1750-4592-0A49-2264C575DB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6B9DE808-16D7-A063-AACA-61A1D8117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Canonical diagnostic features and familial risk in schizophrenia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4AE512E-CBF6-F474-4B53-A3D839421767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689858" y="1408199"/>
            <a:ext cx="5410197" cy="4415215"/>
          </a:xfrm>
          <a:noFill/>
          <a:ln>
            <a:noFill/>
          </a:ln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US" b="1" noProof="0" dirty="0"/>
              <a:t>           Familial risk and symptom severity</a:t>
            </a:r>
          </a:p>
          <a:p>
            <a:pPr marL="504000" lvl="1">
              <a:spcBef>
                <a:spcPts val="2400"/>
              </a:spcBef>
              <a:spcAft>
                <a:spcPts val="1200"/>
              </a:spcAft>
              <a:buClr>
                <a:srgbClr val="FFFFFF"/>
              </a:buClr>
            </a:pPr>
            <a:r>
              <a:rPr lang="en-US" noProof="0" dirty="0"/>
              <a:t>Schizophrenia is a </a:t>
            </a:r>
            <a:r>
              <a:rPr lang="en-US" b="1" noProof="0" dirty="0"/>
              <a:t>highly heritable illness</a:t>
            </a:r>
            <a:r>
              <a:rPr lang="en-US" noProof="0" dirty="0"/>
              <a:t>; numerous genetic variants associated with schizophrenia risk have been identified</a:t>
            </a:r>
            <a:r>
              <a:rPr lang="en-US" baseline="30000" noProof="0" dirty="0"/>
              <a:t>3</a:t>
            </a:r>
          </a:p>
          <a:p>
            <a:pPr marL="504000" lvl="1">
              <a:spcBef>
                <a:spcPts val="2400"/>
              </a:spcBef>
              <a:spcAft>
                <a:spcPts val="1800"/>
              </a:spcAft>
              <a:buClr>
                <a:srgbClr val="FFFFFF"/>
              </a:buClr>
            </a:pPr>
            <a:r>
              <a:rPr lang="en-US" noProof="0" dirty="0"/>
              <a:t>Both family and PRS studies have demonstrated that genetic risk predicts negative symptom presence and severity, and illness course</a:t>
            </a:r>
            <a:r>
              <a:rPr lang="en-US" baseline="30000" noProof="0" dirty="0"/>
              <a:t>3,4</a:t>
            </a:r>
          </a:p>
          <a:p>
            <a:pPr marL="504000" lvl="1">
              <a:spcBef>
                <a:spcPts val="2400"/>
              </a:spcBef>
              <a:spcAft>
                <a:spcPts val="1200"/>
              </a:spcAft>
              <a:buClr>
                <a:srgbClr val="FFFFFF"/>
              </a:buClr>
            </a:pPr>
            <a:r>
              <a:rPr lang="en-US" noProof="0" dirty="0"/>
              <a:t>Genetic risk is not associated with positive symptom severity</a:t>
            </a:r>
            <a:r>
              <a:rPr lang="en-US" baseline="30000" noProof="0" dirty="0"/>
              <a:t>3,4</a:t>
            </a:r>
            <a:endParaRPr lang="en-US" noProof="0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71D04F24-78E3-8E40-7ECF-D21684D1D238}"/>
              </a:ext>
            </a:extLst>
          </p:cNvPr>
          <p:cNvSpPr>
            <a:spLocks noGrp="1"/>
          </p:cNvSpPr>
          <p:nvPr>
            <p:ph sz="half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noProof="0" dirty="0"/>
              <a:t>Canonical diagnostic symptoms of schizophrenia can be broadly grouped into three domains:</a:t>
            </a:r>
            <a:r>
              <a:rPr lang="en-US" b="1" baseline="30000" noProof="0" dirty="0"/>
              <a:t>1</a:t>
            </a:r>
            <a:endParaRPr lang="en-US" b="1" noProof="0" dirty="0"/>
          </a:p>
          <a:p>
            <a:r>
              <a:rPr lang="en-US" b="1" noProof="0" dirty="0"/>
              <a:t>Positive symptoms: </a:t>
            </a:r>
            <a:r>
              <a:rPr lang="en-US" noProof="0" dirty="0"/>
              <a:t>Reflects an excess or distortion of normal function, and consists of delusions and hallucinations</a:t>
            </a:r>
            <a:r>
              <a:rPr lang="en-US" baseline="30000" noProof="0" dirty="0"/>
              <a:t>2</a:t>
            </a:r>
          </a:p>
          <a:p>
            <a:r>
              <a:rPr lang="en-US" b="1" noProof="0" dirty="0"/>
              <a:t>Negative symptoms</a:t>
            </a:r>
            <a:r>
              <a:rPr lang="en-US" b="1" baseline="30000" noProof="0" dirty="0"/>
              <a:t>: </a:t>
            </a:r>
            <a:r>
              <a:rPr lang="en-US" noProof="0" dirty="0"/>
              <a:t>A lessening or absence of normal </a:t>
            </a:r>
            <a:r>
              <a:rPr lang="en-US" noProof="0" dirty="0" err="1"/>
              <a:t>behaviours</a:t>
            </a:r>
            <a:r>
              <a:rPr lang="en-US" noProof="0" dirty="0"/>
              <a:t> and functions related to motivation and interest or verbal/emotional expression</a:t>
            </a:r>
            <a:r>
              <a:rPr lang="en-US" baseline="30000" noProof="0" dirty="0"/>
              <a:t>2</a:t>
            </a:r>
            <a:endParaRPr lang="en-US" b="1" noProof="0" dirty="0"/>
          </a:p>
          <a:p>
            <a:r>
              <a:rPr lang="en-US" b="1" noProof="0" dirty="0"/>
              <a:t>Disorganization:</a:t>
            </a:r>
            <a:r>
              <a:rPr lang="en-US" noProof="0" dirty="0"/>
              <a:t> Includes formal thought disorder, disorganized behaviour, uncommon symptoms of inappropriate affect</a:t>
            </a:r>
            <a:r>
              <a:rPr lang="en-US" baseline="30000" noProof="0" dirty="0"/>
              <a:t>1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1B32AD6-314E-4529-601C-A1216AEC5E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10786941" cy="619200"/>
          </a:xfrm>
        </p:spPr>
        <p:txBody>
          <a:bodyPr/>
          <a:lstStyle/>
          <a:p>
            <a:r>
              <a:rPr lang="en-US" noProof="0" dirty="0"/>
              <a:t>PRS=polygenic risk score</a:t>
            </a:r>
            <a:br>
              <a:rPr lang="en-US" noProof="0" dirty="0"/>
            </a:br>
            <a:r>
              <a:rPr lang="en-US" noProof="0" dirty="0"/>
              <a:t>1. </a:t>
            </a:r>
            <a:r>
              <a:rPr lang="en-US" noProof="0" dirty="0" err="1"/>
              <a:t>Jahaur</a:t>
            </a:r>
            <a:r>
              <a:rPr lang="en-US" noProof="0" dirty="0"/>
              <a:t> et al. 2022;399:473–486; 2. Correll et al. </a:t>
            </a:r>
            <a:r>
              <a:rPr lang="en-US" noProof="0" dirty="0" err="1"/>
              <a:t>Neuropsychiatr</a:t>
            </a:r>
            <a:r>
              <a:rPr lang="en-US" noProof="0" dirty="0"/>
              <a:t> Dis Treat 2020:16:519–534; 3. </a:t>
            </a:r>
            <a:r>
              <a:rPr lang="en-US" noProof="0" dirty="0" err="1"/>
              <a:t>Serreti</a:t>
            </a:r>
            <a:r>
              <a:rPr lang="en-US" noProof="0" dirty="0"/>
              <a:t> et al. </a:t>
            </a:r>
            <a:r>
              <a:rPr lang="en-US" noProof="0" dirty="0" err="1"/>
              <a:t>Neuropsychiatr</a:t>
            </a:r>
            <a:r>
              <a:rPr lang="en-US" noProof="0" dirty="0"/>
              <a:t> Dis Treat 2025;21:547–562; 4. Taylor et al. Mol Psychiatry 2023;28:883–890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E0AD9BE-A3F7-CDA7-36BA-9A89C2B2F846}"/>
              </a:ext>
            </a:extLst>
          </p:cNvPr>
          <p:cNvSpPr/>
          <p:nvPr/>
        </p:nvSpPr>
        <p:spPr>
          <a:xfrm>
            <a:off x="6585048" y="4448693"/>
            <a:ext cx="676800" cy="676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Rectangle 23" descr="DNA">
            <a:extLst>
              <a:ext uri="{FF2B5EF4-FFF2-40B4-BE49-F238E27FC236}">
                <a16:creationId xmlns:a16="http://schemas.microsoft.com/office/drawing/2014/main" id="{1E64B81B-FD1C-E813-6894-65363016D106}"/>
              </a:ext>
            </a:extLst>
          </p:cNvPr>
          <p:cNvSpPr>
            <a:spLocks/>
          </p:cNvSpPr>
          <p:nvPr/>
        </p:nvSpPr>
        <p:spPr>
          <a:xfrm>
            <a:off x="6709548" y="4538359"/>
            <a:ext cx="432000" cy="504000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A8261EA-EB98-1E96-CA28-452202A28729}"/>
              </a:ext>
            </a:extLst>
          </p:cNvPr>
          <p:cNvSpPr/>
          <p:nvPr/>
        </p:nvSpPr>
        <p:spPr>
          <a:xfrm>
            <a:off x="6585048" y="3373711"/>
            <a:ext cx="676800" cy="676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0EA8E2A-1CA6-B2A1-11A8-AD494D537865}"/>
              </a:ext>
            </a:extLst>
          </p:cNvPr>
          <p:cNvSpPr/>
          <p:nvPr/>
        </p:nvSpPr>
        <p:spPr>
          <a:xfrm>
            <a:off x="6571784" y="2259614"/>
            <a:ext cx="676800" cy="676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3" name="Graphic 32" descr="Hierarchy outline">
            <a:extLst>
              <a:ext uri="{FF2B5EF4-FFF2-40B4-BE49-F238E27FC236}">
                <a16:creationId xmlns:a16="http://schemas.microsoft.com/office/drawing/2014/main" id="{1FCD9A6B-5C60-584A-C8A6-9AFA65FFDB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3148" y="2299686"/>
            <a:ext cx="583556" cy="583556"/>
          </a:xfrm>
          <a:prstGeom prst="rect">
            <a:avLst/>
          </a:prstGeom>
        </p:spPr>
      </p:pic>
      <p:pic>
        <p:nvPicPr>
          <p:cNvPr id="103" name="Graphic 102" descr="Group of people with solid fill">
            <a:extLst>
              <a:ext uri="{FF2B5EF4-FFF2-40B4-BE49-F238E27FC236}">
                <a16:creationId xmlns:a16="http://schemas.microsoft.com/office/drawing/2014/main" id="{3734C35E-669A-35DD-5394-1EF235B804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80445" y="3452880"/>
            <a:ext cx="506478" cy="50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587582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2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298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Canonical diagnostic features and familial risk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39</cp:revision>
  <dcterms:created xsi:type="dcterms:W3CDTF">2026-02-02T13:01:55Z</dcterms:created>
  <dcterms:modified xsi:type="dcterms:W3CDTF">2026-06-17T12:33:02Z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