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01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CB3D0-8B47-8B04-714E-C3557FB20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58177-C155-831E-E771-4738DB1338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9BCBC1-473C-1902-C0BA-7434956E7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Raballo</a:t>
            </a:r>
            <a:r>
              <a:rPr lang="en-GB" dirty="0"/>
              <a:t> A, </a:t>
            </a:r>
            <a:r>
              <a:rPr lang="en-GB" dirty="0" err="1"/>
              <a:t>Monducci</a:t>
            </a:r>
            <a:r>
              <a:rPr lang="en-GB" dirty="0"/>
              <a:t> E, Ferrara M et al. Developmental vulnerability to psychosis: Selective aggregation of basic self-disturbance in early onset schizophrenia. </a:t>
            </a:r>
            <a:r>
              <a:rPr lang="en-GB" dirty="0" err="1"/>
              <a:t>Schizophr</a:t>
            </a:r>
            <a:r>
              <a:rPr lang="en-GB" dirty="0"/>
              <a:t> Res 2018; 201: 367–372.</a:t>
            </a:r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Hur JW, Kwon JS, Lee TY, Park S. The crisis of minimal self-awareness in schizophrenia: a meta-analytic review. Schizophr Res 2014; 152: 58–64.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err="1"/>
              <a:t>Raballo</a:t>
            </a:r>
            <a:r>
              <a:rPr lang="en-US" dirty="0"/>
              <a:t> A, Poletti M, Preti A, Parnas J. The Self in the spectrum: a meta-analysis of the evidence linking basic self-disorders and schizophrenia. </a:t>
            </a:r>
            <a:r>
              <a:rPr lang="en-US" dirty="0" err="1"/>
              <a:t>Schizophr</a:t>
            </a:r>
            <a:r>
              <a:rPr lang="en-US" dirty="0"/>
              <a:t> Bull 2021; 47: 1007–1017.</a:t>
            </a:r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Nilsson M, Handest P, Carlsson J et al. Well-being and self-disorders in schizotypal disorder and Asperger syndrome/autism spectrum disorder. J Nerv Ment Dis 2020; 208: 418–423.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77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EF044-31C2-8752-CC34-A91C4DBA7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A3CCC1-3DD4-6F81-1E54-CB209B9FF2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0B25998D-F7AF-52AC-9092-EDBCCF41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Self-disturbance in schizophrenia diagnosis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54983-87F9-35A8-5602-0E2F7D1E8F10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 lIns="72000" tIns="108000" rIns="72000" bIns="144000"/>
          <a:lstStyle/>
          <a:p>
            <a:pPr marL="0" indent="0">
              <a:spcBef>
                <a:spcPts val="600"/>
              </a:spcBef>
              <a:buNone/>
            </a:pPr>
            <a:r>
              <a:rPr lang="en-US" b="1" noProof="0" dirty="0"/>
              <a:t>Diagnostic differentiation from other mental disorders</a:t>
            </a:r>
          </a:p>
          <a:p>
            <a:pPr marL="0" indent="0">
              <a:spcBef>
                <a:spcPts val="600"/>
              </a:spcBef>
              <a:buNone/>
            </a:pPr>
            <a:endParaRPr lang="en-US" b="1" noProof="0" dirty="0"/>
          </a:p>
          <a:p>
            <a:pPr>
              <a:spcBef>
                <a:spcPts val="600"/>
              </a:spcBef>
            </a:pPr>
            <a:r>
              <a:rPr lang="en-US" noProof="0" dirty="0"/>
              <a:t>The presence of self-disturbance in schizophrenia-spectrum disorders helps to </a:t>
            </a:r>
            <a:r>
              <a:rPr lang="en-US" b="1" noProof="0" dirty="0"/>
              <a:t>differentiate schizophrenia </a:t>
            </a:r>
            <a:r>
              <a:rPr lang="en-US" noProof="0" dirty="0"/>
              <a:t>from other mental illnesses, and autism spectrum disorders</a:t>
            </a:r>
            <a:r>
              <a:rPr lang="en-US" baseline="30000" noProof="0" dirty="0"/>
              <a:t>1,3,4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6E81A43-F0FD-4E81-AD95-0AD85932A1A8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 lIns="72000" tIns="108000" rIns="72000" bIns="144000"/>
          <a:lstStyle/>
          <a:p>
            <a:pPr marL="0" indent="0">
              <a:spcBef>
                <a:spcPts val="600"/>
              </a:spcBef>
              <a:buNone/>
            </a:pPr>
            <a:r>
              <a:rPr lang="en-US" b="1" noProof="0" dirty="0"/>
              <a:t>Self-disturbance is an early, enduring, trait-like marker </a:t>
            </a:r>
            <a:br>
              <a:rPr lang="en-US" b="1" noProof="0" dirty="0"/>
            </a:br>
            <a:r>
              <a:rPr lang="en-US" b="1" noProof="0" dirty="0"/>
              <a:t>of schizophrenia</a:t>
            </a:r>
          </a:p>
          <a:p>
            <a:pPr>
              <a:spcBef>
                <a:spcPts val="600"/>
              </a:spcBef>
            </a:pPr>
            <a:r>
              <a:rPr lang="en-US" noProof="0" dirty="0"/>
              <a:t>Disturbances of ipseity, or </a:t>
            </a:r>
            <a:br>
              <a:rPr lang="en-US" noProof="0" dirty="0"/>
            </a:br>
            <a:r>
              <a:rPr lang="en-US" noProof="0" dirty="0"/>
              <a:t>self-disturbance, emerge </a:t>
            </a:r>
            <a:r>
              <a:rPr lang="en-US" dirty="0"/>
              <a:t>in </a:t>
            </a:r>
            <a:r>
              <a:rPr lang="en-US" b="1" dirty="0"/>
              <a:t>late childhood </a:t>
            </a:r>
            <a:r>
              <a:rPr lang="en-US" dirty="0"/>
              <a:t>or </a:t>
            </a:r>
            <a:r>
              <a:rPr lang="en-US" b="1" noProof="0" dirty="0"/>
              <a:t>early </a:t>
            </a:r>
            <a:br>
              <a:rPr lang="en-US" b="1" noProof="0" dirty="0"/>
            </a:br>
            <a:r>
              <a:rPr lang="en-US" b="1" noProof="0" dirty="0"/>
              <a:t>adolescence</a:t>
            </a:r>
            <a:r>
              <a:rPr lang="en-US" b="1" baseline="30000" noProof="0" dirty="0"/>
              <a:t>1</a:t>
            </a:r>
            <a:endParaRPr lang="en-US" b="1" noProof="0" dirty="0"/>
          </a:p>
          <a:p>
            <a:pPr>
              <a:spcBef>
                <a:spcPts val="600"/>
              </a:spcBef>
            </a:pPr>
            <a:r>
              <a:rPr lang="en-US" noProof="0" dirty="0"/>
              <a:t>Severity is associated with </a:t>
            </a:r>
            <a:r>
              <a:rPr lang="en-US" b="1" noProof="0" dirty="0"/>
              <a:t>increased</a:t>
            </a:r>
            <a:r>
              <a:rPr lang="en-US" noProof="0" dirty="0"/>
              <a:t> </a:t>
            </a:r>
            <a:r>
              <a:rPr lang="en-US" b="1" noProof="0" dirty="0"/>
              <a:t>psychosis risk </a:t>
            </a:r>
            <a:r>
              <a:rPr lang="en-US" noProof="0" dirty="0"/>
              <a:t>(UHR/early onset schizophrenia) versus controls, suggesting </a:t>
            </a:r>
            <a:br>
              <a:rPr lang="en-US" noProof="0" dirty="0"/>
            </a:br>
            <a:r>
              <a:rPr lang="en-US" noProof="0" dirty="0"/>
              <a:t>self-disturbance is an enduring </a:t>
            </a:r>
            <a:r>
              <a:rPr lang="en-US" b="1" noProof="0" dirty="0"/>
              <a:t>trait-like marker </a:t>
            </a:r>
            <a:r>
              <a:rPr lang="en-US" noProof="0" dirty="0"/>
              <a:t>of schizophrenia vulnerability beginning in the </a:t>
            </a:r>
            <a:br>
              <a:rPr lang="en-US" noProof="0" dirty="0"/>
            </a:br>
            <a:r>
              <a:rPr lang="en-US" noProof="0" dirty="0"/>
              <a:t>developmental years</a:t>
            </a:r>
            <a:r>
              <a:rPr lang="en-US" baseline="30000" noProof="0" dirty="0"/>
              <a:t>1,2</a:t>
            </a:r>
            <a:endParaRPr lang="en-US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D16A750-E033-EADF-EEC4-A1E6DFE726B2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lIns="72000" tIns="108000" rIns="72000" bIns="144000"/>
          <a:lstStyle/>
          <a:p>
            <a:pPr marL="0" indent="0">
              <a:spcBef>
                <a:spcPts val="600"/>
              </a:spcBef>
              <a:buNone/>
            </a:pPr>
            <a:r>
              <a:rPr lang="en-US" b="1" noProof="0" dirty="0"/>
              <a:t>Self-disturbance is observable across the schizophrenia spectrum</a:t>
            </a:r>
          </a:p>
          <a:p>
            <a:pPr>
              <a:spcBef>
                <a:spcPts val="600"/>
              </a:spcBef>
            </a:pPr>
            <a:r>
              <a:rPr lang="en-US" noProof="0" dirty="0"/>
              <a:t>Individuals with schizophrenia, schizotypy, and CHR consistently show significantly </a:t>
            </a:r>
            <a:r>
              <a:rPr lang="en-US" b="1" noProof="0" dirty="0"/>
              <a:t>higher </a:t>
            </a:r>
            <a:br>
              <a:rPr lang="en-US" b="1" noProof="0" dirty="0"/>
            </a:br>
            <a:r>
              <a:rPr lang="en-US" b="1" noProof="0" dirty="0"/>
              <a:t>self-disturbance </a:t>
            </a:r>
            <a:r>
              <a:rPr lang="en-US" noProof="0" dirty="0"/>
              <a:t>compared with healthy controls and those with other mental illness, highlighting it as a core feature of schizophrenia vulnerability</a:t>
            </a:r>
            <a:r>
              <a:rPr lang="en-US" baseline="30000" noProof="0" dirty="0"/>
              <a:t>1-3 </a:t>
            </a:r>
            <a:endParaRPr lang="en-US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0E89CB-23AF-455B-FAA8-ACAFA57208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899216" cy="619200"/>
          </a:xfrm>
        </p:spPr>
        <p:txBody>
          <a:bodyPr/>
          <a:lstStyle/>
          <a:p>
            <a:r>
              <a:rPr lang="en-US" noProof="0" dirty="0"/>
              <a:t>CHR=clinical high risk; UHR=ultra-high risk</a:t>
            </a:r>
          </a:p>
          <a:p>
            <a:r>
              <a:rPr lang="en-US" noProof="0" dirty="0"/>
              <a:t>1. </a:t>
            </a:r>
            <a:r>
              <a:rPr lang="en-US" noProof="0" dirty="0" err="1"/>
              <a:t>Raballo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Res 2018;201:367–372; 2. Hur et al. </a:t>
            </a:r>
            <a:r>
              <a:rPr lang="en-US" noProof="0" dirty="0" err="1"/>
              <a:t>Schizophr</a:t>
            </a:r>
            <a:r>
              <a:rPr lang="en-US" noProof="0" dirty="0"/>
              <a:t> Res 2014;152:58–64; 3. </a:t>
            </a:r>
            <a:r>
              <a:rPr lang="en-US" noProof="0" dirty="0" err="1"/>
              <a:t>Raballo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Bull 2021;47:1007–1017; 4. Nilsson et al. J </a:t>
            </a:r>
            <a:r>
              <a:rPr lang="en-US" noProof="0" dirty="0" err="1"/>
              <a:t>Nerv</a:t>
            </a:r>
            <a:r>
              <a:rPr lang="en-US" noProof="0" dirty="0"/>
              <a:t> Ment Dis 2020;208(5):418–423 </a:t>
            </a:r>
          </a:p>
        </p:txBody>
      </p:sp>
    </p:spTree>
    <p:extLst>
      <p:ext uri="{BB962C8B-B14F-4D97-AF65-F5344CB8AC3E}">
        <p14:creationId xmlns:p14="http://schemas.microsoft.com/office/powerpoint/2010/main" val="398233201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332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Self-disturbance in schizophrenia diagnosis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40</cp:revision>
  <dcterms:created xsi:type="dcterms:W3CDTF">2026-02-02T13:01:55Z</dcterms:created>
  <dcterms:modified xsi:type="dcterms:W3CDTF">2026-06-17T12:33:09Z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