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handoutMasterIdLst>
    <p:handoutMasterId r:id="rId7"/>
  </p:handoutMasterIdLst>
  <p:sldIdLst>
    <p:sldId id="1114" r:id="rId5"/>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62" userDrawn="1">
          <p15:clr>
            <a:srgbClr val="A4A3A4"/>
          </p15:clr>
        </p15:guide>
        <p15:guide id="2" pos="506" userDrawn="1">
          <p15:clr>
            <a:srgbClr val="A4A3A4"/>
          </p15:clr>
        </p15:guide>
        <p15:guide id="3" pos="642" userDrawn="1">
          <p15:clr>
            <a:srgbClr val="A4A3A4"/>
          </p15:clr>
        </p15:guide>
      </p15:sldGuideLst>
    </p:ext>
    <p:ext uri="{2D200454-40CA-4A62-9FC3-DE9A4176ACB9}">
      <p15:notesGuideLst xmlns:p15="http://schemas.microsoft.com/office/powerpoint/2012/main">
        <p15:guide id="1" orient="horz" pos="3090"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573105-B80B-BE77-4429-DCCE34DD9EC1}" name="Bella Cannava" initials="BC" userId="Bella Cannava" providerId="None"/>
  <p188:author id="{F5123D0B-7B15-8241-114F-0F509F9C0883}" name="Jerry Huang" initials="JH" userId="S::jerry.huang@primeglobalpeople.com::47175e71-6f0f-4bf1-922a-f2da50266449" providerId="AD"/>
  <p188:author id="{7679B62A-1C92-1318-9C0A-A485E2FEF9AC}" name="Fact check" initials="HR" userId="Fact check" providerId="None"/>
  <p188:author id="{A650F12B-C64C-074B-07F6-F48D2265D014}" name="Christoph U. Correll" initials="CC" userId="eaee6724343eddb1" providerId="Windows Live"/>
  <p188:author id="{FE79984B-3160-25DE-C8CF-73D178008414}" name="Andrea Raballo" initials="AR" userId="S::andrea.raballo@unipg.it::18afce67-ba15-43e6-b5a2-f8a59fe1ccb9" providerId="AD"/>
  <p188:author id="{C07A505D-5E7E-6BEB-4195-801D42364FA7}" name="Ceren Akdeniz Vogt" initials="CA" userId="S::cak@lundbeckfonden.com::6291f9b8-8487-4396-8769-615d243e0f4b" providerId="AD"/>
  <p188:author id="{F5456967-F741-A654-320C-431971991AEE}" name="Emma Bone" initials="EB" userId="Emma Bone" providerId="None"/>
  <p188:author id="{8EBDF5A9-C4BC-A8A8-CDF6-CD616BF5A6CC}" name="Lucy Helas" initials="LH" userId="Lucy Helas"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1A01"/>
    <a:srgbClr val="4A6459"/>
    <a:srgbClr val="8FAB9F"/>
    <a:srgbClr val="C2D1CB"/>
    <a:srgbClr val="EBF0EE"/>
    <a:srgbClr val="D9D1CC"/>
    <a:srgbClr val="608273"/>
    <a:srgbClr val="42584F"/>
    <a:srgbClr val="BCCCC5"/>
    <a:srgbClr val="C6D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919EEF-94A1-4D29-B680-FF08FB6FC65F}" v="2" dt="2026-06-12T12:41:49.929"/>
    <p1510:client id="{6729CB93-CDBB-4614-B762-F4F58F620CDF}" v="4" dt="2026-06-12T10:18:44.291"/>
    <p1510:client id="{E3B335FA-0DA1-4C4D-8A8E-5354B52C2DF9}" v="1" dt="2026-06-12T12:48:32.6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77" autoAdjust="0"/>
    <p:restoredTop sz="83462" autoAdjust="0"/>
  </p:normalViewPr>
  <p:slideViewPr>
    <p:cSldViewPr snapToGrid="0">
      <p:cViewPr varScale="1">
        <p:scale>
          <a:sx n="89" d="100"/>
          <a:sy n="89" d="100"/>
        </p:scale>
        <p:origin x="534" y="78"/>
      </p:cViewPr>
      <p:guideLst>
        <p:guide orient="horz" pos="1162"/>
        <p:guide pos="506"/>
        <p:guide pos="642"/>
      </p:guideLst>
    </p:cSldViewPr>
  </p:slideViewPr>
  <p:outlineViewPr>
    <p:cViewPr>
      <p:scale>
        <a:sx n="33" d="100"/>
        <a:sy n="33" d="100"/>
      </p:scale>
      <p:origin x="0" y="-7085"/>
    </p:cViewPr>
  </p:outlineViewPr>
  <p:notesTextViewPr>
    <p:cViewPr>
      <p:scale>
        <a:sx n="75" d="100"/>
        <a:sy n="75" d="100"/>
      </p:scale>
      <p:origin x="0" y="0"/>
    </p:cViewPr>
  </p:notesTextViewPr>
  <p:sorterViewPr>
    <p:cViewPr>
      <p:scale>
        <a:sx n="200" d="100"/>
        <a:sy n="200" d="100"/>
      </p:scale>
      <p:origin x="0" y="-3869"/>
    </p:cViewPr>
  </p:sorterViewPr>
  <p:notesViewPr>
    <p:cSldViewPr snapToGrid="0">
      <p:cViewPr varScale="1">
        <p:scale>
          <a:sx n="55" d="100"/>
          <a:sy n="55" d="100"/>
        </p:scale>
        <p:origin x="3307" y="58"/>
      </p:cViewPr>
      <p:guideLst>
        <p:guide orient="horz" pos="3090"/>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47A5D1-78D9-73CD-04BC-C494F79F0A74}"/>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AB92AD42-838B-B6D9-5434-3B0E2999CEFA}"/>
              </a:ext>
            </a:extLst>
          </p:cNvPr>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BF67739A-81E2-4A88-AD56-5A8C90A1F51B}" type="datetimeFigureOut">
              <a:rPr lang="en-GB" smtClean="0"/>
              <a:t>17/06/2026</a:t>
            </a:fld>
            <a:endParaRPr lang="en-GB"/>
          </a:p>
        </p:txBody>
      </p:sp>
      <p:sp>
        <p:nvSpPr>
          <p:cNvPr id="4" name="Footer Placeholder 3">
            <a:extLst>
              <a:ext uri="{FF2B5EF4-FFF2-40B4-BE49-F238E27FC236}">
                <a16:creationId xmlns:a16="http://schemas.microsoft.com/office/drawing/2014/main" id="{6C227DBA-17B0-1889-4231-27035059AF84}"/>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278C003-4CFB-668A-9678-EA1592CF33BF}"/>
              </a:ext>
            </a:extLst>
          </p:cNvPr>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F9DB583A-4674-4DF6-A202-82AA54B45F26}" type="slidenum">
              <a:rPr lang="en-GB" smtClean="0"/>
              <a:t>‹#›</a:t>
            </a:fld>
            <a:endParaRPr lang="en-GB"/>
          </a:p>
        </p:txBody>
      </p:sp>
    </p:spTree>
    <p:extLst>
      <p:ext uri="{BB962C8B-B14F-4D97-AF65-F5344CB8AC3E}">
        <p14:creationId xmlns:p14="http://schemas.microsoft.com/office/powerpoint/2010/main" val="124726135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17/06/2026</a:t>
            </a:fld>
            <a:endParaRPr lang="en-GB"/>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4572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9144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3716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1828800" algn="l" defTabSz="914400" rtl="0" eaLnBrk="1" latinLnBrk="0" hangingPunct="1">
      <a:defRPr sz="10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BA81C-F281-F41D-DF3F-86EAA315D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13B95-44E6-A138-77DD-8113F1F4ECE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5D8DD96-8DF0-8EBC-40B5-9A5E467376F6}"/>
              </a:ext>
            </a:extLst>
          </p:cNvPr>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FTD can be </a:t>
            </a:r>
            <a:r>
              <a:rPr lang="en-US" dirty="0"/>
              <a:t>subdivided into positive versus negative and objective versus subjective symptom clusters. P</a:t>
            </a:r>
            <a:r>
              <a:rPr lang="en-US" sz="1000" dirty="0">
                <a:latin typeface="Calibri" panose="020F0502020204030204" pitchFamily="34" charset="0"/>
                <a:ea typeface="Calibri" panose="020F0502020204030204" pitchFamily="34" charset="0"/>
                <a:cs typeface="Calibri" panose="020F0502020204030204" pitchFamily="34" charset="0"/>
              </a:rPr>
              <a:t>ositive symptoms include derailment and loosening of associations, an increased amount of produced speech (e.g., </a:t>
            </a:r>
            <a:r>
              <a:rPr lang="en-US" sz="1000" dirty="0" err="1">
                <a:latin typeface="Calibri" panose="020F0502020204030204" pitchFamily="34" charset="0"/>
                <a:ea typeface="Calibri" panose="020F0502020204030204" pitchFamily="34" charset="0"/>
                <a:cs typeface="Calibri" panose="020F0502020204030204" pitchFamily="34" charset="0"/>
              </a:rPr>
              <a:t>logorrhoea</a:t>
            </a:r>
            <a:r>
              <a:rPr lang="en-US" sz="1000" dirty="0">
                <a:latin typeface="Calibri" panose="020F0502020204030204" pitchFamily="34" charset="0"/>
                <a:ea typeface="Calibri" panose="020F0502020204030204" pitchFamily="34" charset="0"/>
                <a:cs typeface="Calibri" panose="020F0502020204030204" pitchFamily="34" charset="0"/>
              </a:rPr>
              <a:t>, pressured speech), the use of new words (neologisms), and stilted speech phenomena (manneristic speech). Negative FTD has been conceptualized as a quantitative deficit in speech and thought production (e.g., poverty of speech, slowed thinking). Subjective positive FTDs include pressure of thoughts and thought interference. Subjective negative FTDs include inhibited thinking and dysfunction of thought initiative, respectively.</a:t>
            </a:r>
            <a:r>
              <a:rPr lang="en-US" sz="1000" baseline="30000" dirty="0">
                <a:latin typeface="Calibri" panose="020F0502020204030204" pitchFamily="34" charset="0"/>
                <a:ea typeface="Calibri" panose="020F0502020204030204" pitchFamily="34" charset="0"/>
                <a:cs typeface="Calibri" panose="020F0502020204030204" pitchFamily="34" charset="0"/>
              </a:rPr>
              <a:t>1</a:t>
            </a:r>
          </a:p>
          <a:p>
            <a:endParaRPr lang="en-US" baseline="30000" dirty="0"/>
          </a:p>
          <a:p>
            <a:r>
              <a:rPr lang="en-US" sz="1000" dirty="0">
                <a:latin typeface="Calibri" panose="020F0502020204030204" pitchFamily="34" charset="0"/>
                <a:ea typeface="Calibri" panose="020F0502020204030204" pitchFamily="34" charset="0"/>
                <a:cs typeface="Calibri" panose="020F0502020204030204" pitchFamily="34" charset="0"/>
              </a:rPr>
              <a:t>Abbreviations: FTD=formal thought disorder</a:t>
            </a:r>
          </a:p>
          <a:p>
            <a:endParaRPr lang="en-US" dirty="0"/>
          </a:p>
          <a:p>
            <a:r>
              <a:rPr lang="en-US" dirty="0"/>
              <a:t>References:</a:t>
            </a:r>
          </a:p>
          <a:p>
            <a:pPr marL="228600" indent="-228600">
              <a:buFont typeface="+mj-lt"/>
              <a:buAutoNum type="arabicPeriod"/>
            </a:pPr>
            <a:r>
              <a:rPr lang="en-GB" dirty="0"/>
              <a:t>Kircher T, </a:t>
            </a:r>
            <a:r>
              <a:rPr lang="en-GB" dirty="0" err="1"/>
              <a:t>Bröhl</a:t>
            </a:r>
            <a:r>
              <a:rPr lang="en-GB" dirty="0"/>
              <a:t> H, Meier F, Engelen J. Formal thought disorders: from phenomenology to neurobiology. Lancet Psychiatry 2018; 5: 515–526.</a:t>
            </a:r>
          </a:p>
          <a:p>
            <a:pPr marL="228600" indent="-228600">
              <a:buFont typeface="+mj-lt"/>
              <a:buAutoNum type="arabicPeriod"/>
            </a:pPr>
            <a:r>
              <a:rPr lang="en-GB" dirty="0"/>
              <a:t>Mota NB, </a:t>
            </a:r>
            <a:r>
              <a:rPr lang="en-GB" dirty="0" err="1"/>
              <a:t>Copelli</a:t>
            </a:r>
            <a:r>
              <a:rPr lang="en-GB" dirty="0"/>
              <a:t> M, Ribeiro S. Thought disorder measured as random speech structure classifies negative symptoms and schizophrenia diagnosis 6 months in advance. NPJ </a:t>
            </a:r>
            <a:r>
              <a:rPr lang="en-GB" dirty="0" err="1"/>
              <a:t>Schizophr</a:t>
            </a:r>
            <a:r>
              <a:rPr lang="en-GB" dirty="0"/>
              <a:t> 2017; 3: 18.</a:t>
            </a:r>
          </a:p>
          <a:p>
            <a:pPr marL="228600" indent="-228600">
              <a:buFont typeface="+mj-lt"/>
              <a:buAutoNum type="arabicPeriod"/>
            </a:pPr>
            <a:r>
              <a:rPr lang="en-GB" dirty="0"/>
              <a:t>Palaniyappan L, </a:t>
            </a:r>
            <a:r>
              <a:rPr lang="en-GB" dirty="0" err="1"/>
              <a:t>Benrimoh</a:t>
            </a:r>
            <a:r>
              <a:rPr lang="en-GB" dirty="0"/>
              <a:t> D, Voppel A, Rocca R. Studying psychosis using natural language generation: a review of emerging opportunities. </a:t>
            </a:r>
            <a:r>
              <a:rPr lang="en-GB" dirty="0" err="1"/>
              <a:t>Biol</a:t>
            </a:r>
            <a:r>
              <a:rPr lang="en-GB" dirty="0"/>
              <a:t> Psychiatry </a:t>
            </a:r>
            <a:r>
              <a:rPr lang="en-GB" dirty="0" err="1"/>
              <a:t>Cogn</a:t>
            </a:r>
            <a:r>
              <a:rPr lang="en-GB" dirty="0"/>
              <a:t> </a:t>
            </a:r>
            <a:r>
              <a:rPr lang="en-GB" dirty="0" err="1"/>
              <a:t>Neurosci</a:t>
            </a:r>
            <a:r>
              <a:rPr lang="en-GB" dirty="0"/>
              <a:t> Neuroimaging 2023 ; 8: 994–1004.</a:t>
            </a:r>
          </a:p>
          <a:p>
            <a:pPr marL="228600" indent="-228600">
              <a:buFont typeface="+mj-lt"/>
              <a:buAutoNum type="arabicPeriod"/>
            </a:pPr>
            <a:r>
              <a:rPr lang="en-GB" dirty="0" err="1"/>
              <a:t>Salavera</a:t>
            </a:r>
            <a:r>
              <a:rPr lang="en-GB" dirty="0"/>
              <a:t> C, </a:t>
            </a:r>
            <a:r>
              <a:rPr lang="en-GB" dirty="0" err="1"/>
              <a:t>Puyuelo</a:t>
            </a:r>
            <a:r>
              <a:rPr lang="en-GB" dirty="0"/>
              <a:t> M, </a:t>
            </a:r>
            <a:r>
              <a:rPr lang="en-GB" dirty="0" err="1"/>
              <a:t>Antoñanzas</a:t>
            </a:r>
            <a:r>
              <a:rPr lang="en-GB" dirty="0"/>
              <a:t> JL, Teruel P. Semantics, pragmatics, and formal thought disorders in people with schizophrenia. </a:t>
            </a:r>
            <a:r>
              <a:rPr lang="en-GB" dirty="0" err="1"/>
              <a:t>Neuropsychiatr</a:t>
            </a:r>
            <a:r>
              <a:rPr lang="en-GB" dirty="0"/>
              <a:t> Dis Treat 2013; 9: 177–183.</a:t>
            </a:r>
          </a:p>
          <a:p>
            <a:pPr marL="228600" indent="-228600">
              <a:buFont typeface="+mj-lt"/>
              <a:buAutoNum type="arabicPeriod"/>
            </a:pPr>
            <a:r>
              <a:rPr lang="en-GB" dirty="0"/>
              <a:t>Burton CZ, Tso IF, Carrión RE et al. Baseline psychopathology and relationship to longitudinal functional outcome in attenuated and early first episode psychosis. </a:t>
            </a:r>
            <a:r>
              <a:rPr lang="en-GB" dirty="0" err="1"/>
              <a:t>Schizophr</a:t>
            </a:r>
            <a:r>
              <a:rPr lang="en-GB" dirty="0"/>
              <a:t> Res 2019; 212: 157–162.</a:t>
            </a:r>
          </a:p>
          <a:p>
            <a:pPr marL="228600" indent="-228600">
              <a:buFont typeface="+mj-lt"/>
              <a:buAutoNum type="arabicPeriod"/>
            </a:pPr>
            <a:r>
              <a:rPr lang="en-GB" dirty="0"/>
              <a:t>Schiavon M, Burton BK, Hemager N et al. Language, motor ability and related deficits in children at familial risk of schizophrenia or bipolar disorder. </a:t>
            </a:r>
            <a:r>
              <a:rPr lang="en-GB" dirty="0" err="1"/>
              <a:t>Schizophr</a:t>
            </a:r>
            <a:r>
              <a:rPr lang="en-GB" dirty="0"/>
              <a:t> Bull 2025; 51: 1555–1567.</a:t>
            </a:r>
          </a:p>
          <a:p>
            <a:pPr marL="228600" indent="-228600">
              <a:buFont typeface="+mj-lt"/>
              <a:buAutoNum type="arabicPeriod"/>
            </a:pPr>
            <a:r>
              <a:rPr lang="en-GB" dirty="0" err="1"/>
              <a:t>Solot</a:t>
            </a:r>
            <a:r>
              <a:rPr lang="en-GB" dirty="0"/>
              <a:t> CB, Moore TM, Crowley TB et al. Early language measures associated with later psychosis features in 22q11.2 deletion syndrome. Am J Med Genet B </a:t>
            </a:r>
            <a:r>
              <a:rPr lang="en-GB" dirty="0" err="1"/>
              <a:t>Neuropsychiatr</a:t>
            </a:r>
            <a:r>
              <a:rPr lang="en-GB" dirty="0"/>
              <a:t> Genet 2020; 183: 392–400.</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1566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dirty="0"/>
              <a:t>Click to edit Master title style</a:t>
            </a:r>
            <a:endParaRPr lang="en-GB" dirty="0"/>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dirty="0"/>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dirty="0"/>
              <a:t>Click to edit Master title style</a:t>
            </a:r>
            <a:endParaRPr lang="en-GB" dirty="0"/>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dirty="0"/>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CA372-7E72-7819-730F-EB9B6E3F6C2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3D4C4C7-5F07-9BBA-23C7-DCCC93F40FC8}"/>
              </a:ext>
            </a:extLst>
          </p:cNvPr>
          <p:cNvSpPr>
            <a:spLocks noGrp="1"/>
          </p:cNvSpPr>
          <p:nvPr>
            <p:ph type="body" sz="quarter" idx="17"/>
          </p:nvPr>
        </p:nvSpPr>
        <p:spPr/>
        <p:txBody>
          <a:bodyPr/>
          <a:lstStyle/>
          <a:p>
            <a:r>
              <a:rPr lang="en-US" noProof="0" dirty="0"/>
              <a:t>Schizophrenia – History, definitions, and diagnosis</a:t>
            </a:r>
          </a:p>
        </p:txBody>
      </p:sp>
      <p:sp>
        <p:nvSpPr>
          <p:cNvPr id="14" name="Title 13">
            <a:extLst>
              <a:ext uri="{FF2B5EF4-FFF2-40B4-BE49-F238E27FC236}">
                <a16:creationId xmlns:a16="http://schemas.microsoft.com/office/drawing/2014/main" id="{405A0AD6-C1E0-AAF1-EE17-E0EDBF2FF0B4}"/>
              </a:ext>
            </a:extLst>
          </p:cNvPr>
          <p:cNvSpPr>
            <a:spLocks noGrp="1"/>
          </p:cNvSpPr>
          <p:nvPr>
            <p:ph type="title"/>
          </p:nvPr>
        </p:nvSpPr>
        <p:spPr/>
        <p:txBody>
          <a:bodyPr/>
          <a:lstStyle/>
          <a:p>
            <a:r>
              <a:rPr lang="en-US" noProof="0" dirty="0"/>
              <a:t>Thought disorder and language disturbance in schizophrenia</a:t>
            </a:r>
          </a:p>
        </p:txBody>
      </p:sp>
      <p:sp>
        <p:nvSpPr>
          <p:cNvPr id="3" name="Content Placeholder 2">
            <a:extLst>
              <a:ext uri="{FF2B5EF4-FFF2-40B4-BE49-F238E27FC236}">
                <a16:creationId xmlns:a16="http://schemas.microsoft.com/office/drawing/2014/main" id="{96C62D0A-D8F9-F80A-3EEB-98F94D5652C1}"/>
              </a:ext>
            </a:extLst>
          </p:cNvPr>
          <p:cNvSpPr>
            <a:spLocks noGrp="1"/>
          </p:cNvSpPr>
          <p:nvPr>
            <p:ph idx="19"/>
          </p:nvPr>
        </p:nvSpPr>
        <p:spPr>
          <a:xfrm>
            <a:off x="539750" y="1416785"/>
            <a:ext cx="11036492" cy="4415215"/>
          </a:xfrm>
        </p:spPr>
        <p:txBody>
          <a:bodyPr/>
          <a:lstStyle/>
          <a:p>
            <a:endParaRPr lang="en-US" noProof="0" dirty="0"/>
          </a:p>
          <a:p>
            <a:endParaRPr lang="en-US" noProof="0" dirty="0"/>
          </a:p>
          <a:p>
            <a:r>
              <a:rPr lang="en-US" noProof="0" dirty="0"/>
              <a:t>Language disruptions are considered a </a:t>
            </a:r>
            <a:r>
              <a:rPr lang="en-US" b="1" noProof="0" dirty="0"/>
              <a:t>core phenomenological feature of psychosis</a:t>
            </a:r>
            <a:r>
              <a:rPr lang="en-US" baseline="30000" noProof="0" dirty="0"/>
              <a:t>3</a:t>
            </a:r>
          </a:p>
          <a:p>
            <a:r>
              <a:rPr lang="en-US" noProof="0" dirty="0"/>
              <a:t>In schizophrenia, higher‑level language processes, particularly those involving semantics and pragmatics, are disrupted – when this </a:t>
            </a:r>
            <a:r>
              <a:rPr lang="en-US" b="1" noProof="0" dirty="0"/>
              <a:t>level of language organization is impaired, FTD emerges</a:t>
            </a:r>
            <a:r>
              <a:rPr lang="en-US" noProof="0" dirty="0"/>
              <a:t>, reflecting the close relationship between language dysfunction and FTD</a:t>
            </a:r>
            <a:r>
              <a:rPr lang="en-US" baseline="30000" noProof="0" dirty="0"/>
              <a:t>4</a:t>
            </a:r>
            <a:endParaRPr lang="en-US" noProof="0" dirty="0"/>
          </a:p>
          <a:p>
            <a:r>
              <a:rPr lang="en-US" noProof="0" dirty="0"/>
              <a:t>Longitudinal studies of FEP and at-risk groups demonstrate FTDs are present in </a:t>
            </a:r>
            <a:r>
              <a:rPr lang="en-US" b="1" noProof="0" dirty="0"/>
              <a:t>early at-risk stages</a:t>
            </a:r>
            <a:r>
              <a:rPr lang="en-US" noProof="0" dirty="0"/>
              <a:t>, and are </a:t>
            </a:r>
            <a:r>
              <a:rPr lang="en-US" b="1" noProof="0" dirty="0"/>
              <a:t>predictive of risk of transition to schizophrenia </a:t>
            </a:r>
            <a:r>
              <a:rPr lang="en-US" noProof="0" dirty="0"/>
              <a:t>as well as functional outcomes</a:t>
            </a:r>
            <a:r>
              <a:rPr lang="en-US" baseline="30000" noProof="0" dirty="0"/>
              <a:t>1,5</a:t>
            </a:r>
          </a:p>
          <a:p>
            <a:r>
              <a:rPr lang="en-US" noProof="0" dirty="0"/>
              <a:t>FTD shows strong </a:t>
            </a:r>
            <a:r>
              <a:rPr lang="en-US" b="1" noProof="0" dirty="0"/>
              <a:t>familial aggregation</a:t>
            </a:r>
            <a:r>
              <a:rPr lang="en-US" noProof="0" dirty="0"/>
              <a:t>, suggesting a genetic component</a:t>
            </a:r>
            <a:r>
              <a:rPr lang="en-US" baseline="30000" dirty="0"/>
              <a:t>1 </a:t>
            </a:r>
            <a:r>
              <a:rPr lang="en-US" noProof="0" dirty="0"/>
              <a:t>– children of parents with schizophrenia are at high risk of </a:t>
            </a:r>
            <a:r>
              <a:rPr lang="en-US" b="1" noProof="0" dirty="0"/>
              <a:t>comorbid language and movement disorders</a:t>
            </a:r>
            <a:r>
              <a:rPr lang="en-US" baseline="30000" noProof="0" dirty="0"/>
              <a:t>6</a:t>
            </a:r>
          </a:p>
          <a:p>
            <a:pPr lvl="1"/>
            <a:r>
              <a:rPr lang="en-US" noProof="0" dirty="0"/>
              <a:t>Language testing in </a:t>
            </a:r>
            <a:r>
              <a:rPr lang="en-US" b="1" noProof="0" dirty="0"/>
              <a:t>school‑age children </a:t>
            </a:r>
            <a:r>
              <a:rPr lang="en-US" noProof="0" dirty="0"/>
              <a:t>may help identify those at </a:t>
            </a:r>
            <a:r>
              <a:rPr lang="en-US" b="1" noProof="0" dirty="0"/>
              <a:t>elevated risk for psychosis</a:t>
            </a:r>
            <a:r>
              <a:rPr lang="en-US" baseline="30000" noProof="0" dirty="0"/>
              <a:t>7</a:t>
            </a:r>
            <a:endParaRPr lang="en-US" noProof="0" dirty="0"/>
          </a:p>
          <a:p>
            <a:pPr marL="0" indent="0">
              <a:buNone/>
            </a:pPr>
            <a:endParaRPr lang="en-US" noProof="0" dirty="0"/>
          </a:p>
        </p:txBody>
      </p:sp>
      <p:sp>
        <p:nvSpPr>
          <p:cNvPr id="15" name="Text Placeholder 14">
            <a:extLst>
              <a:ext uri="{FF2B5EF4-FFF2-40B4-BE49-F238E27FC236}">
                <a16:creationId xmlns:a16="http://schemas.microsoft.com/office/drawing/2014/main" id="{6138D4E5-A116-2ED0-8198-0972E945DCD2}"/>
              </a:ext>
            </a:extLst>
          </p:cNvPr>
          <p:cNvSpPr>
            <a:spLocks noGrp="1"/>
          </p:cNvSpPr>
          <p:nvPr>
            <p:ph type="body" sz="quarter" idx="18"/>
          </p:nvPr>
        </p:nvSpPr>
        <p:spPr>
          <a:xfrm>
            <a:off x="539749" y="6102000"/>
            <a:ext cx="10662957" cy="619200"/>
          </a:xfrm>
        </p:spPr>
        <p:txBody>
          <a:bodyPr/>
          <a:lstStyle/>
          <a:p>
            <a:r>
              <a:rPr lang="en-US" noProof="0" dirty="0"/>
              <a:t>FEP=first-episode psychosis; FTD=formal thought disorder</a:t>
            </a:r>
          </a:p>
          <a:p>
            <a:r>
              <a:rPr lang="en-US" noProof="0" dirty="0"/>
              <a:t>1. Kircher. Lancet Psychiatry 2018;5:515–526; 2. Mota et al. NPJ </a:t>
            </a:r>
            <a:r>
              <a:rPr lang="en-US" noProof="0" dirty="0" err="1"/>
              <a:t>Schizophr</a:t>
            </a:r>
            <a:r>
              <a:rPr lang="en-US" noProof="0" dirty="0"/>
              <a:t> 2017;3:18; 3. Palaniyappan et al. Biol Psychiatry </a:t>
            </a:r>
            <a:r>
              <a:rPr lang="en-US" noProof="0" dirty="0" err="1"/>
              <a:t>Cogn</a:t>
            </a:r>
            <a:r>
              <a:rPr lang="en-US" noProof="0" dirty="0"/>
              <a:t> </a:t>
            </a:r>
            <a:r>
              <a:rPr lang="en-US" noProof="0" dirty="0" err="1"/>
              <a:t>Neurosci</a:t>
            </a:r>
            <a:r>
              <a:rPr lang="en-US" noProof="0" dirty="0"/>
              <a:t> Neuroimaging 2023;8:994–1004; </a:t>
            </a:r>
            <a:br>
              <a:rPr lang="en-US" noProof="0" dirty="0"/>
            </a:br>
            <a:r>
              <a:rPr lang="en-US" noProof="0" dirty="0"/>
              <a:t>4. </a:t>
            </a:r>
            <a:r>
              <a:rPr lang="en-US" noProof="0" dirty="0" err="1"/>
              <a:t>Salavera</a:t>
            </a:r>
            <a:r>
              <a:rPr lang="en-US" noProof="0" dirty="0"/>
              <a:t> et al. </a:t>
            </a:r>
            <a:r>
              <a:rPr lang="en-US" noProof="0" dirty="0" err="1"/>
              <a:t>Neuropsychiatr</a:t>
            </a:r>
            <a:r>
              <a:rPr lang="en-US" noProof="0" dirty="0"/>
              <a:t> Dis Treat 2013;9:177–183; 5. Burton et al. </a:t>
            </a:r>
            <a:r>
              <a:rPr lang="en-US" noProof="0" dirty="0" err="1"/>
              <a:t>Schizophr</a:t>
            </a:r>
            <a:r>
              <a:rPr lang="en-US" noProof="0" dirty="0"/>
              <a:t> Res 2019;212:157–162; 6. Schiavon et al. </a:t>
            </a:r>
            <a:r>
              <a:rPr lang="en-US" noProof="0" dirty="0" err="1"/>
              <a:t>Schizophr</a:t>
            </a:r>
            <a:r>
              <a:rPr lang="en-US" noProof="0" dirty="0"/>
              <a:t> Bull 2024;51:1555–1567; </a:t>
            </a:r>
            <a:br>
              <a:rPr lang="en-US" noProof="0" dirty="0"/>
            </a:br>
            <a:r>
              <a:rPr lang="en-US" noProof="0" dirty="0"/>
              <a:t>7. </a:t>
            </a:r>
            <a:r>
              <a:rPr lang="en-US" noProof="0" dirty="0" err="1"/>
              <a:t>Solot</a:t>
            </a:r>
            <a:r>
              <a:rPr lang="en-US" noProof="0" dirty="0"/>
              <a:t> et al. Am J Med Genet B </a:t>
            </a:r>
            <a:r>
              <a:rPr lang="en-US" noProof="0" dirty="0" err="1"/>
              <a:t>Neuropsychiatr</a:t>
            </a:r>
            <a:r>
              <a:rPr lang="en-US" noProof="0" dirty="0"/>
              <a:t> Genet 2020;183:392–400</a:t>
            </a:r>
          </a:p>
        </p:txBody>
      </p:sp>
      <p:sp>
        <p:nvSpPr>
          <p:cNvPr id="6" name="Rectangle: Rounded Corners 5">
            <a:extLst>
              <a:ext uri="{FF2B5EF4-FFF2-40B4-BE49-F238E27FC236}">
                <a16:creationId xmlns:a16="http://schemas.microsoft.com/office/drawing/2014/main" id="{2C63C265-CBE3-51B0-63DD-BA781329AC04}"/>
              </a:ext>
            </a:extLst>
          </p:cNvPr>
          <p:cNvSpPr/>
          <p:nvPr/>
        </p:nvSpPr>
        <p:spPr>
          <a:xfrm>
            <a:off x="540543" y="1333154"/>
            <a:ext cx="11110913" cy="919401"/>
          </a:xfrm>
          <a:prstGeom prst="roundRect">
            <a:avLst/>
          </a:prstGeom>
          <a:solidFill>
            <a:schemeClr val="accent4">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dirty="0">
                <a:ln>
                  <a:noFill/>
                </a:ln>
                <a:solidFill>
                  <a:schemeClr val="tx1"/>
                </a:solidFill>
                <a:effectLst/>
                <a:uLnTx/>
                <a:uFillTx/>
                <a:latin typeface="Arial"/>
                <a:ea typeface="+mn-ea"/>
                <a:cs typeface="+mn-cs"/>
              </a:rPr>
              <a:t>Formal thought disorder (FTD) is a dimensional, phenomenologically defined construct, representing impairment in the production of language and subjective alterations in the thought process, and comprises poverty of speech, derailment, and incoherence</a:t>
            </a:r>
            <a:r>
              <a:rPr kumimoji="0" lang="en-US" sz="1600" i="0" u="none" strike="noStrike" kern="1200" cap="none" spc="0" normalizeH="0" baseline="30000" noProof="0" dirty="0">
                <a:ln>
                  <a:noFill/>
                </a:ln>
                <a:solidFill>
                  <a:schemeClr val="tx1"/>
                </a:solidFill>
                <a:effectLst/>
                <a:uLnTx/>
                <a:uFillTx/>
                <a:latin typeface="Arial"/>
                <a:ea typeface="+mn-ea"/>
                <a:cs typeface="+mn-cs"/>
              </a:rPr>
              <a:t>1,2</a:t>
            </a:r>
            <a:endParaRPr kumimoji="0" lang="en-US" sz="1600" i="0" u="none" strike="noStrike" kern="1200" cap="none" spc="0" normalizeH="0" baseline="0" noProof="0" dirty="0">
              <a:ln>
                <a:noFill/>
              </a:ln>
              <a:solidFill>
                <a:schemeClr val="tx1"/>
              </a:solidFill>
              <a:effectLst/>
              <a:uLnTx/>
              <a:uFillTx/>
              <a:latin typeface="Arial"/>
              <a:ea typeface="+mn-ea"/>
              <a:cs typeface="+mn-cs"/>
            </a:endParaRPr>
          </a:p>
        </p:txBody>
      </p:sp>
    </p:spTree>
    <p:extLst>
      <p:ext uri="{BB962C8B-B14F-4D97-AF65-F5344CB8AC3E}">
        <p14:creationId xmlns:p14="http://schemas.microsoft.com/office/powerpoint/2010/main" val="1380745731"/>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rgbClr val="FF0000"/>
          </a:solidFill>
        </a:ln>
      </a:spPr>
      <a:bodyPr rtlCol="0" anchor="ctr"/>
      <a:lstStyle>
        <a:defPPr algn="ctr">
          <a:defRPr sz="900" dirty="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a:solidFill>
            <a:srgbClr val="FF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http://www.w3.org/XML/1998/namespace"/>
    <ds:schemaRef ds:uri="http://schemas.microsoft.com/office/2006/metadata/properties"/>
    <ds:schemaRef ds:uri="http://schemas.microsoft.com/office/infopath/2007/PartnerControls"/>
    <ds:schemaRef ds:uri="http://purl.org/dc/elements/1.1/"/>
    <ds:schemaRef ds:uri="http://purl.org/dc/terms/"/>
    <ds:schemaRef ds:uri="http://purl.org/dc/dcmitype/"/>
    <ds:schemaRef ds:uri="http://schemas.microsoft.com/office/2006/documentManagement/types"/>
    <ds:schemaRef ds:uri="http://schemas.openxmlformats.org/package/2006/metadata/core-properties"/>
    <ds:schemaRef ds:uri="08562aa6-c0ad-4fb9-8a82-15409d3a28b4"/>
    <ds:schemaRef ds:uri="28627d7c-4416-4bc1-86cf-ca6c3a42a8f2"/>
  </ds:schemaRefs>
</ds:datastoreItem>
</file>

<file path=customXml/itemProps2.xml><?xml version="1.0" encoding="utf-8"?>
<ds:datastoreItem xmlns:ds="http://schemas.openxmlformats.org/officeDocument/2006/customXml" ds:itemID="{73405503-9376-4557-B310-B5CCAAE40D08}">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103</TotalTime>
  <Words>624</Words>
  <Application>Microsoft Office PowerPoint</Application>
  <PresentationFormat>Widescreen</PresentationFormat>
  <Paragraphs>24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Neurotorium - PowerPoint-Skabelon - 2022-01-28</vt:lpstr>
      <vt:lpstr>Thought disorder and language disturbance in schizophrenia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41</cp:revision>
  <dcterms:created xsi:type="dcterms:W3CDTF">2026-02-02T13:01:55Z</dcterms:created>
  <dcterms:modified xsi:type="dcterms:W3CDTF">2026-06-17T12:33:17Z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ies>
</file>