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1118"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userDrawn="1">
          <p15:clr>
            <a:srgbClr val="A4A3A4"/>
          </p15:clr>
        </p15:guide>
        <p15:guide id="2" pos="506" userDrawn="1">
          <p15:clr>
            <a:srgbClr val="A4A3A4"/>
          </p15:clr>
        </p15:guide>
        <p15:guide id="3" pos="642" userDrawn="1">
          <p15:clr>
            <a:srgbClr val="A4A3A4"/>
          </p15:clr>
        </p15:guide>
      </p15:sldGuideLst>
    </p:ext>
    <p:ext uri="{2D200454-40CA-4A62-9FC3-DE9A4176ACB9}">
      <p15:notesGuideLst xmlns:p15="http://schemas.microsoft.com/office/powerpoint/2012/main">
        <p15:guide id="1" orient="horz" pos="3090"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573105-B80B-BE77-4429-DCCE34DD9EC1}" name="Bella Cannava" initials="BC" userId="Bella Cannava" providerId="None"/>
  <p188:author id="{F5123D0B-7B15-8241-114F-0F509F9C0883}" name="Jerry Huang" initials="JH" userId="S::jerry.huang@primeglobalpeople.com::47175e71-6f0f-4bf1-922a-f2da50266449" providerId="AD"/>
  <p188:author id="{7679B62A-1C92-1318-9C0A-A485E2FEF9AC}" name="Fact check" initials="HR" userId="Fact check" providerId="None"/>
  <p188:author id="{A650F12B-C64C-074B-07F6-F48D2265D014}" name="Christoph U. Correll" initials="CC" userId="eaee6724343eddb1" providerId="Windows Live"/>
  <p188:author id="{FE79984B-3160-25DE-C8CF-73D178008414}" name="Andrea Raballo" initials="AR" userId="S::andrea.raballo@unipg.it::18afce67-ba15-43e6-b5a2-f8a59fe1ccb9" providerId="AD"/>
  <p188:author id="{C07A505D-5E7E-6BEB-4195-801D42364FA7}" name="Ceren Akdeniz Vogt" initials="CA" userId="S::cak@lundbeckfonden.com::6291f9b8-8487-4396-8769-615d243e0f4b" providerId="AD"/>
  <p188:author id="{F5456967-F741-A654-320C-431971991AEE}" name="Emma Bone" initials="EB" userId="Emma Bone"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4A6459"/>
    <a:srgbClr val="8FAB9F"/>
    <a:srgbClr val="C2D1CB"/>
    <a:srgbClr val="EBF0EE"/>
    <a:srgbClr val="D9D1CC"/>
    <a:srgbClr val="608273"/>
    <a:srgbClr val="42584F"/>
    <a:srgbClr val="BCCCC5"/>
    <a:srgbClr val="C6D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919EEF-94A1-4D29-B680-FF08FB6FC65F}" v="2" dt="2026-06-12T12:41:49.929"/>
    <p1510:client id="{6729CB93-CDBB-4614-B762-F4F58F620CDF}" v="4" dt="2026-06-12T10:18:44.291"/>
    <p1510:client id="{E3B335FA-0DA1-4C4D-8A8E-5354B52C2DF9}" v="1" dt="2026-06-12T12:48:32.6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7" autoAdjust="0"/>
    <p:restoredTop sz="83462" autoAdjust="0"/>
  </p:normalViewPr>
  <p:slideViewPr>
    <p:cSldViewPr snapToGrid="0">
      <p:cViewPr varScale="1">
        <p:scale>
          <a:sx n="89" d="100"/>
          <a:sy n="89" d="100"/>
        </p:scale>
        <p:origin x="534" y="78"/>
      </p:cViewPr>
      <p:guideLst>
        <p:guide orient="horz" pos="1162"/>
        <p:guide pos="506"/>
        <p:guide pos="642"/>
      </p:guideLst>
    </p:cSldViewPr>
  </p:slideViewPr>
  <p:outlineViewPr>
    <p:cViewPr>
      <p:scale>
        <a:sx n="33" d="100"/>
        <a:sy n="33" d="100"/>
      </p:scale>
      <p:origin x="0" y="-7085"/>
    </p:cViewPr>
  </p:outlineViewPr>
  <p:notesTextViewPr>
    <p:cViewPr>
      <p:scale>
        <a:sx n="75" d="100"/>
        <a:sy n="75" d="100"/>
      </p:scale>
      <p:origin x="0" y="0"/>
    </p:cViewPr>
  </p:notesTextViewPr>
  <p:sorterViewPr>
    <p:cViewPr>
      <p:scale>
        <a:sx n="200" d="100"/>
        <a:sy n="200" d="100"/>
      </p:scale>
      <p:origin x="0" y="-3869"/>
    </p:cViewPr>
  </p:sorterViewPr>
  <p:notesViewPr>
    <p:cSldViewPr snapToGrid="0">
      <p:cViewPr varScale="1">
        <p:scale>
          <a:sx n="55" d="100"/>
          <a:sy n="55" d="100"/>
        </p:scale>
        <p:origin x="3307" y="58"/>
      </p:cViewPr>
      <p:guideLst>
        <p:guide orient="horz" pos="3090"/>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47A5D1-78D9-73CD-04BC-C494F79F0A74}"/>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B92AD42-838B-B6D9-5434-3B0E2999CEFA}"/>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BF67739A-81E2-4A88-AD56-5A8C90A1F51B}" type="datetimeFigureOut">
              <a:rPr lang="en-GB" smtClean="0"/>
              <a:t>17/06/2026</a:t>
            </a:fld>
            <a:endParaRPr lang="en-GB"/>
          </a:p>
        </p:txBody>
      </p:sp>
      <p:sp>
        <p:nvSpPr>
          <p:cNvPr id="4" name="Footer Placeholder 3">
            <a:extLst>
              <a:ext uri="{FF2B5EF4-FFF2-40B4-BE49-F238E27FC236}">
                <a16:creationId xmlns:a16="http://schemas.microsoft.com/office/drawing/2014/main" id="{6C227DBA-17B0-1889-4231-27035059AF84}"/>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278C003-4CFB-668A-9678-EA1592CF33BF}"/>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F9DB583A-4674-4DF6-A202-82AA54B45F26}" type="slidenum">
              <a:rPr lang="en-GB" smtClean="0"/>
              <a:t>‹#›</a:t>
            </a:fld>
            <a:endParaRPr lang="en-GB"/>
          </a:p>
        </p:txBody>
      </p:sp>
    </p:spTree>
    <p:extLst>
      <p:ext uri="{BB962C8B-B14F-4D97-AF65-F5344CB8AC3E}">
        <p14:creationId xmlns:p14="http://schemas.microsoft.com/office/powerpoint/2010/main" val="124726135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9144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3716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8288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5CAAF-0F86-BA8F-E130-293845484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B04EA-DE37-56A1-8615-04D9F4FB585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604C12-87A8-F565-BAD9-9CD5EAE2C395}"/>
              </a:ext>
            </a:extLst>
          </p:cNvPr>
          <p:cNvSpPr>
            <a:spLocks noGrp="1"/>
          </p:cNvSpPr>
          <p:nvPr>
            <p:ph type="body" idx="1"/>
          </p:nvPr>
        </p:nvSpPr>
        <p:spPr/>
        <p:txBody>
          <a:bodyPr/>
          <a:lstStyle/>
          <a:p>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five </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key constructs of negative symptoms include</a:t>
            </a:r>
            <a:r>
              <a:rPr lang="en-GB" sz="900" baseline="30000" dirty="0"/>
              <a:t> </a:t>
            </a:r>
            <a:r>
              <a:rPr lang="en-GB" sz="900" dirty="0"/>
              <a:t>a</a:t>
            </a:r>
            <a:r>
              <a:rPr lang="en-US" sz="9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nhedonia</a:t>
            </a:r>
            <a:r>
              <a:rPr lang="en-US" sz="900" dirty="0"/>
              <a:t> (d</a:t>
            </a:r>
            <a:r>
              <a:rPr lang="en-GB" sz="9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ifficulty</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or inability to anticipate future pleasure, few leisure activities, lack of interest in sexual activity), a</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volition (emotional withdrawal, apathy, poor grooming and hygiene, less involvement with work/school), asociality (few friends, poor relationships with friends, lack of motivation for relationships, reduced social interaction), affective blunting (</a:t>
            </a:r>
            <a:r>
              <a:rPr lang="en-US" sz="900" dirty="0"/>
              <a:t>d</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iminished facial and vocal expressions, poor eye contact, minimal use of gestures), alogia (s</a:t>
            </a:r>
            <a:r>
              <a:rPr lang="en-GB" sz="9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hort</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or monosyllable answers to questions avoids communication, uses few words).</a:t>
            </a:r>
            <a:r>
              <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en-US" sz="900" dirty="0"/>
              <a:t> </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These constructs can be categorized into two independent factors: diminished expression (includes blunted affect and alogia) and avolition/apathy (includes avolition, asociality, and anhedonia).</a:t>
            </a:r>
            <a:r>
              <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p>
          <a:p>
            <a:endPar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presence of negative symptoms is not mandatory for a schizophrenia diagnosis; however, diminished expression and avolition are one of the five symptom criteria taken into consideration in the Diagnostic and Statistical Manual of Mental Disorders-5.</a:t>
            </a:r>
            <a:r>
              <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US" sz="900" dirty="0"/>
              <a:t>Despite this, c</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linical recognition of negative symptoms is challenging because patients with schizophrenia may not be aware of the impact of negative symptoms and they rarely present with </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negative symptom complaints.</a:t>
            </a:r>
            <a:r>
              <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GB" sz="900" b="0" i="0" u="none" strike="noStrike" kern="1200" dirty="0">
                <a:solidFill>
                  <a:schemeClr val="tx1"/>
                </a:solidFill>
                <a:latin typeface="Calibri" panose="020F0502020204030204" pitchFamily="34" charset="0"/>
                <a:ea typeface="Calibri" panose="020F0502020204030204" pitchFamily="34" charset="0"/>
                <a:cs typeface="Calibri" panose="020F0502020204030204" pitchFamily="34" charset="0"/>
              </a:rPr>
              <a:t>Diminished expression may become apparent during a clinical interview, while avolition may be deducible from </a:t>
            </a:r>
            <a:r>
              <a:rPr lang="en-US" sz="900" dirty="0"/>
              <a:t>inquiry into a person’s behaviors outside the interview setting, which may be suggestive of </a:t>
            </a:r>
            <a:r>
              <a:rPr lang="en-GB" sz="900" b="0" i="0" u="none" strike="noStrike" kern="1200" dirty="0">
                <a:solidFill>
                  <a:schemeClr val="tx1"/>
                </a:solidFill>
                <a:latin typeface="Calibri" panose="020F0502020204030204" pitchFamily="34" charset="0"/>
                <a:ea typeface="Calibri" panose="020F0502020204030204" pitchFamily="34" charset="0"/>
                <a:cs typeface="Calibri" panose="020F0502020204030204" pitchFamily="34" charset="0"/>
              </a:rPr>
              <a:t>poor functioning in work, school relationships or self-care.</a:t>
            </a:r>
            <a:r>
              <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endPar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900" dirty="0"/>
              <a:t>Negative symptom assessment has evolved from older scales like PANSS, SANS, and NSA‑16, which use single‑timepoint ratings and include items now seen as irrelevant to the negative symptom domain, to newer instruments such as CAINS and BNSS that align with the five core constructs.</a:t>
            </a:r>
            <a:r>
              <a:rPr lang="en-US" sz="900" baseline="30000" dirty="0"/>
              <a:t>1 </a:t>
            </a:r>
            <a:r>
              <a:rPr lang="en-US" sz="900" dirty="0"/>
              <a:t>More recently, brief easy-to-use tools like the NSA‑4 were developed to allow rapid screening and assessment in routine clinical practice.</a:t>
            </a:r>
            <a:r>
              <a:rPr lang="en-US" sz="900" baseline="30000" dirty="0"/>
              <a:t>1</a:t>
            </a:r>
            <a:endPar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900" baseline="30000" dirty="0"/>
          </a:p>
          <a:p>
            <a:r>
              <a:rPr lang="en-US" sz="900" dirty="0"/>
              <a:t>Abbreviation: BNSS=Brief Negative Symptom Scale; CAINS=Clinical Assessment Interview for Negative Symptoms; NSA‑16=16‑item Negative Symptom Assessment; NSA‑4=4‑item Negative Symptom Assessment; PANSS=Positive and Negative Syndrome Scale</a:t>
            </a:r>
          </a:p>
          <a:p>
            <a:endParaRPr lang="en-US" sz="900" dirty="0"/>
          </a:p>
          <a:p>
            <a:r>
              <a:rPr lang="en-US" sz="900" dirty="0"/>
              <a:t>References:</a:t>
            </a:r>
          </a:p>
          <a:p>
            <a:pPr marL="228600" indent="-228600">
              <a:buFont typeface="+mj-lt"/>
              <a:buAutoNum type="arabicPeriod"/>
            </a:pPr>
            <a:r>
              <a:rPr lang="en-GB" sz="900" dirty="0"/>
              <a:t>Correll CU, Schooler NR. Negative symptoms in schizophrenia: a review and clinical guide for recognition, assessment, and treatment. </a:t>
            </a:r>
            <a:r>
              <a:rPr lang="en-GB" sz="900" dirty="0" err="1"/>
              <a:t>Neuropsychiatr</a:t>
            </a:r>
            <a:r>
              <a:rPr lang="en-GB" sz="900" dirty="0"/>
              <a:t> Dis Treat 2020; 16: 519–534.</a:t>
            </a:r>
          </a:p>
          <a:p>
            <a:pPr marL="228600" indent="-228600">
              <a:buFont typeface="+mj-lt"/>
              <a:buAutoNum type="arabicPeriod"/>
            </a:pPr>
            <a:r>
              <a:rPr lang="en-GB" sz="900" dirty="0"/>
              <a:t>Chan RCK, Wang </a:t>
            </a:r>
            <a:r>
              <a:rPr lang="en-GB" sz="900" dirty="0" err="1"/>
              <a:t>Ll</a:t>
            </a:r>
            <a:r>
              <a:rPr lang="en-GB" sz="900" dirty="0"/>
              <a:t>, Lui SSY. Theories and models of negative symptoms in schizophrenia and clinical implications. Nat Rev </a:t>
            </a:r>
            <a:r>
              <a:rPr lang="en-GB" sz="900" dirty="0" err="1"/>
              <a:t>Psychol</a:t>
            </a:r>
            <a:r>
              <a:rPr lang="en-GB" sz="900" dirty="0"/>
              <a:t> 2022; 1: 454–467.</a:t>
            </a:r>
          </a:p>
          <a:p>
            <a:pPr marL="228600" indent="-228600">
              <a:buFont typeface="+mj-lt"/>
              <a:buAutoNum type="arabicPeriod"/>
            </a:pPr>
            <a:r>
              <a:rPr lang="en-GB" sz="900" dirty="0" err="1"/>
              <a:t>Galderisi</a:t>
            </a:r>
            <a:r>
              <a:rPr lang="en-GB" sz="900" dirty="0"/>
              <a:t> S, Mucci A, </a:t>
            </a:r>
            <a:r>
              <a:rPr lang="en-GB" sz="900" dirty="0" err="1"/>
              <a:t>Dollfus</a:t>
            </a:r>
            <a:r>
              <a:rPr lang="en-GB" sz="900" dirty="0"/>
              <a:t> S et al. EPA guidance on assessment of negative symptoms in schizophrenia. </a:t>
            </a:r>
            <a:r>
              <a:rPr lang="en-GB" sz="900" dirty="0" err="1"/>
              <a:t>Eur</a:t>
            </a:r>
            <a:r>
              <a:rPr lang="en-GB" sz="900" dirty="0"/>
              <a:t> Psychiatry 2021; 64: e1–23.</a:t>
            </a:r>
          </a:p>
          <a:p>
            <a:endParaRPr lang="en-GB" sz="9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4134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dirty="0"/>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dirty="0"/>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3094-35CE-F412-D8BF-8160DF37D07E}"/>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C354BA2-9366-E074-DDD2-B17D2465C128}"/>
              </a:ext>
            </a:extLst>
          </p:cNvPr>
          <p:cNvSpPr>
            <a:spLocks noGrp="1"/>
          </p:cNvSpPr>
          <p:nvPr>
            <p:ph sz="half" idx="1"/>
          </p:nvPr>
        </p:nvSpPr>
        <p:spPr/>
        <p:txBody>
          <a:bodyPr/>
          <a:lstStyle/>
          <a:p>
            <a:r>
              <a:rPr lang="en-US" noProof="0" dirty="0"/>
              <a:t>Negative symptoms are associated with </a:t>
            </a:r>
            <a:br>
              <a:rPr lang="en-US" noProof="0" dirty="0"/>
            </a:br>
            <a:r>
              <a:rPr lang="en-US" noProof="0" dirty="0"/>
              <a:t>long-term disability and functional outcomes</a:t>
            </a:r>
            <a:r>
              <a:rPr lang="en-US" baseline="30000" noProof="0" dirty="0"/>
              <a:t>1-3</a:t>
            </a:r>
            <a:endParaRPr lang="en-US" noProof="0" dirty="0"/>
          </a:p>
          <a:p>
            <a:r>
              <a:rPr lang="en-US" noProof="0" dirty="0"/>
              <a:t>Early recognition of negative symptoms during the prodromal phase is key to guiding timely identification and treatment</a:t>
            </a:r>
            <a:r>
              <a:rPr lang="en-US" baseline="30000" noProof="0" dirty="0"/>
              <a:t>1,2</a:t>
            </a:r>
            <a:endParaRPr lang="en-US" noProof="0" dirty="0"/>
          </a:p>
        </p:txBody>
      </p:sp>
      <p:sp>
        <p:nvSpPr>
          <p:cNvPr id="5" name="Text Placeholder 4">
            <a:extLst>
              <a:ext uri="{FF2B5EF4-FFF2-40B4-BE49-F238E27FC236}">
                <a16:creationId xmlns:a16="http://schemas.microsoft.com/office/drawing/2014/main" id="{DE8D97AE-E33A-EEDF-8228-1DD562B250B6}"/>
              </a:ext>
            </a:extLst>
          </p:cNvPr>
          <p:cNvSpPr>
            <a:spLocks noGrp="1"/>
          </p:cNvSpPr>
          <p:nvPr>
            <p:ph type="body" sz="quarter" idx="17"/>
          </p:nvPr>
        </p:nvSpPr>
        <p:spPr/>
        <p:txBody>
          <a:bodyPr/>
          <a:lstStyle/>
          <a:p>
            <a:r>
              <a:rPr lang="en-US" noProof="0" dirty="0"/>
              <a:t>Schizophrenia – History, definitions, and diagnosis</a:t>
            </a:r>
          </a:p>
        </p:txBody>
      </p:sp>
      <p:sp>
        <p:nvSpPr>
          <p:cNvPr id="10" name="Title 9">
            <a:extLst>
              <a:ext uri="{FF2B5EF4-FFF2-40B4-BE49-F238E27FC236}">
                <a16:creationId xmlns:a16="http://schemas.microsoft.com/office/drawing/2014/main" id="{9B4F9A59-D2B3-23CD-8D2D-2C5900448021}"/>
              </a:ext>
            </a:extLst>
          </p:cNvPr>
          <p:cNvSpPr>
            <a:spLocks noGrp="1"/>
          </p:cNvSpPr>
          <p:nvPr>
            <p:ph type="title"/>
          </p:nvPr>
        </p:nvSpPr>
        <p:spPr/>
        <p:txBody>
          <a:bodyPr/>
          <a:lstStyle/>
          <a:p>
            <a:r>
              <a:rPr lang="en-US" noProof="0" dirty="0"/>
              <a:t>Negative symptoms in schizophrenia</a:t>
            </a:r>
          </a:p>
        </p:txBody>
      </p:sp>
      <p:sp>
        <p:nvSpPr>
          <p:cNvPr id="15" name="Content Placeholder 14">
            <a:extLst>
              <a:ext uri="{FF2B5EF4-FFF2-40B4-BE49-F238E27FC236}">
                <a16:creationId xmlns:a16="http://schemas.microsoft.com/office/drawing/2014/main" id="{57A9BABA-C46B-A8D7-4A58-71F17922C8D5}"/>
              </a:ext>
            </a:extLst>
          </p:cNvPr>
          <p:cNvSpPr>
            <a:spLocks noGrp="1"/>
          </p:cNvSpPr>
          <p:nvPr>
            <p:ph idx="19"/>
          </p:nvPr>
        </p:nvSpPr>
        <p:spPr/>
        <p:txBody>
          <a:bodyPr/>
          <a:lstStyle/>
          <a:p>
            <a:r>
              <a:rPr lang="en-US" noProof="0" dirty="0"/>
              <a:t>Negative symptoms are observed in </a:t>
            </a:r>
            <a:r>
              <a:rPr lang="en-US" b="1" noProof="0" dirty="0"/>
              <a:t>40 to 60% </a:t>
            </a:r>
            <a:r>
              <a:rPr lang="en-US" noProof="0" dirty="0"/>
              <a:t>of individuals with schizophrenia</a:t>
            </a:r>
            <a:r>
              <a:rPr lang="en-US" baseline="30000" noProof="0" dirty="0"/>
              <a:t>1,2</a:t>
            </a:r>
          </a:p>
          <a:p>
            <a:r>
              <a:rPr lang="en-US" noProof="0" dirty="0"/>
              <a:t>There is a broad consensus of </a:t>
            </a:r>
            <a:r>
              <a:rPr lang="en-US" b="1" noProof="0" dirty="0"/>
              <a:t>five core domains</a:t>
            </a:r>
            <a:r>
              <a:rPr lang="en-US" noProof="0" dirty="0"/>
              <a:t>: anhedonia, avolition, asociality, affective blunting, and alogia</a:t>
            </a:r>
            <a:r>
              <a:rPr lang="en-US" baseline="30000" noProof="0" dirty="0"/>
              <a:t>1-3  </a:t>
            </a:r>
          </a:p>
          <a:p>
            <a:r>
              <a:rPr lang="en-US" noProof="0" dirty="0"/>
              <a:t>Negative symptoms can be classified as either primary or secondary:</a:t>
            </a:r>
            <a:r>
              <a:rPr lang="en-US" baseline="30000" noProof="0" dirty="0"/>
              <a:t>1,2</a:t>
            </a:r>
            <a:endParaRPr lang="en-US" noProof="0" dirty="0"/>
          </a:p>
          <a:p>
            <a:pPr lvl="1"/>
            <a:r>
              <a:rPr lang="en-US" noProof="0" dirty="0"/>
              <a:t>Primary negative symptoms </a:t>
            </a:r>
            <a:r>
              <a:rPr lang="en-US" b="1" noProof="0" dirty="0"/>
              <a:t>directly relate to the underlying pathology </a:t>
            </a:r>
            <a:r>
              <a:rPr lang="en-US" noProof="0" dirty="0"/>
              <a:t>of schizophrenia</a:t>
            </a:r>
          </a:p>
          <a:p>
            <a:pPr lvl="1"/>
            <a:r>
              <a:rPr lang="en-US" noProof="0" dirty="0"/>
              <a:t>Secondary negative symptoms occur in association with or as a result of positive symptoms, comorbidities, treatment side effects, or environmental factors</a:t>
            </a:r>
          </a:p>
          <a:p>
            <a:r>
              <a:rPr lang="en-US" noProof="0" dirty="0"/>
              <a:t>Negative symptoms predict </a:t>
            </a:r>
            <a:r>
              <a:rPr lang="en-US" b="1" noProof="0" dirty="0"/>
              <a:t>vulnerability to psychosis </a:t>
            </a:r>
            <a:r>
              <a:rPr lang="en-US" noProof="0" dirty="0"/>
              <a:t>and are consistently associated with poorer functional outcomes, low remission rates, and a reduced quality of life</a:t>
            </a:r>
            <a:r>
              <a:rPr lang="en-US" baseline="30000" noProof="0" dirty="0"/>
              <a:t>1-3</a:t>
            </a:r>
          </a:p>
          <a:p>
            <a:r>
              <a:rPr lang="en-US" noProof="0" dirty="0"/>
              <a:t>Unlike positive symptoms, primary negative symptoms are poorly managed by </a:t>
            </a:r>
            <a:br>
              <a:rPr lang="en-US" noProof="0" dirty="0"/>
            </a:br>
            <a:r>
              <a:rPr lang="en-US" noProof="0" dirty="0"/>
              <a:t>available therapies</a:t>
            </a:r>
            <a:r>
              <a:rPr lang="en-US" baseline="30000" noProof="0" dirty="0"/>
              <a:t>1</a:t>
            </a:r>
            <a:endParaRPr lang="en-US" noProof="0" dirty="0"/>
          </a:p>
          <a:p>
            <a:pPr marL="180000" lvl="1" indent="0">
              <a:buNone/>
            </a:pPr>
            <a:endParaRPr lang="en-US" noProof="0" dirty="0"/>
          </a:p>
          <a:p>
            <a:pPr marL="0" indent="0">
              <a:buNone/>
            </a:pPr>
            <a:endParaRPr lang="en-US" noProof="0" dirty="0"/>
          </a:p>
          <a:p>
            <a:endParaRPr lang="en-US" noProof="0" dirty="0"/>
          </a:p>
        </p:txBody>
      </p:sp>
      <p:sp>
        <p:nvSpPr>
          <p:cNvPr id="11" name="Text Placeholder 10">
            <a:extLst>
              <a:ext uri="{FF2B5EF4-FFF2-40B4-BE49-F238E27FC236}">
                <a16:creationId xmlns:a16="http://schemas.microsoft.com/office/drawing/2014/main" id="{0A4F79BE-20F2-AB2B-71FD-4CDAC99066F1}"/>
              </a:ext>
            </a:extLst>
          </p:cNvPr>
          <p:cNvSpPr>
            <a:spLocks noGrp="1"/>
          </p:cNvSpPr>
          <p:nvPr>
            <p:ph type="body" sz="quarter" idx="18"/>
          </p:nvPr>
        </p:nvSpPr>
        <p:spPr/>
        <p:txBody>
          <a:bodyPr/>
          <a:lstStyle/>
          <a:p>
            <a:r>
              <a:rPr lang="en-US" noProof="0" dirty="0"/>
              <a:t>1. Correll &amp; Schooler. </a:t>
            </a:r>
            <a:r>
              <a:rPr lang="en-US" noProof="0" dirty="0" err="1"/>
              <a:t>Neuropsychiatr</a:t>
            </a:r>
            <a:r>
              <a:rPr lang="en-US" noProof="0" dirty="0"/>
              <a:t> Dis Treat 2020:16 519–534; 2. Chan et al. Nat Rev Psychol 2022;1:298–312; 3. </a:t>
            </a:r>
            <a:r>
              <a:rPr lang="en-US" noProof="0" dirty="0" err="1"/>
              <a:t>Galderisi</a:t>
            </a:r>
            <a:r>
              <a:rPr lang="en-US" noProof="0" dirty="0"/>
              <a:t> et al. </a:t>
            </a:r>
            <a:r>
              <a:rPr lang="en-US" noProof="0" dirty="0" err="1"/>
              <a:t>Eur</a:t>
            </a:r>
            <a:r>
              <a:rPr lang="en-US" noProof="0" dirty="0"/>
              <a:t> Psychiatry 2021;64:e1–23</a:t>
            </a:r>
          </a:p>
        </p:txBody>
      </p:sp>
    </p:spTree>
    <p:extLst>
      <p:ext uri="{BB962C8B-B14F-4D97-AF65-F5344CB8AC3E}">
        <p14:creationId xmlns:p14="http://schemas.microsoft.com/office/powerpoint/2010/main" val="1305204359"/>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FF0000"/>
          </a:solidFill>
        </a:ln>
      </a:spPr>
      <a:bodyPr rtlCol="0" anchor="ctr"/>
      <a:lstStyle>
        <a:defPPr algn="ctr">
          <a:defRPr sz="900" dirty="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79A87D-6E65-4547-B410-F385D8934DBD}">
  <ds:schemaRefs>
    <ds:schemaRef ds:uri="http://schemas.microsoft.com/sharepoint/v3/contenttype/forms"/>
  </ds:schemaRefs>
</ds:datastoreItem>
</file>

<file path=customXml/itemProps2.xml><?xml version="1.0" encoding="utf-8"?>
<ds:datastoreItem xmlns:ds="http://schemas.openxmlformats.org/officeDocument/2006/customXml" ds:itemID="{49AE9F05-DA2D-4B16-9965-37043D7D9979}">
  <ds:schemaRefs>
    <ds:schemaRef ds:uri="http://www.w3.org/XML/1998/namespace"/>
    <ds:schemaRef ds:uri="http://schemas.microsoft.com/office/2006/metadata/properties"/>
    <ds:schemaRef ds:uri="http://schemas.microsoft.com/office/infopath/2007/PartnerControls"/>
    <ds:schemaRef ds:uri="http://purl.org/dc/elements/1.1/"/>
    <ds:schemaRef ds:uri="http://purl.org/dc/terms/"/>
    <ds:schemaRef ds:uri="http://purl.org/dc/dcmitype/"/>
    <ds:schemaRef ds:uri="http://schemas.microsoft.com/office/2006/documentManagement/types"/>
    <ds:schemaRef ds:uri="http://schemas.openxmlformats.org/package/2006/metadata/core-properties"/>
    <ds:schemaRef ds:uri="08562aa6-c0ad-4fb9-8a82-15409d3a28b4"/>
    <ds:schemaRef ds:uri="28627d7c-4416-4bc1-86cf-ca6c3a42a8f2"/>
  </ds:schemaRefs>
</ds:datastoreItem>
</file>

<file path=customXml/itemProps3.xml><?xml version="1.0" encoding="utf-8"?>
<ds:datastoreItem xmlns:ds="http://schemas.openxmlformats.org/officeDocument/2006/customXml" ds:itemID="{73405503-9376-4557-B310-B5CCAAE40D08}">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103</TotalTime>
  <Words>663</Words>
  <Application>Microsoft Office PowerPoint</Application>
  <PresentationFormat>Widescreen</PresentationFormat>
  <Paragraphs>25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Negative symptoms in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42</cp:revision>
  <dcterms:created xsi:type="dcterms:W3CDTF">2026-02-02T13:01:55Z</dcterms:created>
  <dcterms:modified xsi:type="dcterms:W3CDTF">2026-06-17T12:33:25Z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