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1097" r:id="rId5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62" userDrawn="1">
          <p15:clr>
            <a:srgbClr val="A4A3A4"/>
          </p15:clr>
        </p15:guide>
        <p15:guide id="2" pos="506" userDrawn="1">
          <p15:clr>
            <a:srgbClr val="A4A3A4"/>
          </p15:clr>
        </p15:guide>
        <p15:guide id="3" pos="64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90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4573105-B80B-BE77-4429-DCCE34DD9EC1}" name="Bella Cannava" initials="BC" userId="Bella Cannava" providerId="None"/>
  <p188:author id="{F5123D0B-7B15-8241-114F-0F509F9C0883}" name="Jerry Huang" initials="JH" userId="S::jerry.huang@primeglobalpeople.com::47175e71-6f0f-4bf1-922a-f2da50266449" providerId="AD"/>
  <p188:author id="{7679B62A-1C92-1318-9C0A-A485E2FEF9AC}" name="Fact check" initials="HR" userId="Fact check" providerId="None"/>
  <p188:author id="{A650F12B-C64C-074B-07F6-F48D2265D014}" name="Christoph U. Correll" initials="CC" userId="eaee6724343eddb1" providerId="Windows Live"/>
  <p188:author id="{FE79984B-3160-25DE-C8CF-73D178008414}" name="Andrea Raballo" initials="AR" userId="S::andrea.raballo@unipg.it::18afce67-ba15-43e6-b5a2-f8a59fe1ccb9" providerId="AD"/>
  <p188:author id="{C07A505D-5E7E-6BEB-4195-801D42364FA7}" name="Ceren Akdeniz Vogt" initials="CA" userId="S::cak@lundbeckfonden.com::6291f9b8-8487-4396-8769-615d243e0f4b" providerId="AD"/>
  <p188:author id="{F5456967-F741-A654-320C-431971991AEE}" name="Emma Bone" initials="EB" userId="Emma Bone" providerId="None"/>
  <p188:author id="{8EBDF5A9-C4BC-A8A8-CDF6-CD616BF5A6CC}" name="Lucy Helas" initials="LH" userId="Lucy Helas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4A6459"/>
    <a:srgbClr val="8FAB9F"/>
    <a:srgbClr val="C2D1CB"/>
    <a:srgbClr val="EBF0EE"/>
    <a:srgbClr val="D9D1CC"/>
    <a:srgbClr val="608273"/>
    <a:srgbClr val="42584F"/>
    <a:srgbClr val="BCCCC5"/>
    <a:srgbClr val="C6D4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919EEF-94A1-4D29-B680-FF08FB6FC65F}" v="2" dt="2026-06-12T12:41:49.929"/>
    <p1510:client id="{6729CB93-CDBB-4614-B762-F4F58F620CDF}" v="4" dt="2026-06-12T10:18:44.291"/>
    <p1510:client id="{E3B335FA-0DA1-4C4D-8A8E-5354B52C2DF9}" v="1" dt="2026-06-12T12:48:32.6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77" autoAdjust="0"/>
    <p:restoredTop sz="83462" autoAdjust="0"/>
  </p:normalViewPr>
  <p:slideViewPr>
    <p:cSldViewPr snapToGrid="0">
      <p:cViewPr varScale="1">
        <p:scale>
          <a:sx n="89" d="100"/>
          <a:sy n="89" d="100"/>
        </p:scale>
        <p:origin x="534" y="78"/>
      </p:cViewPr>
      <p:guideLst>
        <p:guide orient="horz" pos="1162"/>
        <p:guide pos="506"/>
        <p:guide pos="642"/>
      </p:guideLst>
    </p:cSldViewPr>
  </p:slideViewPr>
  <p:outlineViewPr>
    <p:cViewPr>
      <p:scale>
        <a:sx n="33" d="100"/>
        <a:sy n="33" d="100"/>
      </p:scale>
      <p:origin x="0" y="-7085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200" d="100"/>
        <a:sy n="200" d="100"/>
      </p:scale>
      <p:origin x="0" y="-3869"/>
    </p:cViewPr>
  </p:sorterViewPr>
  <p:notesViewPr>
    <p:cSldViewPr snapToGrid="0">
      <p:cViewPr varScale="1">
        <p:scale>
          <a:sx n="55" d="100"/>
          <a:sy n="55" d="100"/>
        </p:scale>
        <p:origin x="3307" y="58"/>
      </p:cViewPr>
      <p:guideLst>
        <p:guide orient="horz" pos="3090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147A5D1-78D9-73CD-04BC-C494F79F0A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92AD42-838B-B6D9-5434-3B0E2999CEF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67739A-81E2-4A88-AD56-5A8C90A1F51B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227DBA-17B0-1889-4231-27035059AF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78C003-4CFB-668A-9678-EA1592CF33B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B583A-4674-4DF6-A202-82AA54B45F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726135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1pPr>
    <a:lvl2pPr marL="4572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2pPr>
    <a:lvl3pPr marL="9144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3pPr>
    <a:lvl4pPr marL="13716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4pPr>
    <a:lvl5pPr marL="18288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DC185-CA21-7DCF-E646-E7F003EE0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E8C075-19AF-6670-41D8-CD9994615F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C33207-074F-D020-3693-1151FD5363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Per the DSM-5, schizophrenia is diagnosed when: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Psychotic symptoms are persistent and not caused by substances, medications, medical conditions, delirium, or neurocognitive disorders; timing of symptoms helps distinguish these other causes</a:t>
            </a:r>
            <a:r>
              <a:rPr lang="en-US" baseline="30000" dirty="0"/>
              <a:t>8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Schizoaffective disorder and depressive or bipolar disorder with psychotic features are ruled out as major depressive or manic episodes were either absent during active psychosis or limited to a minority of the total illness duration</a:t>
            </a:r>
            <a:r>
              <a:rPr lang="en-US" baseline="30000" dirty="0"/>
              <a:t>8</a:t>
            </a:r>
            <a:endParaRPr lang="en-US" dirty="0"/>
          </a:p>
          <a:p>
            <a:endParaRPr lang="en-US" dirty="0"/>
          </a:p>
          <a:p>
            <a:r>
              <a:rPr lang="en-US" dirty="0"/>
              <a:t>Abbreviations: DSM-5=Diagnostic and Statistical Manual for Mental Disorders; fifth revision</a:t>
            </a:r>
          </a:p>
          <a:p>
            <a:endParaRPr lang="en-US" dirty="0"/>
          </a:p>
          <a:p>
            <a:r>
              <a:rPr lang="en-US" dirty="0"/>
              <a:t>References:</a:t>
            </a:r>
          </a:p>
          <a:p>
            <a:pPr marL="228600" indent="-228600">
              <a:buFont typeface="+mj-lt"/>
              <a:buAutoNum type="arabicPeriod"/>
            </a:pPr>
            <a:r>
              <a:rPr lang="en-GB" dirty="0"/>
              <a:t>Owen MJ, Sawa A, Mortensen PB. Schizophrenia. Lancet 2016; 388: 86–97.</a:t>
            </a:r>
          </a:p>
          <a:p>
            <a:pPr marL="228600" indent="-228600">
              <a:buFont typeface="+mj-lt"/>
              <a:buAutoNum type="arabicPeriod"/>
            </a:pPr>
            <a:r>
              <a:rPr lang="en-US" dirty="0"/>
              <a:t>Parnas J. The core Gestalt of schizophrenia. World Psychiatry 2012; 11: 67–69.</a:t>
            </a:r>
          </a:p>
          <a:p>
            <a:pPr marL="228600" indent="-228600">
              <a:buFont typeface="+mj-lt"/>
              <a:buAutoNum type="arabicPeriod"/>
            </a:pPr>
            <a:r>
              <a:rPr lang="en-GB" dirty="0" err="1"/>
              <a:t>Stanghellini</a:t>
            </a:r>
            <a:r>
              <a:rPr lang="en-GB" dirty="0"/>
              <a:t> G, Raballo A. Differential typology of delusions in major depression and schizophrenia. A critique to the unitary concept of 'psychosis'. J Affect </a:t>
            </a:r>
            <a:r>
              <a:rPr lang="en-GB" dirty="0" err="1"/>
              <a:t>Disord</a:t>
            </a:r>
            <a:r>
              <a:rPr lang="en-GB" dirty="0"/>
              <a:t> 2015; 171: 171–178.</a:t>
            </a:r>
            <a:endParaRPr lang="en-US" dirty="0"/>
          </a:p>
          <a:p>
            <a:pPr marL="228600" indent="-228600">
              <a:buFont typeface="+mj-lt"/>
              <a:buAutoNum type="arabicPeriod"/>
            </a:pPr>
            <a:r>
              <a:rPr lang="en-US" dirty="0" err="1"/>
              <a:t>Feyaerts</a:t>
            </a:r>
            <a:r>
              <a:rPr lang="en-US" dirty="0"/>
              <a:t> J, Sass L. Self-disorder in schizophrenia: a revised view (1. Comprehensive review-dualities of self- and world-experience). </a:t>
            </a:r>
            <a:r>
              <a:rPr lang="en-US" dirty="0" err="1"/>
              <a:t>Schizophr</a:t>
            </a:r>
            <a:r>
              <a:rPr lang="en-US" dirty="0"/>
              <a:t> Bull 2024; 50: 460–471.</a:t>
            </a:r>
          </a:p>
          <a:p>
            <a:pPr marL="228600" indent="-228600">
              <a:buFont typeface="+mj-lt"/>
              <a:buAutoNum type="arabicPeriod"/>
            </a:pPr>
            <a:r>
              <a:rPr lang="en-US" dirty="0" err="1"/>
              <a:t>Dollfus</a:t>
            </a:r>
            <a:r>
              <a:rPr lang="en-US" dirty="0"/>
              <a:t> S, Lyne J. Negative symptoms: history of the concept and their position in diagnosis of schizophrenia. </a:t>
            </a:r>
            <a:r>
              <a:rPr lang="en-US" dirty="0" err="1"/>
              <a:t>Schizophr</a:t>
            </a:r>
            <a:r>
              <a:rPr lang="en-US" dirty="0"/>
              <a:t> Res 2017; 186: 3–7.</a:t>
            </a:r>
          </a:p>
          <a:p>
            <a:pPr marL="228600" indent="-228600">
              <a:buFont typeface="+mj-lt"/>
              <a:buAutoNum type="arabicPeriod"/>
            </a:pPr>
            <a:r>
              <a:rPr lang="en-GB" dirty="0"/>
              <a:t>Leucht S, </a:t>
            </a:r>
            <a:r>
              <a:rPr lang="en-GB" dirty="0" err="1"/>
              <a:t>Siafis</a:t>
            </a:r>
            <a:r>
              <a:rPr lang="en-GB" dirty="0"/>
              <a:t> S, McGrath JJ et al. Schizophrenia. Nat Rev Dis Primers 2025; 11: 83.</a:t>
            </a:r>
          </a:p>
          <a:p>
            <a:pPr marL="228600" indent="-228600">
              <a:buFont typeface="+mj-lt"/>
              <a:buAutoNum type="arabicPeriod"/>
            </a:pPr>
            <a:r>
              <a:rPr lang="en-GB" dirty="0"/>
              <a:t>Kircher T, </a:t>
            </a:r>
            <a:r>
              <a:rPr lang="en-GB" dirty="0" err="1"/>
              <a:t>Bröhl</a:t>
            </a:r>
            <a:r>
              <a:rPr lang="en-GB" dirty="0"/>
              <a:t> H, Meier F, Engelen J. Formal thought disorders: from phenomenology to neurobiology. Lancet Psychiatry 2018; 5: 515–526.</a:t>
            </a:r>
          </a:p>
          <a:p>
            <a:pPr marL="228600" indent="-228600">
              <a:buFont typeface="+mj-lt"/>
              <a:buAutoNum type="arabicPeriod"/>
            </a:pPr>
            <a:r>
              <a:rPr lang="en-US" dirty="0"/>
              <a:t>American Psychiatric Association: Diagnostic and Statistical Manual of Mental Disorders, Fifth Edition. Arlington, VA, American Psychiatric Association, 2013.</a:t>
            </a:r>
          </a:p>
          <a:p>
            <a:pPr marL="228600" indent="-228600">
              <a:buFont typeface="+mj-lt"/>
              <a:buAutoNum type="arabicPeriod"/>
            </a:pPr>
            <a:endParaRPr lang="en-GB" dirty="0"/>
          </a:p>
          <a:p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716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DBCB6-1351-37F3-FF90-42D8DE220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37F99F-DBE7-DC19-9A32-3B093B8A152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</p:spPr>
        <p:txBody>
          <a:bodyPr/>
          <a:lstStyle/>
          <a:p>
            <a:r>
              <a:rPr lang="en-US" noProof="0" dirty="0"/>
              <a:t>Schizophrenia – History, definitions, and diagnosis</a:t>
            </a:r>
          </a:p>
        </p:txBody>
      </p:sp>
      <p:sp>
        <p:nvSpPr>
          <p:cNvPr id="32" name="Title 31">
            <a:extLst>
              <a:ext uri="{FF2B5EF4-FFF2-40B4-BE49-F238E27FC236}">
                <a16:creationId xmlns:a16="http://schemas.microsoft.com/office/drawing/2014/main" id="{DF5ED261-02CE-A6B9-8D82-6592CEB26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0881286" cy="332399"/>
          </a:xfrm>
        </p:spPr>
        <p:txBody>
          <a:bodyPr/>
          <a:lstStyle/>
          <a:p>
            <a:r>
              <a:rPr lang="en-US" noProof="0" dirty="0"/>
              <a:t>Differentiating schizophrenia from mood disorders with psychosis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D508B183-F1DC-8EA2-D3F5-21F6DE8D5B8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noProof="0" dirty="0"/>
              <a:t>BPD=borderline personality disorder; MDD=major depressive disorder</a:t>
            </a:r>
          </a:p>
          <a:p>
            <a:r>
              <a:rPr lang="en-US" noProof="0" dirty="0"/>
              <a:t>1. Owen et al. Lancet 2016;388:86–97; 2. Parnas. World Psychiatry 2012;11:67–69; 3. </a:t>
            </a:r>
            <a:r>
              <a:rPr lang="en-US" noProof="0" dirty="0" err="1"/>
              <a:t>Stanghellini</a:t>
            </a:r>
            <a:r>
              <a:rPr lang="en-US" noProof="0" dirty="0"/>
              <a:t> &amp; </a:t>
            </a:r>
            <a:r>
              <a:rPr lang="en-US" noProof="0" dirty="0" err="1"/>
              <a:t>Raballo</a:t>
            </a:r>
            <a:r>
              <a:rPr lang="en-US" noProof="0" dirty="0"/>
              <a:t>. J Affect </a:t>
            </a:r>
            <a:r>
              <a:rPr lang="en-US" noProof="0" dirty="0" err="1"/>
              <a:t>Disord</a:t>
            </a:r>
            <a:r>
              <a:rPr lang="en-US" noProof="0" dirty="0"/>
              <a:t> 2015;171:171–178; </a:t>
            </a:r>
            <a:br>
              <a:rPr lang="en-US" noProof="0" dirty="0"/>
            </a:br>
            <a:r>
              <a:rPr lang="en-US" noProof="0" dirty="0"/>
              <a:t>4. </a:t>
            </a:r>
            <a:r>
              <a:rPr lang="en-US" noProof="0" dirty="0" err="1"/>
              <a:t>Feyaerts</a:t>
            </a:r>
            <a:r>
              <a:rPr lang="en-US" noProof="0" dirty="0"/>
              <a:t> &amp; Sass. </a:t>
            </a:r>
            <a:r>
              <a:rPr lang="en-US" noProof="0" dirty="0" err="1"/>
              <a:t>Schizophr</a:t>
            </a:r>
            <a:r>
              <a:rPr lang="en-US" noProof="0" dirty="0"/>
              <a:t> Bull 2024;50:460–471; 5. </a:t>
            </a:r>
            <a:r>
              <a:rPr lang="en-US" noProof="0" dirty="0" err="1"/>
              <a:t>Dollfus</a:t>
            </a:r>
            <a:r>
              <a:rPr lang="en-US" noProof="0" dirty="0"/>
              <a:t> &amp; Lyne. </a:t>
            </a:r>
            <a:r>
              <a:rPr lang="en-US" noProof="0" dirty="0" err="1"/>
              <a:t>Schizophr</a:t>
            </a:r>
            <a:r>
              <a:rPr lang="en-US" noProof="0" dirty="0"/>
              <a:t> Res 2017;186:3–7; 6. Leucht et al. Nat Rev Dis Primers 2025;11:83; </a:t>
            </a:r>
            <a:br>
              <a:rPr lang="en-US" noProof="0" dirty="0"/>
            </a:br>
            <a:r>
              <a:rPr lang="en-US" noProof="0" dirty="0"/>
              <a:t>7. Kircher. Lancet Psychiatry 2018;5:515–526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02B7D0D-4B88-2DE6-CDED-6F4EC5E4AF98}"/>
              </a:ext>
            </a:extLst>
          </p:cNvPr>
          <p:cNvCxnSpPr>
            <a:cxnSpLocks/>
          </p:cNvCxnSpPr>
          <p:nvPr/>
        </p:nvCxnSpPr>
        <p:spPr>
          <a:xfrm>
            <a:off x="845859" y="2025939"/>
            <a:ext cx="0" cy="330541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2847C831-4463-4BA7-8A7B-A1415A309737}"/>
              </a:ext>
            </a:extLst>
          </p:cNvPr>
          <p:cNvGrpSpPr/>
          <p:nvPr/>
        </p:nvGrpSpPr>
        <p:grpSpPr>
          <a:xfrm>
            <a:off x="569428" y="1409700"/>
            <a:ext cx="11081234" cy="4633914"/>
            <a:chOff x="569428" y="1409700"/>
            <a:chExt cx="11081234" cy="4633914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2AA0029-F24A-9DC1-485A-BBF4EC543D4A}"/>
                </a:ext>
              </a:extLst>
            </p:cNvPr>
            <p:cNvGrpSpPr/>
            <p:nvPr/>
          </p:nvGrpSpPr>
          <p:grpSpPr>
            <a:xfrm>
              <a:off x="569428" y="1409700"/>
              <a:ext cx="11081234" cy="713927"/>
              <a:chOff x="569428" y="1409700"/>
              <a:chExt cx="11081234" cy="713927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CC2BFBA8-CA1F-59DA-81C8-B10256AC0953}"/>
                  </a:ext>
                </a:extLst>
              </p:cNvPr>
              <p:cNvSpPr/>
              <p:nvPr/>
            </p:nvSpPr>
            <p:spPr>
              <a:xfrm>
                <a:off x="1217613" y="1409700"/>
                <a:ext cx="10433049" cy="713927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  <a:alpha val="33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1600" noProof="0" dirty="0">
                    <a:solidFill>
                      <a:schemeClr val="tx1"/>
                    </a:solidFill>
                  </a:rPr>
                  <a:t>Differential diagnosis of disorders characterized by psychosis considers </a:t>
                </a:r>
                <a:r>
                  <a:rPr lang="en-US" sz="1600" b="1" noProof="0" dirty="0">
                    <a:solidFill>
                      <a:schemeClr val="tx1"/>
                    </a:solidFill>
                  </a:rPr>
                  <a:t>illness duration, patterns of substance use, comorbid depression or mania, and the presence of medical conditions</a:t>
                </a:r>
                <a:r>
                  <a:rPr lang="en-US" sz="1600" baseline="30000" noProof="0" dirty="0">
                    <a:solidFill>
                      <a:schemeClr val="tx1"/>
                    </a:solidFill>
                  </a:rPr>
                  <a:t>1</a:t>
                </a:r>
                <a:endParaRPr lang="en-US" sz="1600" noProof="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AEECAAF3-6728-7DB2-CFE8-FB6657098948}"/>
                  </a:ext>
                </a:extLst>
              </p:cNvPr>
              <p:cNvSpPr/>
              <p:nvPr/>
            </p:nvSpPr>
            <p:spPr>
              <a:xfrm flipV="1">
                <a:off x="569428" y="1507388"/>
                <a:ext cx="532541" cy="518551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>
                  <a:solidFill>
                    <a:srgbClr val="C2CAC7"/>
                  </a:solidFill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F87ADB46-E7A8-2C63-9E3D-EF0EA6127062}"/>
                </a:ext>
              </a:extLst>
            </p:cNvPr>
            <p:cNvGrpSpPr/>
            <p:nvPr/>
          </p:nvGrpSpPr>
          <p:grpSpPr>
            <a:xfrm>
              <a:off x="569428" y="2319543"/>
              <a:ext cx="11081234" cy="713927"/>
              <a:chOff x="569428" y="2296837"/>
              <a:chExt cx="11081234" cy="713927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C65D6251-BF7F-9E38-6762-CD9732F54F08}"/>
                  </a:ext>
                </a:extLst>
              </p:cNvPr>
              <p:cNvSpPr/>
              <p:nvPr/>
            </p:nvSpPr>
            <p:spPr>
              <a:xfrm>
                <a:off x="1217613" y="2296837"/>
                <a:ext cx="10433049" cy="713927"/>
              </a:xfrm>
              <a:prstGeom prst="rect">
                <a:avLst/>
              </a:prstGeom>
              <a:solidFill>
                <a:srgbClr val="CAD8D2">
                  <a:alpha val="49804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/>
                <a:r>
                  <a:rPr lang="en-US" sz="1600" b="1" noProof="0" dirty="0">
                    <a:solidFill>
                      <a:schemeClr val="tx1"/>
                    </a:solidFill>
                  </a:rPr>
                  <a:t>Primacy should be based on a revelatory emergence </a:t>
                </a:r>
                <a:r>
                  <a:rPr lang="en-US" sz="1600" noProof="0" dirty="0">
                    <a:solidFill>
                      <a:schemeClr val="tx1"/>
                    </a:solidFill>
                  </a:rPr>
                  <a:t>from a changed field of experience (schizophrenia) versus confirmatory elaboration of mood‑congruent beliefs (psychotic depression)</a:t>
                </a:r>
                <a:r>
                  <a:rPr lang="en-US" sz="1600" baseline="30000" noProof="0" dirty="0">
                    <a:solidFill>
                      <a:schemeClr val="tx1"/>
                    </a:solidFill>
                  </a:rPr>
                  <a:t>2,3</a:t>
                </a:r>
                <a:r>
                  <a:rPr lang="en-US" sz="1600" noProof="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E6A187B2-0D05-F502-4306-5B066D173EFB}"/>
                  </a:ext>
                </a:extLst>
              </p:cNvPr>
              <p:cNvSpPr/>
              <p:nvPr/>
            </p:nvSpPr>
            <p:spPr>
              <a:xfrm flipV="1">
                <a:off x="569428" y="2394525"/>
                <a:ext cx="532541" cy="518551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CAD8D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9ADEBE70-27B3-4EA1-938A-F3B3965521D7}"/>
                </a:ext>
              </a:extLst>
            </p:cNvPr>
            <p:cNvGrpSpPr/>
            <p:nvPr/>
          </p:nvGrpSpPr>
          <p:grpSpPr>
            <a:xfrm>
              <a:off x="569428" y="3229386"/>
              <a:ext cx="11081233" cy="803621"/>
              <a:chOff x="569428" y="3183974"/>
              <a:chExt cx="11081233" cy="803621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BE1E5CCD-0C68-432D-A0AD-8B5C4071C906}"/>
                  </a:ext>
                </a:extLst>
              </p:cNvPr>
              <p:cNvSpPr/>
              <p:nvPr/>
            </p:nvSpPr>
            <p:spPr>
              <a:xfrm>
                <a:off x="1217612" y="3183974"/>
                <a:ext cx="10433049" cy="803621"/>
              </a:xfrm>
              <a:prstGeom prst="rect">
                <a:avLst/>
              </a:prstGeom>
              <a:solidFill>
                <a:srgbClr val="D7E1D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/>
                <a:r>
                  <a:rPr lang="en-US" sz="1600" b="1" noProof="0" dirty="0">
                    <a:solidFill>
                      <a:schemeClr val="tx1"/>
                    </a:solidFill>
                  </a:rPr>
                  <a:t>Self disturbance may aid differential diagnosis by distinguishing schizophrenia </a:t>
                </a:r>
                <a:r>
                  <a:rPr lang="en-US" sz="1600" noProof="0" dirty="0">
                    <a:solidFill>
                      <a:schemeClr val="tx1"/>
                    </a:solidFill>
                  </a:rPr>
                  <a:t>from disorders with qualitatively different self‑related problems (e.g., problems with continuity of personal identity in BPD or self-worth in MDD) or milder self-disturbance, as in schizotypal or schizoaffective disorders</a:t>
                </a:r>
                <a:r>
                  <a:rPr lang="en-US" sz="1600" baseline="30000" noProof="0" dirty="0">
                    <a:solidFill>
                      <a:schemeClr val="tx1"/>
                    </a:solidFill>
                  </a:rPr>
                  <a:t>4</a:t>
                </a:r>
                <a:r>
                  <a:rPr lang="en-US" sz="1600" noProof="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CFED9090-69D1-D4F5-FF57-D582D52A6388}"/>
                  </a:ext>
                </a:extLst>
              </p:cNvPr>
              <p:cNvSpPr/>
              <p:nvPr/>
            </p:nvSpPr>
            <p:spPr>
              <a:xfrm flipV="1">
                <a:off x="569428" y="3326509"/>
                <a:ext cx="532541" cy="518551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D7E1D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FA3410D-9C59-9CF6-91E4-2B8616CE697A}"/>
                </a:ext>
              </a:extLst>
            </p:cNvPr>
            <p:cNvGrpSpPr/>
            <p:nvPr/>
          </p:nvGrpSpPr>
          <p:grpSpPr>
            <a:xfrm>
              <a:off x="569428" y="4228923"/>
              <a:ext cx="11081232" cy="712800"/>
              <a:chOff x="569428" y="4160806"/>
              <a:chExt cx="11081232" cy="712800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8BCB799F-20EB-0647-1A03-D9EE79235970}"/>
                  </a:ext>
                </a:extLst>
              </p:cNvPr>
              <p:cNvSpPr/>
              <p:nvPr/>
            </p:nvSpPr>
            <p:spPr>
              <a:xfrm>
                <a:off x="1217611" y="4160806"/>
                <a:ext cx="10433049" cy="71280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/>
                <a:r>
                  <a:rPr lang="en-US" sz="1600" noProof="0" dirty="0">
                    <a:solidFill>
                      <a:schemeClr val="tx1"/>
                    </a:solidFill>
                  </a:rPr>
                  <a:t>Operational emphases on easily rated positive/‘florid’ symptoms risk </a:t>
                </a:r>
                <a:r>
                  <a:rPr lang="en-US" sz="1600" b="1" noProof="0" dirty="0">
                    <a:solidFill>
                      <a:schemeClr val="tx1"/>
                    </a:solidFill>
                  </a:rPr>
                  <a:t>sidelining negative signs </a:t>
                </a:r>
                <a:r>
                  <a:rPr lang="en-US" sz="1600" noProof="0" dirty="0">
                    <a:solidFill>
                      <a:schemeClr val="tx1"/>
                    </a:solidFill>
                  </a:rPr>
                  <a:t>and the structural disturbance that underpins schizophrenia</a:t>
                </a:r>
                <a:r>
                  <a:rPr lang="en-US" sz="1600" baseline="30000" noProof="0" dirty="0">
                    <a:solidFill>
                      <a:schemeClr val="tx1"/>
                    </a:solidFill>
                  </a:rPr>
                  <a:t>5,6</a:t>
                </a:r>
                <a:r>
                  <a:rPr lang="en-US" sz="1600" noProof="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8D4EBFEA-E4D4-B0D1-2E96-7E6CF754ED81}"/>
                  </a:ext>
                </a:extLst>
              </p:cNvPr>
              <p:cNvSpPr/>
              <p:nvPr/>
            </p:nvSpPr>
            <p:spPr>
              <a:xfrm flipV="1">
                <a:off x="569428" y="4257931"/>
                <a:ext cx="532541" cy="518551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5ED78FC5-9DCE-D550-4061-7703B84EE6E4}"/>
                </a:ext>
              </a:extLst>
            </p:cNvPr>
            <p:cNvGrpSpPr/>
            <p:nvPr/>
          </p:nvGrpSpPr>
          <p:grpSpPr>
            <a:xfrm>
              <a:off x="569428" y="5137638"/>
              <a:ext cx="11081231" cy="905976"/>
              <a:chOff x="569428" y="5137638"/>
              <a:chExt cx="11081231" cy="905976"/>
            </a:xfrm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ADF961FD-D9F8-B0E8-40D7-85AB87F123FA}"/>
                  </a:ext>
                </a:extLst>
              </p:cNvPr>
              <p:cNvSpPr/>
              <p:nvPr/>
            </p:nvSpPr>
            <p:spPr>
              <a:xfrm>
                <a:off x="1217610" y="5137638"/>
                <a:ext cx="10433049" cy="905976"/>
              </a:xfrm>
              <a:prstGeom prst="rect">
                <a:avLst/>
              </a:prstGeom>
              <a:solidFill>
                <a:srgbClr val="BCCCC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/>
                <a:r>
                  <a:rPr lang="en-US" sz="1600" b="1" noProof="0" dirty="0">
                    <a:solidFill>
                      <a:schemeClr val="tx1"/>
                    </a:solidFill>
                  </a:rPr>
                  <a:t>Disorganization (e.g., formal thought disorder) should not be conflated with manic acceleration </a:t>
                </a:r>
                <a:r>
                  <a:rPr lang="en-US" sz="1600" noProof="0" dirty="0">
                    <a:solidFill>
                      <a:schemeClr val="tx1"/>
                    </a:solidFill>
                  </a:rPr>
                  <a:t>– chronic positive formal thought disorder (especially idiosyncratic word usage) characterizes a subgroup of patients with schizophrenia and may aid differentiation from remitted bipolar disorder or MDD</a:t>
                </a:r>
                <a:r>
                  <a:rPr lang="en-US" sz="1600" baseline="30000" noProof="0" dirty="0">
                    <a:solidFill>
                      <a:schemeClr val="tx1"/>
                    </a:solidFill>
                  </a:rPr>
                  <a:t>7</a:t>
                </a:r>
                <a:endParaRPr lang="en-US" sz="1600" noProof="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F1E0CA7D-18CE-09D3-0A27-B145ACF92BA0}"/>
                  </a:ext>
                </a:extLst>
              </p:cNvPr>
              <p:cNvSpPr/>
              <p:nvPr/>
            </p:nvSpPr>
            <p:spPr>
              <a:xfrm flipV="1">
                <a:off x="569428" y="5331351"/>
                <a:ext cx="532541" cy="518551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BCCCC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26032013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 sz="900" dirty="0">
            <a:solidFill>
              <a:schemeClr val="tx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FF0000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9AE9F05-DA2D-4B16-9965-37043D7D9979}">
  <ds:schemaRefs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purl.org/dc/terms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08562aa6-c0ad-4fb9-8a82-15409d3a28b4"/>
    <ds:schemaRef ds:uri="28627d7c-4416-4bc1-86cf-ca6c3a42a8f2"/>
  </ds:schemaRefs>
</ds:datastoreItem>
</file>

<file path=customXml/itemProps2.xml><?xml version="1.0" encoding="utf-8"?>
<ds:datastoreItem xmlns:ds="http://schemas.openxmlformats.org/officeDocument/2006/customXml" ds:itemID="{73405503-9376-4557-B310-B5CCAAE40D08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560</Words>
  <Application>Microsoft Office PowerPoint</Application>
  <PresentationFormat>Widescreen</PresentationFormat>
  <Paragraphs>24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Differentiating schizophrenia from mood disorders with psychosis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43</cp:revision>
  <dcterms:created xsi:type="dcterms:W3CDTF">2026-02-02T13:01:55Z</dcterms:created>
  <dcterms:modified xsi:type="dcterms:W3CDTF">2026-06-17T12:33:33Z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