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4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11C1E-5737-CCF9-F9A8-849BE6AFB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AD930-7579-98D3-0157-BAF2F59BC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00908-F210-F513-E323-B8D14B9FF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927" y="4778722"/>
            <a:ext cx="5439410" cy="3909864"/>
          </a:xfrm>
        </p:spPr>
        <p:txBody>
          <a:bodyPr/>
          <a:lstStyle/>
          <a:p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Schizophrenia cannot be understood by counting symptoms (such as hallucinations, delusions, etc.), but rather by recognizing a pattern of change in the structure of an individual’s sense of self.</a:t>
            </a:r>
            <a:r>
              <a:rPr lang="en-GB" sz="1000" kern="12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This pattern, or Gestalt, suggests symptoms are not mutually independent but are interconnected and can only be understood in the context of an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alteration in 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basic and foundational self-world structure of subjectivity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1000" baseline="30000" dirty="0"/>
              <a:t>5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such, schizophrenia is characterized by an enduring trait-like disturbance of self, a global transformation in subjectivity and phenomenological structure, affecting expression, affect, motivation, mood, cognition, and action.</a:t>
            </a:r>
            <a:r>
              <a:rPr lang="en-GB" sz="1000" kern="12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4,5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Owen MJ, Sawa A, Mortensen PB. Schizophrenia. Lancet 2016; 388: 86–97.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Millier A, Schmidt U, </a:t>
            </a:r>
            <a:r>
              <a:rPr lang="en-GB" dirty="0" err="1"/>
              <a:t>Angermeyer</a:t>
            </a:r>
            <a:r>
              <a:rPr lang="en-GB" dirty="0"/>
              <a:t> MC, et al. Humanistic burden in schizophrenia: a literature review. J </a:t>
            </a:r>
            <a:r>
              <a:rPr lang="en-GB" dirty="0" err="1"/>
              <a:t>Psychiatr</a:t>
            </a:r>
            <a:r>
              <a:rPr lang="en-GB" dirty="0"/>
              <a:t> Res 2014; 54: 85–93.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Leucht S, </a:t>
            </a:r>
            <a:r>
              <a:rPr lang="en-GB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Siafis</a:t>
            </a: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McGrath JJ, et al. Schizophrenia. Nat Rev Dis Primers 2025;11:83.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Raballo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Henriksen MG, Poletti M, Parnas J. "Schizophrenia, consciousness, and the self" Twenty years </a:t>
            </a:r>
            <a:r>
              <a:rPr lang="en-GB" dirty="0"/>
              <a:t>l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ater: revisiting the ipseity-disturbance </a:t>
            </a:r>
            <a:r>
              <a:rPr lang="en-GB" dirty="0"/>
              <a:t>m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odel and the developmental </a:t>
            </a:r>
            <a:r>
              <a:rPr lang="en-GB" dirty="0"/>
              <a:t>n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ature of self-disorder in the schizophrenia </a:t>
            </a:r>
            <a:r>
              <a:rPr lang="en-GB" dirty="0"/>
              <a:t>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pectrum.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2025; 51: 1187–1192.</a:t>
            </a:r>
            <a:r>
              <a:rPr lang="en-US" dirty="0">
                <a:effectLst/>
              </a:rPr>
              <a:t> 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Parnas J. The core gestalt of schizophrenia. World Psychiatry 2012; 11: 67–69.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Kendler KS. Kahlbaum, Hecker, and Kraepelin and the transition from psychiatric symptom complexes to empirical disease forms. Am J Psychiatry 2017; 174: 102–109.</a:t>
            </a:r>
            <a:r>
              <a:rPr lang="en-GB" dirty="0">
                <a:effectLst/>
              </a:rPr>
              <a:t> </a:t>
            </a:r>
          </a:p>
          <a:p>
            <a:pPr marL="228600" indent="-228600">
              <a:buAutoNum type="arabicPeriod"/>
            </a:pPr>
            <a:r>
              <a:rPr lang="en-US" dirty="0"/>
              <a:t>Berrios GE. Schizophrenia: a conceptual history. Hist Psychiatry 2003; 14: 111–140.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Cuthbert BN &amp; Morris SE. The Research Domain Criteria (</a:t>
            </a: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RDoC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an analysis of methodological and conceptual challenges. Front Psychiatry 2021; 12: 641319.</a:t>
            </a:r>
            <a:r>
              <a:rPr lang="en-US" dirty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Tandon R Keshavan M, Nasrallah H.. Reinventing schizophrenia: updating the construct. </a:t>
            </a:r>
            <a:r>
              <a:rPr lang="en-GB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 2022; 242: 1–3. </a:t>
            </a:r>
            <a:endParaRPr lang="en-GB" dirty="0">
              <a:effectLst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Tandon R, Nasrallah H, Akbarian S, et al. The schizophrenia syndrome, circa 2024: what we know and how that informs its nature. </a:t>
            </a: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 2024; 264: 1–28.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02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3A6DC-BFBC-F1FC-74B2-2701881B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50ECC-F65B-03E6-1BF0-886BEFE1F5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69BB9AF-AF05-EDF1-DF05-5CDB2381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noProof="0" dirty="0"/>
              <a:t>Why does schizophrenia remain foundational to psychiatry?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310B096-E251-E74B-118F-79F519BEEA1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93711" y="1416785"/>
            <a:ext cx="10756952" cy="4415215"/>
          </a:xfrm>
        </p:spPr>
        <p:txBody>
          <a:bodyPr/>
          <a:lstStyle/>
          <a:p>
            <a:pPr marL="0" lvl="0" indent="0">
              <a:buNone/>
            </a:pPr>
            <a:r>
              <a:rPr lang="en-US" noProof="0" dirty="0"/>
              <a:t>Schizophrenia is a </a:t>
            </a:r>
            <a:r>
              <a:rPr lang="en-US" b="1" noProof="0" dirty="0"/>
              <a:t>severe psychiatric disorder </a:t>
            </a:r>
            <a:r>
              <a:rPr lang="en-US" noProof="0" dirty="0"/>
              <a:t>that has a profound effect on the </a:t>
            </a:r>
            <a:r>
              <a:rPr lang="en-US" b="1" noProof="0" dirty="0"/>
              <a:t>individuals affected</a:t>
            </a:r>
            <a:r>
              <a:rPr lang="en-US" noProof="0" dirty="0"/>
              <a:t>, their </a:t>
            </a:r>
            <a:r>
              <a:rPr lang="en-US" b="1" noProof="0" dirty="0"/>
              <a:t>caregivers,</a:t>
            </a:r>
            <a:r>
              <a:rPr lang="en-US" noProof="0" dirty="0"/>
              <a:t> and </a:t>
            </a:r>
            <a:r>
              <a:rPr lang="en-US" b="1" noProof="0" dirty="0"/>
              <a:t>society</a:t>
            </a:r>
            <a:r>
              <a:rPr lang="en-US" baseline="30000" noProof="0" dirty="0"/>
              <a:t>1,2</a:t>
            </a:r>
            <a:endParaRPr lang="en-US" noProof="0" dirty="0"/>
          </a:p>
          <a:p>
            <a:pPr marL="0" lvl="0" indent="0">
              <a:buNone/>
            </a:pPr>
            <a:r>
              <a:rPr lang="en-US" noProof="0" dirty="0"/>
              <a:t>Individuals present with diverse positive, negative, and cognitive symptoms.</a:t>
            </a:r>
            <a:r>
              <a:rPr lang="en-US" baseline="30000" noProof="0" dirty="0"/>
              <a:t>3</a:t>
            </a:r>
            <a:r>
              <a:rPr lang="en-US" noProof="0" dirty="0"/>
              <a:t> Despite clinical heterogeneity, the illness is underpinned by a </a:t>
            </a:r>
            <a:r>
              <a:rPr lang="en-US" b="1" noProof="0" dirty="0"/>
              <a:t>core Gestalt</a:t>
            </a:r>
            <a:r>
              <a:rPr lang="en-US" noProof="0" dirty="0"/>
              <a:t>,</a:t>
            </a:r>
            <a:r>
              <a:rPr lang="en-US" b="1" noProof="0" dirty="0"/>
              <a:t> </a:t>
            </a:r>
            <a:r>
              <a:rPr lang="en-US" noProof="0" dirty="0"/>
              <a:t>a stable pattern of </a:t>
            </a:r>
            <a:r>
              <a:rPr lang="en-US" b="1" noProof="0" dirty="0"/>
              <a:t>enduring trait-like features</a:t>
            </a:r>
            <a:r>
              <a:rPr lang="en-US" noProof="0" dirty="0"/>
              <a:t> reflecting a change in an individual's sense of self</a:t>
            </a:r>
            <a:r>
              <a:rPr lang="en-US" baseline="30000" noProof="0" dirty="0"/>
              <a:t>3-5 </a:t>
            </a:r>
            <a:endParaRPr lang="en-US" noProof="0" dirty="0"/>
          </a:p>
          <a:p>
            <a:pPr marL="0" lvl="0" indent="0">
              <a:buNone/>
            </a:pPr>
            <a:r>
              <a:rPr lang="en-US" noProof="0" dirty="0"/>
              <a:t>The illness has been </a:t>
            </a:r>
            <a:r>
              <a:rPr lang="en-US" b="1" noProof="0" dirty="0"/>
              <a:t>central to psychiatry research </a:t>
            </a:r>
            <a:r>
              <a:rPr lang="en-US" noProof="0" dirty="0"/>
              <a:t>since the earliest descriptions of psychosis from the 19</a:t>
            </a:r>
            <a:r>
              <a:rPr lang="en-US" baseline="30000" noProof="0" dirty="0"/>
              <a:t>th </a:t>
            </a:r>
            <a:r>
              <a:rPr lang="en-US" noProof="0" dirty="0"/>
              <a:t>century, helping to establish a conceptual framework</a:t>
            </a:r>
            <a:r>
              <a:rPr lang="en-US" baseline="30000" noProof="0" dirty="0"/>
              <a:t>6,7</a:t>
            </a:r>
          </a:p>
          <a:p>
            <a:pPr lvl="1"/>
            <a:r>
              <a:rPr lang="en-US" noProof="0" dirty="0"/>
              <a:t>Schizophrenia remains a </a:t>
            </a:r>
            <a:r>
              <a:rPr lang="en-US" b="1" noProof="0" dirty="0"/>
              <a:t>core aspect of modern psychopathology</a:t>
            </a:r>
            <a:r>
              <a:rPr lang="en-US" noProof="0" dirty="0"/>
              <a:t>, aiding understanding of the spectrum of psychotic disorders and severe mental illness</a:t>
            </a:r>
            <a:r>
              <a:rPr lang="en-US" baseline="30000" noProof="0" dirty="0"/>
              <a:t>8 </a:t>
            </a: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In modern psychiatry, the </a:t>
            </a:r>
            <a:r>
              <a:rPr lang="en-US" b="1" noProof="0" dirty="0"/>
              <a:t>construct validity of schizophrenia </a:t>
            </a:r>
            <a:r>
              <a:rPr lang="en-US" noProof="0" dirty="0"/>
              <a:t>is being re-evaluated to consider how the current concept across classification systems </a:t>
            </a:r>
            <a:r>
              <a:rPr lang="en-US" b="1" noProof="0" dirty="0"/>
              <a:t>aligns with the most recent scientific data</a:t>
            </a:r>
            <a:r>
              <a:rPr lang="en-US" b="1" baseline="30000" noProof="0" dirty="0"/>
              <a:t>9</a:t>
            </a:r>
            <a:endParaRPr lang="en-US" noProof="0" dirty="0"/>
          </a:p>
          <a:p>
            <a:pPr lvl="1"/>
            <a:r>
              <a:rPr lang="en-US" noProof="0" dirty="0"/>
              <a:t>This includes suggestions to </a:t>
            </a:r>
            <a:r>
              <a:rPr lang="en-US" b="1" noProof="0" dirty="0"/>
              <a:t>integrate biomarkers, illness trajectories, </a:t>
            </a:r>
            <a:r>
              <a:rPr lang="en-US" noProof="0" dirty="0"/>
              <a:t>and </a:t>
            </a:r>
            <a:r>
              <a:rPr lang="en-US" b="1" noProof="0" dirty="0"/>
              <a:t>phenomenological features </a:t>
            </a:r>
            <a:r>
              <a:rPr lang="en-US" noProof="0" dirty="0"/>
              <a:t>to improve the construct validity and reconceptualize schizophrenia as a broader multi-dimensional and/or spectrum construct</a:t>
            </a:r>
            <a:r>
              <a:rPr lang="en-US" baseline="30000" noProof="0" dirty="0"/>
              <a:t>9,10</a:t>
            </a:r>
            <a:endParaRPr lang="en-US" noProof="0" dirty="0"/>
          </a:p>
          <a:p>
            <a:endParaRPr lang="en-US" noProof="0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33630AF5-7463-0B38-5F2A-5C586D8473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1. Owen et al. Lancet 2016;388:86–97; 2. Millier et al. J </a:t>
            </a:r>
            <a:r>
              <a:rPr lang="en-US" noProof="0" dirty="0" err="1"/>
              <a:t>Psychiatr</a:t>
            </a:r>
            <a:r>
              <a:rPr lang="en-US" noProof="0" dirty="0"/>
              <a:t> Res 2014;54:85–93; 3. Leucht et al. Nat Rev Dis Primers 2025;11:83; 4. </a:t>
            </a:r>
            <a:r>
              <a:rPr lang="en-US" noProof="0" dirty="0" err="1"/>
              <a:t>Raballo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2025;51:1187–1192; 5. Parnas. World Psychiatry 2012;11:67–69; 6. Kendler. Am J </a:t>
            </a:r>
            <a:r>
              <a:rPr lang="en-US" noProof="0" dirty="0" err="1"/>
              <a:t>Psychiatr</a:t>
            </a:r>
            <a:r>
              <a:rPr lang="en-US" noProof="0" dirty="0"/>
              <a:t> 2017;174:102–109; 7. Berrios. Hist Psychiatry 2003;14:111–140; </a:t>
            </a:r>
            <a:br>
              <a:rPr lang="en-US" noProof="0" dirty="0"/>
            </a:br>
            <a:r>
              <a:rPr lang="en-US" noProof="0" dirty="0"/>
              <a:t>8. Cuthbert &amp; Morris. Front Psychiatry 2021;12:641319; 9.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2022;242:1–3; 10.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2024;264:1–28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BA1C2B4-9C76-7631-46FE-2F90D77FF9F9}"/>
              </a:ext>
            </a:extLst>
          </p:cNvPr>
          <p:cNvSpPr/>
          <p:nvPr/>
        </p:nvSpPr>
        <p:spPr>
          <a:xfrm flipH="1">
            <a:off x="519741" y="1699122"/>
            <a:ext cx="45719" cy="2678846"/>
          </a:xfrm>
          <a:custGeom>
            <a:avLst/>
            <a:gdLst>
              <a:gd name="csX0" fmla="*/ 0 w 0"/>
              <a:gd name="csY0" fmla="*/ 0 h 2200275"/>
              <a:gd name="csX1" fmla="*/ 0 w 0"/>
              <a:gd name="csY1" fmla="*/ 2200275 h 2200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h="2200275">
                <a:moveTo>
                  <a:pt x="0" y="0"/>
                </a:moveTo>
                <a:lnTo>
                  <a:pt x="0" y="220027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307C7-1E30-8DB0-D76F-03854740879C}"/>
              </a:ext>
            </a:extLst>
          </p:cNvPr>
          <p:cNvGrpSpPr/>
          <p:nvPr/>
        </p:nvGrpSpPr>
        <p:grpSpPr>
          <a:xfrm>
            <a:off x="423261" y="1425447"/>
            <a:ext cx="284400" cy="3246916"/>
            <a:chOff x="1760950" y="1403136"/>
            <a:chExt cx="284400" cy="324691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712B48F-7BE7-3DEC-88ED-6603C5D84B04}"/>
                </a:ext>
              </a:extLst>
            </p:cNvPr>
            <p:cNvSpPr/>
            <p:nvPr/>
          </p:nvSpPr>
          <p:spPr>
            <a:xfrm flipV="1">
              <a:off x="1760950" y="4365652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F89D28-3151-243D-0558-1E53C831FB58}"/>
                </a:ext>
              </a:extLst>
            </p:cNvPr>
            <p:cNvSpPr/>
            <p:nvPr/>
          </p:nvSpPr>
          <p:spPr>
            <a:xfrm flipV="1">
              <a:off x="1760950" y="1403136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1BF560F0-C6CA-19CE-EF2F-F02D8D68A0EB}"/>
              </a:ext>
            </a:extLst>
          </p:cNvPr>
          <p:cNvSpPr/>
          <p:nvPr/>
        </p:nvSpPr>
        <p:spPr>
          <a:xfrm flipV="1">
            <a:off x="423262" y="2281227"/>
            <a:ext cx="284400" cy="284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514BDB-4008-7AA0-0D84-7D936E38D437}"/>
              </a:ext>
            </a:extLst>
          </p:cNvPr>
          <p:cNvSpPr/>
          <p:nvPr/>
        </p:nvSpPr>
        <p:spPr>
          <a:xfrm flipV="1">
            <a:off x="411540" y="3101838"/>
            <a:ext cx="284400" cy="284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244728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661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Why does schizophrenia remain foundational to psychiatry?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17</cp:revision>
  <dcterms:created xsi:type="dcterms:W3CDTF">2026-02-02T13:01:55Z</dcterms:created>
  <dcterms:modified xsi:type="dcterms:W3CDTF">2026-06-17T12:29:37Z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