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42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732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4713" cy="3351213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dirty="0"/>
              <a:t>A new instrument was developed with the intention of harmonizing the CAARMS and the SIPS, termed the Positive </a:t>
            </a:r>
            <a:r>
              <a:rPr lang="en-US" sz="900" dirty="0" err="1"/>
              <a:t>SYmptoms</a:t>
            </a:r>
            <a:r>
              <a:rPr lang="en-US" sz="900" dirty="0"/>
              <a:t> and Diagnostic Criteria for the CAARMS Harmonized with the SIPS (PSYCHS). </a:t>
            </a:r>
            <a:r>
              <a:rPr lang="en-GB" sz="900" dirty="0"/>
              <a:t>It produces fully harmonized positive symptom ratings, enables scoring of all CAARMS and SIPS positive symptom items from a single interview, harmonizes psychosis criteria, and yields partially harmonized CHR/UHR diagnostic criteria across both instruments.</a:t>
            </a:r>
            <a:r>
              <a:rPr lang="en-GB" sz="900" baseline="30000" dirty="0"/>
              <a:t>14</a:t>
            </a:r>
            <a:r>
              <a:rPr lang="en-GB" sz="900" dirty="0"/>
              <a:t> </a:t>
            </a:r>
            <a:endParaRPr lang="en-US" sz="900" dirty="0"/>
          </a:p>
          <a:p>
            <a:endParaRPr lang="en-US" sz="900" dirty="0"/>
          </a:p>
          <a:p>
            <a:r>
              <a:rPr lang="en-US" sz="900" dirty="0"/>
              <a:t>Abbreviations CAARMS=comprehensive assessment of at-risk mental states; CHR=clinical high risk; </a:t>
            </a:r>
            <a:r>
              <a:rPr lang="en-GB" sz="900" dirty="0"/>
              <a:t>SIPS=s</a:t>
            </a:r>
            <a:r>
              <a:rPr lang="en-US" sz="900" dirty="0" err="1"/>
              <a:t>tructured</a:t>
            </a:r>
            <a:r>
              <a:rPr lang="en-US" sz="900" dirty="0"/>
              <a:t> interview for prodromal syndromes; UHR=ultra-high risk</a:t>
            </a:r>
          </a:p>
          <a:p>
            <a:endParaRPr lang="en-US" sz="900" dirty="0"/>
          </a:p>
          <a:p>
            <a:r>
              <a:rPr lang="en-US" sz="800" dirty="0"/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Nordgaard J, Revsbech R, Sæbye D, Parnas J. Assessing the diagnostic validity of a structured psychiatric interview in a first-admission hospital sample. World Psychiatry 2012; 11: 181–185.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Nordgaard J, Sass LA, Parnas J. The psychiatric interview: validity, structure, and subjectivity. </a:t>
            </a:r>
            <a:r>
              <a:rPr lang="en-GB" sz="800" dirty="0" err="1"/>
              <a:t>Eur</a:t>
            </a:r>
            <a:r>
              <a:rPr lang="en-GB" sz="800" dirty="0"/>
              <a:t> Arch Psychiatry Clin </a:t>
            </a:r>
            <a:r>
              <a:rPr lang="en-GB" sz="800" dirty="0" err="1"/>
              <a:t>Neurosci</a:t>
            </a:r>
            <a:r>
              <a:rPr lang="en-GB" sz="800" dirty="0"/>
              <a:t> 2013; 263: 353–364.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Parnas J, Parnas AU. Refining the diagnostic criteria for schizophrenia: an infinite task. </a:t>
            </a:r>
            <a:r>
              <a:rPr lang="en-GB" sz="800" dirty="0" err="1"/>
              <a:t>Schizophr</a:t>
            </a:r>
            <a:r>
              <a:rPr lang="en-GB" sz="800" dirty="0"/>
              <a:t> Bull 2024; 50: 12–13.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Nordgaard J, Henriksen MG, Jansson L et al. Disordered selfhood in schizophrenia and the Examination of Anomalous Self-Experience: accumulated evidence and experience. Psychopathology 2021; 54: 275–281. </a:t>
            </a:r>
          </a:p>
          <a:p>
            <a:pPr marL="228600" indent="-228600">
              <a:buFont typeface="+mj-lt"/>
              <a:buAutoNum type="arabicPeriod"/>
            </a:pPr>
            <a:r>
              <a:rPr lang="pt-BR" sz="800" dirty="0"/>
              <a:t>Brissos S, Molodynski A, Dias VV, </a:t>
            </a:r>
            <a:r>
              <a:rPr lang="en-GB" sz="800" dirty="0"/>
              <a:t>Figueira ML. </a:t>
            </a:r>
            <a:r>
              <a:rPr lang="en-US" sz="800" dirty="0"/>
              <a:t>The importance of measuring psychosocial functioning in schizophrenia</a:t>
            </a:r>
            <a:r>
              <a:rPr lang="en-GB" sz="800" dirty="0"/>
              <a:t>. Ann Gen Psychiatry 2011; 10: 18.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Howie JH, Fielden CR, Rempfer MV. Cognition in schizophrenia across phases of illness: A systematic review and meta-analysis. Psychiatry Res. 2026; 355: 116856.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 err="1"/>
              <a:t>Pîrlog</a:t>
            </a:r>
            <a:r>
              <a:rPr lang="en-GB" sz="800" dirty="0"/>
              <a:t> MC, Alexandru DO, Popescu RE et al. Quality of life – a goal for schizophrenia’s therapy. </a:t>
            </a:r>
            <a:r>
              <a:rPr lang="en-US" sz="800" dirty="0"/>
              <a:t>Curr Health Sci J. 2018; 44: 122–128.</a:t>
            </a:r>
            <a:endParaRPr lang="en-GB" sz="800" dirty="0"/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Osório FL, Loureiro SR, Hallak JEC et al. Clinical validity and </a:t>
            </a:r>
            <a:r>
              <a:rPr lang="en-GB" sz="800" dirty="0" err="1"/>
              <a:t>intrarater</a:t>
            </a:r>
            <a:r>
              <a:rPr lang="en-GB" sz="800" dirty="0"/>
              <a:t> and test-retest reliability of the Structured Clinical Interview for DSM-5 - Clinician Version (SCID-5-CV). Psychiatry Clin </a:t>
            </a:r>
            <a:r>
              <a:rPr lang="en-GB" sz="800" dirty="0" err="1"/>
              <a:t>Neurosci</a:t>
            </a:r>
            <a:r>
              <a:rPr lang="en-GB" sz="800" dirty="0"/>
              <a:t> 2019; 73: 754–760.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Geck S, </a:t>
            </a:r>
            <a:r>
              <a:rPr lang="en-US" sz="800" dirty="0" err="1"/>
              <a:t>Roithmeier</a:t>
            </a:r>
            <a:r>
              <a:rPr lang="en-US" sz="800" dirty="0"/>
              <a:t> M, </a:t>
            </a:r>
            <a:r>
              <a:rPr lang="en-US" sz="800" dirty="0" err="1"/>
              <a:t>Bühner</a:t>
            </a:r>
            <a:r>
              <a:rPr lang="en-US" sz="800" dirty="0"/>
              <a:t> M et al. COSMIN systematic review and meta-analysis of the measurement properties of the PANSS-6. </a:t>
            </a:r>
            <a:r>
              <a:rPr lang="en-US" sz="800" dirty="0" err="1"/>
              <a:t>Eur</a:t>
            </a:r>
            <a:r>
              <a:rPr lang="en-US" sz="800" dirty="0"/>
              <a:t> </a:t>
            </a:r>
            <a:r>
              <a:rPr lang="en-US" sz="800" dirty="0" err="1"/>
              <a:t>Neuropsychopharmacol</a:t>
            </a:r>
            <a:r>
              <a:rPr lang="en-US" sz="800" dirty="0"/>
              <a:t> 2025; 94: 41–50.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Kumari S, Malik M, Florival C et al. An assessment of five (PANSS, SAPS, SANS, NSA-16, CGI-SCH) commonly used symptoms rating scales in schizophrenia and comparison to newer scales (CAINS, BNSS). J Addict Res Ther 2017; 8: 324.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Østergaard SD, Lemming OM, Mors O et al. PANSS-6: a brief rating scale for the measurement of severity in schizophrenia. Acta </a:t>
            </a:r>
            <a:r>
              <a:rPr lang="en-US" sz="800" dirty="0" err="1"/>
              <a:t>Psychiatr</a:t>
            </a:r>
            <a:r>
              <a:rPr lang="en-US" sz="800" dirty="0"/>
              <a:t> Scand 2016; 133: 436–444.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 err="1"/>
              <a:t>Fusar</a:t>
            </a:r>
            <a:r>
              <a:rPr lang="en-GB" sz="800" dirty="0"/>
              <a:t>-Poli P, Borgwardt S, </a:t>
            </a:r>
            <a:r>
              <a:rPr lang="en-GB" sz="800" dirty="0" err="1"/>
              <a:t>Bechdolf</a:t>
            </a:r>
            <a:r>
              <a:rPr lang="en-GB" sz="800" dirty="0"/>
              <a:t> A et al. The psychosis high-risk state: a comprehensive state-of-the-art review. JAMA Psychiatry 2013; 70: 107–120.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Parnas J, Møller P, Kircher T et al. EASE: Examination of Anomalous Self-Experience. Psychopathology 2005; 38 (5): 236–258.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/>
              <a:t>Woods et al. Development of the PSYCHS: Positive </a:t>
            </a:r>
            <a:r>
              <a:rPr lang="en-GB" sz="800" dirty="0" err="1"/>
              <a:t>SYmptoms</a:t>
            </a:r>
            <a:r>
              <a:rPr lang="en-GB" sz="800" dirty="0"/>
              <a:t> and Diagnostic Criteria for the CAARMS Harmonized with the SIPS. Early </a:t>
            </a:r>
            <a:r>
              <a:rPr lang="en-GB" sz="800" dirty="0" err="1"/>
              <a:t>Interv</a:t>
            </a:r>
            <a:r>
              <a:rPr lang="en-GB" sz="800" dirty="0"/>
              <a:t> Psychiatry 2024; 18: 255–272.</a:t>
            </a:r>
            <a:endParaRPr lang="en-US" sz="800" dirty="0"/>
          </a:p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827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469B16-E0A6-8B33-D376-9D52AA8193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tabLst>
                <a:tab pos="92075" algn="l"/>
              </a:tabLst>
            </a:pPr>
            <a:r>
              <a:rPr lang="en-US" noProof="0" dirty="0"/>
              <a:t>Schizophrenia – History, definitions, and diagnosis</a:t>
            </a:r>
          </a:p>
          <a:p>
            <a:endParaRPr lang="en-US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2362DF4-A8A4-8B87-D380-364256445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Structured interviews and assessment tools in schizophrenia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183D612-210B-2689-0F0E-249101D95FD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450651" y="1277385"/>
            <a:ext cx="8266113" cy="4415215"/>
          </a:xfrm>
        </p:spPr>
        <p:txBody>
          <a:bodyPr/>
          <a:lstStyle/>
          <a:p>
            <a:r>
              <a:rPr lang="en-US" sz="1400" noProof="0" dirty="0">
                <a:solidFill>
                  <a:schemeClr val="tx1"/>
                </a:solidFill>
              </a:rPr>
              <a:t>Clinical and research indices include for psychiatric diagnoses the </a:t>
            </a:r>
            <a:r>
              <a:rPr lang="en-US" sz="1400" b="1" noProof="0" dirty="0">
                <a:solidFill>
                  <a:schemeClr val="tx1"/>
                </a:solidFill>
              </a:rPr>
              <a:t>SCID</a:t>
            </a:r>
            <a:r>
              <a:rPr lang="en-US" sz="1400" noProof="0" dirty="0">
                <a:solidFill>
                  <a:schemeClr val="tx1"/>
                </a:solidFill>
              </a:rPr>
              <a:t>, and for psychopathology </a:t>
            </a:r>
            <a:r>
              <a:rPr lang="en-US" sz="1400" b="1" noProof="0" dirty="0">
                <a:solidFill>
                  <a:schemeClr val="tx1"/>
                </a:solidFill>
              </a:rPr>
              <a:t>PANSS</a:t>
            </a:r>
            <a:r>
              <a:rPr lang="en-US" sz="1400" noProof="0" dirty="0">
                <a:solidFill>
                  <a:schemeClr val="tx1"/>
                </a:solidFill>
              </a:rPr>
              <a:t> (most widely used rating scale in schizophrenia, measuring symptom severity in the positive, negative, and general psychopathology dimensions), and </a:t>
            </a:r>
            <a:r>
              <a:rPr lang="en-US" sz="1400" b="1" noProof="0" dirty="0">
                <a:solidFill>
                  <a:schemeClr val="tx1"/>
                </a:solidFill>
              </a:rPr>
              <a:t>SANS/SAPS</a:t>
            </a:r>
            <a:r>
              <a:rPr lang="en-US" sz="1400" baseline="30000" dirty="0">
                <a:solidFill>
                  <a:schemeClr val="tx1"/>
                </a:solidFill>
              </a:rPr>
              <a:t>8</a:t>
            </a:r>
            <a:r>
              <a:rPr lang="en-US" sz="1400" baseline="30000" noProof="0" dirty="0">
                <a:solidFill>
                  <a:schemeClr val="tx1"/>
                </a:solidFill>
              </a:rPr>
              <a:t>-10</a:t>
            </a:r>
            <a:endParaRPr lang="en-US" sz="1400" noProof="0" dirty="0">
              <a:solidFill>
                <a:schemeClr val="tx1"/>
              </a:solidFill>
            </a:endParaRPr>
          </a:p>
          <a:p>
            <a:r>
              <a:rPr lang="en-US" sz="1400" noProof="0" dirty="0">
                <a:solidFill>
                  <a:schemeClr val="tx1"/>
                </a:solidFill>
              </a:rPr>
              <a:t>Brief symptom-focused scales include derivatives of the 30-item PANSS (</a:t>
            </a:r>
            <a:r>
              <a:rPr lang="en-US" sz="1400" b="1" noProof="0" dirty="0">
                <a:solidFill>
                  <a:schemeClr val="tx1"/>
                </a:solidFill>
              </a:rPr>
              <a:t>PANSS-14</a:t>
            </a:r>
            <a:r>
              <a:rPr lang="en-US" sz="1400" noProof="0" dirty="0">
                <a:solidFill>
                  <a:schemeClr val="tx1"/>
                </a:solidFill>
              </a:rPr>
              <a:t>, </a:t>
            </a:r>
            <a:r>
              <a:rPr lang="en-US" sz="1400" b="1" noProof="0" dirty="0">
                <a:solidFill>
                  <a:schemeClr val="tx1"/>
                </a:solidFill>
              </a:rPr>
              <a:t>PANSS-8 </a:t>
            </a:r>
            <a:r>
              <a:rPr lang="en-US" sz="1400" noProof="0" dirty="0">
                <a:solidFill>
                  <a:schemeClr val="tx1"/>
                </a:solidFill>
              </a:rPr>
              <a:t>(“remission criteria”), </a:t>
            </a:r>
            <a:r>
              <a:rPr lang="en-US" sz="1400" b="1" noProof="0" dirty="0">
                <a:solidFill>
                  <a:schemeClr val="tx1"/>
                </a:solidFill>
              </a:rPr>
              <a:t>PANSS-6</a:t>
            </a:r>
            <a:r>
              <a:rPr lang="en-US" sz="1400" noProof="0" dirty="0">
                <a:solidFill>
                  <a:schemeClr val="tx1"/>
                </a:solidFill>
              </a:rPr>
              <a:t>, etc.), with only the PANSS-6 demonstrating scalability and validity for monitoring symptom severity over time</a:t>
            </a:r>
            <a:r>
              <a:rPr lang="en-US" sz="1400" baseline="30000" noProof="0" dirty="0">
                <a:solidFill>
                  <a:schemeClr val="tx1"/>
                </a:solidFill>
              </a:rPr>
              <a:t>11</a:t>
            </a:r>
          </a:p>
          <a:p>
            <a:pPr lvl="1"/>
            <a:r>
              <a:rPr lang="en-US" sz="1200" noProof="0" dirty="0">
                <a:solidFill>
                  <a:schemeClr val="tx1"/>
                </a:solidFill>
              </a:rPr>
              <a:t>While the full PANSS provides a comprehensive and reliable assessment, its administration time (45 minutes) limits feasibility in clinical practice; briefer scales are more time-efficient and suited to real-world implementation</a:t>
            </a:r>
            <a:r>
              <a:rPr lang="en-US" sz="1200" baseline="30000" dirty="0">
                <a:solidFill>
                  <a:schemeClr val="tx1"/>
                </a:solidFill>
              </a:rPr>
              <a:t>9</a:t>
            </a:r>
            <a:r>
              <a:rPr lang="en-US" sz="1200" baseline="30000" noProof="0" dirty="0">
                <a:solidFill>
                  <a:schemeClr val="tx1"/>
                </a:solidFill>
              </a:rPr>
              <a:t>,11</a:t>
            </a:r>
            <a:endParaRPr lang="en-US" sz="1200" noProof="0" dirty="0">
              <a:solidFill>
                <a:schemeClr val="tx1"/>
              </a:solidFill>
            </a:endParaRPr>
          </a:p>
          <a:p>
            <a:r>
              <a:rPr lang="en-US" sz="1400" noProof="0" dirty="0">
                <a:solidFill>
                  <a:schemeClr val="tx1"/>
                </a:solidFill>
              </a:rPr>
              <a:t>UHR and/or basic symptoms criteria are used to diagnose the CHR state of psychosis</a:t>
            </a:r>
            <a:r>
              <a:rPr lang="en-US" sz="1400" dirty="0">
                <a:solidFill>
                  <a:schemeClr val="tx1"/>
                </a:solidFill>
              </a:rPr>
              <a:t> (CHR-P)</a:t>
            </a:r>
            <a:r>
              <a:rPr lang="en-US" sz="1400" baseline="30000" noProof="0" dirty="0">
                <a:solidFill>
                  <a:schemeClr val="tx1"/>
                </a:solidFill>
              </a:rPr>
              <a:t>12</a:t>
            </a:r>
            <a:endParaRPr lang="en-US" sz="1400" noProof="0" dirty="0">
              <a:solidFill>
                <a:schemeClr val="tx1"/>
              </a:solidFill>
            </a:endParaRPr>
          </a:p>
          <a:p>
            <a:pPr lvl="1"/>
            <a:r>
              <a:rPr lang="en-US" sz="1200" noProof="0" dirty="0">
                <a:solidFill>
                  <a:schemeClr val="tx1"/>
                </a:solidFill>
              </a:rPr>
              <a:t>Different interview measures are used to assess CHR-P/UHR features, including the </a:t>
            </a:r>
            <a:r>
              <a:rPr lang="en-US" sz="1200" b="1" noProof="0" dirty="0">
                <a:solidFill>
                  <a:schemeClr val="tx1"/>
                </a:solidFill>
              </a:rPr>
              <a:t>SIPS (with the SOPS) </a:t>
            </a:r>
            <a:r>
              <a:rPr lang="en-US" sz="1200" noProof="0" dirty="0">
                <a:solidFill>
                  <a:schemeClr val="tx1"/>
                </a:solidFill>
              </a:rPr>
              <a:t>and </a:t>
            </a:r>
            <a:r>
              <a:rPr lang="en-US" sz="1200" b="1" noProof="0" dirty="0">
                <a:solidFill>
                  <a:schemeClr val="tx1"/>
                </a:solidFill>
              </a:rPr>
              <a:t>CAARMS</a:t>
            </a:r>
            <a:r>
              <a:rPr lang="en-US" sz="1200" baseline="30000" noProof="0" dirty="0">
                <a:solidFill>
                  <a:schemeClr val="tx1"/>
                </a:solidFill>
              </a:rPr>
              <a:t>12</a:t>
            </a:r>
            <a:r>
              <a:rPr lang="en-US" sz="1200" noProof="0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sz="1200" noProof="0" dirty="0"/>
              <a:t>Basic symptoms are measured with anomalous subjective experience assessment scales that include </a:t>
            </a:r>
            <a:r>
              <a:rPr lang="en-US" sz="1200" b="1" noProof="0" dirty="0"/>
              <a:t>BSABS</a:t>
            </a:r>
            <a:r>
              <a:rPr lang="en-US" sz="1200" noProof="0" dirty="0"/>
              <a:t> </a:t>
            </a:r>
            <a:br>
              <a:rPr lang="en-US" sz="1200" noProof="0" dirty="0"/>
            </a:br>
            <a:r>
              <a:rPr lang="en-US" sz="1200" noProof="0" dirty="0"/>
              <a:t>and </a:t>
            </a:r>
            <a:r>
              <a:rPr lang="en-US" sz="1200" b="1" noProof="0" dirty="0"/>
              <a:t>SPI-A/SPI-CY</a:t>
            </a:r>
            <a:r>
              <a:rPr lang="en-US" sz="1200" baseline="30000" noProof="0" dirty="0"/>
              <a:t>12</a:t>
            </a:r>
            <a:endParaRPr lang="en-US" sz="1200" noProof="0" dirty="0"/>
          </a:p>
          <a:p>
            <a:r>
              <a:rPr lang="en-US" sz="1400" noProof="0" dirty="0"/>
              <a:t>The </a:t>
            </a:r>
            <a:r>
              <a:rPr lang="en-US" sz="1400" b="1" noProof="0" dirty="0"/>
              <a:t>EASE</a:t>
            </a:r>
            <a:r>
              <a:rPr lang="en-US" sz="1400" noProof="0" dirty="0"/>
              <a:t> is a phenomenologically descriptive, primarily qualitative scale focusing on anomalies of subjective experience that reflect disturbances of self‑awareness; unlike the BSABS, it is restricted to disorders of the self rather than the full spectrum of experiential anomalies</a:t>
            </a:r>
            <a:r>
              <a:rPr lang="en-US" sz="1400" baseline="30000" noProof="0" dirty="0"/>
              <a:t>13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E9B12BF-19B3-E528-2612-BF1CA1C9C90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3866415"/>
          </a:xfrm>
        </p:spPr>
        <p:txBody>
          <a:bodyPr/>
          <a:lstStyle/>
          <a:p>
            <a:pPr marL="144000" lvl="0">
              <a:spcBef>
                <a:spcPts val="1200"/>
              </a:spcBef>
            </a:pPr>
            <a:r>
              <a:rPr lang="en-US" sz="1300" noProof="0" dirty="0"/>
              <a:t>Structured interviews are primarily symptom‑focused and </a:t>
            </a:r>
            <a:r>
              <a:rPr lang="en-US" sz="1300" b="1" noProof="0" dirty="0"/>
              <a:t>limited in phenomenological depth</a:t>
            </a:r>
            <a:r>
              <a:rPr lang="en-US" sz="1300" baseline="30000" noProof="0" dirty="0"/>
              <a:t>1-3</a:t>
            </a:r>
            <a:endParaRPr lang="en-US" sz="1300" noProof="0" dirty="0"/>
          </a:p>
          <a:p>
            <a:pPr marL="144000" lvl="0">
              <a:spcBef>
                <a:spcPts val="1200"/>
              </a:spcBef>
            </a:pPr>
            <a:r>
              <a:rPr lang="en-US" sz="1300" noProof="0" dirty="0"/>
              <a:t>There is </a:t>
            </a:r>
            <a:r>
              <a:rPr lang="en-US" sz="1300" dirty="0"/>
              <a:t>growing interest in </a:t>
            </a:r>
            <a:r>
              <a:rPr lang="en-US" sz="1300" noProof="0" dirty="0"/>
              <a:t>phenomenological assessment in schizophrenia diagnosis, recognizing symptoms as part of a broader experiential gestalt rather than isolated features</a:t>
            </a:r>
            <a:r>
              <a:rPr lang="en-US" sz="1300" baseline="30000" noProof="0" dirty="0"/>
              <a:t>3,4</a:t>
            </a:r>
            <a:r>
              <a:rPr lang="en-US" sz="1300" noProof="0" dirty="0"/>
              <a:t> </a:t>
            </a:r>
          </a:p>
          <a:p>
            <a:pPr marL="144000" lvl="0">
              <a:spcBef>
                <a:spcPts val="1200"/>
              </a:spcBef>
            </a:pPr>
            <a:r>
              <a:rPr lang="en-US" sz="1300" noProof="0" dirty="0"/>
              <a:t>Beyond diagnostic assessment, evaluations of </a:t>
            </a:r>
            <a:r>
              <a:rPr lang="en-US" sz="1300" b="1" noProof="0" dirty="0"/>
              <a:t>cognition, functioning, and quality of life </a:t>
            </a:r>
            <a:r>
              <a:rPr lang="en-US" sz="1300" noProof="0" dirty="0"/>
              <a:t>may support prognosis and care planning</a:t>
            </a:r>
            <a:r>
              <a:rPr lang="en-US" sz="1300" baseline="30000" noProof="0" dirty="0"/>
              <a:t>5-7</a:t>
            </a:r>
            <a:endParaRPr lang="en-US" sz="1300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8B0C3-3943-518E-D496-0197ED571B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0926110" cy="619200"/>
          </a:xfrm>
        </p:spPr>
        <p:txBody>
          <a:bodyPr/>
          <a:lstStyle/>
          <a:p>
            <a:r>
              <a:rPr lang="en-US" noProof="0" dirty="0"/>
              <a:t>BSABS=Bonn scale for the assessment of basic symptoms; CAARMS=comprehensive assessment of at-risk mental states; CHR=clinical high risk; CHR-P=clinical high risk state of psychosis; DSM=Diagnostic and Statistical Manual for Mental Disorders; EASE=examination of anomalous self-experience; PANSS=positive and negative symptom scale; SANS=scale for assessment of negative symptoms; SAPS=scale for assessment of positive symptoms; SCID=structured clinical interview for DSM; SIPS=structured interview for prodromal syndromes; SOPS=scale of prodromal symptoms; SPI-A=schizophrenia proneness instrument – adult version; </a:t>
            </a:r>
            <a:br>
              <a:rPr lang="en-US" noProof="0" dirty="0"/>
            </a:br>
            <a:r>
              <a:rPr lang="en-US" noProof="0" dirty="0"/>
              <a:t>SPI-CY=schizophrenia proneness instrument – child and youth version; UHR=ultra-high risk</a:t>
            </a:r>
          </a:p>
          <a:p>
            <a:r>
              <a:rPr lang="en-US" noProof="0" dirty="0"/>
              <a:t>1. Nordgaard et al. World Psychiatry 2012;11:181–185; 2. Nordgaard et al. </a:t>
            </a:r>
            <a:r>
              <a:rPr lang="en-US" noProof="0" dirty="0" err="1"/>
              <a:t>Eur</a:t>
            </a:r>
            <a:r>
              <a:rPr lang="en-US" noProof="0" dirty="0"/>
              <a:t> Arch Psychiatry Clin </a:t>
            </a:r>
            <a:r>
              <a:rPr lang="en-US" noProof="0" dirty="0" err="1"/>
              <a:t>Neurosci</a:t>
            </a:r>
            <a:r>
              <a:rPr lang="en-US" noProof="0" dirty="0"/>
              <a:t> 2013;263: 353–364; 3. Parnas &amp; Parnas. </a:t>
            </a:r>
            <a:r>
              <a:rPr lang="en-US" noProof="0" dirty="0" err="1"/>
              <a:t>Schizophr</a:t>
            </a:r>
            <a:r>
              <a:rPr lang="en-US" noProof="0" dirty="0"/>
              <a:t> Bull 2024;50:12–13; </a:t>
            </a:r>
            <a:br>
              <a:rPr lang="en-US" noProof="0" dirty="0"/>
            </a:br>
            <a:r>
              <a:rPr lang="en-US" noProof="0" dirty="0"/>
              <a:t>4. Nordgaard et al. Psychopathology 2021;54:275–281; 5. </a:t>
            </a:r>
            <a:r>
              <a:rPr lang="en-US" dirty="0" err="1"/>
              <a:t>Brissos</a:t>
            </a:r>
            <a:r>
              <a:rPr lang="en-US" dirty="0"/>
              <a:t> et al. Ann Gen Psychiatry 2011;10:18</a:t>
            </a:r>
            <a:r>
              <a:rPr lang="en-US" noProof="0" dirty="0"/>
              <a:t>; 6. </a:t>
            </a:r>
            <a:r>
              <a:rPr lang="en-US" dirty="0"/>
              <a:t>Howie</a:t>
            </a:r>
            <a:r>
              <a:rPr lang="en-US" noProof="0" dirty="0"/>
              <a:t> et al. </a:t>
            </a:r>
            <a:r>
              <a:rPr lang="en-US" dirty="0"/>
              <a:t>Psychiatry Res</a:t>
            </a:r>
            <a:r>
              <a:rPr lang="en-US" noProof="0" dirty="0"/>
              <a:t> 2026;355:116856; 7. </a:t>
            </a:r>
            <a:r>
              <a:rPr lang="en-US" noProof="0" dirty="0" err="1"/>
              <a:t>Pirlog</a:t>
            </a:r>
            <a:r>
              <a:rPr lang="en-US" noProof="0" dirty="0"/>
              <a:t> et al. Curr Health Sci J 2018;44:122–128;</a:t>
            </a:r>
          </a:p>
          <a:p>
            <a:r>
              <a:rPr lang="en-US" dirty="0"/>
              <a:t>8</a:t>
            </a:r>
            <a:r>
              <a:rPr lang="en-US" noProof="0" dirty="0"/>
              <a:t>. Osório et al. Psychiatry Clin </a:t>
            </a:r>
            <a:r>
              <a:rPr lang="en-US" noProof="0" dirty="0" err="1"/>
              <a:t>Neurosci</a:t>
            </a:r>
            <a:r>
              <a:rPr lang="en-US" noProof="0" dirty="0"/>
              <a:t> 2019;73:754–760; </a:t>
            </a:r>
            <a:r>
              <a:rPr lang="en-US" dirty="0"/>
              <a:t>9</a:t>
            </a:r>
            <a:r>
              <a:rPr lang="en-US" noProof="0" dirty="0"/>
              <a:t>. Geck et al. </a:t>
            </a:r>
            <a:r>
              <a:rPr lang="en-US" noProof="0" dirty="0" err="1"/>
              <a:t>Eur</a:t>
            </a:r>
            <a:r>
              <a:rPr lang="en-US" noProof="0" dirty="0"/>
              <a:t> </a:t>
            </a:r>
            <a:r>
              <a:rPr lang="en-US" noProof="0" dirty="0" err="1"/>
              <a:t>Neuropsychopharmacol</a:t>
            </a:r>
            <a:r>
              <a:rPr lang="en-US" noProof="0" dirty="0"/>
              <a:t> 2025;94:41–50; </a:t>
            </a:r>
            <a:r>
              <a:rPr lang="en-US" dirty="0"/>
              <a:t>10</a:t>
            </a:r>
            <a:r>
              <a:rPr lang="en-US" noProof="0" dirty="0"/>
              <a:t>. Kumari et al. J Addict Res Ther 2017;8:324; </a:t>
            </a:r>
            <a:br>
              <a:rPr lang="en-US" noProof="0" dirty="0"/>
            </a:br>
            <a:r>
              <a:rPr lang="en-US" noProof="0" dirty="0"/>
              <a:t>11. Østergaard et al. Acta </a:t>
            </a:r>
            <a:r>
              <a:rPr lang="en-US" noProof="0" dirty="0" err="1"/>
              <a:t>Psychiatr</a:t>
            </a:r>
            <a:r>
              <a:rPr lang="en-US" noProof="0" dirty="0"/>
              <a:t> Scand 2016;133:436–444; 12. </a:t>
            </a:r>
            <a:r>
              <a:rPr lang="en-US" noProof="0" dirty="0" err="1"/>
              <a:t>Fusar</a:t>
            </a:r>
            <a:r>
              <a:rPr lang="en-US" noProof="0" dirty="0"/>
              <a:t>-Poli et al. JAMA Psychiatry 2013;70:107–120; 13. Parnas et al. Psychopathology 2005;38:236–258</a:t>
            </a:r>
          </a:p>
        </p:txBody>
      </p:sp>
    </p:spTree>
    <p:extLst>
      <p:ext uri="{BB962C8B-B14F-4D97-AF65-F5344CB8AC3E}">
        <p14:creationId xmlns:p14="http://schemas.microsoft.com/office/powerpoint/2010/main" val="2236123197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1124</Words>
  <Application>Microsoft Office PowerPoint</Application>
  <PresentationFormat>Widescreen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Structured interviews and assessment tools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45</cp:revision>
  <dcterms:created xsi:type="dcterms:W3CDTF">2026-02-02T13:01:55Z</dcterms:created>
  <dcterms:modified xsi:type="dcterms:W3CDTF">2026-06-17T12:33:50Z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