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07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73341-DEDA-49AF-1258-779D000E0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BC9322-DA39-D752-264A-B4352C3C4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2B5D0-DA56-F080-76A8-13AB18BAFF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Parnas J, Parnas AU. Refining the diagnostic criteria for schizophrenia: an infinite task. </a:t>
            </a:r>
            <a:r>
              <a:rPr lang="en-GB" dirty="0" err="1"/>
              <a:t>Schizophr</a:t>
            </a:r>
            <a:r>
              <a:rPr lang="en-GB" dirty="0"/>
              <a:t> Bull 2024; 50: 12–13.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Sass LA, Parnas J. Schizophrenia, consciousness, and the self. </a:t>
            </a:r>
            <a:r>
              <a:rPr lang="en-US" dirty="0" err="1"/>
              <a:t>Schizophr</a:t>
            </a:r>
            <a:r>
              <a:rPr lang="en-US" dirty="0"/>
              <a:t> Bull 2003; 29: 427–444.</a:t>
            </a:r>
            <a:endParaRPr lang="en-GB" dirty="0"/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Urkin</a:t>
            </a:r>
            <a:r>
              <a:rPr lang="en-GB" dirty="0"/>
              <a:t> B, Parnas J, Raballo A, Koren D. Schizophrenia spectrum disorders: an empirical benchmark study of real-world diagnostic accuracy and reliability among leading international psychiatrists. </a:t>
            </a:r>
            <a:r>
              <a:rPr lang="en-GB" dirty="0" err="1"/>
              <a:t>Schizophr</a:t>
            </a:r>
            <a:r>
              <a:rPr lang="en-GB" dirty="0"/>
              <a:t> Bull Open 2024; 5: sgae012.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Parnas J, </a:t>
            </a:r>
            <a:r>
              <a:rPr lang="en-GB" dirty="0" err="1"/>
              <a:t>Sandsten</a:t>
            </a:r>
            <a:r>
              <a:rPr lang="en-GB" dirty="0"/>
              <a:t> KE. The phenomenological nature of schizophrenia and disorder of selfhood. </a:t>
            </a:r>
            <a:r>
              <a:rPr lang="en-GB" dirty="0" err="1"/>
              <a:t>Schizophr</a:t>
            </a:r>
            <a:r>
              <a:rPr lang="en-GB" dirty="0"/>
              <a:t> Res 2024; 270: 197–201.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American Psychiatric Association. Diagnostic and statistical manual of mental disorders. 5th ed. Arlington, VA: American Psychiatric Association; 2013.</a:t>
            </a:r>
          </a:p>
          <a:p>
            <a:pPr marL="228600" indent="-228600"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 Health Organization. International statistical classification of diseases and related health problems (11th revision). Geneva: World Health Organization; 2019. https://icd.who.int.</a:t>
            </a:r>
            <a:endParaRPr lang="en-GB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Raballo A, Poletti M, Preti A, Parnas J. The Self in the spectrum: a meta-analysis of the evidence linking basic self-disorders and schizophrenia. </a:t>
            </a:r>
            <a:r>
              <a:rPr lang="en-US" dirty="0" err="1"/>
              <a:t>Schizophr</a:t>
            </a:r>
            <a:r>
              <a:rPr lang="en-US" dirty="0"/>
              <a:t> Bull 2021; 47: 1007–1017.</a:t>
            </a:r>
            <a:endParaRPr lang="fr-FR" dirty="0"/>
          </a:p>
          <a:p>
            <a:pPr marL="228600" indent="-228600">
              <a:buFont typeface="+mj-lt"/>
              <a:buAutoNum type="arabicPeriod"/>
            </a:pPr>
            <a:r>
              <a:rPr lang="fr-FR" dirty="0" err="1"/>
              <a:t>Stanghellini</a:t>
            </a:r>
            <a:r>
              <a:rPr lang="fr-FR" dirty="0"/>
              <a:t> G, </a:t>
            </a:r>
            <a:r>
              <a:rPr lang="fr-FR" dirty="0" err="1"/>
              <a:t>Aragona</a:t>
            </a:r>
            <a:r>
              <a:rPr lang="fr-FR" dirty="0"/>
              <a:t> M, </a:t>
            </a:r>
            <a:r>
              <a:rPr lang="fr-FR" dirty="0" err="1"/>
              <a:t>Gilardi</a:t>
            </a:r>
            <a:r>
              <a:rPr lang="fr-FR" dirty="0"/>
              <a:t> L, </a:t>
            </a:r>
            <a:r>
              <a:rPr lang="fr-FR" dirty="0" err="1"/>
              <a:t>Ritunnano</a:t>
            </a:r>
            <a:r>
              <a:rPr lang="fr-FR" dirty="0"/>
              <a:t> R. The </a:t>
            </a:r>
            <a:r>
              <a:rPr lang="fr-FR" dirty="0" err="1"/>
              <a:t>person’s</a:t>
            </a:r>
            <a:r>
              <a:rPr lang="fr-FR" dirty="0"/>
              <a:t> position-</a:t>
            </a:r>
            <a:r>
              <a:rPr lang="fr-FR" dirty="0" err="1"/>
              <a:t>taking</a:t>
            </a:r>
            <a:r>
              <a:rPr lang="fr-FR" dirty="0"/>
              <a:t> in the </a:t>
            </a:r>
            <a:r>
              <a:rPr lang="fr-FR" dirty="0" err="1"/>
              <a:t>shaping</a:t>
            </a:r>
            <a:r>
              <a:rPr lang="fr-FR" dirty="0"/>
              <a:t> of </a:t>
            </a:r>
            <a:r>
              <a:rPr lang="fr-FR" dirty="0" err="1"/>
              <a:t>schizophrenic</a:t>
            </a:r>
            <a:r>
              <a:rPr lang="fr-FR" dirty="0"/>
              <a:t> </a:t>
            </a:r>
            <a:r>
              <a:rPr lang="fr-FR" dirty="0" err="1"/>
              <a:t>phenomena</a:t>
            </a:r>
            <a:r>
              <a:rPr lang="fr-FR" dirty="0"/>
              <a:t>. Philos </a:t>
            </a:r>
            <a:r>
              <a:rPr lang="fr-FR" dirty="0" err="1"/>
              <a:t>Psychol</a:t>
            </a:r>
            <a:r>
              <a:rPr lang="fr-FR" dirty="0"/>
              <a:t> 2023; 36: 1261–1286.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43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6896A-B0AC-8DA0-DD27-F4BF5D8BE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421FF1-99C8-9462-AC7F-5C690D3849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9C8D5CBD-2325-B1AC-D23C-7B47294F7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0627784" cy="332399"/>
          </a:xfrm>
        </p:spPr>
        <p:txBody>
          <a:bodyPr/>
          <a:lstStyle/>
          <a:p>
            <a:r>
              <a:rPr lang="en-US" noProof="0" dirty="0"/>
              <a:t>Integrating phenomenology and operational criteria in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7142F-1617-2A81-F47E-D1255C401F6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2199952"/>
            <a:ext cx="3517200" cy="2977415"/>
          </a:xfrm>
        </p:spPr>
        <p:txBody>
          <a:bodyPr/>
          <a:lstStyle/>
          <a:p>
            <a:r>
              <a:rPr lang="en-US" noProof="0" dirty="0"/>
              <a:t>A phenomenological  approach supports a person‑centered, lifespan‑oriented diagnostic practice by integrating </a:t>
            </a:r>
            <a:r>
              <a:rPr lang="en-US" b="1" noProof="0" dirty="0"/>
              <a:t>individual subjective experience, developmental trajectory, </a:t>
            </a:r>
            <a:r>
              <a:rPr lang="en-US" noProof="0" dirty="0"/>
              <a:t>and </a:t>
            </a:r>
            <a:r>
              <a:rPr lang="en-US" b="1" noProof="0" dirty="0"/>
              <a:t>contextual meaning </a:t>
            </a:r>
            <a:r>
              <a:rPr lang="en-US" noProof="0" dirty="0"/>
              <a:t>into assessment</a:t>
            </a:r>
            <a:r>
              <a:rPr lang="en-US" baseline="30000" noProof="0" dirty="0"/>
              <a:t>1,2,4,7,8</a:t>
            </a: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76538-C6B1-5874-38C0-5A7099F4509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2199952"/>
            <a:ext cx="3517200" cy="2977415"/>
          </a:xfrm>
          <a:solidFill>
            <a:srgbClr val="D9D1CC"/>
          </a:solidFill>
        </p:spPr>
        <p:txBody>
          <a:bodyPr/>
          <a:lstStyle/>
          <a:p>
            <a:r>
              <a:rPr lang="en-US" noProof="0" dirty="0"/>
              <a:t>Combining structured diagnostic tools with phenomenological, experiential assessment </a:t>
            </a:r>
            <a:r>
              <a:rPr lang="en-US" b="1" noProof="0" dirty="0"/>
              <a:t>improves validity </a:t>
            </a:r>
            <a:r>
              <a:rPr lang="en-US" noProof="0" dirty="0"/>
              <a:t>by capturing the illness Gestalt and subtle self‑disorders that structured checklists alone often miss</a:t>
            </a:r>
            <a:r>
              <a:rPr lang="en-US" baseline="30000" noProof="0" dirty="0"/>
              <a:t>1-6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B7E85FC-4658-0752-4D87-08A4754769E6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2199952"/>
            <a:ext cx="3517200" cy="2977415"/>
          </a:xfrm>
        </p:spPr>
        <p:txBody>
          <a:bodyPr/>
          <a:lstStyle/>
          <a:p>
            <a:r>
              <a:rPr lang="en-US" noProof="0" dirty="0"/>
              <a:t>Phenomenological methods support diagnostic specificity by revealing </a:t>
            </a:r>
            <a:r>
              <a:rPr lang="en-US" b="1" noProof="0" dirty="0"/>
              <a:t>core self disturbance unique to schizophrenia and developmental nuance </a:t>
            </a:r>
            <a:r>
              <a:rPr lang="en-US" noProof="0" dirty="0"/>
              <a:t>by identifying early experiential changes that precede overt psychosis</a:t>
            </a:r>
            <a:r>
              <a:rPr lang="en-US" baseline="30000" noProof="0" dirty="0"/>
              <a:t>2,4,7,8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A52B76-D625-0D40-F0FA-CAA49665AD9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1. Parnas &amp; Parnas. </a:t>
            </a:r>
            <a:r>
              <a:rPr lang="en-US" noProof="0" dirty="0" err="1"/>
              <a:t>Schizophr</a:t>
            </a:r>
            <a:r>
              <a:rPr lang="en-US" noProof="0" dirty="0"/>
              <a:t> Bull 2024;50:12–13; 2. Sass &amp; Parnas. </a:t>
            </a:r>
            <a:r>
              <a:rPr lang="en-US" noProof="0" dirty="0" err="1"/>
              <a:t>Schizophr</a:t>
            </a:r>
            <a:r>
              <a:rPr lang="en-US" noProof="0" dirty="0"/>
              <a:t> Bull 2003;29:427–444; 3. </a:t>
            </a:r>
            <a:r>
              <a:rPr lang="en-US" noProof="0" dirty="0" err="1"/>
              <a:t>Urkin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Open 2024;5:sgae012; </a:t>
            </a:r>
            <a:br>
              <a:rPr lang="en-US" noProof="0" dirty="0"/>
            </a:br>
            <a:r>
              <a:rPr lang="en-US" noProof="0" dirty="0"/>
              <a:t>4. Parnas &amp; </a:t>
            </a:r>
            <a:r>
              <a:rPr lang="en-US" noProof="0" dirty="0" err="1"/>
              <a:t>Sandsten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Res 2024;270:197–201; 5. American Psychiatric Association. DSM-5. 2013; </a:t>
            </a:r>
            <a:r>
              <a:rPr lang="en-US" dirty="0"/>
              <a:t>6</a:t>
            </a:r>
            <a:r>
              <a:rPr lang="en-US" noProof="0" dirty="0"/>
              <a:t>. WHO ICD-11. https://icd.who.int/browse/2025-01/mms/en#405565289;</a:t>
            </a:r>
            <a:br>
              <a:rPr lang="en-US" noProof="0" dirty="0"/>
            </a:br>
            <a:r>
              <a:rPr lang="en-US" noProof="0" dirty="0"/>
              <a:t>7. </a:t>
            </a:r>
            <a:r>
              <a:rPr lang="en-US" noProof="0" dirty="0" err="1"/>
              <a:t>Raballo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2021;47:1456–1465; 8. </a:t>
            </a:r>
            <a:r>
              <a:rPr lang="en-US" noProof="0" dirty="0" err="1"/>
              <a:t>Stanghellini</a:t>
            </a:r>
            <a:r>
              <a:rPr lang="en-US" noProof="0" dirty="0"/>
              <a:t> et al. </a:t>
            </a:r>
            <a:r>
              <a:rPr lang="en-US" noProof="0" dirty="0" err="1"/>
              <a:t>Philos</a:t>
            </a:r>
            <a:r>
              <a:rPr lang="en-US" noProof="0" dirty="0"/>
              <a:t> Psychol 2023;36:1261–1286 </a:t>
            </a:r>
          </a:p>
        </p:txBody>
      </p:sp>
    </p:spTree>
    <p:extLst>
      <p:ext uri="{BB962C8B-B14F-4D97-AF65-F5344CB8AC3E}">
        <p14:creationId xmlns:p14="http://schemas.microsoft.com/office/powerpoint/2010/main" val="869904420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430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Integrating phenomenology and operational criteria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46</cp:revision>
  <dcterms:created xsi:type="dcterms:W3CDTF">2026-02-02T13:01:55Z</dcterms:created>
  <dcterms:modified xsi:type="dcterms:W3CDTF">2026-06-17T12:33:58Z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