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147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506" userDrawn="1">
          <p15:clr>
            <a:srgbClr val="A4A3A4"/>
          </p15:clr>
        </p15:guide>
        <p15:guide id="3" pos="6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573105-B80B-BE77-4429-DCCE34DD9EC1}" name="Bella Cannava" initials="BC" userId="Bella Cannava" providerId="None"/>
  <p188:author id="{F5123D0B-7B15-8241-114F-0F509F9C0883}" name="Jerry Huang" initials="JH" userId="S::jerry.huang@primeglobalpeople.com::47175e71-6f0f-4bf1-922a-f2da50266449" providerId="AD"/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FE79984B-3160-25DE-C8CF-73D178008414}" name="Andrea Raballo" initials="AR" userId="S::andrea.raballo@unipg.it::18afce67-ba15-43e6-b5a2-f8a59fe1ccb9" providerId="AD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4A6459"/>
    <a:srgbClr val="8FAB9F"/>
    <a:srgbClr val="C2D1CB"/>
    <a:srgbClr val="EBF0EE"/>
    <a:srgbClr val="D9D1CC"/>
    <a:srgbClr val="608273"/>
    <a:srgbClr val="42584F"/>
    <a:srgbClr val="BCCCC5"/>
    <a:srgbClr val="C6D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919EEF-94A1-4D29-B680-FF08FB6FC65F}" v="2" dt="2026-06-12T12:41:49.929"/>
    <p1510:client id="{6729CB93-CDBB-4614-B762-F4F58F620CDF}" v="4" dt="2026-06-12T10:18:44.291"/>
    <p1510:client id="{E3B335FA-0DA1-4C4D-8A8E-5354B52C2DF9}" v="1" dt="2026-06-12T12:48:32.6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7" autoAdjust="0"/>
    <p:restoredTop sz="83462" autoAdjust="0"/>
  </p:normalViewPr>
  <p:slideViewPr>
    <p:cSldViewPr snapToGrid="0">
      <p:cViewPr varScale="1">
        <p:scale>
          <a:sx n="89" d="100"/>
          <a:sy n="89" d="100"/>
        </p:scale>
        <p:origin x="732" y="78"/>
      </p:cViewPr>
      <p:guideLst>
        <p:guide orient="horz" pos="1162"/>
        <p:guide pos="506"/>
        <p:guide pos="642"/>
      </p:guideLst>
    </p:cSldViewPr>
  </p:slideViewPr>
  <p:outlineViewPr>
    <p:cViewPr>
      <p:scale>
        <a:sx n="33" d="100"/>
        <a:sy n="33" d="100"/>
      </p:scale>
      <p:origin x="0" y="-7085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200" d="100"/>
        <a:sy n="200" d="100"/>
      </p:scale>
      <p:origin x="0" y="-3869"/>
    </p:cViewPr>
  </p:sorterViewPr>
  <p:notesViewPr>
    <p:cSldViewPr snapToGrid="0">
      <p:cViewPr varScale="1">
        <p:scale>
          <a:sx n="55" d="100"/>
          <a:sy n="55" d="100"/>
        </p:scale>
        <p:origin x="3307" y="58"/>
      </p:cViewPr>
      <p:guideLst>
        <p:guide orient="horz" pos="3090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47A5D1-78D9-73CD-04BC-C494F79F0A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92AD42-838B-B6D9-5434-3B0E2999CE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7739A-81E2-4A88-AD56-5A8C90A1F51B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27DBA-17B0-1889-4231-27035059AF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8C003-4CFB-668A-9678-EA1592CF33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583A-4674-4DF6-A202-82AA54B45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26135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171F7-8F00-41AE-7747-46DEADC58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E675A4-DCC8-E114-293E-7E1AB3D83F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EAFDD8-E493-8116-7384-2C12A6478B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275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6DFFF-83D6-4FE4-D14D-50AA24FC6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2E1665-AA13-17CF-BEEF-0CBCA8FD4F4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US" noProof="0" dirty="0"/>
              <a:t>Schizophrenia – History, definitions, and diagnosis</a:t>
            </a: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62797EAA-B945-B087-426D-E8EBB4501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</p:spPr>
        <p:txBody>
          <a:bodyPr/>
          <a:lstStyle/>
          <a:p>
            <a:r>
              <a:rPr lang="en-US" noProof="0" dirty="0"/>
              <a:t>Summary slide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B6B21E34-4C43-2739-CDB8-4E6D304C66B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A43C516-2592-6CA2-3184-7F185CC914D4}"/>
              </a:ext>
            </a:extLst>
          </p:cNvPr>
          <p:cNvSpPr txBox="1">
            <a:spLocks/>
          </p:cNvSpPr>
          <p:nvPr/>
        </p:nvSpPr>
        <p:spPr>
          <a:xfrm>
            <a:off x="539751" y="1409700"/>
            <a:ext cx="10433050" cy="632526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72000" anchor="ctr"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noProof="0" dirty="0"/>
              <a:t>Schizophrenia plays a central role in psychiatry, but its conceptual validity and diagnostic boundaries continue to be re-evaluated as psychiatric research advances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B406B7A-C898-A9C0-5928-204953DB9B47}"/>
              </a:ext>
            </a:extLst>
          </p:cNvPr>
          <p:cNvSpPr txBox="1">
            <a:spLocks/>
          </p:cNvSpPr>
          <p:nvPr/>
        </p:nvSpPr>
        <p:spPr>
          <a:xfrm>
            <a:off x="539749" y="2134592"/>
            <a:ext cx="10433050" cy="632526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noProof="0" dirty="0"/>
              <a:t>The schizophrenia concept has evolved from a single disease entity to a spectrum‑based model, integrating phenomenology, neurobiology, genetics, and environmental factors to explain disease heterogeneity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C463FAA8-913B-F7F2-9329-4341F15E4CAE}"/>
              </a:ext>
            </a:extLst>
          </p:cNvPr>
          <p:cNvSpPr txBox="1">
            <a:spLocks/>
          </p:cNvSpPr>
          <p:nvPr/>
        </p:nvSpPr>
        <p:spPr>
          <a:xfrm>
            <a:off x="539749" y="2859484"/>
            <a:ext cx="10433050" cy="632526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noProof="0" dirty="0"/>
              <a:t>Self-disturbance constitutes a core Gestalt of schizophrenia; it is an early, enduring, trait-like marker of the illness, and underpins symptom expression and illness trajectory </a:t>
            </a:r>
            <a:endParaRPr lang="en-US" sz="1800" noProof="0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FC23A148-3443-156C-07CB-2F607808E34E}"/>
              </a:ext>
            </a:extLst>
          </p:cNvPr>
          <p:cNvSpPr txBox="1">
            <a:spLocks/>
          </p:cNvSpPr>
          <p:nvPr/>
        </p:nvSpPr>
        <p:spPr>
          <a:xfrm>
            <a:off x="539749" y="3591463"/>
            <a:ext cx="10433050" cy="632526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noProof="0" dirty="0"/>
              <a:t>Symptom dimensions (positive, negative, and disorganization) are understood as downstream expressions of deeper experiential and cognitive alterations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E59164D-0E23-3FF9-0B44-BA4A6A26293C}"/>
              </a:ext>
            </a:extLst>
          </p:cNvPr>
          <p:cNvSpPr txBox="1">
            <a:spLocks/>
          </p:cNvSpPr>
          <p:nvPr/>
        </p:nvSpPr>
        <p:spPr>
          <a:xfrm>
            <a:off x="539749" y="5112908"/>
            <a:ext cx="10433050" cy="711276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noProof="0" dirty="0"/>
              <a:t>There is a need for updated diagnostic frameworks integrating phenomenology, biomarkers, and trajectories, which move beyond symptom counting to contextualized, person‑cent</a:t>
            </a:r>
            <a:r>
              <a:rPr lang="en-US" dirty="0"/>
              <a:t>re</a:t>
            </a:r>
            <a:r>
              <a:rPr lang="en-US" noProof="0" dirty="0"/>
              <a:t>d assessment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5A9AA472-847A-74C2-88B6-2C1E5BCE2612}"/>
              </a:ext>
            </a:extLst>
          </p:cNvPr>
          <p:cNvSpPr txBox="1">
            <a:spLocks/>
          </p:cNvSpPr>
          <p:nvPr/>
        </p:nvSpPr>
        <p:spPr>
          <a:xfrm>
            <a:off x="539749" y="4380929"/>
            <a:ext cx="10433050" cy="632526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noProof="0" dirty="0"/>
              <a:t>Current diagnostic systems only partially capture experiential, Gestalt‑level aspects of schizophrenia and impose strict diagnostic boundaries which fail to capture the spectrum-based nature of the illness</a:t>
            </a:r>
          </a:p>
        </p:txBody>
      </p:sp>
    </p:spTree>
    <p:extLst>
      <p:ext uri="{BB962C8B-B14F-4D97-AF65-F5344CB8AC3E}">
        <p14:creationId xmlns:p14="http://schemas.microsoft.com/office/powerpoint/2010/main" val="3732774218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 sz="900" dirty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08562aa6-c0ad-4fb9-8a82-15409d3a28b4"/>
    <ds:schemaRef ds:uri="28627d7c-4416-4bc1-86cf-ca6c3a42a8f2"/>
  </ds:schemaRefs>
</ds:datastoreItem>
</file>

<file path=customXml/itemProps3.xml><?xml version="1.0" encoding="utf-8"?>
<ds:datastoreItem xmlns:ds="http://schemas.openxmlformats.org/officeDocument/2006/customXml" ds:itemID="{73405503-9376-4557-B310-B5CCAAE40D08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170</Words>
  <Application>Microsoft Office PowerPoint</Application>
  <PresentationFormat>Widescreen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Summary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50</cp:revision>
  <dcterms:created xsi:type="dcterms:W3CDTF">2026-02-02T13:01:55Z</dcterms:created>
  <dcterms:modified xsi:type="dcterms:W3CDTF">2026-06-17T12:34:35Z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