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35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0F959-39DA-1479-547D-EB3E36F7A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2C273-126D-3FCB-D552-E38CA7172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FB7CD-9490-F86F-ED21-B35A0C76D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  <a:defRPr/>
            </a:pPr>
            <a:r>
              <a:rPr lang="en-US" dirty="0"/>
              <a:t>References: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Leucht S, </a:t>
            </a:r>
            <a:r>
              <a:rPr lang="en-GB" dirty="0" err="1"/>
              <a:t>Siafis</a:t>
            </a:r>
            <a:r>
              <a:rPr lang="en-GB" dirty="0"/>
              <a:t> S, McGrath JJ et al. Schizophrenia. Nat Rev Dis Primers 2025; 11: 83.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dirty="0"/>
              <a:t>Tandon R, Nasrallah HA, Keshavan MS. Schizophrenia, “just the facts” 4: clinical features and conceptualization. </a:t>
            </a:r>
            <a:r>
              <a:rPr lang="en-US" dirty="0" err="1"/>
              <a:t>Schizophr</a:t>
            </a:r>
            <a:r>
              <a:rPr lang="en-US" dirty="0"/>
              <a:t> Res 2009; 110: 1–23.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 err="1"/>
              <a:t>Jablensky</a:t>
            </a:r>
            <a:r>
              <a:rPr lang="en-US" dirty="0"/>
              <a:t> A. Schizophrenia or schizophrenias? The challenge of genetic parsing of a complex disorder. Am J Psychiatry 2015; 172: 105–107.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Owen MJ, Sawa A, Mortensen PB. Schizophrenia. Lancet 2016; 388: 86–97.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noProof="0" dirty="0"/>
              <a:t>Raballo A. Personal communication.</a:t>
            </a:r>
            <a:endParaRPr lang="en-US" dirty="0"/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dirty="0"/>
              <a:t>Howes OD &amp; Murray RM. Schizophrenia: an integrated </a:t>
            </a:r>
            <a:r>
              <a:rPr lang="en-US" dirty="0" err="1"/>
              <a:t>sociodevelopmental</a:t>
            </a:r>
            <a:r>
              <a:rPr lang="en-US" dirty="0"/>
              <a:t>-cognitive model. Lancet 2014; 383: 1677–1687.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Nelson B, Whitford TJ, Lavoie A, Sass LA.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neurocognitive correlates of basic self-disturbance in schizophrenia?: integrating phenomenology and neurocognition Part 2 (Aberrant salience)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 2014; 152: 20–27.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Raballo A, Henriksen MG, Poletti M, Parnas J. "Schizophrenia, consciousness, and the self" Twenty years later: revisiting the ipseity-disturbance model and the developmental nature of self-disorder in the schizophrenia spectrum. </a:t>
            </a:r>
            <a:r>
              <a:rPr lang="en-US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2025; 51: 1187–1192.</a:t>
            </a:r>
            <a:endParaRPr lang="en-GB" sz="1000" dirty="0">
              <a:effectLst/>
            </a:endParaRPr>
          </a:p>
          <a:p>
            <a:pPr marL="228600" lvl="0" indent="-228600">
              <a:buFont typeface="+mj-lt"/>
              <a:buAutoNum type="arabicPeriod"/>
              <a:defRPr/>
            </a:pPr>
            <a:endParaRPr lang="en-GB" sz="10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68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DA9A4-BB99-DBB2-4CB8-6946EDC5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FAD1A-D4D4-320B-7267-F3FCE12C9A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AA4B5A5-6F5F-C03C-A6A5-791F0959F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noProof="0" dirty="0"/>
              <a:t>What is our understanding of schizophrenia today? 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3B5E6A3-5004-913D-107D-CB1106C171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452283" cy="619200"/>
          </a:xfrm>
        </p:spPr>
        <p:txBody>
          <a:bodyPr/>
          <a:lstStyle/>
          <a:p>
            <a:r>
              <a:rPr lang="en-US" noProof="0" dirty="0"/>
              <a:t>1. Leucht et al. Nat Rev Dis Primers 2025;11:83; 2.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2009;110:1–23; 3. </a:t>
            </a:r>
            <a:r>
              <a:rPr lang="en-US" noProof="0" dirty="0" err="1"/>
              <a:t>Jablensky</a:t>
            </a:r>
            <a:r>
              <a:rPr lang="en-US" noProof="0" dirty="0"/>
              <a:t>. Am J Psychiatry 2015;172:105–107; 4. Owen et al. Lancet 2016;388:86–97; </a:t>
            </a:r>
            <a:br>
              <a:rPr lang="en-US" noProof="0" dirty="0"/>
            </a:br>
            <a:r>
              <a:rPr lang="en-US" dirty="0"/>
              <a:t>5. Raballo A. Personal communication; </a:t>
            </a:r>
            <a:r>
              <a:rPr lang="en-US" noProof="0" dirty="0"/>
              <a:t>6. Howes &amp; Murray. Lancet 2014;383:1677–1687; 7. Nelson et al. </a:t>
            </a:r>
            <a:r>
              <a:rPr lang="en-US" noProof="0" dirty="0" err="1"/>
              <a:t>Schizophr</a:t>
            </a:r>
            <a:r>
              <a:rPr lang="en-US" noProof="0" dirty="0"/>
              <a:t> Res 2014;152;20–27; 8. </a:t>
            </a:r>
            <a:r>
              <a:rPr lang="en-US" dirty="0"/>
              <a:t>Raballo et al. </a:t>
            </a:r>
            <a:r>
              <a:rPr lang="en-US" dirty="0" err="1"/>
              <a:t>Schizophr</a:t>
            </a:r>
            <a:r>
              <a:rPr lang="en-US" dirty="0"/>
              <a:t> Bull 2025;51:11877–1192 </a:t>
            </a:r>
            <a:endParaRPr lang="en-US" noProof="0" dirty="0"/>
          </a:p>
        </p:txBody>
      </p:sp>
      <p:sp>
        <p:nvSpPr>
          <p:cNvPr id="28" name="Content Placeholder 9">
            <a:extLst>
              <a:ext uri="{FF2B5EF4-FFF2-40B4-BE49-F238E27FC236}">
                <a16:creationId xmlns:a16="http://schemas.microsoft.com/office/drawing/2014/main" id="{6A02BE60-3B71-E741-B496-BE65011602F6}"/>
              </a:ext>
            </a:extLst>
          </p:cNvPr>
          <p:cNvSpPr txBox="1">
            <a:spLocks/>
          </p:cNvSpPr>
          <p:nvPr/>
        </p:nvSpPr>
        <p:spPr>
          <a:xfrm>
            <a:off x="539749" y="1729949"/>
            <a:ext cx="6369051" cy="4112099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108000" tIns="108000" rIns="108000" bIns="108000" rtlCol="0" anchor="ctr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/>
              <a:t>Schizophrenia is a </a:t>
            </a:r>
            <a:r>
              <a:rPr lang="en-US" b="1" noProof="0" dirty="0"/>
              <a:t>severe mental illness </a:t>
            </a:r>
            <a:r>
              <a:rPr lang="en-US" noProof="0" dirty="0"/>
              <a:t>that typically emerges in late adolescence, and is associated with heterogenous symptoms and a high degree of disability</a:t>
            </a:r>
            <a:r>
              <a:rPr lang="en-US" baseline="30000" noProof="0" dirty="0"/>
              <a:t>1</a:t>
            </a:r>
            <a:endParaRPr lang="en-US" noProof="0" dirty="0"/>
          </a:p>
          <a:p>
            <a:r>
              <a:rPr lang="en-US" noProof="0" dirty="0"/>
              <a:t>The schizophrenia construct has evolved over time, with varying definitions and diagnostic boundaries, and is increasingly recognized as a </a:t>
            </a:r>
            <a:r>
              <a:rPr lang="en-US" b="1" dirty="0"/>
              <a:t>collection </a:t>
            </a:r>
            <a:r>
              <a:rPr lang="en-US" b="1" noProof="0" dirty="0"/>
              <a:t>of phenotypically similar syndromes</a:t>
            </a:r>
            <a:r>
              <a:rPr lang="en-US" noProof="0" dirty="0"/>
              <a:t>, rather than a single disease entity</a:t>
            </a:r>
            <a:r>
              <a:rPr lang="en-US" baseline="30000" noProof="0" dirty="0"/>
              <a:t>2-4 </a:t>
            </a:r>
            <a:endParaRPr lang="en-US" noProof="0" dirty="0"/>
          </a:p>
          <a:p>
            <a:r>
              <a:rPr lang="en-US" noProof="0" dirty="0"/>
              <a:t>The illness expresses as a probabilistic, non-deterministic trajectory, ranging from premorbid vulnerability and risk states to clinically manifest psychosis across lifetime</a:t>
            </a:r>
            <a:r>
              <a:rPr lang="en-US" baseline="30000" noProof="0" dirty="0"/>
              <a:t>5</a:t>
            </a:r>
            <a:endParaRPr lang="en-US" noProof="0" dirty="0"/>
          </a:p>
          <a:p>
            <a:r>
              <a:rPr lang="en-US" b="1" noProof="0" dirty="0"/>
              <a:t>Abnormal neurodevelopment </a:t>
            </a:r>
            <a:r>
              <a:rPr lang="en-US" noProof="0" dirty="0"/>
              <a:t>caused by genetic and environmental factors may increase vulnerability to illness and underpin symptoms</a:t>
            </a:r>
            <a:r>
              <a:rPr lang="en-US" baseline="30000" noProof="0" dirty="0"/>
              <a:t>4,6</a:t>
            </a:r>
            <a:endParaRPr lang="en-US" noProof="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701FBD1-A939-34F7-6AD7-B862ECB7DC29}"/>
              </a:ext>
            </a:extLst>
          </p:cNvPr>
          <p:cNvSpPr/>
          <p:nvPr/>
        </p:nvSpPr>
        <p:spPr>
          <a:xfrm>
            <a:off x="7187941" y="3702190"/>
            <a:ext cx="4471987" cy="2139858"/>
          </a:xfrm>
          <a:prstGeom prst="roundRect">
            <a:avLst>
              <a:gd name="adj" fmla="val 965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wrap="square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B9CB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Multi-level understanding: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Contemporary research advocates for an integrated model of phenomenology, neurodevelopmental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processes, genetic liability,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environmental factors to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explain disease 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heterogeneity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4,6,7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F1A01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00E0FB3-C3D4-4245-9191-65E706FB7CBC}"/>
              </a:ext>
            </a:extLst>
          </p:cNvPr>
          <p:cNvSpPr/>
          <p:nvPr/>
        </p:nvSpPr>
        <p:spPr>
          <a:xfrm>
            <a:off x="7187941" y="1729949"/>
            <a:ext cx="4471987" cy="1855933"/>
          </a:xfrm>
          <a:prstGeom prst="roundRect">
            <a:avLst>
              <a:gd name="adj" fmla="val 1000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wrap="square" tIns="46800" rIns="90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B3A8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Experiential transformation: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Schizophrenia is not defined solely by observable symptoms but also by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experiential disturbances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sense of self, reflecting global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transformation of subjectivity</a:t>
            </a:r>
            <a:r>
              <a:rPr lang="en-US" sz="1600" baseline="30000" noProof="0" dirty="0">
                <a:solidFill>
                  <a:srgbClr val="3F1A01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7,8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3F1A01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Graphic 30" descr="Head with gears outline">
            <a:extLst>
              <a:ext uri="{FF2B5EF4-FFF2-40B4-BE49-F238E27FC236}">
                <a16:creationId xmlns:a16="http://schemas.microsoft.com/office/drawing/2014/main" id="{2511E4BE-61B8-EA64-6B3A-A7A3F64F92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1352" y="2449714"/>
            <a:ext cx="884386" cy="884386"/>
          </a:xfrm>
          <a:prstGeom prst="rect">
            <a:avLst/>
          </a:prstGeom>
        </p:spPr>
      </p:pic>
      <p:pic>
        <p:nvPicPr>
          <p:cNvPr id="32" name="Graphic 31" descr="Connections with solid fill">
            <a:extLst>
              <a:ext uri="{FF2B5EF4-FFF2-40B4-BE49-F238E27FC236}">
                <a16:creationId xmlns:a16="http://schemas.microsoft.com/office/drawing/2014/main" id="{31BDCF85-D41B-2E71-7EEB-DE79C8FB7E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9387" y="47201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2812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463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What is our understanding of schizophrenia today?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22</cp:revision>
  <dcterms:created xsi:type="dcterms:W3CDTF">2026-02-02T13:01:55Z</dcterms:created>
  <dcterms:modified xsi:type="dcterms:W3CDTF">2026-06-17T12:30:15Z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